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6" r:id="rId5"/>
    <p:sldId id="267" r:id="rId6"/>
    <p:sldId id="265" r:id="rId7"/>
    <p:sldId id="268" r:id="rId8"/>
    <p:sldId id="258" r:id="rId9"/>
    <p:sldId id="269" r:id="rId10"/>
    <p:sldId id="270" r:id="rId11"/>
    <p:sldId id="271" r:id="rId12"/>
    <p:sldId id="272" r:id="rId13"/>
    <p:sldId id="279" r:id="rId14"/>
    <p:sldId id="263" r:id="rId15"/>
    <p:sldId id="261" r:id="rId16"/>
    <p:sldId id="264" r:id="rId17"/>
    <p:sldId id="273" r:id="rId18"/>
    <p:sldId id="274" r:id="rId19"/>
    <p:sldId id="275" r:id="rId20"/>
    <p:sldId id="281" r:id="rId21"/>
    <p:sldId id="282" r:id="rId22"/>
    <p:sldId id="283" r:id="rId23"/>
    <p:sldId id="284" r:id="rId24"/>
    <p:sldId id="28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67268-B974-443F-9C33-4C23A4D3126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008A-416E-40F0-ACE5-B48A087E7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7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DFD042-83BE-492F-8502-56449873DF4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0DD9-746B-4177-9A81-6B828DE6803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791-B05D-483C-97D5-D874AC78219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128-8552-483F-80F2-BBBA72A8ABC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978EC1-2BD7-4E2D-8295-CA5EB271FA7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13B-C3A0-4847-A0E5-65A78D59895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73F6-125E-424E-9B7F-EBB1BF493A4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DAF3-A05F-4844-B1E7-581B1309C40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63F2-1B2C-477C-A94E-45F1F4DDF04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A0C56D-672D-49F1-AE5C-7BDF515F751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D54A7-17EF-4388-B6A9-BBC9C312FDD0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FA60FE-F907-4697-8ECB-9A849E17111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8D78-DD31-4E13-8240-301962D94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2262930"/>
            <a:ext cx="8657439" cy="2332140"/>
          </a:xfrm>
        </p:spPr>
        <p:txBody>
          <a:bodyPr/>
          <a:lstStyle/>
          <a:p>
            <a:r>
              <a:rPr lang="en-US" sz="4400" dirty="0"/>
              <a:t>Engineering update on </a:t>
            </a:r>
            <a:r>
              <a:rPr lang="en-US" sz="4400" dirty="0" err="1"/>
              <a:t>mmn</a:t>
            </a:r>
            <a:r>
              <a:rPr lang="en-US" sz="4400" dirty="0"/>
              <a:t> &amp; </a:t>
            </a:r>
            <a:r>
              <a:rPr lang="en-US" sz="4400" dirty="0" err="1"/>
              <a:t>eeg</a:t>
            </a:r>
            <a:r>
              <a:rPr lang="en-US" sz="4400" dirty="0"/>
              <a:t> measures for schizophrenia(SZ)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03A545-38F2-4E58-9A08-D80AF1C7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F8F1D-AFD1-4E4D-A6D7-63BBE9A2528F}"/>
              </a:ext>
            </a:extLst>
          </p:cNvPr>
          <p:cNvSpPr txBox="1"/>
          <p:nvPr/>
        </p:nvSpPr>
        <p:spPr>
          <a:xfrm>
            <a:off x="600635" y="5513730"/>
            <a:ext cx="648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Emmanuel Olateju</a:t>
            </a:r>
          </a:p>
          <a:p>
            <a:r>
              <a:rPr lang="en-US" dirty="0"/>
              <a:t>Department of Electronic and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9568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Device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6651171" cy="4890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Available device = </a:t>
            </a:r>
            <a:r>
              <a:rPr lang="en-US" sz="2400" dirty="0" err="1"/>
              <a:t>Contec</a:t>
            </a:r>
            <a:r>
              <a:rPr lang="en-US" sz="2400" dirty="0"/>
              <a:t> KT88-2400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i="0" dirty="0"/>
              <a:t>24 channels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i="0" dirty="0"/>
              <a:t>1000 samples per second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i="0" dirty="0"/>
              <a:t>Input Impedance ≥ 10M</a:t>
            </a:r>
            <a:r>
              <a:rPr lang="el-GR" sz="1800" i="0" dirty="0"/>
              <a:t>Ω</a:t>
            </a:r>
            <a:endParaRPr lang="en-US" sz="1800" i="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i="0" dirty="0"/>
              <a:t>CMRR ≥ 90dB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Based on preliminary data analysis, data from the device have sufficient signal-to-noise ratio</a:t>
            </a:r>
          </a:p>
          <a:p>
            <a:r>
              <a:rPr lang="en-US" sz="2400" dirty="0">
                <a:solidFill>
                  <a:schemeClr val="tx1"/>
                </a:solidFill>
              </a:rPr>
              <a:t>Question: do we want to consider rapid-wear electrode caps?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0C2DA-E932-82B1-413D-E6F2B18497B7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93E58-FDF7-38B2-CE18-FF5187F8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2386" y="1428750"/>
            <a:ext cx="3776472" cy="42428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96CF-39E8-3B6B-2405-3240E92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4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10483442" cy="4890782"/>
          </a:xfrm>
        </p:spPr>
        <p:txBody>
          <a:bodyPr>
            <a:normAutofit/>
          </a:bodyPr>
          <a:lstStyle/>
          <a:p>
            <a:r>
              <a:rPr lang="en-US" sz="2400" dirty="0"/>
              <a:t>Data acquired consists of one EEG recording session.</a:t>
            </a:r>
          </a:p>
          <a:p>
            <a:r>
              <a:rPr lang="en-US" sz="2400" dirty="0"/>
              <a:t>16 channels of EEG data are used at a sampling rate of 500Hz.</a:t>
            </a:r>
          </a:p>
          <a:p>
            <a:r>
              <a:rPr lang="en-US" sz="2400" dirty="0"/>
              <a:t>Data acquired from the clinic were stored in the .edf format.</a:t>
            </a:r>
          </a:p>
          <a:p>
            <a:r>
              <a:rPr lang="en-US" sz="2400" dirty="0"/>
              <a:t>The .edf format is compact and yet explicit in storing information on EEG sessions.</a:t>
            </a:r>
          </a:p>
          <a:p>
            <a:r>
              <a:rPr lang="en-US" sz="2400" dirty="0"/>
              <a:t>The .edf format stores information on session parameters such as digitization points, sampling frequency, length of recording, stimulation channels, etc.</a:t>
            </a:r>
          </a:p>
          <a:p>
            <a:r>
              <a:rPr lang="en-US" sz="2400" dirty="0"/>
              <a:t>We have been able to store pre-processed .edf data in .xdf format as the latter is easier to process compared to the former.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773A-8A91-6258-C205-DCF70F236183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F8C94-1E56-5EE7-7AE6-148AEC70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5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10483442" cy="489078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Software considered for processing the acquired signals include: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Python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MNE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MATLAB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EEGLAB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Neuropype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of the options above except Neuropype follow a functional programming style which requires design of signal processing modules and classification modules from the base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773A-8A91-6258-C205-DCF70F236183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24A0A-3D3A-10FC-0912-9CCDF695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10483442" cy="48907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Neuropype</a:t>
            </a:r>
            <a:r>
              <a:rPr lang="en-US" sz="2400" dirty="0"/>
              <a:t> offers a graphical pipeline flow programming style, with already designed signal processing and classification modules.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Neuropype is preferred to the other options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programming paradigm is simpler allowing us to focus on algorithm development rather than their coding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it offers readily designed modules for biological signals processing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allows for designing custom modules in quick and easy steps.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Ease of visualization, plotting and other existing modules also qualified the </a:t>
            </a:r>
            <a:r>
              <a:rPr lang="en-US" sz="2400" b="1" dirty="0">
                <a:solidFill>
                  <a:srgbClr val="0070C0"/>
                </a:solidFill>
              </a:rPr>
              <a:t>python</a:t>
            </a:r>
            <a:r>
              <a:rPr lang="en-US" sz="2400" dirty="0"/>
              <a:t> language visualization tools for usage in certain case scenarios.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773A-8A91-6258-C205-DCF70F236183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5BCF2-5F61-028A-F572-3A4FF751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3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D783-1CCD-4F01-8102-34C3E85E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 (</a:t>
            </a:r>
            <a:r>
              <a:rPr lang="en-US" sz="3200" dirty="0"/>
              <a:t>Neuropype, Python)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CDA87-FEC5-4A5C-9AB3-697EFA95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6" y="1349041"/>
            <a:ext cx="10136696" cy="5508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B5142-055B-5D49-E546-1B6A6219461C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6680F-0652-E279-CEFB-90E92366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6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66BB-D65F-49AD-9055-82A6A052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8B634-A02D-4628-9F45-293D1CB0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77" y="1312642"/>
            <a:ext cx="8347046" cy="5224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A05B8-924D-12A8-0414-D02A70F73C84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5007A-57A8-86B6-59C8-8B9B7552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709B-FB8E-4545-B048-E58952B4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Domain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7BA6-7AA6-3D8C-1DC0-258B403DECAB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9E4E7-6C9D-431B-84A5-790B8873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26" y="1511953"/>
            <a:ext cx="9396974" cy="50558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6FA06-28E4-9FCC-F049-D3BBFF95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709B-FB8E-4545-B048-E58952B4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Domain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7BA6-7AA6-3D8C-1DC0-258B403DECAB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97D1-775E-4F4F-BD60-B866BB3B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85" y="1428750"/>
            <a:ext cx="9889671" cy="51903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1CA73C-F27E-497B-9235-EAE355EF2D0C}"/>
              </a:ext>
            </a:extLst>
          </p:cNvPr>
          <p:cNvCxnSpPr>
            <a:cxnSpLocks/>
          </p:cNvCxnSpPr>
          <p:nvPr/>
        </p:nvCxnSpPr>
        <p:spPr>
          <a:xfrm>
            <a:off x="9242612" y="493059"/>
            <a:ext cx="0" cy="10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02CA14-41DC-4B70-938B-AE67C2433FAC}"/>
              </a:ext>
            </a:extLst>
          </p:cNvPr>
          <p:cNvSpPr txBox="1"/>
          <p:nvPr/>
        </p:nvSpPr>
        <p:spPr>
          <a:xfrm>
            <a:off x="8265459" y="206188"/>
            <a:ext cx="19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Welch PSD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F53B8-89B0-9743-79C5-65244B12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2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709B-FB8E-4545-B048-E58952B4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Domain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7BA6-7AA6-3D8C-1DC0-258B403DECAB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71E9A-400F-41AD-8E3C-16FAF9E2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5" y="1519935"/>
            <a:ext cx="9870141" cy="51801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FE269D-207F-4F5C-8C32-97F76ECA266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695330" y="965795"/>
            <a:ext cx="4482" cy="45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86FEE7-F875-41CA-A219-B473F610A696}"/>
              </a:ext>
            </a:extLst>
          </p:cNvPr>
          <p:cNvSpPr txBox="1"/>
          <p:nvPr/>
        </p:nvSpPr>
        <p:spPr>
          <a:xfrm>
            <a:off x="8570259" y="319464"/>
            <a:ext cx="2250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Neuropype CTWT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13870F-86D8-C218-7450-96D47CF5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709B-FB8E-4545-B048-E58952B4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Domain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7BA6-7AA6-3D8C-1DC0-258B403DECAB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604B5-B9CC-41AF-B68A-464A9291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57521"/>
            <a:ext cx="10767679" cy="49810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98157C-B643-4053-904C-9494132C553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968753" y="840289"/>
            <a:ext cx="4590" cy="49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28A045-D06F-4639-BB83-86B892F3DA75}"/>
              </a:ext>
            </a:extLst>
          </p:cNvPr>
          <p:cNvSpPr txBox="1"/>
          <p:nvPr/>
        </p:nvSpPr>
        <p:spPr>
          <a:xfrm>
            <a:off x="9058943" y="19395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CTWT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7E15D-27F4-CBD1-7662-0C22C937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4563-66C5-472F-9C1D-9E0F01A9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PRESENTATION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1FD6-60CA-48BA-ABA4-2BC05F3F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Methodology (Engineering)</a:t>
            </a:r>
          </a:p>
          <a:p>
            <a:r>
              <a:rPr lang="en-US" dirty="0"/>
              <a:t>Progress Report</a:t>
            </a:r>
          </a:p>
          <a:p>
            <a:r>
              <a:rPr lang="en-US" dirty="0"/>
              <a:t>Takeaway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ACF3-7A01-DE20-0F0E-FFD434B2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5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85" y="719574"/>
            <a:ext cx="9601200" cy="1485900"/>
          </a:xfrm>
        </p:spPr>
        <p:txBody>
          <a:bodyPr/>
          <a:lstStyle/>
          <a:p>
            <a:r>
              <a:rPr lang="en-US" dirty="0"/>
              <a:t>Classifier Testing (using </a:t>
            </a:r>
            <a:r>
              <a:rPr lang="en-US" sz="4000" dirty="0"/>
              <a:t>BCI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773A-8A91-6258-C205-DCF70F236183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C7AD2D-7439-C14B-D0D6-5B92BA82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10483442" cy="4890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Testing the performance of classifiers on BCI(Brain Computer Interfacing) acquired EEG data in </a:t>
            </a:r>
            <a:r>
              <a:rPr lang="en-US" sz="2400" dirty="0" err="1">
                <a:solidFill>
                  <a:schemeClr val="tx1"/>
                </a:solidFill>
              </a:rPr>
              <a:t>edf</a:t>
            </a:r>
            <a:r>
              <a:rPr lang="en-US" sz="2400" dirty="0">
                <a:solidFill>
                  <a:schemeClr val="tx1"/>
                </a:solidFill>
              </a:rPr>
              <a:t> / </a:t>
            </a:r>
            <a:r>
              <a:rPr lang="en-US" sz="2400" dirty="0" err="1">
                <a:solidFill>
                  <a:schemeClr val="tx1"/>
                </a:solidFill>
              </a:rPr>
              <a:t>xdf</a:t>
            </a:r>
            <a:r>
              <a:rPr lang="en-US" sz="2400" dirty="0">
                <a:solidFill>
                  <a:schemeClr val="tx1"/>
                </a:solidFill>
              </a:rPr>
              <a:t> formats in </a:t>
            </a:r>
            <a:r>
              <a:rPr lang="en-US" sz="2400" dirty="0" err="1">
                <a:solidFill>
                  <a:schemeClr val="tx1"/>
                </a:solidFill>
              </a:rPr>
              <a:t>neuropype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Additional EEG data were acquired using </a:t>
            </a:r>
            <a:r>
              <a:rPr lang="en-US" sz="2400" dirty="0" err="1">
                <a:solidFill>
                  <a:schemeClr val="tx1"/>
                </a:solidFill>
              </a:rPr>
              <a:t>OpenBCI</a:t>
            </a:r>
            <a:r>
              <a:rPr lang="en-US" sz="2400" dirty="0">
                <a:solidFill>
                  <a:schemeClr val="tx1"/>
                </a:solidFill>
              </a:rPr>
              <a:t> EEG hardware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EEG data was acquired across three subjects and contains 1000 instances equally distributed between the two target classes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EEG data is to be classified into either movement class dubbed class ‘1’ or rest class dubbed as class ‘0’ </a:t>
            </a:r>
          </a:p>
          <a:p>
            <a:r>
              <a:rPr lang="en-US" sz="2400" dirty="0"/>
              <a:t>Classification results shown in the following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1A54E-CA81-90C9-3D98-A01AF54F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85" y="719574"/>
            <a:ext cx="9601200" cy="1485900"/>
          </a:xfrm>
        </p:spPr>
        <p:txBody>
          <a:bodyPr/>
          <a:lstStyle/>
          <a:p>
            <a:r>
              <a:rPr lang="en-US" dirty="0"/>
              <a:t>Classifier Testing (using BCI)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773A-8A91-6258-C205-DCF70F236183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32E85-3419-440D-B733-C421B50C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74" y="1862634"/>
            <a:ext cx="10864301" cy="38279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1E8DD-08FB-A8D5-BE58-BD4D182C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85" y="719574"/>
            <a:ext cx="9601200" cy="1485900"/>
          </a:xfrm>
        </p:spPr>
        <p:txBody>
          <a:bodyPr/>
          <a:lstStyle/>
          <a:p>
            <a:r>
              <a:rPr lang="en-US" dirty="0"/>
              <a:t>Classifier Testing (using BCI)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773A-8A91-6258-C205-DCF70F236183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47E139-C55A-48C1-904A-A25B31752462}"/>
              </a:ext>
            </a:extLst>
          </p:cNvPr>
          <p:cNvCxnSpPr/>
          <p:nvPr/>
        </p:nvCxnSpPr>
        <p:spPr>
          <a:xfrm flipV="1">
            <a:off x="3510642" y="5494362"/>
            <a:ext cx="0" cy="71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7FD7B9-67A9-49A2-A26D-6923471C9D1C}"/>
              </a:ext>
            </a:extLst>
          </p:cNvPr>
          <p:cNvSpPr txBox="1"/>
          <p:nvPr/>
        </p:nvSpPr>
        <p:spPr>
          <a:xfrm>
            <a:off x="2498271" y="6204857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1 covariance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8B2436-7C5F-452D-B02C-1C92BCB5B820}"/>
              </a:ext>
            </a:extLst>
          </p:cNvPr>
          <p:cNvCxnSpPr/>
          <p:nvPr/>
        </p:nvCxnSpPr>
        <p:spPr>
          <a:xfrm flipV="1">
            <a:off x="9002485" y="5452188"/>
            <a:ext cx="0" cy="71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B7E807-8860-44D6-B8FE-04F6BB3AF028}"/>
              </a:ext>
            </a:extLst>
          </p:cNvPr>
          <p:cNvSpPr txBox="1"/>
          <p:nvPr/>
        </p:nvSpPr>
        <p:spPr>
          <a:xfrm>
            <a:off x="7990114" y="6162683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0 covariance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7BEF0-5F9D-4A4C-A075-33751171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9" y="2205473"/>
            <a:ext cx="4431746" cy="3288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F59DA-062C-4889-A85C-AD5F19BD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64" y="2205473"/>
            <a:ext cx="4469841" cy="320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2890C-8CAA-8D88-6EE3-6FA9CAB5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3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85" y="719574"/>
            <a:ext cx="9601200" cy="1485900"/>
          </a:xfrm>
        </p:spPr>
        <p:txBody>
          <a:bodyPr/>
          <a:lstStyle/>
          <a:p>
            <a:r>
              <a:rPr lang="en-US" dirty="0"/>
              <a:t>Classifier Testing (using BCI)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773A-8A91-6258-C205-DCF70F236183}"/>
              </a:ext>
            </a:extLst>
          </p:cNvPr>
          <p:cNvSpPr txBox="1"/>
          <p:nvPr/>
        </p:nvSpPr>
        <p:spPr>
          <a:xfrm>
            <a:off x="1401285" y="319464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Progress Report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90F89-DD4B-414F-B693-107A70B7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86" y="2205474"/>
            <a:ext cx="11002485" cy="37840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87E11-D2FB-8179-AC30-587EEDA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1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10483442" cy="4890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Software tools selected: </a:t>
            </a:r>
            <a:r>
              <a:rPr lang="en-US" sz="2400" dirty="0" err="1"/>
              <a:t>Neuropype</a:t>
            </a:r>
            <a:r>
              <a:rPr lang="en-US" sz="2400" dirty="0"/>
              <a:t> + python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Data acquisition tools verified: </a:t>
            </a:r>
            <a:r>
              <a:rPr lang="en-US" sz="2400" dirty="0" err="1"/>
              <a:t>Contec</a:t>
            </a:r>
            <a:r>
              <a:rPr lang="en-US" sz="2400" dirty="0"/>
              <a:t>, </a:t>
            </a:r>
            <a:r>
              <a:rPr lang="en-US" sz="2400" dirty="0" err="1"/>
              <a:t>edf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Sample </a:t>
            </a:r>
            <a:r>
              <a:rPr lang="en-US" sz="2400" dirty="0" err="1"/>
              <a:t>Neuroype</a:t>
            </a:r>
            <a:r>
              <a:rPr lang="en-US" sz="2400" dirty="0"/>
              <a:t> pipelines built and tested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Power spectral density algorithm tested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Sample classifiers built and tested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Next steps: MMN and entropy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E61D2-CDDF-CE29-F735-CEE894C0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5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5823-2CA9-4BF0-B1B0-5B62AA937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E86A9-803F-2EC7-90B4-6E845B96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5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10483442" cy="4890782"/>
          </a:xfrm>
        </p:spPr>
        <p:txBody>
          <a:bodyPr>
            <a:normAutofit/>
          </a:bodyPr>
          <a:lstStyle/>
          <a:p>
            <a:r>
              <a:rPr lang="en-GB" sz="2400" dirty="0"/>
              <a:t>Schizophrenia is a serious disorder that affects more than 1.7 million Nigerians. </a:t>
            </a:r>
          </a:p>
          <a:p>
            <a:r>
              <a:rPr lang="en-GB" sz="2400" dirty="0"/>
              <a:t>An objective, simple and accurate diagnostic tool for the disorder would greatly reduce the overall cost-of-care for the disease, but the best candidates for such a test are not yet accurate enough for clinical use. </a:t>
            </a:r>
          </a:p>
          <a:p>
            <a:r>
              <a:rPr lang="en-GB" sz="2400" dirty="0"/>
              <a:t>This project intends to develop new approaches and tools for the diagnosis and management of Schizophrenia.</a:t>
            </a:r>
          </a:p>
          <a:p>
            <a:r>
              <a:rPr lang="en-US" sz="2400" dirty="0"/>
              <a:t>We hope to combine some existing promising techniques within an overall framework that is unique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296D2-4C3C-5C2F-78EE-ED2BCE27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9468592" cy="4890782"/>
          </a:xfrm>
        </p:spPr>
        <p:txBody>
          <a:bodyPr>
            <a:normAutofit/>
          </a:bodyPr>
          <a:lstStyle/>
          <a:p>
            <a:r>
              <a:rPr lang="en-GB" sz="2400" dirty="0"/>
              <a:t>To determine the neuropathological basis of schizophrenia which will help with identifying possible preventive measures against this very debilitating condition.</a:t>
            </a:r>
          </a:p>
          <a:p>
            <a:r>
              <a:rPr lang="en-GB" sz="2400" dirty="0"/>
              <a:t>This project will also provide baseline data on MMN and ASSR among patients with schizophrenia in Nigeria.</a:t>
            </a:r>
          </a:p>
          <a:p>
            <a:r>
              <a:rPr lang="en-GB" sz="2400" dirty="0"/>
              <a:t>Correlate subtypes of schizophrenia with prognosis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F86F7-4863-267D-A668-86E8A772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7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9468592" cy="489078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Determine the pattern and severity of symptoms of schizophrenia.</a:t>
            </a:r>
          </a:p>
          <a:p>
            <a:r>
              <a:rPr lang="en-GB" sz="2400" dirty="0">
                <a:solidFill>
                  <a:schemeClr val="tx1"/>
                </a:solidFill>
                <a:highlight>
                  <a:srgbClr val="C0C0C0"/>
                </a:highlight>
              </a:rPr>
              <a:t>Develop an ensemble classifier combining mismatch negativity, Fuzzy entropy and ASSR</a:t>
            </a:r>
          </a:p>
          <a:p>
            <a:r>
              <a:rPr lang="en-GB" sz="2400" dirty="0">
                <a:solidFill>
                  <a:schemeClr val="tx1"/>
                </a:solidFill>
                <a:highlight>
                  <a:srgbClr val="C0C0C0"/>
                </a:highlight>
              </a:rPr>
              <a:t>Acquire electroencephalography (EEG) data from a population of schizophrenia patients classified into subtypes and control subjects</a:t>
            </a:r>
          </a:p>
          <a:p>
            <a:r>
              <a:rPr lang="en-GB" sz="2400" dirty="0">
                <a:solidFill>
                  <a:schemeClr val="tx1"/>
                </a:solidFill>
                <a:highlight>
                  <a:srgbClr val="C0C0C0"/>
                </a:highlight>
              </a:rPr>
              <a:t>Correlate the index developed in (2) with schizophrenia type and severity</a:t>
            </a:r>
          </a:p>
          <a:p>
            <a:r>
              <a:rPr lang="en-GB" sz="2400" dirty="0">
                <a:solidFill>
                  <a:schemeClr val="tx1"/>
                </a:solidFill>
                <a:highlight>
                  <a:srgbClr val="C0C0C0"/>
                </a:highlight>
              </a:rPr>
              <a:t>Develop a prototype diagnostic system based on (4);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Assess the effectiveness of the developed system for the diagnosis of first-episode schizophrenia.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5957-9764-5798-882E-6FCCEB0D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10483442" cy="48907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Develop EEG signal acquisition system for protocol:</a:t>
            </a:r>
          </a:p>
          <a:p>
            <a:pPr lvl="1"/>
            <a:r>
              <a:rPr lang="en-US" sz="2400" dirty="0"/>
              <a:t>Arithmetic task</a:t>
            </a:r>
          </a:p>
          <a:p>
            <a:pPr lvl="1"/>
            <a:r>
              <a:rPr lang="en-US" sz="2400" dirty="0"/>
              <a:t>At rest</a:t>
            </a:r>
          </a:p>
          <a:p>
            <a:pPr lvl="1"/>
            <a:r>
              <a:rPr lang="en-US" sz="2400" dirty="0"/>
              <a:t>Audio stimuli</a:t>
            </a:r>
          </a:p>
          <a:p>
            <a:r>
              <a:rPr lang="en-US" sz="2400" dirty="0"/>
              <a:t>Develop signal preprocessing system</a:t>
            </a:r>
          </a:p>
          <a:p>
            <a:r>
              <a:rPr lang="en-US" sz="2400" dirty="0"/>
              <a:t>Develop and test power spectral density algorithm</a:t>
            </a:r>
          </a:p>
          <a:p>
            <a:r>
              <a:rPr lang="en-US" sz="2400" dirty="0"/>
              <a:t>Develop and test entropy algorithm </a:t>
            </a:r>
          </a:p>
          <a:p>
            <a:r>
              <a:rPr lang="en-US" sz="2400" dirty="0"/>
              <a:t>Develop and test mismatch negativity algorithm</a:t>
            </a:r>
          </a:p>
          <a:p>
            <a:r>
              <a:rPr lang="en-US" sz="2400" dirty="0"/>
              <a:t>Develop classifier</a:t>
            </a:r>
          </a:p>
          <a:p>
            <a:r>
              <a:rPr lang="en-US" sz="2400" dirty="0"/>
              <a:t>Test classifier</a:t>
            </a:r>
          </a:p>
          <a:p>
            <a:r>
              <a:rPr lang="en-US" sz="2400" dirty="0"/>
              <a:t>Implement detector on embedded device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46B2A-F253-70D4-C80F-033726303752}"/>
              </a:ext>
            </a:extLst>
          </p:cNvPr>
          <p:cNvSpPr txBox="1"/>
          <p:nvPr/>
        </p:nvSpPr>
        <p:spPr>
          <a:xfrm>
            <a:off x="1401285" y="319464"/>
            <a:ext cx="306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Methodology (Engineering)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D4F89-0A89-EC77-34CE-795B2A82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2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10483442" cy="4890782"/>
          </a:xfrm>
        </p:spPr>
        <p:txBody>
          <a:bodyPr>
            <a:normAutofit/>
          </a:bodyPr>
          <a:lstStyle/>
          <a:p>
            <a:r>
              <a:rPr lang="en-US" sz="2400" dirty="0"/>
              <a:t>EEG acquisition</a:t>
            </a:r>
          </a:p>
          <a:p>
            <a:pPr lvl="1"/>
            <a:r>
              <a:rPr lang="en-US" sz="2400" dirty="0"/>
              <a:t>Arithmetic task</a:t>
            </a:r>
          </a:p>
          <a:p>
            <a:pPr lvl="1"/>
            <a:r>
              <a:rPr lang="en-US" sz="2400" dirty="0"/>
              <a:t>At rest</a:t>
            </a:r>
          </a:p>
          <a:p>
            <a:pPr lvl="1"/>
            <a:r>
              <a:rPr lang="en-US" sz="2400" dirty="0"/>
              <a:t>Audio stimuli</a:t>
            </a:r>
          </a:p>
          <a:p>
            <a:r>
              <a:rPr lang="en-US" sz="2400" dirty="0"/>
              <a:t>signal preprocessing</a:t>
            </a:r>
          </a:p>
          <a:p>
            <a:r>
              <a:rPr lang="en-US" sz="2400" dirty="0"/>
              <a:t>power spectral density computation </a:t>
            </a:r>
          </a:p>
          <a:p>
            <a:r>
              <a:rPr lang="en-US" sz="2400" dirty="0"/>
              <a:t>entropy computation </a:t>
            </a:r>
          </a:p>
          <a:p>
            <a:r>
              <a:rPr lang="en-US" sz="2400" dirty="0"/>
              <a:t>mismatch negativity computation</a:t>
            </a:r>
          </a:p>
          <a:p>
            <a:r>
              <a:rPr lang="en-US" sz="2400" dirty="0"/>
              <a:t>classification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56672-3C06-E38A-98F9-EC476DBEB548}"/>
              </a:ext>
            </a:extLst>
          </p:cNvPr>
          <p:cNvSpPr txBox="1"/>
          <p:nvPr/>
        </p:nvSpPr>
        <p:spPr>
          <a:xfrm>
            <a:off x="1401285" y="319464"/>
            <a:ext cx="306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Methodology (Engineering)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D9CB0-2E07-9035-8AD4-95EF5F11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A314-E1A4-4162-86A0-62E7111E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10D16-DC67-40FC-9F09-8B8C4E02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" y="1647234"/>
            <a:ext cx="9935361" cy="5135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190AFC-90C9-AAF1-A3A9-BA0667B2F6DC}"/>
              </a:ext>
            </a:extLst>
          </p:cNvPr>
          <p:cNvSpPr txBox="1"/>
          <p:nvPr/>
        </p:nvSpPr>
        <p:spPr>
          <a:xfrm>
            <a:off x="1401285" y="319464"/>
            <a:ext cx="306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Methodology (Engineering)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0234C-5278-6B8F-7DF2-164F1A73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2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8667-D1AD-4CF2-822B-9D064D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AEA1-5393-4D72-A3CA-6683EC87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02965"/>
            <a:ext cx="10483442" cy="4890782"/>
          </a:xfrm>
        </p:spPr>
        <p:txBody>
          <a:bodyPr>
            <a:normAutofit/>
          </a:bodyPr>
          <a:lstStyle/>
          <a:p>
            <a:r>
              <a:rPr lang="en-US" sz="2400" dirty="0"/>
              <a:t>EEG device evaluation</a:t>
            </a:r>
          </a:p>
          <a:p>
            <a:r>
              <a:rPr lang="en-US" sz="2400" dirty="0"/>
              <a:t>Data format evaluation</a:t>
            </a:r>
          </a:p>
          <a:p>
            <a:r>
              <a:rPr lang="en-US" sz="2400" dirty="0"/>
              <a:t>Software tools selection</a:t>
            </a:r>
          </a:p>
          <a:p>
            <a:r>
              <a:rPr lang="en-US" sz="2400" dirty="0"/>
              <a:t>Preliminary work on setting up Neuropype pipeline</a:t>
            </a:r>
          </a:p>
          <a:p>
            <a:r>
              <a:rPr lang="en-US" sz="2400" dirty="0"/>
              <a:t>Preliminary results on</a:t>
            </a:r>
          </a:p>
          <a:p>
            <a:pPr lvl="1"/>
            <a:r>
              <a:rPr lang="en-US" sz="2400" dirty="0"/>
              <a:t>Data-preprocessing</a:t>
            </a:r>
          </a:p>
          <a:p>
            <a:pPr lvl="1"/>
            <a:r>
              <a:rPr lang="en-US" sz="2400" dirty="0"/>
              <a:t>Spectral-domain Analysis</a:t>
            </a:r>
          </a:p>
          <a:p>
            <a:pPr lvl="1"/>
            <a:r>
              <a:rPr lang="en-US" sz="2400" dirty="0"/>
              <a:t>BCI data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3D086-6CE0-7F39-6264-A2C55F34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85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{E17F9591-0F5D-4735-A00D-50BEBFFCE8C3}tf10001105</Template>
  <TotalTime>321</TotalTime>
  <Words>870</Words>
  <Application>Microsoft Office PowerPoint</Application>
  <PresentationFormat>Widescreen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Franklin Gothic Book</vt:lpstr>
      <vt:lpstr>Crop</vt:lpstr>
      <vt:lpstr>Engineering update on mmn &amp; eeg measures for schizophrenia(SZ) management</vt:lpstr>
      <vt:lpstr>PRESENTATION LAYOUT</vt:lpstr>
      <vt:lpstr>Introduction</vt:lpstr>
      <vt:lpstr>Long-Term Goals</vt:lpstr>
      <vt:lpstr>Specific Objectives </vt:lpstr>
      <vt:lpstr>Overview</vt:lpstr>
      <vt:lpstr>Anticipated Workflow</vt:lpstr>
      <vt:lpstr>Workflow Architecture</vt:lpstr>
      <vt:lpstr>Progress Report</vt:lpstr>
      <vt:lpstr>EEG Device Evaluation</vt:lpstr>
      <vt:lpstr>Data Format Evaluation</vt:lpstr>
      <vt:lpstr>Software tools selection</vt:lpstr>
      <vt:lpstr>Software tools selection</vt:lpstr>
      <vt:lpstr>Preliminary work (Neuropype, Python)</vt:lpstr>
      <vt:lpstr>Data Preprocessing</vt:lpstr>
      <vt:lpstr>Spectral Domain Analysis</vt:lpstr>
      <vt:lpstr>Spectral Domain Analysis</vt:lpstr>
      <vt:lpstr>Spectral Domain Analysis</vt:lpstr>
      <vt:lpstr>Spectral Domain Analysis</vt:lpstr>
      <vt:lpstr>Classifier Testing (using BCI)</vt:lpstr>
      <vt:lpstr>Classifier Testing (using BCI)</vt:lpstr>
      <vt:lpstr>Classifier Testing (using BCI)</vt:lpstr>
      <vt:lpstr>Classifier Testing (using BCI)</vt:lpstr>
      <vt:lpstr>Takeaway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update on mmn &amp; eeg measures for schizophrenia(SZ) management</dc:title>
  <dc:creator>Segun Akinniyi</dc:creator>
  <cp:lastModifiedBy>Segun Akinniyi</cp:lastModifiedBy>
  <cp:revision>19</cp:revision>
  <dcterms:created xsi:type="dcterms:W3CDTF">2022-06-30T08:51:21Z</dcterms:created>
  <dcterms:modified xsi:type="dcterms:W3CDTF">2022-06-30T15:04:03Z</dcterms:modified>
</cp:coreProperties>
</file>