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5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6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IBM Plex Sans" panose="020B0604020202020204" charset="0"/>
      <p:regular r:id="rId30"/>
      <p:bold r:id="rId31"/>
      <p:italic r:id="rId32"/>
      <p:boldItalic r:id="rId33"/>
    </p:embeddedFont>
    <p:embeddedFont>
      <p:font typeface="IBM Plex Sans SemiBol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26322D-C02B-4BBA-AB91-0D92A684A687}">
  <a:tblStyle styleId="{A326322D-C02B-4BBA-AB91-0D92A684A6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5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34" y="72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" name="Google Shape;2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a88ad15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a88ad15b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4722c5261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4722c5261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4722c5261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4722c5261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a88ad15b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a88ad15b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81ba7d4a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1081ba7d4ae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81ba7d4ae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1081ba7d4ae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14722c5261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4722c5261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g14722c5261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722c5261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14722c5261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4722c5261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14722c5261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647329f7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4722c5261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g14722c5261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6132c2d2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7" name="Google Shape;497;g116132c2d2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9cf3578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6" name="Google Shape;506;g139cf3578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a88ad15b6_0_29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a88ad15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a88ad15b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a88ad15b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a88ad15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a88ad15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a88ad15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a88ad15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a88ad15b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a88ad15b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Базы данных и SQL</a:t>
            </a:r>
            <a:endParaRPr/>
          </a:p>
        </p:txBody>
      </p:sp>
      <p:sp>
        <p:nvSpPr>
          <p:cNvPr id="300" name="Google Shape;300;p4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1.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>
                <a:solidFill>
                  <a:srgbClr val="333333"/>
                </a:solidFill>
                <a:highlight>
                  <a:srgbClr val="FFFFFF"/>
                </a:highlight>
              </a:rPr>
              <a:t>Есть ли ошибка в запросе?</a:t>
            </a: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78" name="Google Shape;378;p57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Запрос составлен правильно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Mike необходимо записать в кавычках 'Mike'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Нужно убрать лишние поля из запроса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Строчку с where поменять местами с from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79" name="Google Shape;3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75" y="1605975"/>
            <a:ext cx="8839204" cy="591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333333"/>
                </a:solidFill>
                <a:highlight>
                  <a:srgbClr val="FFFFFF"/>
                </a:highlight>
              </a:rPr>
              <a:t>Есть ли ошибка в запросе?</a:t>
            </a: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85" name="Google Shape;385;p58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Запрос составлен правильно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Mike необходимо записать в кавычках 'Mike'</a:t>
            </a:r>
            <a:endParaRPr sz="1550">
              <a:solidFill>
                <a:schemeClr val="dk1"/>
              </a:solidFill>
              <a:highlight>
                <a:srgbClr val="FFFF00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Нужно убрать лишние поля из запроса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Строчку с where поменять местами с from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86" name="Google Shape;3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75" y="1605975"/>
            <a:ext cx="8839204" cy="591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Какой тип полей называют логическим?</a:t>
            </a:r>
            <a:endParaRPr sz="2500"/>
          </a:p>
        </p:txBody>
      </p:sp>
      <p:sp>
        <p:nvSpPr>
          <p:cNvPr id="392" name="Google Shape;392;p59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содержащие числовые характеристики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которые содержат разные последовательности символов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в которых данные могут принимать лишь два значения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в которых данные могут принимать любые характеристики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Какой тип полей называют логическим?</a:t>
            </a:r>
            <a:endParaRPr sz="2500"/>
          </a:p>
        </p:txBody>
      </p:sp>
      <p:sp>
        <p:nvSpPr>
          <p:cNvPr id="398" name="Google Shape;398;p60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содержащие числовые характеристики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которые содержат разные последовательности символов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Поля, в которых данные могут принимать лишь два значения</a:t>
            </a:r>
            <a:endParaRPr sz="1550">
              <a:solidFill>
                <a:schemeClr val="dk1"/>
              </a:solidFill>
              <a:highlight>
                <a:srgbClr val="FFFF00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в которых данные могут принимать любые характеристики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2"/>
          <p:cNvSpPr txBox="1">
            <a:spLocks noGrp="1"/>
          </p:cNvSpPr>
          <p:nvPr>
            <p:ph type="subTitle" idx="2"/>
          </p:nvPr>
        </p:nvSpPr>
        <p:spPr>
          <a:xfrm>
            <a:off x="536400" y="1800225"/>
            <a:ext cx="76794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/>
              <a:t>Том посещает курс по математике, который преподает профессор Смит.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/>
              <a:t>Сэм посещает курс по математике, которые преподает профессор Смит.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/>
              <a:t>Том посещает курс по языку JavaScript, который преподает ассистент Адамс.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/>
              <a:t>Боб посещает курс по алгоритмам, который преподает ассистент Адамс.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/>
              <a:t>Сэм имеет следующие электронный адрес sam@gmail.com и телефон +1235768789.</a:t>
            </a:r>
            <a:endParaRPr sz="17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/>
          </a:p>
        </p:txBody>
      </p:sp>
      <p:sp>
        <p:nvSpPr>
          <p:cNvPr id="411" name="Google Shape;411;p6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Какие данные можно сохранить из заданного текста?</a:t>
            </a:r>
            <a:endParaRPr/>
          </a:p>
        </p:txBody>
      </p:sp>
      <p:pic>
        <p:nvPicPr>
          <p:cNvPr id="412" name="Google Shape;41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2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>
            <a:spLocks noGrp="1"/>
          </p:cNvSpPr>
          <p:nvPr>
            <p:ph type="title"/>
          </p:nvPr>
        </p:nvSpPr>
        <p:spPr>
          <a:xfrm>
            <a:off x="502500" y="360375"/>
            <a:ext cx="5995200" cy="14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Итерация 1: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Реализуйте заданную схему в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 err="1"/>
              <a:t>MySQL</a:t>
            </a:r>
            <a:r>
              <a:rPr lang="ru-RU" dirty="0"/>
              <a:t>. Заполните БД тестовыми значениями</a:t>
            </a:r>
            <a:endParaRPr dirty="0"/>
          </a:p>
        </p:txBody>
      </p:sp>
      <p:pic>
        <p:nvPicPr>
          <p:cNvPr id="434" name="Google Shape;434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5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436" name="Google Shape;436;p65"/>
          <p:cNvGraphicFramePr/>
          <p:nvPr/>
        </p:nvGraphicFramePr>
        <p:xfrm>
          <a:off x="146288" y="2143125"/>
          <a:ext cx="2723125" cy="2377260"/>
        </p:xfrm>
        <a:graphic>
          <a:graphicData uri="http://schemas.openxmlformats.org/drawingml/2006/table">
            <a:tbl>
              <a:tblPr>
                <a:noFill/>
                <a:tableStyleId>{A326322D-C02B-4BBA-AB91-0D92A684A687}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/>
                        <a:t>student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name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course_name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date_of_birth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email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phone_number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37" name="Google Shape;437;p65"/>
          <p:cNvGraphicFramePr/>
          <p:nvPr/>
        </p:nvGraphicFramePr>
        <p:xfrm>
          <a:off x="3210438" y="2143125"/>
          <a:ext cx="2723125" cy="1584840"/>
        </p:xfrm>
        <a:graphic>
          <a:graphicData uri="http://schemas.openxmlformats.org/drawingml/2006/table">
            <a:tbl>
              <a:tblPr>
                <a:noFill/>
                <a:tableStyleId>{A326322D-C02B-4BBA-AB91-0D92A684A687}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/>
                        <a:t>teacher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name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post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course_name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38" name="Google Shape;438;p65"/>
          <p:cNvGraphicFramePr/>
          <p:nvPr/>
        </p:nvGraphicFramePr>
        <p:xfrm>
          <a:off x="6274588" y="2143125"/>
          <a:ext cx="2723125" cy="1584840"/>
        </p:xfrm>
        <a:graphic>
          <a:graphicData uri="http://schemas.openxmlformats.org/drawingml/2006/table">
            <a:tbl>
              <a:tblPr>
                <a:noFill/>
                <a:tableStyleId>{A326322D-C02B-4BBA-AB91-0D92A684A687}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/>
                        <a:t>course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name_student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name_teacher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7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№2: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Выполните следующие запросы: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455" name="Google Shape;45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7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7" name="Google Shape;457;p67"/>
          <p:cNvSpPr txBox="1">
            <a:spLocks noGrp="1"/>
          </p:cNvSpPr>
          <p:nvPr>
            <p:ph type="subTitle" idx="2"/>
          </p:nvPr>
        </p:nvSpPr>
        <p:spPr>
          <a:xfrm>
            <a:off x="539750" y="1320325"/>
            <a:ext cx="62901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1.	Получить список с информацией обо всех студентах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/>
              <a:t>2. 	Получить список всех студентов с именем “Антон”(или любого существующего студента)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/>
              <a:t>3. 	Вывести имя и название курса из таблички "Студент"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b="1"/>
              <a:t>4*.	</a:t>
            </a:r>
            <a:r>
              <a:rPr lang="ru-RU" sz="1800"/>
              <a:t>Выбрать студентов, фамилии которых начинаются с буквы «А».</a:t>
            </a:r>
            <a:endParaRPr sz="180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№2: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Обсуждение: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463" name="Google Shape;463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8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5" name="Google Shape;465;p68"/>
          <p:cNvSpPr txBox="1">
            <a:spLocks noGrp="1"/>
          </p:cNvSpPr>
          <p:nvPr>
            <p:ph type="subTitle" idx="2"/>
          </p:nvPr>
        </p:nvSpPr>
        <p:spPr>
          <a:xfrm>
            <a:off x="539750" y="1320325"/>
            <a:ext cx="62901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/>
              <a:t>1.	Получить список с информацией обо всех студентах</a:t>
            </a: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>
                <a:solidFill>
                  <a:schemeClr val="accent1"/>
                </a:solidFill>
              </a:rPr>
              <a:t>SELECT * FROM student;</a:t>
            </a:r>
            <a:endParaRPr sz="1600" b="1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/>
              <a:t>2. 	Получить список всех студентов с именем “Антон”(или любого существующего студента)</a:t>
            </a: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>
                <a:solidFill>
                  <a:schemeClr val="accent1"/>
                </a:solidFill>
              </a:rPr>
              <a:t>SELECT *</a:t>
            </a:r>
            <a:endParaRPr sz="1600" b="1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>
                <a:solidFill>
                  <a:schemeClr val="accent1"/>
                </a:solidFill>
              </a:rPr>
              <a:t>FROM student</a:t>
            </a:r>
            <a:endParaRPr sz="1600" b="1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>
                <a:solidFill>
                  <a:schemeClr val="accent1"/>
                </a:solidFill>
              </a:rPr>
              <a:t>WHERE first_name = 'David';</a:t>
            </a: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/>
              <a:t>3. 	Вывести имя и название курса из таблички "Студент"</a:t>
            </a: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>
                <a:solidFill>
                  <a:schemeClr val="accent1"/>
                </a:solidFill>
              </a:rPr>
              <a:t>SELECT course_name, name from student;</a:t>
            </a: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/>
              <a:t>4*.	</a:t>
            </a:r>
            <a:r>
              <a:rPr lang="ru-RU" sz="1600"/>
              <a:t>Выбрать информацию о студентах, фамилии которых начинаются с буквы «А».</a:t>
            </a: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>
                <a:solidFill>
                  <a:schemeClr val="accent1"/>
                </a:solidFill>
              </a:rPr>
              <a:t>SELECT *</a:t>
            </a:r>
            <a:endParaRPr sz="1600" b="1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>
                <a:solidFill>
                  <a:schemeClr val="accent1"/>
                </a:solidFill>
              </a:rPr>
              <a:t>FROM student</a:t>
            </a:r>
            <a:endParaRPr sz="1600" b="1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>
                <a:solidFill>
                  <a:schemeClr val="accent1"/>
                </a:solidFill>
              </a:rPr>
              <a:t>WHERE name LIKE 'A%';</a:t>
            </a:r>
            <a:endParaRPr sz="1600" b="1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9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472" name="Google Shape;472;p69"/>
          <p:cNvGraphicFramePr/>
          <p:nvPr/>
        </p:nvGraphicFramePr>
        <p:xfrm>
          <a:off x="624475" y="764450"/>
          <a:ext cx="4576000" cy="4230550"/>
        </p:xfrm>
        <a:graphic>
          <a:graphicData uri="http://schemas.openxmlformats.org/drawingml/2006/table">
            <a:tbl>
              <a:tblPr>
                <a:noFill/>
                <a:tableStyleId>{A326322D-C02B-4BBA-AB91-0D92A684A687}</a:tableStyleId>
              </a:tblPr>
              <a:tblGrid>
                <a:gridCol w="1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name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dept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salary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100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AndreyEx 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Sales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5000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200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1778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rgbClr val="141414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Boris </a:t>
                      </a:r>
                      <a:endParaRPr sz="800">
                        <a:solidFill>
                          <a:srgbClr val="141414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ctr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1778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rgbClr val="141414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</a:t>
                      </a:r>
                      <a:endParaRPr sz="800">
                        <a:solidFill>
                          <a:srgbClr val="141414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ctr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" marR="1778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rgbClr val="141414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5500</a:t>
                      </a:r>
                      <a:endParaRPr sz="800">
                        <a:solidFill>
                          <a:srgbClr val="141414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ctr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300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" marR="1778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rgbClr val="141414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Anna</a:t>
                      </a:r>
                      <a:endParaRPr sz="800">
                        <a:solidFill>
                          <a:srgbClr val="141414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ctr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" marR="1778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rgbClr val="141414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</a:t>
                      </a:r>
                      <a:endParaRPr sz="800">
                        <a:solidFill>
                          <a:srgbClr val="141414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ctr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" marR="1778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rgbClr val="141414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7000</a:t>
                      </a:r>
                      <a:endParaRPr sz="800">
                        <a:solidFill>
                          <a:srgbClr val="141414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ctr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400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" marR="1778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rgbClr val="141414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Anton </a:t>
                      </a:r>
                      <a:endParaRPr sz="800">
                        <a:solidFill>
                          <a:srgbClr val="141414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ctr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" marR="1778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rgbClr val="141414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Marketing </a:t>
                      </a:r>
                      <a:endParaRPr sz="800">
                        <a:solidFill>
                          <a:srgbClr val="141414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ctr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" marR="1778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rgbClr val="141414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9500</a:t>
                      </a:r>
                      <a:endParaRPr sz="800">
                        <a:solidFill>
                          <a:srgbClr val="141414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ctr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500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" marR="1778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rgbClr val="141414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Dima </a:t>
                      </a:r>
                      <a:endParaRPr sz="800">
                        <a:solidFill>
                          <a:srgbClr val="141414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ctr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" marR="1778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rgbClr val="141414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</a:t>
                      </a:r>
                      <a:endParaRPr sz="800">
                        <a:solidFill>
                          <a:srgbClr val="141414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ctr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" marR="1778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rgbClr val="141414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6000</a:t>
                      </a:r>
                      <a:endParaRPr sz="800">
                        <a:solidFill>
                          <a:srgbClr val="141414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ctr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501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" marR="1778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rgbClr val="141414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Maxs  </a:t>
                      </a:r>
                      <a:endParaRPr sz="800">
                        <a:solidFill>
                          <a:srgbClr val="141414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ctr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" marR="1778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rgbClr val="141414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Accounting</a:t>
                      </a:r>
                      <a:endParaRPr sz="800">
                        <a:solidFill>
                          <a:srgbClr val="141414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ctr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" marR="1778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rgbClr val="141414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 sz="800">
                        <a:solidFill>
                          <a:srgbClr val="141414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ctr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3" name="Google Shape;473;p69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Табличка для работы: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№3: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Для заданной БД выполните: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479" name="Google Shape;47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70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1" name="Google Shape;481;p70"/>
          <p:cNvSpPr txBox="1">
            <a:spLocks noGrp="1"/>
          </p:cNvSpPr>
          <p:nvPr>
            <p:ph type="subTitle" idx="2"/>
          </p:nvPr>
        </p:nvSpPr>
        <p:spPr>
          <a:xfrm>
            <a:off x="539750" y="1320325"/>
            <a:ext cx="62901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/>
              <a:t>1.	Выбрать всех сотрудников,у которых зарплата больше 6000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/>
              <a:t>2.	Покажите всех сотрудников, которые принадлежат к отделу IT.</a:t>
            </a:r>
            <a:endParaRPr sz="180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/>
              <a:t>3. Отобразите  всех сотрудников, который НЕ принадлежат к отделу IT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329" name="Google Shape;329;p49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 err="1"/>
              <a:t>Quiz</a:t>
            </a:r>
            <a:r>
              <a:rPr lang="ru-RU" sz="1800" dirty="0"/>
              <a:t>!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Проектирование базы данных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Реализация схемы в </a:t>
            </a:r>
            <a:r>
              <a:rPr lang="ru-RU" sz="1800" dirty="0" err="1">
                <a:solidFill>
                  <a:schemeClr val="dk1"/>
                </a:solidFill>
              </a:rPr>
              <a:t>MySQL</a:t>
            </a:r>
            <a:r>
              <a:rPr lang="ru-RU" sz="1800" dirty="0">
                <a:solidFill>
                  <a:schemeClr val="dk1"/>
                </a:solidFill>
              </a:rPr>
              <a:t> через UI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Выборки из заданных схем: запросы с помощью SELECT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1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№3: общее обсуждение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Для заданной БД выполните: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487" name="Google Shape;48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71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9" name="Google Shape;489;p71"/>
          <p:cNvSpPr txBox="1">
            <a:spLocks noGrp="1"/>
          </p:cNvSpPr>
          <p:nvPr>
            <p:ph type="subTitle" idx="2"/>
          </p:nvPr>
        </p:nvSpPr>
        <p:spPr>
          <a:xfrm>
            <a:off x="539750" y="1320325"/>
            <a:ext cx="62901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1.	Выбрать всех </a:t>
            </a:r>
            <a:r>
              <a:rPr lang="ru-RU" sz="1800" dirty="0" err="1"/>
              <a:t>сотрудников,у</a:t>
            </a:r>
            <a:r>
              <a:rPr lang="ru-RU" sz="1800" dirty="0"/>
              <a:t> которых зарплата больше 6000</a:t>
            </a: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b="1" dirty="0">
                <a:solidFill>
                  <a:schemeClr val="accent1"/>
                </a:solidFill>
              </a:rPr>
              <a:t> SELECT * FROM </a:t>
            </a:r>
            <a:r>
              <a:rPr lang="ru-RU" sz="1800" b="1" dirty="0" err="1">
                <a:solidFill>
                  <a:schemeClr val="accent1"/>
                </a:solidFill>
              </a:rPr>
              <a:t>workers</a:t>
            </a:r>
            <a:r>
              <a:rPr lang="ru-RU" sz="1800" b="1" dirty="0">
                <a:solidFill>
                  <a:schemeClr val="accent1"/>
                </a:solidFill>
              </a:rPr>
              <a:t> WHERE </a:t>
            </a:r>
            <a:r>
              <a:rPr lang="ru-RU" sz="1800" b="1" dirty="0" err="1">
                <a:solidFill>
                  <a:schemeClr val="accent1"/>
                </a:solidFill>
              </a:rPr>
              <a:t>salary</a:t>
            </a:r>
            <a:r>
              <a:rPr lang="ru-RU" sz="1800" b="1" dirty="0">
                <a:solidFill>
                  <a:schemeClr val="accent1"/>
                </a:solidFill>
              </a:rPr>
              <a:t> &gt; 6000;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2.	Покажите всех сотрудников, которые принадлежат к отделу IT.</a:t>
            </a: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chemeClr val="accent1"/>
                </a:solidFill>
              </a:rPr>
              <a:t>SELECT * FROM </a:t>
            </a:r>
            <a:r>
              <a:rPr lang="ru-RU" sz="1800" b="1" dirty="0" err="1">
                <a:solidFill>
                  <a:schemeClr val="accent1"/>
                </a:solidFill>
              </a:rPr>
              <a:t>worker</a:t>
            </a:r>
            <a:r>
              <a:rPr lang="ru-RU" sz="1800" b="1" dirty="0">
                <a:solidFill>
                  <a:schemeClr val="accent1"/>
                </a:solidFill>
              </a:rPr>
              <a:t> WHERE </a:t>
            </a:r>
            <a:r>
              <a:rPr lang="ru-RU" sz="1800" b="1" dirty="0" err="1">
                <a:solidFill>
                  <a:schemeClr val="accent1"/>
                </a:solidFill>
              </a:rPr>
              <a:t>dept</a:t>
            </a:r>
            <a:r>
              <a:rPr lang="ru-RU" sz="1800" b="1" dirty="0">
                <a:solidFill>
                  <a:schemeClr val="accent1"/>
                </a:solidFill>
              </a:rPr>
              <a:t> = 'IT';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dirty="0"/>
              <a:t>3. Отобразите  всех сотрудников, который НЕ принадлежат к отделу IT</a:t>
            </a:r>
            <a:br>
              <a:rPr lang="ru-RU" sz="1800" dirty="0"/>
            </a:br>
            <a:r>
              <a:rPr lang="ru-RU" sz="1800" b="1" dirty="0">
                <a:solidFill>
                  <a:schemeClr val="accent1"/>
                </a:solidFill>
              </a:rPr>
              <a:t>SELECT * FROM </a:t>
            </a:r>
            <a:r>
              <a:rPr lang="ru-RU" sz="1800" b="1" dirty="0" err="1">
                <a:solidFill>
                  <a:schemeClr val="accent1"/>
                </a:solidFill>
              </a:rPr>
              <a:t>worker</a:t>
            </a:r>
            <a:r>
              <a:rPr lang="ru-RU" sz="1800" b="1" dirty="0">
                <a:solidFill>
                  <a:schemeClr val="accent1"/>
                </a:solidFill>
              </a:rPr>
              <a:t> WHERE </a:t>
            </a:r>
            <a:r>
              <a:rPr lang="ru-RU" sz="1800" b="1" dirty="0" err="1">
                <a:solidFill>
                  <a:schemeClr val="accent1"/>
                </a:solidFill>
              </a:rPr>
              <a:t>dept</a:t>
            </a:r>
            <a:r>
              <a:rPr lang="ru-RU" sz="1800" b="1" dirty="0">
                <a:solidFill>
                  <a:schemeClr val="accent1"/>
                </a:solidFill>
              </a:rPr>
              <a:t> != 'IT';</a:t>
            </a:r>
            <a:endParaRPr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3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00" name="Google Shape;500;p73"/>
          <p:cNvPicPr preferRelativeResize="0"/>
          <p:nvPr/>
        </p:nvPicPr>
        <p:blipFill rotWithShape="1">
          <a:blip r:embed="rId3">
            <a:alphaModFix/>
          </a:blip>
          <a:srcRect l="5070" t="48744" r="9851"/>
          <a:stretch/>
        </p:blipFill>
        <p:spPr>
          <a:xfrm>
            <a:off x="2545588" y="1775238"/>
            <a:ext cx="3265725" cy="11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73"/>
          <p:cNvSpPr txBox="1"/>
          <p:nvPr/>
        </p:nvSpPr>
        <p:spPr>
          <a:xfrm>
            <a:off x="539750" y="1107075"/>
            <a:ext cx="7277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1.	Создайте таблицу с мобильными телефонами, используя графический интерфейс. Заполните БД данными. Добавьте скриншот на платформу в качестве ответа на ДЗ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2" name="Google Shape;502;p73"/>
          <p:cNvSpPr txBox="1"/>
          <p:nvPr/>
        </p:nvSpPr>
        <p:spPr>
          <a:xfrm>
            <a:off x="539750" y="2984850"/>
            <a:ext cx="5878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2. 	Выведите название, производителя и цену для товаров, количество которых превышает 2 (SQL - файл, скриншот, либо сам код)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3" name="Google Shape;503;p73"/>
          <p:cNvSpPr txBox="1"/>
          <p:nvPr/>
        </p:nvSpPr>
        <p:spPr>
          <a:xfrm>
            <a:off x="539750" y="370557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3.  	Выведите весь ассортимент товаров марки “Samsung”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4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9" name="Google Shape;509;p74"/>
          <p:cNvSpPr txBox="1"/>
          <p:nvPr/>
        </p:nvSpPr>
        <p:spPr>
          <a:xfrm>
            <a:off x="960150" y="1439875"/>
            <a:ext cx="67629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4.*** С помощью регулярных выражений найти: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	4.1. Товары, в которых есть упоминание "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Iphone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	4.2. "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Samsung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	4.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.  Товары, в которых есть ЦИФРА "8"  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0"/>
          <p:cNvSpPr txBox="1">
            <a:spLocks noGrp="1"/>
          </p:cNvSpPr>
          <p:nvPr>
            <p:ph type="title"/>
          </p:nvPr>
        </p:nvSpPr>
        <p:spPr>
          <a:xfrm>
            <a:off x="570075" y="791013"/>
            <a:ext cx="20484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Quiz!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Язык SQL является декларативным языком?</a:t>
            </a:r>
            <a:endParaRPr sz="2500"/>
          </a:p>
        </p:txBody>
      </p:sp>
      <p:sp>
        <p:nvSpPr>
          <p:cNvPr id="342" name="Google Shape;342;p51"/>
          <p:cNvSpPr txBox="1"/>
          <p:nvPr/>
        </p:nvSpPr>
        <p:spPr>
          <a:xfrm>
            <a:off x="652975" y="2494000"/>
            <a:ext cx="8107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False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True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/>
        </p:nvSpPr>
        <p:spPr>
          <a:xfrm>
            <a:off x="652975" y="2494000"/>
            <a:ext cx="8107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False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True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8" name="Google Shape;348;p52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Язык SQL является декларативным языком?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такое реляционные базы данных?</a:t>
            </a:r>
            <a:endParaRPr sz="2500"/>
          </a:p>
        </p:txBody>
      </p:sp>
      <p:sp>
        <p:nvSpPr>
          <p:cNvPr id="354" name="Google Shape;354;p53"/>
          <p:cNvSpPr txBox="1"/>
          <p:nvPr/>
        </p:nvSpPr>
        <p:spPr>
          <a:xfrm>
            <a:off x="652975" y="24940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База данных, в которой информация хранится в виде двумерных таблиц, связанных между собой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База данных, в которой одна ни с чем не связанная таблица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Любая база данных - реляционная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Совокупность данных, не связанных между собой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chemeClr val="lt1"/>
                </a:highlight>
              </a:rPr>
              <a:t>Что такое реляционные базы данных?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60" name="Google Shape;360;p54"/>
          <p:cNvSpPr txBox="1"/>
          <p:nvPr/>
        </p:nvSpPr>
        <p:spPr>
          <a:xfrm>
            <a:off x="652975" y="24940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База данных, в которой информация хранится в виде двумерных таблиц, связанных между собой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База данных, в которой одна ни с чем не связанная таблица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Любая база данных - реляционная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Совокупность данных, не связанных между собой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 выглядит запрос, для вывода ВСЕХ значений из таблицы Orders?</a:t>
            </a:r>
            <a:endParaRPr sz="2500"/>
          </a:p>
        </p:txBody>
      </p:sp>
      <p:sp>
        <p:nvSpPr>
          <p:cNvPr id="366" name="Google Shape;366;p55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ALL from Orders;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% from Orders;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Orders;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*.Orders from Orders;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 выглядит запрос, для вывода ВСЕХ значений из таблицы </a:t>
            </a:r>
            <a:r>
              <a:rPr lang="ru-RU" sz="2500">
                <a:solidFill>
                  <a:srgbClr val="333333"/>
                </a:solidFill>
                <a:highlight>
                  <a:schemeClr val="lt1"/>
                </a:highlight>
              </a:rPr>
              <a:t>Orders</a:t>
            </a: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?</a:t>
            </a:r>
            <a:endParaRPr sz="2500"/>
          </a:p>
        </p:txBody>
      </p:sp>
      <p:sp>
        <p:nvSpPr>
          <p:cNvPr id="372" name="Google Shape;372;p56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ALL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%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err="1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 * </a:t>
            </a:r>
            <a:r>
              <a:rPr lang="ru-RU" sz="1550" dirty="0" err="1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from</a:t>
            </a:r>
            <a:r>
              <a:rPr lang="ru-RU" sz="1550" dirty="0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highlight>
                <a:srgbClr val="FFFF00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*.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557</Words>
  <Application>Microsoft Office PowerPoint</Application>
  <PresentationFormat>Экран (16:9)</PresentationFormat>
  <Paragraphs>177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IBM Plex Sans</vt:lpstr>
      <vt:lpstr>Calibri</vt:lpstr>
      <vt:lpstr>Arial</vt:lpstr>
      <vt:lpstr>IBM Plex Sans SemiBold</vt:lpstr>
      <vt:lpstr>Макет шаблона GB</vt:lpstr>
      <vt:lpstr>Базы данных и SQL</vt:lpstr>
      <vt:lpstr>План на сегодня:</vt:lpstr>
      <vt:lpstr>Quiz!</vt:lpstr>
      <vt:lpstr>Язык SQL является декларативным языком?</vt:lpstr>
      <vt:lpstr>Язык SQL является декларативным языком?</vt:lpstr>
      <vt:lpstr>Что такое реляционные базы данных?</vt:lpstr>
      <vt:lpstr>Что такое реляционные базы данных?</vt:lpstr>
      <vt:lpstr>Как выглядит запрос, для вывода ВСЕХ значений из таблицы Orders?</vt:lpstr>
      <vt:lpstr>Как выглядит запрос, для вывода ВСЕХ значений из таблицы Orders?</vt:lpstr>
      <vt:lpstr>Есть ли ошибка в запросе?  </vt:lpstr>
      <vt:lpstr>Есть ли ошибка в запросе?  </vt:lpstr>
      <vt:lpstr>Какой тип полей называют логическим?</vt:lpstr>
      <vt:lpstr>Какой тип полей называют логическим?</vt:lpstr>
      <vt:lpstr>Какие данные можно сохранить из заданного текста?</vt:lpstr>
      <vt:lpstr>Итерация 1: Реализуйте заданную схему в  MySQL. Заполните БД тестовыми значениями</vt:lpstr>
      <vt:lpstr>Итерация №2: Выполните следующие запросы:     </vt:lpstr>
      <vt:lpstr>Итерация №2: Обсуждение:     </vt:lpstr>
      <vt:lpstr>Табличка для работы:</vt:lpstr>
      <vt:lpstr>Итерация №3: Для заданной БД выполните:     </vt:lpstr>
      <vt:lpstr>Итерация №3: общее обсуждение Для заданной БД выполните:    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cp:lastModifiedBy>xanalmasxan@gmail.com</cp:lastModifiedBy>
  <cp:revision>9</cp:revision>
  <dcterms:modified xsi:type="dcterms:W3CDTF">2023-05-19T16:09:26Z</dcterms:modified>
</cp:coreProperties>
</file>