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8"/>
  </p:notesMasterIdLst>
  <p:sldIdLst>
    <p:sldId id="279" r:id="rId5"/>
    <p:sldId id="282" r:id="rId6"/>
    <p:sldId id="304" r:id="rId7"/>
    <p:sldId id="308" r:id="rId8"/>
    <p:sldId id="309" r:id="rId9"/>
    <p:sldId id="297" r:id="rId10"/>
    <p:sldId id="305" r:id="rId11"/>
    <p:sldId id="311" r:id="rId12"/>
    <p:sldId id="310" r:id="rId13"/>
    <p:sldId id="312" r:id="rId14"/>
    <p:sldId id="313" r:id="rId15"/>
    <p:sldId id="307" r:id="rId16"/>
    <p:sldId id="306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9392FB-7C41-4A39-AED8-3FDA5A5BC494}" v="1542" dt="2023-12-06T16:13:13.0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660"/>
  </p:normalViewPr>
  <p:slideViewPr>
    <p:cSldViewPr snapToGrid="0">
      <p:cViewPr varScale="1">
        <p:scale>
          <a:sx n="49" d="100"/>
          <a:sy n="49" d="100"/>
        </p:scale>
        <p:origin x="37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BFAA7-2AA0-4125-B1CE-CDBFF020B06C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2C769-4324-43DB-91D8-EAFA165B3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287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65667" y="5672667"/>
            <a:ext cx="2125133" cy="40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31" name="Текст 30"/>
          <p:cNvSpPr>
            <a:spLocks noGrp="1"/>
          </p:cNvSpPr>
          <p:nvPr>
            <p:ph type="body" sz="quarter" idx="14" hasCustomPrompt="1"/>
          </p:nvPr>
        </p:nvSpPr>
        <p:spPr>
          <a:xfrm>
            <a:off x="1281989" y="6047438"/>
            <a:ext cx="3600729" cy="349311"/>
          </a:xfrm>
          <a:prstGeom prst="rect">
            <a:avLst/>
          </a:prstGeom>
        </p:spPr>
        <p:txBody>
          <a:bodyPr rIns="0">
            <a:normAutofit/>
          </a:bodyPr>
          <a:lstStyle>
            <a:lvl1pPr marL="0" indent="0" algn="r">
              <a:buNone/>
              <a:defRPr sz="18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ru-RU"/>
              <a:t>Месяц и год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5667" y="5672667"/>
            <a:ext cx="2125133" cy="40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9" name="Прямоугольник 5">
            <a:extLst>
              <a:ext uri="{FF2B5EF4-FFF2-40B4-BE49-F238E27FC236}">
                <a16:creationId xmlns:a16="http://schemas.microsoft.com/office/drawing/2014/main" id="{B9926BF0-9BE6-F0FD-EE1D-D0E09DFEC5EC}"/>
              </a:ext>
            </a:extLst>
          </p:cNvPr>
          <p:cNvSpPr/>
          <p:nvPr/>
        </p:nvSpPr>
        <p:spPr>
          <a:xfrm>
            <a:off x="5748270" y="1171977"/>
            <a:ext cx="347730" cy="347730"/>
          </a:xfrm>
          <a:prstGeom prst="rect">
            <a:avLst/>
          </a:prstGeom>
          <a:solidFill>
            <a:srgbClr val="E73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6">
            <a:extLst>
              <a:ext uri="{FF2B5EF4-FFF2-40B4-BE49-F238E27FC236}">
                <a16:creationId xmlns:a16="http://schemas.microsoft.com/office/drawing/2014/main" id="{59E00841-1720-1CFF-0310-C3A0DA66A8D6}"/>
              </a:ext>
            </a:extLst>
          </p:cNvPr>
          <p:cNvSpPr/>
          <p:nvPr/>
        </p:nvSpPr>
        <p:spPr>
          <a:xfrm>
            <a:off x="8096363" y="5177306"/>
            <a:ext cx="652685" cy="652685"/>
          </a:xfrm>
          <a:prstGeom prst="rect">
            <a:avLst/>
          </a:prstGeom>
          <a:solidFill>
            <a:srgbClr val="E73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7">
            <a:extLst>
              <a:ext uri="{FF2B5EF4-FFF2-40B4-BE49-F238E27FC236}">
                <a16:creationId xmlns:a16="http://schemas.microsoft.com/office/drawing/2014/main" id="{97242B68-589D-B22F-EE4A-3185FBC47A24}"/>
              </a:ext>
            </a:extLst>
          </p:cNvPr>
          <p:cNvSpPr/>
          <p:nvPr/>
        </p:nvSpPr>
        <p:spPr>
          <a:xfrm>
            <a:off x="10732394" y="4610637"/>
            <a:ext cx="347730" cy="347730"/>
          </a:xfrm>
          <a:prstGeom prst="rect">
            <a:avLst/>
          </a:prstGeom>
          <a:solidFill>
            <a:srgbClr val="E73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8">
            <a:extLst>
              <a:ext uri="{FF2B5EF4-FFF2-40B4-BE49-F238E27FC236}">
                <a16:creationId xmlns:a16="http://schemas.microsoft.com/office/drawing/2014/main" id="{7CA0CE09-3A12-DA78-6DE3-E518CF2D84B5}"/>
              </a:ext>
            </a:extLst>
          </p:cNvPr>
          <p:cNvSpPr/>
          <p:nvPr/>
        </p:nvSpPr>
        <p:spPr>
          <a:xfrm>
            <a:off x="10449058" y="1712890"/>
            <a:ext cx="283336" cy="283336"/>
          </a:xfrm>
          <a:prstGeom prst="rect">
            <a:avLst/>
          </a:prstGeom>
          <a:solidFill>
            <a:srgbClr val="E73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9">
            <a:extLst>
              <a:ext uri="{FF2B5EF4-FFF2-40B4-BE49-F238E27FC236}">
                <a16:creationId xmlns:a16="http://schemas.microsoft.com/office/drawing/2014/main" id="{E92A4ECA-E100-858B-9325-504A2FA4B045}"/>
              </a:ext>
            </a:extLst>
          </p:cNvPr>
          <p:cNvSpPr/>
          <p:nvPr/>
        </p:nvSpPr>
        <p:spPr>
          <a:xfrm>
            <a:off x="5314528" y="3193960"/>
            <a:ext cx="266318" cy="266318"/>
          </a:xfrm>
          <a:prstGeom prst="rect">
            <a:avLst/>
          </a:prstGeom>
          <a:solidFill>
            <a:srgbClr val="E73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Picture Placeholder 26">
            <a:extLst>
              <a:ext uri="{FF2B5EF4-FFF2-40B4-BE49-F238E27FC236}">
                <a16:creationId xmlns:a16="http://schemas.microsoft.com/office/drawing/2014/main" id="{9DBB8655-C8E7-07AC-1239-D50B35221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59681" y="882474"/>
            <a:ext cx="6195407" cy="4947518"/>
          </a:xfrm>
          <a:custGeom>
            <a:avLst/>
            <a:gdLst>
              <a:gd name="connsiteX0" fmla="*/ 1651289 w 6195407"/>
              <a:gd name="connsiteY0" fmla="*/ 4330587 h 4947518"/>
              <a:gd name="connsiteX1" fmla="*/ 2143702 w 6195407"/>
              <a:gd name="connsiteY1" fmla="*/ 4330587 h 4947518"/>
              <a:gd name="connsiteX2" fmla="*/ 2143702 w 6195407"/>
              <a:gd name="connsiteY2" fmla="*/ 4823000 h 4947518"/>
              <a:gd name="connsiteX3" fmla="*/ 1651289 w 6195407"/>
              <a:gd name="connsiteY3" fmla="*/ 4823000 h 4947518"/>
              <a:gd name="connsiteX4" fmla="*/ 5086639 w 6195407"/>
              <a:gd name="connsiteY4" fmla="*/ 3720987 h 4947518"/>
              <a:gd name="connsiteX5" fmla="*/ 5608320 w 6195407"/>
              <a:gd name="connsiteY5" fmla="*/ 3720987 h 4947518"/>
              <a:gd name="connsiteX6" fmla="*/ 5608320 w 6195407"/>
              <a:gd name="connsiteY6" fmla="*/ 4242668 h 4947518"/>
              <a:gd name="connsiteX7" fmla="*/ 5086639 w 6195407"/>
              <a:gd name="connsiteY7" fmla="*/ 4242668 h 4947518"/>
              <a:gd name="connsiteX8" fmla="*/ 3769014 w 6195407"/>
              <a:gd name="connsiteY8" fmla="*/ 3720987 h 4947518"/>
              <a:gd name="connsiteX9" fmla="*/ 4995545 w 6195407"/>
              <a:gd name="connsiteY9" fmla="*/ 3720987 h 4947518"/>
              <a:gd name="connsiteX10" fmla="*/ 4995545 w 6195407"/>
              <a:gd name="connsiteY10" fmla="*/ 4947518 h 4947518"/>
              <a:gd name="connsiteX11" fmla="*/ 3769014 w 6195407"/>
              <a:gd name="connsiteY11" fmla="*/ 4947518 h 4947518"/>
              <a:gd name="connsiteX12" fmla="*/ 0 w 6195407"/>
              <a:gd name="connsiteY12" fmla="*/ 3262804 h 4947518"/>
              <a:gd name="connsiteX13" fmla="*/ 1562793 w 6195407"/>
              <a:gd name="connsiteY13" fmla="*/ 3262804 h 4947518"/>
              <a:gd name="connsiteX14" fmla="*/ 1562793 w 6195407"/>
              <a:gd name="connsiteY14" fmla="*/ 4825597 h 4947518"/>
              <a:gd name="connsiteX15" fmla="*/ 0 w 6195407"/>
              <a:gd name="connsiteY15" fmla="*/ 4825597 h 4947518"/>
              <a:gd name="connsiteX16" fmla="*/ 0 w 6195407"/>
              <a:gd name="connsiteY16" fmla="*/ 2647663 h 4947518"/>
              <a:gd name="connsiteX17" fmla="*/ 520931 w 6195407"/>
              <a:gd name="connsiteY17" fmla="*/ 2647663 h 4947518"/>
              <a:gd name="connsiteX18" fmla="*/ 520931 w 6195407"/>
              <a:gd name="connsiteY18" fmla="*/ 3168594 h 4947518"/>
              <a:gd name="connsiteX19" fmla="*/ 0 w 6195407"/>
              <a:gd name="connsiteY19" fmla="*/ 3168594 h 4947518"/>
              <a:gd name="connsiteX20" fmla="*/ 615142 w 6195407"/>
              <a:gd name="connsiteY20" fmla="*/ 2223310 h 4947518"/>
              <a:gd name="connsiteX21" fmla="*/ 1557251 w 6195407"/>
              <a:gd name="connsiteY21" fmla="*/ 2223310 h 4947518"/>
              <a:gd name="connsiteX22" fmla="*/ 1557251 w 6195407"/>
              <a:gd name="connsiteY22" fmla="*/ 3165419 h 4947518"/>
              <a:gd name="connsiteX23" fmla="*/ 615142 w 6195407"/>
              <a:gd name="connsiteY23" fmla="*/ 3165419 h 4947518"/>
              <a:gd name="connsiteX24" fmla="*/ 1657004 w 6195407"/>
              <a:gd name="connsiteY24" fmla="*/ 2222675 h 4947518"/>
              <a:gd name="connsiteX25" fmla="*/ 3672494 w 6195407"/>
              <a:gd name="connsiteY25" fmla="*/ 2222675 h 4947518"/>
              <a:gd name="connsiteX26" fmla="*/ 3672494 w 6195407"/>
              <a:gd name="connsiteY26" fmla="*/ 4238165 h 4947518"/>
              <a:gd name="connsiteX27" fmla="*/ 1657004 w 6195407"/>
              <a:gd name="connsiteY27" fmla="*/ 4238165 h 4947518"/>
              <a:gd name="connsiteX28" fmla="*/ 3765839 w 6195407"/>
              <a:gd name="connsiteY28" fmla="*/ 1197151 h 4947518"/>
              <a:gd name="connsiteX29" fmla="*/ 6195407 w 6195407"/>
              <a:gd name="connsiteY29" fmla="*/ 1197151 h 4947518"/>
              <a:gd name="connsiteX30" fmla="*/ 6195407 w 6195407"/>
              <a:gd name="connsiteY30" fmla="*/ 3626719 h 4947518"/>
              <a:gd name="connsiteX31" fmla="*/ 3765839 w 6195407"/>
              <a:gd name="connsiteY31" fmla="*/ 3626719 h 4947518"/>
              <a:gd name="connsiteX32" fmla="*/ 397971 w 6195407"/>
              <a:gd name="connsiteY32" fmla="*/ 739775 h 4947518"/>
              <a:gd name="connsiteX33" fmla="*/ 1782446 w 6195407"/>
              <a:gd name="connsiteY33" fmla="*/ 739775 h 4947518"/>
              <a:gd name="connsiteX34" fmla="*/ 1782446 w 6195407"/>
              <a:gd name="connsiteY34" fmla="*/ 2124249 h 4947518"/>
              <a:gd name="connsiteX35" fmla="*/ 397971 w 6195407"/>
              <a:gd name="connsiteY35" fmla="*/ 2124249 h 4947518"/>
              <a:gd name="connsiteX36" fmla="*/ 4824096 w 6195407"/>
              <a:gd name="connsiteY36" fmla="*/ 612776 h 4947518"/>
              <a:gd name="connsiteX37" fmla="*/ 5319396 w 6195407"/>
              <a:gd name="connsiteY37" fmla="*/ 612776 h 4947518"/>
              <a:gd name="connsiteX38" fmla="*/ 5319396 w 6195407"/>
              <a:gd name="connsiteY38" fmla="*/ 1108076 h 4947518"/>
              <a:gd name="connsiteX39" fmla="*/ 4824096 w 6195407"/>
              <a:gd name="connsiteY39" fmla="*/ 1108076 h 4947518"/>
              <a:gd name="connsiteX40" fmla="*/ 1877695 w 6195407"/>
              <a:gd name="connsiteY40" fmla="*/ 330202 h 4947518"/>
              <a:gd name="connsiteX41" fmla="*/ 3674744 w 6195407"/>
              <a:gd name="connsiteY41" fmla="*/ 330202 h 4947518"/>
              <a:gd name="connsiteX42" fmla="*/ 3674744 w 6195407"/>
              <a:gd name="connsiteY42" fmla="*/ 2127251 h 4947518"/>
              <a:gd name="connsiteX43" fmla="*/ 1877695 w 6195407"/>
              <a:gd name="connsiteY43" fmla="*/ 2127251 h 4947518"/>
              <a:gd name="connsiteX44" fmla="*/ 3769995 w 6195407"/>
              <a:gd name="connsiteY44" fmla="*/ 146051 h 4947518"/>
              <a:gd name="connsiteX45" fmla="*/ 4732020 w 6195407"/>
              <a:gd name="connsiteY45" fmla="*/ 146051 h 4947518"/>
              <a:gd name="connsiteX46" fmla="*/ 4732020 w 6195407"/>
              <a:gd name="connsiteY46" fmla="*/ 1108076 h 4947518"/>
              <a:gd name="connsiteX47" fmla="*/ 3769995 w 6195407"/>
              <a:gd name="connsiteY47" fmla="*/ 1108076 h 4947518"/>
              <a:gd name="connsiteX48" fmla="*/ 1137920 w 6195407"/>
              <a:gd name="connsiteY48" fmla="*/ 0 h 4947518"/>
              <a:gd name="connsiteX49" fmla="*/ 1782446 w 6195407"/>
              <a:gd name="connsiteY49" fmla="*/ 0 h 4947518"/>
              <a:gd name="connsiteX50" fmla="*/ 1782446 w 6195407"/>
              <a:gd name="connsiteY50" fmla="*/ 644526 h 4947518"/>
              <a:gd name="connsiteX51" fmla="*/ 1137920 w 6195407"/>
              <a:gd name="connsiteY51" fmla="*/ 644526 h 494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195407" h="4947518">
                <a:moveTo>
                  <a:pt x="1651289" y="4330587"/>
                </a:moveTo>
                <a:lnTo>
                  <a:pt x="2143702" y="4330587"/>
                </a:lnTo>
                <a:lnTo>
                  <a:pt x="2143702" y="4823000"/>
                </a:lnTo>
                <a:lnTo>
                  <a:pt x="1651289" y="4823000"/>
                </a:lnTo>
                <a:close/>
                <a:moveTo>
                  <a:pt x="5086639" y="3720987"/>
                </a:moveTo>
                <a:lnTo>
                  <a:pt x="5608320" y="3720987"/>
                </a:lnTo>
                <a:lnTo>
                  <a:pt x="5608320" y="4242668"/>
                </a:lnTo>
                <a:lnTo>
                  <a:pt x="5086639" y="4242668"/>
                </a:lnTo>
                <a:close/>
                <a:moveTo>
                  <a:pt x="3769014" y="3720987"/>
                </a:moveTo>
                <a:lnTo>
                  <a:pt x="4995545" y="3720987"/>
                </a:lnTo>
                <a:lnTo>
                  <a:pt x="4995545" y="4947518"/>
                </a:lnTo>
                <a:lnTo>
                  <a:pt x="3769014" y="4947518"/>
                </a:lnTo>
                <a:close/>
                <a:moveTo>
                  <a:pt x="0" y="3262804"/>
                </a:moveTo>
                <a:lnTo>
                  <a:pt x="1562793" y="3262804"/>
                </a:lnTo>
                <a:lnTo>
                  <a:pt x="1562793" y="4825597"/>
                </a:lnTo>
                <a:lnTo>
                  <a:pt x="0" y="4825597"/>
                </a:lnTo>
                <a:close/>
                <a:moveTo>
                  <a:pt x="0" y="2647663"/>
                </a:moveTo>
                <a:lnTo>
                  <a:pt x="520931" y="2647663"/>
                </a:lnTo>
                <a:lnTo>
                  <a:pt x="520931" y="3168594"/>
                </a:lnTo>
                <a:lnTo>
                  <a:pt x="0" y="3168594"/>
                </a:lnTo>
                <a:close/>
                <a:moveTo>
                  <a:pt x="615142" y="2223310"/>
                </a:moveTo>
                <a:lnTo>
                  <a:pt x="1557251" y="2223310"/>
                </a:lnTo>
                <a:lnTo>
                  <a:pt x="1557251" y="3165419"/>
                </a:lnTo>
                <a:lnTo>
                  <a:pt x="615142" y="3165419"/>
                </a:lnTo>
                <a:close/>
                <a:moveTo>
                  <a:pt x="1657004" y="2222675"/>
                </a:moveTo>
                <a:lnTo>
                  <a:pt x="3672494" y="2222675"/>
                </a:lnTo>
                <a:lnTo>
                  <a:pt x="3672494" y="4238165"/>
                </a:lnTo>
                <a:lnTo>
                  <a:pt x="1657004" y="4238165"/>
                </a:lnTo>
                <a:close/>
                <a:moveTo>
                  <a:pt x="3765839" y="1197151"/>
                </a:moveTo>
                <a:lnTo>
                  <a:pt x="6195407" y="1197151"/>
                </a:lnTo>
                <a:lnTo>
                  <a:pt x="6195407" y="3626719"/>
                </a:lnTo>
                <a:lnTo>
                  <a:pt x="3765839" y="3626719"/>
                </a:lnTo>
                <a:close/>
                <a:moveTo>
                  <a:pt x="397971" y="739775"/>
                </a:moveTo>
                <a:lnTo>
                  <a:pt x="1782446" y="739775"/>
                </a:lnTo>
                <a:lnTo>
                  <a:pt x="1782446" y="2124249"/>
                </a:lnTo>
                <a:lnTo>
                  <a:pt x="397971" y="2124249"/>
                </a:lnTo>
                <a:close/>
                <a:moveTo>
                  <a:pt x="4824096" y="612776"/>
                </a:moveTo>
                <a:lnTo>
                  <a:pt x="5319396" y="612776"/>
                </a:lnTo>
                <a:lnTo>
                  <a:pt x="5319396" y="1108076"/>
                </a:lnTo>
                <a:lnTo>
                  <a:pt x="4824096" y="1108076"/>
                </a:lnTo>
                <a:close/>
                <a:moveTo>
                  <a:pt x="1877695" y="330202"/>
                </a:moveTo>
                <a:lnTo>
                  <a:pt x="3674744" y="330202"/>
                </a:lnTo>
                <a:lnTo>
                  <a:pt x="3674744" y="2127251"/>
                </a:lnTo>
                <a:lnTo>
                  <a:pt x="1877695" y="2127251"/>
                </a:lnTo>
                <a:close/>
                <a:moveTo>
                  <a:pt x="3769995" y="146051"/>
                </a:moveTo>
                <a:lnTo>
                  <a:pt x="4732020" y="146051"/>
                </a:lnTo>
                <a:lnTo>
                  <a:pt x="4732020" y="1108076"/>
                </a:lnTo>
                <a:lnTo>
                  <a:pt x="3769995" y="1108076"/>
                </a:lnTo>
                <a:close/>
                <a:moveTo>
                  <a:pt x="1137920" y="0"/>
                </a:moveTo>
                <a:lnTo>
                  <a:pt x="1782446" y="0"/>
                </a:lnTo>
                <a:lnTo>
                  <a:pt x="1782446" y="644526"/>
                </a:lnTo>
                <a:lnTo>
                  <a:pt x="1137920" y="6445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500"/>
            </a:lvl1pPr>
          </a:lstStyle>
          <a:p>
            <a:r>
              <a:rPr lang="ru-RU"/>
              <a:t>Вставка рисунка</a:t>
            </a:r>
            <a:endParaRPr lang="x-none"/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C0D9F675-547A-D224-5021-66D2A891D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668" y="2531178"/>
            <a:ext cx="4417050" cy="99719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3600" b="1" i="0">
                <a:solidFill>
                  <a:srgbClr val="E30E7E"/>
                </a:solidFill>
                <a:latin typeface="Geometria" panose="020B0503020204020204" pitchFamily="34" charset="77"/>
              </a:defRPr>
            </a:lvl1pPr>
          </a:lstStyle>
          <a:p>
            <a:r>
              <a:rPr lang="ru-RU"/>
              <a:t>ОБРАЗЕЦ</a:t>
            </a:r>
            <a:br>
              <a:rPr lang="ru-RU"/>
            </a:br>
            <a:r>
              <a:rPr lang="ru-RU"/>
              <a:t>ЗАГОЛОВКА</a:t>
            </a:r>
            <a:endParaRPr lang="en-RU"/>
          </a:p>
        </p:txBody>
      </p:sp>
      <p:pic>
        <p:nvPicPr>
          <p:cNvPr id="36" name="Рисунок 4">
            <a:extLst>
              <a:ext uri="{FF2B5EF4-FFF2-40B4-BE49-F238E27FC236}">
                <a16:creationId xmlns:a16="http://schemas.microsoft.com/office/drawing/2014/main" id="{01813B75-0FCB-F85E-F371-26B25AC12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5557" y="806852"/>
            <a:ext cx="1367161" cy="59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6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6">
            <a:extLst>
              <a:ext uri="{FF2B5EF4-FFF2-40B4-BE49-F238E27FC236}">
                <a16:creationId xmlns:a16="http://schemas.microsoft.com/office/drawing/2014/main" id="{B0A1A034-F419-B6EA-A90F-272491C8C9F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7343"/>
            <a:ext cx="6516209" cy="6858000"/>
          </a:xfrm>
          <a:custGeom>
            <a:avLst/>
            <a:gdLst>
              <a:gd name="connsiteX0" fmla="*/ 0 w 4891596"/>
              <a:gd name="connsiteY0" fmla="*/ 0 h 6858000"/>
              <a:gd name="connsiteX1" fmla="*/ 4891596 w 4891596"/>
              <a:gd name="connsiteY1" fmla="*/ 0 h 6858000"/>
              <a:gd name="connsiteX2" fmla="*/ 4891596 w 4891596"/>
              <a:gd name="connsiteY2" fmla="*/ 6858000 h 6858000"/>
              <a:gd name="connsiteX3" fmla="*/ 0 w 4891596"/>
              <a:gd name="connsiteY3" fmla="*/ 6858000 h 6858000"/>
              <a:gd name="connsiteX4" fmla="*/ 0 w 4891596"/>
              <a:gd name="connsiteY4" fmla="*/ 0 h 6858000"/>
              <a:gd name="connsiteX0" fmla="*/ 0 w 4891596"/>
              <a:gd name="connsiteY0" fmla="*/ 0 h 6858000"/>
              <a:gd name="connsiteX1" fmla="*/ 4891596 w 4891596"/>
              <a:gd name="connsiteY1" fmla="*/ 0 h 6858000"/>
              <a:gd name="connsiteX2" fmla="*/ 4891595 w 4891596"/>
              <a:gd name="connsiteY2" fmla="*/ 3552603 h 6858000"/>
              <a:gd name="connsiteX3" fmla="*/ 4891596 w 4891596"/>
              <a:gd name="connsiteY3" fmla="*/ 6858000 h 6858000"/>
              <a:gd name="connsiteX4" fmla="*/ 0 w 4891596"/>
              <a:gd name="connsiteY4" fmla="*/ 6858000 h 6858000"/>
              <a:gd name="connsiteX5" fmla="*/ 0 w 4891596"/>
              <a:gd name="connsiteY5" fmla="*/ 0 h 6858000"/>
              <a:gd name="connsiteX0" fmla="*/ 0 w 6516209"/>
              <a:gd name="connsiteY0" fmla="*/ 0 h 6858000"/>
              <a:gd name="connsiteX1" fmla="*/ 4891596 w 6516209"/>
              <a:gd name="connsiteY1" fmla="*/ 0 h 6858000"/>
              <a:gd name="connsiteX2" fmla="*/ 6516209 w 6516209"/>
              <a:gd name="connsiteY2" fmla="*/ 3552603 h 6858000"/>
              <a:gd name="connsiteX3" fmla="*/ 4891596 w 6516209"/>
              <a:gd name="connsiteY3" fmla="*/ 6858000 h 6858000"/>
              <a:gd name="connsiteX4" fmla="*/ 0 w 6516209"/>
              <a:gd name="connsiteY4" fmla="*/ 6858000 h 6858000"/>
              <a:gd name="connsiteX5" fmla="*/ 0 w 6516209"/>
              <a:gd name="connsiteY5" fmla="*/ 0 h 6858000"/>
              <a:gd name="connsiteX0" fmla="*/ 0 w 6516209"/>
              <a:gd name="connsiteY0" fmla="*/ 0 h 6858000"/>
              <a:gd name="connsiteX1" fmla="*/ 4891596 w 6516209"/>
              <a:gd name="connsiteY1" fmla="*/ 0 h 6858000"/>
              <a:gd name="connsiteX2" fmla="*/ 6516209 w 6516209"/>
              <a:gd name="connsiteY2" fmla="*/ 3552603 h 6858000"/>
              <a:gd name="connsiteX3" fmla="*/ 4891596 w 6516209"/>
              <a:gd name="connsiteY3" fmla="*/ 6858000 h 6858000"/>
              <a:gd name="connsiteX4" fmla="*/ 0 w 6516209"/>
              <a:gd name="connsiteY4" fmla="*/ 6858000 h 6858000"/>
              <a:gd name="connsiteX5" fmla="*/ 0 w 6516209"/>
              <a:gd name="connsiteY5" fmla="*/ 0 h 6858000"/>
              <a:gd name="connsiteX0" fmla="*/ 0 w 6516209"/>
              <a:gd name="connsiteY0" fmla="*/ 0 h 6858000"/>
              <a:gd name="connsiteX1" fmla="*/ 4891596 w 6516209"/>
              <a:gd name="connsiteY1" fmla="*/ 0 h 6858000"/>
              <a:gd name="connsiteX2" fmla="*/ 6516209 w 6516209"/>
              <a:gd name="connsiteY2" fmla="*/ 3552603 h 6858000"/>
              <a:gd name="connsiteX3" fmla="*/ 4891596 w 6516209"/>
              <a:gd name="connsiteY3" fmla="*/ 6858000 h 6858000"/>
              <a:gd name="connsiteX4" fmla="*/ 0 w 6516209"/>
              <a:gd name="connsiteY4" fmla="*/ 6858000 h 6858000"/>
              <a:gd name="connsiteX5" fmla="*/ 0 w 6516209"/>
              <a:gd name="connsiteY5" fmla="*/ 0 h 6858000"/>
              <a:gd name="connsiteX0" fmla="*/ 0 w 6516209"/>
              <a:gd name="connsiteY0" fmla="*/ 0 h 6858000"/>
              <a:gd name="connsiteX1" fmla="*/ 4891596 w 6516209"/>
              <a:gd name="connsiteY1" fmla="*/ 0 h 6858000"/>
              <a:gd name="connsiteX2" fmla="*/ 6516209 w 6516209"/>
              <a:gd name="connsiteY2" fmla="*/ 3552603 h 6858000"/>
              <a:gd name="connsiteX3" fmla="*/ 4891596 w 6516209"/>
              <a:gd name="connsiteY3" fmla="*/ 6858000 h 6858000"/>
              <a:gd name="connsiteX4" fmla="*/ 0 w 6516209"/>
              <a:gd name="connsiteY4" fmla="*/ 6858000 h 6858000"/>
              <a:gd name="connsiteX5" fmla="*/ 0 w 6516209"/>
              <a:gd name="connsiteY5" fmla="*/ 0 h 6858000"/>
              <a:gd name="connsiteX0" fmla="*/ 0 w 6516209"/>
              <a:gd name="connsiteY0" fmla="*/ 0 h 6858000"/>
              <a:gd name="connsiteX1" fmla="*/ 4891596 w 6516209"/>
              <a:gd name="connsiteY1" fmla="*/ 0 h 6858000"/>
              <a:gd name="connsiteX2" fmla="*/ 6516209 w 6516209"/>
              <a:gd name="connsiteY2" fmla="*/ 3552603 h 6858000"/>
              <a:gd name="connsiteX3" fmla="*/ 4891596 w 6516209"/>
              <a:gd name="connsiteY3" fmla="*/ 6858000 h 6858000"/>
              <a:gd name="connsiteX4" fmla="*/ 0 w 6516209"/>
              <a:gd name="connsiteY4" fmla="*/ 6858000 h 6858000"/>
              <a:gd name="connsiteX5" fmla="*/ 0 w 6516209"/>
              <a:gd name="connsiteY5" fmla="*/ 0 h 6858000"/>
              <a:gd name="connsiteX0" fmla="*/ 0 w 6516209"/>
              <a:gd name="connsiteY0" fmla="*/ 0 h 6858000"/>
              <a:gd name="connsiteX1" fmla="*/ 4891596 w 6516209"/>
              <a:gd name="connsiteY1" fmla="*/ 0 h 6858000"/>
              <a:gd name="connsiteX2" fmla="*/ 6516209 w 6516209"/>
              <a:gd name="connsiteY2" fmla="*/ 3552603 h 6858000"/>
              <a:gd name="connsiteX3" fmla="*/ 4891596 w 6516209"/>
              <a:gd name="connsiteY3" fmla="*/ 6858000 h 6858000"/>
              <a:gd name="connsiteX4" fmla="*/ 0 w 6516209"/>
              <a:gd name="connsiteY4" fmla="*/ 6858000 h 6858000"/>
              <a:gd name="connsiteX5" fmla="*/ 0 w 651620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16209" h="6858000">
                <a:moveTo>
                  <a:pt x="0" y="0"/>
                </a:moveTo>
                <a:lnTo>
                  <a:pt x="4891596" y="0"/>
                </a:lnTo>
                <a:cubicBezTo>
                  <a:pt x="6045693" y="891238"/>
                  <a:pt x="6516209" y="2324014"/>
                  <a:pt x="6516209" y="3552603"/>
                </a:cubicBezTo>
                <a:cubicBezTo>
                  <a:pt x="6516209" y="4781192"/>
                  <a:pt x="5965794" y="5898243"/>
                  <a:pt x="4891596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500"/>
            </a:lvl1pPr>
          </a:lstStyle>
          <a:p>
            <a:r>
              <a:rPr lang="ru-RU"/>
              <a:t>Вставка рисунка</a:t>
            </a:r>
            <a:endParaRPr lang="x-none"/>
          </a:p>
        </p:txBody>
      </p:sp>
      <p:sp>
        <p:nvSpPr>
          <p:cNvPr id="21" name="TextBox 20"/>
          <p:cNvSpPr txBox="1"/>
          <p:nvPr/>
        </p:nvSpPr>
        <p:spPr>
          <a:xfrm>
            <a:off x="465667" y="5672667"/>
            <a:ext cx="2125133" cy="40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31" name="Текст 30"/>
          <p:cNvSpPr>
            <a:spLocks noGrp="1"/>
          </p:cNvSpPr>
          <p:nvPr>
            <p:ph type="body" sz="quarter" idx="14" hasCustomPrompt="1"/>
          </p:nvPr>
        </p:nvSpPr>
        <p:spPr>
          <a:xfrm>
            <a:off x="6782540" y="6079067"/>
            <a:ext cx="2769833" cy="34931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>
              <a:buNone/>
              <a:defRPr sz="18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ru-RU"/>
              <a:t>Месяц и год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5667" y="5672667"/>
            <a:ext cx="2125133" cy="40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C0D9F675-547A-D224-5021-66D2A891D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82540" y="2456643"/>
            <a:ext cx="4935982" cy="886397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00" b="1" i="0">
                <a:solidFill>
                  <a:schemeClr val="tx1"/>
                </a:solidFill>
                <a:latin typeface="Geometria" panose="020B0503020204020204" pitchFamily="34" charset="77"/>
              </a:defRPr>
            </a:lvl1pPr>
          </a:lstStyle>
          <a:p>
            <a:r>
              <a:rPr lang="ru-RU"/>
              <a:t>ОБРАЗЕЦ ЗАГОЛОВКА</a:t>
            </a:r>
            <a:br>
              <a:rPr lang="ru-RU"/>
            </a:br>
            <a:r>
              <a:rPr lang="ru-RU"/>
              <a:t>ПРЕЗЕНТАЦИИ</a:t>
            </a:r>
            <a:endParaRPr lang="en-RU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1537736A-DED1-E7C2-053F-E67F2F2DF9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82539" y="3623373"/>
            <a:ext cx="4935982" cy="1117600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buNone/>
              <a:defRPr sz="2400">
                <a:solidFill>
                  <a:srgbClr val="7F7F7F"/>
                </a:solidFill>
              </a:defRPr>
            </a:lvl1pPr>
            <a:lvl2pPr marL="273050" indent="0" algn="ctr">
              <a:buNone/>
              <a:defRPr sz="2400"/>
            </a:lvl2pPr>
            <a:lvl3pPr marL="536575" indent="0" algn="ctr">
              <a:buNone/>
              <a:defRPr sz="2400"/>
            </a:lvl3pPr>
            <a:lvl4pPr marL="714375" indent="0" algn="ctr">
              <a:buNone/>
              <a:defRPr sz="2400"/>
            </a:lvl4pPr>
            <a:lvl5pPr marL="890587" indent="0" algn="ctr">
              <a:buNone/>
              <a:defRPr sz="2400"/>
            </a:lvl5pPr>
          </a:lstStyle>
          <a:p>
            <a:pPr lvl="0"/>
            <a:r>
              <a:rPr lang="ru-RU"/>
              <a:t>Образец подзаголовка</a:t>
            </a:r>
            <a:endParaRPr lang="en-US"/>
          </a:p>
        </p:txBody>
      </p:sp>
      <p:pic>
        <p:nvPicPr>
          <p:cNvPr id="2" name="Рисунок 4">
            <a:extLst>
              <a:ext uri="{FF2B5EF4-FFF2-40B4-BE49-F238E27FC236}">
                <a16:creationId xmlns:a16="http://schemas.microsoft.com/office/drawing/2014/main" id="{60EB3C9A-FC0E-48A0-0E7A-EF81FC196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1361" y="393103"/>
            <a:ext cx="1367161" cy="59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9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DF9FF9-A154-CCFC-76AF-5E6C8DBB4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69" y="0"/>
            <a:ext cx="12192000" cy="6858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65667" y="5672667"/>
            <a:ext cx="2125133" cy="40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31" name="Текст 30"/>
          <p:cNvSpPr>
            <a:spLocks noGrp="1"/>
          </p:cNvSpPr>
          <p:nvPr>
            <p:ph type="body" sz="quarter" idx="14" hasCustomPrompt="1"/>
          </p:nvPr>
        </p:nvSpPr>
        <p:spPr>
          <a:xfrm>
            <a:off x="4291730" y="5704151"/>
            <a:ext cx="3600729" cy="34931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buNone/>
              <a:defRPr sz="18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ru-RU"/>
              <a:t>Месяц и год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5667" y="5672667"/>
            <a:ext cx="2125133" cy="40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C0D9F675-547A-D224-5021-66D2A891D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665" y="2345843"/>
            <a:ext cx="11252857" cy="99719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ctr">
              <a:defRPr sz="3600" b="1" i="0">
                <a:solidFill>
                  <a:schemeClr val="tx1"/>
                </a:solidFill>
                <a:latin typeface="Geometria" panose="020B0503020204020204" pitchFamily="34" charset="77"/>
              </a:defRPr>
            </a:lvl1pPr>
          </a:lstStyle>
          <a:p>
            <a:r>
              <a:rPr lang="ru-RU"/>
              <a:t>ОБРАЗЕЦ ЗАГОЛОВКА</a:t>
            </a:r>
            <a:br>
              <a:rPr lang="ru-RU"/>
            </a:br>
            <a:r>
              <a:rPr lang="ru-RU"/>
              <a:t>ПРЕЗЕНТАЦИИ</a:t>
            </a:r>
            <a:endParaRPr lang="en-RU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831AD1B-3F45-7826-0A88-45EADC4D4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5138" y="3556000"/>
            <a:ext cx="11253787" cy="111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7F7F7F"/>
                </a:solidFill>
              </a:defRPr>
            </a:lvl1pPr>
            <a:lvl2pPr marL="273050" indent="0" algn="ctr">
              <a:buNone/>
              <a:defRPr sz="2400"/>
            </a:lvl2pPr>
            <a:lvl3pPr marL="536575" indent="0" algn="ctr">
              <a:buNone/>
              <a:defRPr sz="2400"/>
            </a:lvl3pPr>
            <a:lvl4pPr marL="714375" indent="0" algn="ctr">
              <a:buNone/>
              <a:defRPr sz="2400"/>
            </a:lvl4pPr>
            <a:lvl5pPr marL="890587" indent="0" algn="ctr">
              <a:buNone/>
              <a:defRPr sz="2400"/>
            </a:lvl5pPr>
          </a:lstStyle>
          <a:p>
            <a:pPr lvl="0"/>
            <a:r>
              <a:rPr lang="ru-RU"/>
              <a:t>Образец подзаголовка</a:t>
            </a:r>
            <a:endParaRPr lang="en-US"/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C495A9CF-BE7A-01C9-296F-D231C34B3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8450" y="275722"/>
            <a:ext cx="1367161" cy="59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9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94C5203E-E04B-EAEF-0A70-5661F9A38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1636" y="6356349"/>
            <a:ext cx="1636664" cy="365125"/>
          </a:xfrm>
          <a:prstGeom prst="rect">
            <a:avLst/>
          </a:prstGeom>
        </p:spPr>
        <p:txBody>
          <a:bodyPr vert="horz" lIns="91440" tIns="45720" rIns="0" bIns="46800" rtlCol="0" anchor="ctr"/>
          <a:lstStyle>
            <a:lvl1pPr algn="r">
              <a:defRPr sz="900" b="0" i="0">
                <a:solidFill>
                  <a:srgbClr val="A5A5A5"/>
                </a:solidFill>
                <a:latin typeface="Geometria" panose="020B0503020204020204" pitchFamily="34" charset="77"/>
              </a:defRPr>
            </a:lvl1pPr>
          </a:lstStyle>
          <a:p>
            <a:fld id="{38519289-E817-408A-8C38-5120A2AE2257}" type="slidenum">
              <a:rPr lang="ru-RU" smtClean="0"/>
              <a:t>‹#›</a:t>
            </a:fld>
            <a:endParaRPr lang="ru-RU"/>
          </a:p>
        </p:txBody>
      </p:sp>
      <p:cxnSp>
        <p:nvCxnSpPr>
          <p:cNvPr id="2" name="Прямая соединительная линия 4">
            <a:extLst>
              <a:ext uri="{FF2B5EF4-FFF2-40B4-BE49-F238E27FC236}">
                <a16:creationId xmlns:a16="http://schemas.microsoft.com/office/drawing/2014/main" id="{0FBAE884-397A-8B2D-CBD5-EAF45D39E958}"/>
              </a:ext>
            </a:extLst>
          </p:cNvPr>
          <p:cNvCxnSpPr>
            <a:cxnSpLocks/>
          </p:cNvCxnSpPr>
          <p:nvPr/>
        </p:nvCxnSpPr>
        <p:spPr>
          <a:xfrm>
            <a:off x="403577" y="1597400"/>
            <a:ext cx="11400496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itle 4">
            <a:extLst>
              <a:ext uri="{FF2B5EF4-FFF2-40B4-BE49-F238E27FC236}">
                <a16:creationId xmlns:a16="http://schemas.microsoft.com/office/drawing/2014/main" id="{9B5D07E7-8803-EE8A-3C09-4B74EBF48D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9160" y="1597400"/>
            <a:ext cx="9969330" cy="38515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 i="0">
                <a:solidFill>
                  <a:schemeClr val="tx1"/>
                </a:solidFill>
                <a:latin typeface="GEOMETRIA-MEDIUM" panose="020B0503020204020204" pitchFamily="34" charset="77"/>
              </a:defRPr>
            </a:lvl1pPr>
          </a:lstStyle>
          <a:p>
            <a:r>
              <a:rPr lang="ru-RU"/>
              <a:t>ОБРАЗЕЦ ЗАГОЛОВКА</a:t>
            </a:r>
            <a:r>
              <a:rPr lang="en-GB"/>
              <a:t> </a:t>
            </a:r>
            <a:r>
              <a:rPr lang="ru-RU"/>
              <a:t>РАЗДЕЛА</a:t>
            </a:r>
            <a:endParaRPr lang="en-RU"/>
          </a:p>
        </p:txBody>
      </p:sp>
      <p:cxnSp>
        <p:nvCxnSpPr>
          <p:cNvPr id="3" name="Прямая соединительная линия 4">
            <a:extLst>
              <a:ext uri="{FF2B5EF4-FFF2-40B4-BE49-F238E27FC236}">
                <a16:creationId xmlns:a16="http://schemas.microsoft.com/office/drawing/2014/main" id="{08DBCC2C-2CB7-2F11-1E42-44ABEE9483D9}"/>
              </a:ext>
            </a:extLst>
          </p:cNvPr>
          <p:cNvCxnSpPr>
            <a:cxnSpLocks/>
          </p:cNvCxnSpPr>
          <p:nvPr/>
        </p:nvCxnSpPr>
        <p:spPr>
          <a:xfrm>
            <a:off x="403577" y="5448963"/>
            <a:ext cx="11400496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11692B-3754-E52F-170C-1C46CB548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3208" y="423841"/>
            <a:ext cx="865092" cy="37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32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3">
          <p15:clr>
            <a:srgbClr val="FBAE40"/>
          </p15:clr>
        </p15:guide>
        <p15:guide id="2" pos="257">
          <p15:clr>
            <a:srgbClr val="FBAE40"/>
          </p15:clr>
        </p15:guide>
        <p15:guide id="3" orient="horz" pos="414">
          <p15:clr>
            <a:srgbClr val="FBAE40"/>
          </p15:clr>
        </p15:guide>
        <p15:guide id="4" orient="horz" pos="30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(1 стр.) и объект (Sim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FE0CF06F-1AF1-166E-5279-7ADAECEC3B31}"/>
              </a:ext>
            </a:extLst>
          </p:cNvPr>
          <p:cNvSpPr txBox="1">
            <a:spLocks/>
          </p:cNvSpPr>
          <p:nvPr/>
        </p:nvSpPr>
        <p:spPr>
          <a:xfrm>
            <a:off x="321364" y="416290"/>
            <a:ext cx="9972878" cy="3651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" sz="2000" b="1">
              <a:solidFill>
                <a:schemeClr val="tx1"/>
              </a:solidFill>
              <a:latin typeface="Helvetica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2" name="Прямая соединительная линия 4">
            <a:extLst>
              <a:ext uri="{FF2B5EF4-FFF2-40B4-BE49-F238E27FC236}">
                <a16:creationId xmlns:a16="http://schemas.microsoft.com/office/drawing/2014/main" id="{0FBAE884-397A-8B2D-CBD5-EAF45D39E958}"/>
              </a:ext>
            </a:extLst>
          </p:cNvPr>
          <p:cNvCxnSpPr>
            <a:cxnSpLocks/>
          </p:cNvCxnSpPr>
          <p:nvPr/>
        </p:nvCxnSpPr>
        <p:spPr>
          <a:xfrm>
            <a:off x="403577" y="858491"/>
            <a:ext cx="11400496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5E1204C6-11A7-94F5-E6E9-637796ACD3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7987" y="1106647"/>
            <a:ext cx="11390313" cy="524970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9B5D07E7-8803-EE8A-3C09-4B74EBF48D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577" y="416291"/>
            <a:ext cx="10221751" cy="4422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b="0" i="0">
                <a:solidFill>
                  <a:schemeClr val="tx1"/>
                </a:solidFill>
                <a:latin typeface="GEOMETRIA-MEDIUM" panose="020B0503020204020204" pitchFamily="34" charset="77"/>
              </a:defRPr>
            </a:lvl1pPr>
          </a:lstStyle>
          <a:p>
            <a:r>
              <a:rPr lang="ru-RU"/>
              <a:t>Образец заголовка</a:t>
            </a:r>
            <a:endParaRPr lang="en-RU"/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4412E509-B1B2-8DFA-AD67-9E0CF1B99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1636" y="6356349"/>
            <a:ext cx="1636664" cy="365125"/>
          </a:xfrm>
          <a:prstGeom prst="rect">
            <a:avLst/>
          </a:prstGeom>
        </p:spPr>
        <p:txBody>
          <a:bodyPr vert="horz" lIns="91440" tIns="45720" rIns="0" bIns="46800" rtlCol="0" anchor="ctr"/>
          <a:lstStyle>
            <a:lvl1pPr algn="r">
              <a:defRPr sz="900" b="0" i="0">
                <a:solidFill>
                  <a:srgbClr val="A5A5A5"/>
                </a:solidFill>
                <a:latin typeface="Geometria" panose="020B0503020204020204" pitchFamily="34" charset="77"/>
              </a:defRPr>
            </a:lvl1pPr>
          </a:lstStyle>
          <a:p>
            <a:fld id="{38519289-E817-408A-8C38-5120A2AE2257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487F57-EECB-D837-1336-4C7BF97DF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3208" y="423841"/>
            <a:ext cx="865092" cy="37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35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3">
          <p15:clr>
            <a:srgbClr val="FBAE40"/>
          </p15:clr>
        </p15:guide>
        <p15:guide id="2" pos="257">
          <p15:clr>
            <a:srgbClr val="FBAE40"/>
          </p15:clr>
        </p15:guide>
        <p15:guide id="3" orient="horz" pos="414">
          <p15:clr>
            <a:srgbClr val="FBAE40"/>
          </p15:clr>
        </p15:guide>
        <p15:guide id="4" orient="horz" pos="30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(несколько стр.)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FE0CF06F-1AF1-166E-5279-7ADAECEC3B31}"/>
              </a:ext>
            </a:extLst>
          </p:cNvPr>
          <p:cNvSpPr txBox="1">
            <a:spLocks/>
          </p:cNvSpPr>
          <p:nvPr/>
        </p:nvSpPr>
        <p:spPr>
          <a:xfrm>
            <a:off x="321364" y="416290"/>
            <a:ext cx="9972878" cy="3651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" sz="2000" b="1">
              <a:solidFill>
                <a:schemeClr val="tx1"/>
              </a:solidFill>
              <a:latin typeface="Helvetica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5E1204C6-11A7-94F5-E6E9-637796ACD3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7987" y="1243583"/>
            <a:ext cx="11390313" cy="511276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9B5D07E7-8803-EE8A-3C09-4B74EBF48D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577" y="416291"/>
            <a:ext cx="10221751" cy="59093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>
              <a:lnSpc>
                <a:spcPct val="80000"/>
              </a:lnSpc>
              <a:defRPr b="0" i="0">
                <a:solidFill>
                  <a:schemeClr val="tx1"/>
                </a:solidFill>
                <a:latin typeface="GEOMETRIA-MEDIUM" panose="020B0503020204020204" pitchFamily="34" charset="77"/>
              </a:defRPr>
            </a:lvl1pPr>
          </a:lstStyle>
          <a:p>
            <a:r>
              <a:rPr lang="ru-RU"/>
              <a:t>Образец заголовка</a:t>
            </a:r>
            <a:br>
              <a:rPr lang="ru-RU"/>
            </a:br>
            <a:r>
              <a:rPr lang="ru-RU"/>
              <a:t>в несколько строк</a:t>
            </a:r>
            <a:endParaRPr lang="en-RU"/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EC367A43-4CF6-75FA-1305-3D4572E32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1636" y="6356349"/>
            <a:ext cx="1636664" cy="365125"/>
          </a:xfrm>
          <a:prstGeom prst="rect">
            <a:avLst/>
          </a:prstGeom>
        </p:spPr>
        <p:txBody>
          <a:bodyPr vert="horz" lIns="91440" tIns="45720" rIns="0" bIns="46800" rtlCol="0" anchor="ctr"/>
          <a:lstStyle>
            <a:lvl1pPr algn="r">
              <a:defRPr sz="900" b="0" i="0">
                <a:solidFill>
                  <a:srgbClr val="A5A5A5"/>
                </a:solidFill>
                <a:latin typeface="Geometria" panose="020B0503020204020204" pitchFamily="34" charset="77"/>
              </a:defRPr>
            </a:lvl1pPr>
          </a:lstStyle>
          <a:p>
            <a:fld id="{38519289-E817-408A-8C38-5120A2AE2257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2914BB-14B8-48CD-1EFD-C5BD2D00F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3208" y="423841"/>
            <a:ext cx="865092" cy="37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00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3">
          <p15:clr>
            <a:srgbClr val="FBAE40"/>
          </p15:clr>
        </p15:guide>
        <p15:guide id="2" pos="257">
          <p15:clr>
            <a:srgbClr val="FBAE40"/>
          </p15:clr>
        </p15:guide>
        <p15:guide id="3" orient="horz" pos="414">
          <p15:clr>
            <a:srgbClr val="FBAE40"/>
          </p15:clr>
        </p15:guide>
        <p15:guide id="4" orient="horz" pos="30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(1 стр.) и 2 объекта (Sim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FE0CF06F-1AF1-166E-5279-7ADAECEC3B31}"/>
              </a:ext>
            </a:extLst>
          </p:cNvPr>
          <p:cNvSpPr txBox="1">
            <a:spLocks/>
          </p:cNvSpPr>
          <p:nvPr/>
        </p:nvSpPr>
        <p:spPr>
          <a:xfrm>
            <a:off x="321364" y="416290"/>
            <a:ext cx="9972878" cy="3651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" sz="2000" b="1">
              <a:solidFill>
                <a:schemeClr val="tx1"/>
              </a:solidFill>
              <a:latin typeface="Helvetica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2" name="Прямая соединительная линия 4">
            <a:extLst>
              <a:ext uri="{FF2B5EF4-FFF2-40B4-BE49-F238E27FC236}">
                <a16:creationId xmlns:a16="http://schemas.microsoft.com/office/drawing/2014/main" id="{0FBAE884-397A-8B2D-CBD5-EAF45D39E958}"/>
              </a:ext>
            </a:extLst>
          </p:cNvPr>
          <p:cNvCxnSpPr>
            <a:cxnSpLocks/>
          </p:cNvCxnSpPr>
          <p:nvPr/>
        </p:nvCxnSpPr>
        <p:spPr>
          <a:xfrm>
            <a:off x="403577" y="858491"/>
            <a:ext cx="11400496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5E1204C6-11A7-94F5-E6E9-637796ACD3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7987" y="1106647"/>
            <a:ext cx="5526469" cy="524970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9B5D07E7-8803-EE8A-3C09-4B74EBF48D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577" y="416291"/>
            <a:ext cx="10221751" cy="4422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b="0" i="0">
                <a:solidFill>
                  <a:schemeClr val="tx1"/>
                </a:solidFill>
                <a:latin typeface="GEOMETRIA-MEDIUM" panose="020B0503020204020204" pitchFamily="34" charset="77"/>
              </a:defRPr>
            </a:lvl1pPr>
          </a:lstStyle>
          <a:p>
            <a:r>
              <a:rPr lang="ru-RU"/>
              <a:t>Образец заголовка</a:t>
            </a:r>
            <a:endParaRPr lang="en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F5B9E3-977A-1177-9A60-68C13E8D438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71831" y="1106647"/>
            <a:ext cx="5526469" cy="524970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91CC0C5F-488A-BAC9-BA00-331996462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1636" y="6356349"/>
            <a:ext cx="1636664" cy="365125"/>
          </a:xfrm>
          <a:prstGeom prst="rect">
            <a:avLst/>
          </a:prstGeom>
        </p:spPr>
        <p:txBody>
          <a:bodyPr vert="horz" lIns="91440" tIns="45720" rIns="0" bIns="46800" rtlCol="0" anchor="ctr"/>
          <a:lstStyle>
            <a:lvl1pPr algn="r">
              <a:defRPr sz="900" b="0" i="0">
                <a:solidFill>
                  <a:srgbClr val="A5A5A5"/>
                </a:solidFill>
                <a:latin typeface="Geometria" panose="020B0503020204020204" pitchFamily="34" charset="77"/>
              </a:defRPr>
            </a:lvl1pPr>
          </a:lstStyle>
          <a:p>
            <a:fld id="{38519289-E817-408A-8C38-5120A2AE2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405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3">
          <p15:clr>
            <a:srgbClr val="FBAE40"/>
          </p15:clr>
        </p15:guide>
        <p15:guide id="2" pos="257">
          <p15:clr>
            <a:srgbClr val="FBAE40"/>
          </p15:clr>
        </p15:guide>
        <p15:guide id="3" orient="horz" pos="414">
          <p15:clr>
            <a:srgbClr val="FBAE40"/>
          </p15:clr>
        </p15:guide>
        <p15:guide id="4" orient="horz" pos="3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(несколько стр.)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FE0CF06F-1AF1-166E-5279-7ADAECEC3B31}"/>
              </a:ext>
            </a:extLst>
          </p:cNvPr>
          <p:cNvSpPr txBox="1">
            <a:spLocks/>
          </p:cNvSpPr>
          <p:nvPr/>
        </p:nvSpPr>
        <p:spPr>
          <a:xfrm>
            <a:off x="321364" y="416290"/>
            <a:ext cx="9972878" cy="3651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" sz="2000" b="1">
              <a:solidFill>
                <a:schemeClr val="tx1"/>
              </a:solidFill>
              <a:latin typeface="Helvetica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9B5D07E7-8803-EE8A-3C09-4B74EBF48D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577" y="416291"/>
            <a:ext cx="10221751" cy="59093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>
              <a:lnSpc>
                <a:spcPct val="80000"/>
              </a:lnSpc>
              <a:defRPr b="0" i="0">
                <a:solidFill>
                  <a:schemeClr val="tx1"/>
                </a:solidFill>
                <a:latin typeface="GEOMETRIA-MEDIUM" panose="020B0503020204020204" pitchFamily="34" charset="77"/>
              </a:defRPr>
            </a:lvl1pPr>
          </a:lstStyle>
          <a:p>
            <a:r>
              <a:rPr lang="ru-RU"/>
              <a:t>Образец заголовка</a:t>
            </a:r>
            <a:br>
              <a:rPr lang="ru-RU"/>
            </a:br>
            <a:r>
              <a:rPr lang="ru-RU"/>
              <a:t>в несколько строк</a:t>
            </a:r>
            <a:endParaRPr lang="en-RU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5AB42BCF-9EBD-AB03-1ABA-01135EB2FFA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07987" y="1243583"/>
            <a:ext cx="5526469" cy="511276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5175C2-907C-6BB5-6DBA-856CE86C16BD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71831" y="1243583"/>
            <a:ext cx="5526469" cy="511276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4D262B85-50D7-CD98-535B-C40DC110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1636" y="6356349"/>
            <a:ext cx="1636664" cy="365125"/>
          </a:xfrm>
          <a:prstGeom prst="rect">
            <a:avLst/>
          </a:prstGeom>
        </p:spPr>
        <p:txBody>
          <a:bodyPr vert="horz" lIns="91440" tIns="45720" rIns="0" bIns="46800" rtlCol="0" anchor="ctr"/>
          <a:lstStyle>
            <a:lvl1pPr algn="r">
              <a:defRPr sz="900" b="0" i="0">
                <a:solidFill>
                  <a:srgbClr val="A5A5A5"/>
                </a:solidFill>
                <a:latin typeface="Geometria" panose="020B0503020204020204" pitchFamily="34" charset="77"/>
              </a:defRPr>
            </a:lvl1pPr>
          </a:lstStyle>
          <a:p>
            <a:fld id="{38519289-E817-408A-8C38-5120A2AE2257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4">
            <a:extLst>
              <a:ext uri="{FF2B5EF4-FFF2-40B4-BE49-F238E27FC236}">
                <a16:creationId xmlns:a16="http://schemas.microsoft.com/office/drawing/2014/main" id="{E389FBD1-696A-D844-361E-D315C9FF9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3208" y="423841"/>
            <a:ext cx="865092" cy="37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80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3">
          <p15:clr>
            <a:srgbClr val="FBAE40"/>
          </p15:clr>
        </p15:guide>
        <p15:guide id="2" pos="257">
          <p15:clr>
            <a:srgbClr val="FBAE40"/>
          </p15:clr>
        </p15:guide>
        <p15:guide id="3" orient="horz" pos="414">
          <p15:clr>
            <a:srgbClr val="FBAE40"/>
          </p15:clr>
        </p15:guide>
        <p15:guide id="4" orient="horz" pos="3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ECA3C9-5076-B5A0-C69B-026882811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091A5C-C90E-4400-F190-70D6BD7F6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9AFA89-77A2-C3C7-9D85-02EF7BEC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D00F36-46CC-13FF-EF94-C11DFBE2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DD1A5E-E463-6FC2-AA47-27172FF9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9289-E817-408A-8C38-5120A2AE2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21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oleObject" Target="../embeddings/oleObject2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 hidden="1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Слайд think-cell" r:id="rId16" imgW="425" imgH="426" progId="TCLayout.ActiveDocument.1">
                  <p:embed/>
                </p:oleObj>
              </mc:Choice>
              <mc:Fallback>
                <p:oleObj name="Слайд think-cell" r:id="rId16" imgW="425" imgH="426" progId="TCLayout.ActiveDocument.1">
                  <p:embed/>
                  <p:pic>
                    <p:nvPicPr>
                      <p:cNvPr id="7" name="Объект 6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ru-RU" sz="2400" b="1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7987" y="6405216"/>
            <a:ext cx="9212998" cy="311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i="0">
                <a:solidFill>
                  <a:schemeClr val="tx2">
                    <a:lumMod val="60000"/>
                    <a:lumOff val="40000"/>
                  </a:schemeClr>
                </a:solidFill>
                <a:latin typeface="Geometria" panose="020B0503020204020204" pitchFamily="34" charset="77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062677" y="6405216"/>
            <a:ext cx="731519" cy="311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Geometria" panose="020B0503020204020204" pitchFamily="34" charset="77"/>
              </a:defRPr>
            </a:lvl1pPr>
          </a:lstStyle>
          <a:p>
            <a:fld id="{38519289-E817-408A-8C38-5120A2AE2257}" type="slidenum">
              <a:rPr lang="ru-RU" smtClean="0"/>
              <a:t>‹#›</a:t>
            </a:fld>
            <a:endParaRPr lang="ru-RU"/>
          </a:p>
        </p:txBody>
      </p:sp>
      <p:graphicFrame>
        <p:nvGraphicFramePr>
          <p:cNvPr id="8" name="Объект 7" hidden="1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Слайд think-cell" r:id="rId18" imgW="425" imgH="426" progId="TCLayout.ActiveDocument.1">
                  <p:embed/>
                </p:oleObj>
              </mc:Choice>
              <mc:Fallback>
                <p:oleObj name="Слайд think-cell" r:id="rId18" imgW="425" imgH="426" progId="TCLayout.ActiveDocument.1">
                  <p:embed/>
                  <p:pic>
                    <p:nvPicPr>
                      <p:cNvPr id="8" name="Объект 7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ru-RU" sz="4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74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3050" indent="-27305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itchFamily="2" charset="2"/>
        <a:buChar char="§"/>
        <a:tabLst/>
        <a:defRPr sz="2000" kern="1200">
          <a:solidFill>
            <a:schemeClr val="tx1"/>
          </a:solidFill>
          <a:latin typeface="Geometria" panose="020B0503020204020204" pitchFamily="34" charset="77"/>
          <a:ea typeface="+mn-ea"/>
          <a:cs typeface="+mn-cs"/>
        </a:defRPr>
      </a:lvl1pPr>
      <a:lvl2pPr marL="536575" indent="-263525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itchFamily="2" charset="2"/>
        <a:buChar char="§"/>
        <a:tabLst/>
        <a:defRPr sz="1800" kern="1200">
          <a:solidFill>
            <a:schemeClr val="tx1"/>
          </a:solidFill>
          <a:latin typeface="Geometria" panose="020B0503020204020204" pitchFamily="34" charset="77"/>
          <a:ea typeface="+mn-ea"/>
          <a:cs typeface="+mn-cs"/>
        </a:defRPr>
      </a:lvl2pPr>
      <a:lvl3pPr marL="714375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Geometria" panose="020B0503020204020204" pitchFamily="34" charset="77"/>
          <a:ea typeface="+mn-ea"/>
          <a:cs typeface="+mn-cs"/>
        </a:defRPr>
      </a:lvl3pPr>
      <a:lvl4pPr marL="890588" indent="-176213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itchFamily="2" charset="2"/>
        <a:buChar char="§"/>
        <a:tabLst/>
        <a:defRPr sz="1400" kern="1200">
          <a:solidFill>
            <a:schemeClr val="tx1"/>
          </a:solidFill>
          <a:latin typeface="Geometria" panose="020B0503020204020204" pitchFamily="34" charset="77"/>
          <a:ea typeface="+mn-ea"/>
          <a:cs typeface="+mn-cs"/>
        </a:defRPr>
      </a:lvl4pPr>
      <a:lvl5pPr marL="1066800" indent="-176213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itchFamily="2" charset="2"/>
        <a:buChar char="§"/>
        <a:tabLst/>
        <a:defRPr sz="1200" kern="1200">
          <a:solidFill>
            <a:schemeClr val="tx1"/>
          </a:solidFill>
          <a:latin typeface="Geometria" panose="020B0503020204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50204CC-5E31-1342-5BEE-B62EA01F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>
            <a:noAutofit/>
          </a:bodyPr>
          <a:lstStyle/>
          <a:p>
            <a:r>
              <a:rPr lang="ru-RU" sz="3200" dirty="0"/>
              <a:t>Что такое </a:t>
            </a:r>
            <a:r>
              <a:rPr lang="en-US" sz="3200" dirty="0"/>
              <a:t>NLP</a:t>
            </a:r>
            <a:endParaRPr lang="ru-RU" sz="3200" dirty="0"/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8A7CE06F-6D37-D526-37F3-647E234C483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9531" y="4889796"/>
            <a:ext cx="5526469" cy="439360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Geometria" panose="020B0303020204020204" pitchFamily="34" charset="-52"/>
              </a:rPr>
              <a:t>NLP – Natural Language Processing,</a:t>
            </a:r>
            <a:r>
              <a:rPr lang="ru-RU" sz="2000" dirty="0">
                <a:latin typeface="Geometria" panose="020B0303020204020204" pitchFamily="34" charset="-52"/>
              </a:rPr>
              <a:t> группа алгоритмов, направленных на распознавание естественной речи и выявления ключевых паттернов и смысловых категорий. Позволяет автоматизировать разбор больших объемов текста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F7FC94-BE55-DB42-34AE-9148BFBB5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19289-E817-408A-8C38-5120A2AE2257}" type="slidenum">
              <a:rPr lang="ru-RU" smtClean="0"/>
              <a:t>1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272498A3-65FD-41E3-A8D4-6E33AB52DF3B}"/>
              </a:ext>
            </a:extLst>
          </p:cNvPr>
          <p:cNvPicPr preferRelativeResize="0">
            <a:picLocks noGrp="1" noChangeAspect="1"/>
          </p:cNvPicPr>
          <p:nvPr>
            <p:ph idx="1"/>
          </p:nvPr>
        </p:nvPicPr>
        <p:blipFill rotWithShape="1">
          <a:blip r:embed="rId2"/>
          <a:srcRect t="3813"/>
          <a:stretch/>
        </p:blipFill>
        <p:spPr>
          <a:xfrm>
            <a:off x="1626923" y="1119221"/>
            <a:ext cx="8656448" cy="3412000"/>
          </a:xfrm>
          <a:prstGeom prst="rect">
            <a:avLst/>
          </a:prstGeom>
        </p:spPr>
      </p:pic>
      <p:sp>
        <p:nvSpPr>
          <p:cNvPr id="10" name="Объект 1">
            <a:extLst>
              <a:ext uri="{FF2B5EF4-FFF2-40B4-BE49-F238E27FC236}">
                <a16:creationId xmlns:a16="http://schemas.microsoft.com/office/drawing/2014/main" id="{7E038A11-BAEA-416D-B0C9-79BAC0B97E63}"/>
              </a:ext>
            </a:extLst>
          </p:cNvPr>
          <p:cNvSpPr txBox="1">
            <a:spLocks/>
          </p:cNvSpPr>
          <p:nvPr/>
        </p:nvSpPr>
        <p:spPr>
          <a:xfrm>
            <a:off x="6038385" y="4889796"/>
            <a:ext cx="5526469" cy="4393607"/>
          </a:xfrm>
          <a:prstGeom prst="rect">
            <a:avLst/>
          </a:prstGeom>
        </p:spPr>
        <p:txBody>
          <a:bodyPr lIns="0" tIns="0" rIns="0" bIns="0"/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Geometria" panose="020B0503020204020204" pitchFamily="34" charset="77"/>
                <a:ea typeface="+mn-ea"/>
                <a:cs typeface="+mn-cs"/>
              </a:defRPr>
            </a:lvl1pPr>
            <a:lvl2pPr marL="536575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Geometria" panose="020B0503020204020204" pitchFamily="34" charset="77"/>
                <a:ea typeface="+mn-ea"/>
                <a:cs typeface="+mn-cs"/>
              </a:defRPr>
            </a:lvl2pPr>
            <a:lvl3pPr marL="71437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Geometria" panose="020B0503020204020204" pitchFamily="34" charset="77"/>
                <a:ea typeface="+mn-ea"/>
                <a:cs typeface="+mn-cs"/>
              </a:defRPr>
            </a:lvl3pPr>
            <a:lvl4pPr marL="890588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Geometria" panose="020B0503020204020204" pitchFamily="34" charset="77"/>
                <a:ea typeface="+mn-ea"/>
                <a:cs typeface="+mn-cs"/>
              </a:defRPr>
            </a:lvl4pPr>
            <a:lvl5pPr marL="1066800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Geometria" panose="020B0503020204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latin typeface="Geometria" panose="020B0303020204020204" pitchFamily="34" charset="-52"/>
              </a:rPr>
              <a:t>Пример: </a:t>
            </a:r>
            <a:r>
              <a:rPr lang="ru-RU" dirty="0">
                <a:latin typeface="Geometria" panose="020B0303020204020204" pitchFamily="34" charset="-52"/>
              </a:rPr>
              <a:t>Оценка </a:t>
            </a:r>
            <a:r>
              <a:rPr lang="ru-RU" dirty="0" err="1">
                <a:latin typeface="Geometria" panose="020B0303020204020204" pitchFamily="34" charset="-52"/>
              </a:rPr>
              <a:t>экспертности</a:t>
            </a:r>
            <a:r>
              <a:rPr lang="ru-RU" dirty="0">
                <a:latin typeface="Geometria" panose="020B0303020204020204" pitchFamily="34" charset="-52"/>
              </a:rPr>
              <a:t> клиента на основе его отзывов, помощь в составлении профиля потребителя.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39170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2B28F718-D938-A61D-2EAB-46737B6C9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340" y="1615233"/>
            <a:ext cx="5526469" cy="4660071"/>
          </a:xfrm>
        </p:spPr>
        <p:txBody>
          <a:bodyPr lIns="0" tIns="0" rIns="0" bIns="0" anchor="t"/>
          <a:lstStyle/>
          <a:p>
            <a:pPr marL="0" indent="0">
              <a:buNone/>
            </a:pPr>
            <a:r>
              <a:rPr lang="ru-RU" dirty="0">
                <a:latin typeface="Geometria"/>
              </a:rPr>
              <a:t>.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50204CC-5E31-1342-5BEE-B62EA01F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 defTabSz="825500" hangingPunct="0"/>
            <a:r>
              <a:rPr lang="en-US" b="1" dirty="0">
                <a:latin typeface="GEOMETRIA-MEDIUM" panose="020B0603020204020204" pitchFamily="34" charset="-52"/>
                <a:ea typeface="Roboto" panose="02000000000000000000" pitchFamily="2" charset="0"/>
                <a:cs typeface="Roboto" panose="02000000000000000000" pitchFamily="2" charset="0"/>
                <a:sym typeface="Helvetica Neue"/>
              </a:rPr>
              <a:t>LLM.</a:t>
            </a:r>
            <a:endParaRPr lang="ru-RU" b="1" dirty="0">
              <a:latin typeface="GEOMETRIA-MEDIUM" panose="020B0603020204020204" pitchFamily="34" charset="-52"/>
              <a:ea typeface="Roboto" panose="02000000000000000000" pitchFamily="2" charset="0"/>
              <a:cs typeface="Roboto" panose="02000000000000000000" pitchFamily="2" charset="0"/>
              <a:sym typeface="Helvetica Neue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F7FC94-BE55-DB42-34AE-9148BFBB5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19289-E817-408A-8C38-5120A2AE2257}" type="slidenum">
              <a:rPr lang="ru-RU" smtClean="0"/>
              <a:t>10</a:t>
            </a:fld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07D48-B10D-44CD-B1DF-D1CA72428E68}"/>
              </a:ext>
            </a:extLst>
          </p:cNvPr>
          <p:cNvSpPr txBox="1"/>
          <p:nvPr/>
        </p:nvSpPr>
        <p:spPr>
          <a:xfrm>
            <a:off x="403577" y="1074908"/>
            <a:ext cx="5334108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LM, или </a:t>
            </a:r>
            <a:r>
              <a:rPr lang="ru-RU" sz="1600" dirty="0" err="1">
                <a:latin typeface="Geometria" panose="020B0303020204020204" pitchFamily="34" charset="-52"/>
                <a:ea typeface="Roboto" panose="02000000000000000000" pitchFamily="2" charset="0"/>
              </a:rPr>
              <a:t>Large</a:t>
            </a:r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 </a:t>
            </a:r>
            <a:r>
              <a:rPr lang="ru-RU" sz="1600" dirty="0" err="1">
                <a:latin typeface="Geometria" panose="020B0303020204020204" pitchFamily="34" charset="-52"/>
                <a:ea typeface="Roboto" panose="02000000000000000000" pitchFamily="2" charset="0"/>
              </a:rPr>
              <a:t>Language</a:t>
            </a:r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 </a:t>
            </a:r>
            <a:r>
              <a:rPr lang="ru-RU" sz="1600" dirty="0" err="1">
                <a:latin typeface="Geometria" panose="020B0303020204020204" pitchFamily="34" charset="-52"/>
                <a:ea typeface="Roboto" panose="02000000000000000000" pitchFamily="2" charset="0"/>
              </a:rPr>
              <a:t>Models</a:t>
            </a:r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 (Большие языковые модели), представляют собой передовой класс моделей искусственного интеллекта в области обработки естественного языка (NLP). Эти модели способны понимать, генерировать и переводить текст, а также выполнять множество других задач, связанных с языком. Они обучаются на огромных объемах текстовых данных, что позволяет им</a:t>
            </a:r>
            <a:endParaRPr lang="en-US" sz="1600" dirty="0">
              <a:latin typeface="Geometria" panose="020B0303020204020204" pitchFamily="34" charset="-52"/>
              <a:ea typeface="Roboto" panose="02000000000000000000" pitchFamily="2" charset="0"/>
            </a:endParaRPr>
          </a:p>
          <a:p>
            <a:endParaRPr lang="en-US" sz="1600" dirty="0">
              <a:latin typeface="Geometria" panose="020B0303020204020204" pitchFamily="34" charset="-52"/>
              <a:ea typeface="Roboto" panose="02000000000000000000" pitchFamily="2" charset="0"/>
            </a:endParaRPr>
          </a:p>
          <a:p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LLM работают на основе архитектур нейронных сетей, таких как трансформеры, которые были впервые представлены в 2017 году в работе "</a:t>
            </a:r>
            <a:r>
              <a:rPr lang="ru-RU" sz="1600" dirty="0" err="1">
                <a:latin typeface="Geometria" panose="020B0303020204020204" pitchFamily="34" charset="-52"/>
                <a:ea typeface="Roboto" panose="02000000000000000000" pitchFamily="2" charset="0"/>
              </a:rPr>
              <a:t>Attention</a:t>
            </a:r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 </a:t>
            </a:r>
            <a:r>
              <a:rPr lang="ru-RU" sz="1600" dirty="0" err="1">
                <a:latin typeface="Geometria" panose="020B0303020204020204" pitchFamily="34" charset="-52"/>
                <a:ea typeface="Roboto" panose="02000000000000000000" pitchFamily="2" charset="0"/>
              </a:rPr>
              <a:t>is</a:t>
            </a:r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 </a:t>
            </a:r>
            <a:r>
              <a:rPr lang="ru-RU" sz="1600" dirty="0" err="1">
                <a:latin typeface="Geometria" panose="020B0303020204020204" pitchFamily="34" charset="-52"/>
                <a:ea typeface="Roboto" panose="02000000000000000000" pitchFamily="2" charset="0"/>
              </a:rPr>
              <a:t>All</a:t>
            </a:r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 </a:t>
            </a:r>
            <a:r>
              <a:rPr lang="ru-RU" sz="1600" dirty="0" err="1">
                <a:latin typeface="Geometria" panose="020B0303020204020204" pitchFamily="34" charset="-52"/>
                <a:ea typeface="Roboto" panose="02000000000000000000" pitchFamily="2" charset="0"/>
              </a:rPr>
              <a:t>You</a:t>
            </a:r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 </a:t>
            </a:r>
            <a:r>
              <a:rPr lang="ru-RU" sz="1600" dirty="0" err="1">
                <a:latin typeface="Geometria" panose="020B0303020204020204" pitchFamily="34" charset="-52"/>
                <a:ea typeface="Roboto" panose="02000000000000000000" pitchFamily="2" charset="0"/>
              </a:rPr>
              <a:t>Need</a:t>
            </a:r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". Трансформеры используют механизмы внимания, которые позволяют модели фокусироваться на различных частях входных данных во время обработки, что делает их особенно хорошо подходящими для работы с естественным языком.</a:t>
            </a:r>
          </a:p>
        </p:txBody>
      </p:sp>
      <p:pic>
        <p:nvPicPr>
          <p:cNvPr id="5122" name="Picture 2" descr=" Сравнение количества параметров моделей. Просто посмотрите, насколько большая GPT-3. Про GPT-4 пока что информации нет.   ">
            <a:extLst>
              <a:ext uri="{FF2B5EF4-FFF2-40B4-BE49-F238E27FC236}">
                <a16:creationId xmlns:a16="http://schemas.microsoft.com/office/drawing/2014/main" id="{878B3E51-279E-4235-A96B-488FAE1D7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421" y="1190027"/>
            <a:ext cx="6217995" cy="329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648F6EE-C7F9-4EDB-9DDD-7D64FC473206}"/>
              </a:ext>
            </a:extLst>
          </p:cNvPr>
          <p:cNvSpPr/>
          <p:nvPr/>
        </p:nvSpPr>
        <p:spPr>
          <a:xfrm>
            <a:off x="6007584" y="454967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Geometria" panose="020B0303020204020204" pitchFamily="34" charset="-52"/>
                <a:ea typeface="Roboto" panose="02000000000000000000" pitchFamily="2" charset="0"/>
              </a:rPr>
              <a:t>- GPT (</a:t>
            </a:r>
            <a:r>
              <a:rPr lang="ru-RU" dirty="0" err="1">
                <a:latin typeface="Geometria" panose="020B0303020204020204" pitchFamily="34" charset="-52"/>
                <a:ea typeface="Roboto" panose="02000000000000000000" pitchFamily="2" charset="0"/>
              </a:rPr>
              <a:t>Generative</a:t>
            </a:r>
            <a:r>
              <a:rPr lang="ru-RU" dirty="0">
                <a:latin typeface="Geometria" panose="020B0303020204020204" pitchFamily="34" charset="-52"/>
                <a:ea typeface="Roboto" panose="02000000000000000000" pitchFamily="2" charset="0"/>
              </a:rPr>
              <a:t> </a:t>
            </a:r>
            <a:r>
              <a:rPr lang="ru-RU" dirty="0" err="1">
                <a:latin typeface="Geometria" panose="020B0303020204020204" pitchFamily="34" charset="-52"/>
                <a:ea typeface="Roboto" panose="02000000000000000000" pitchFamily="2" charset="0"/>
              </a:rPr>
              <a:t>Pre-trained</a:t>
            </a:r>
            <a:r>
              <a:rPr lang="ru-RU" dirty="0">
                <a:latin typeface="Geometria" panose="020B0303020204020204" pitchFamily="34" charset="-52"/>
                <a:ea typeface="Roboto" panose="02000000000000000000" pitchFamily="2" charset="0"/>
              </a:rPr>
              <a:t> </a:t>
            </a:r>
            <a:r>
              <a:rPr lang="ru-RU" dirty="0" err="1">
                <a:latin typeface="Geometria" panose="020B0303020204020204" pitchFamily="34" charset="-52"/>
                <a:ea typeface="Roboto" panose="02000000000000000000" pitchFamily="2" charset="0"/>
              </a:rPr>
              <a:t>Transformer</a:t>
            </a:r>
            <a:r>
              <a:rPr lang="ru-RU" dirty="0">
                <a:latin typeface="Geometria" panose="020B0303020204020204" pitchFamily="34" charset="-52"/>
                <a:ea typeface="Roboto" panose="02000000000000000000" pitchFamily="2" charset="0"/>
              </a:rPr>
              <a:t>): Семейство моделей от </a:t>
            </a:r>
            <a:r>
              <a:rPr lang="ru-RU" dirty="0" err="1">
                <a:latin typeface="Geometria" panose="020B0303020204020204" pitchFamily="34" charset="-52"/>
                <a:ea typeface="Roboto" panose="02000000000000000000" pitchFamily="2" charset="0"/>
              </a:rPr>
              <a:t>OpenAI</a:t>
            </a:r>
            <a:r>
              <a:rPr lang="ru-RU" dirty="0">
                <a:latin typeface="Geometria" panose="020B0303020204020204" pitchFamily="34" charset="-52"/>
                <a:ea typeface="Roboto" panose="02000000000000000000" pitchFamily="2" charset="0"/>
              </a:rPr>
              <a:t>, включая последнюю версию GPT-3, является одним из самых известных примеров LLM. Эти модели могут генерировать высококачественный текст, продолжая начатые пользователем фразы, создавать тексты на заданные темы, отвечать на вопросы и многое другое.</a:t>
            </a:r>
          </a:p>
        </p:txBody>
      </p:sp>
    </p:spTree>
    <p:extLst>
      <p:ext uri="{BB962C8B-B14F-4D97-AF65-F5344CB8AC3E}">
        <p14:creationId xmlns:p14="http://schemas.microsoft.com/office/powerpoint/2010/main" val="4212714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2B28F718-D938-A61D-2EAB-46737B6C9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340" y="1615233"/>
            <a:ext cx="5526469" cy="4660071"/>
          </a:xfrm>
        </p:spPr>
        <p:txBody>
          <a:bodyPr lIns="0" tIns="0" rIns="0" bIns="0" anchor="t"/>
          <a:lstStyle/>
          <a:p>
            <a:pPr marL="0" indent="0">
              <a:buNone/>
            </a:pPr>
            <a:r>
              <a:rPr lang="ru-RU" dirty="0">
                <a:latin typeface="Geometria"/>
              </a:rPr>
              <a:t>.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50204CC-5E31-1342-5BEE-B62EA01F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 defTabSz="825500" hangingPunct="0"/>
            <a:r>
              <a:rPr lang="en-US" b="1" dirty="0">
                <a:latin typeface="GEOMETRIA-MEDIUM" panose="020B0603020204020204" pitchFamily="34" charset="-52"/>
                <a:ea typeface="Roboto" panose="02000000000000000000" pitchFamily="2" charset="0"/>
                <a:cs typeface="Roboto" panose="02000000000000000000" pitchFamily="2" charset="0"/>
                <a:sym typeface="Helvetica Neue"/>
              </a:rPr>
              <a:t>LLM. </a:t>
            </a:r>
            <a:r>
              <a:rPr lang="ru-RU" b="1" dirty="0">
                <a:latin typeface="GEOMETRIA-MEDIUM" panose="020B0603020204020204" pitchFamily="34" charset="-52"/>
                <a:ea typeface="Roboto" panose="02000000000000000000" pitchFamily="2" charset="0"/>
                <a:cs typeface="Roboto" panose="02000000000000000000" pitchFamily="2" charset="0"/>
                <a:sym typeface="Helvetica Neue"/>
              </a:rPr>
              <a:t>Преимущества и недостатки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F7FC94-BE55-DB42-34AE-9148BFBB5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19289-E817-408A-8C38-5120A2AE2257}" type="slidenum">
              <a:rPr lang="ru-RU" smtClean="0"/>
              <a:t>11</a:t>
            </a:fld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07D48-B10D-44CD-B1DF-D1CA72428E68}"/>
              </a:ext>
            </a:extLst>
          </p:cNvPr>
          <p:cNvSpPr txBox="1"/>
          <p:nvPr/>
        </p:nvSpPr>
        <p:spPr>
          <a:xfrm>
            <a:off x="403577" y="810258"/>
            <a:ext cx="5334108" cy="33034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ru-RU" sz="1600" b="1" dirty="0">
                <a:latin typeface="Geometria" panose="020B0303020204020204" pitchFamily="34" charset="-52"/>
                <a:ea typeface="Roboto" panose="02000000000000000000" pitchFamily="2" charset="0"/>
              </a:rPr>
              <a:t>Плюсы:</a:t>
            </a:r>
            <a:b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</a:br>
            <a:b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</a:br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1. Понимание языка: LLM способны понимать естественный язык на уровне, недостижимом для предыдущих поколений NLP-систем.</a:t>
            </a:r>
          </a:p>
          <a:p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2. Гибкость применения: Одна модель может использоваться для множества задач, от генерации текста до </a:t>
            </a:r>
            <a:r>
              <a:rPr lang="ru-RU" sz="1600" dirty="0" err="1">
                <a:latin typeface="Geometria" panose="020B0303020204020204" pitchFamily="34" charset="-52"/>
                <a:ea typeface="Roboto" panose="02000000000000000000" pitchFamily="2" charset="0"/>
              </a:rPr>
              <a:t>суммаризации</a:t>
            </a:r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 и перевода.</a:t>
            </a:r>
          </a:p>
          <a:p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3. Обучение с меньшими данными: Благодаря тому, что LLM предварительно обучены на больших объемах данных, для настройки модели под конкретную задачу требуется меньше специализированных данных.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648F6EE-C7F9-4EDB-9DDD-7D64FC473206}"/>
              </a:ext>
            </a:extLst>
          </p:cNvPr>
          <p:cNvSpPr/>
          <p:nvPr/>
        </p:nvSpPr>
        <p:spPr>
          <a:xfrm>
            <a:off x="365143" y="4073152"/>
            <a:ext cx="74526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Geometria" panose="020B0303020204020204" pitchFamily="34" charset="-52"/>
                <a:ea typeface="Roboto" panose="02000000000000000000" pitchFamily="2" charset="0"/>
              </a:rPr>
              <a:t>Минусы:</a:t>
            </a:r>
            <a:b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</a:br>
            <a:b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</a:br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1. Ресурсоемкость: Обучение и работа LLM требуют значительных вычислительных ресурсов.</a:t>
            </a:r>
          </a:p>
          <a:p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2. </a:t>
            </a:r>
            <a:r>
              <a:rPr lang="ru-RU" sz="1600" dirty="0" err="1">
                <a:latin typeface="Geometria" panose="020B0303020204020204" pitchFamily="34" charset="-52"/>
                <a:ea typeface="Roboto" panose="02000000000000000000" pitchFamily="2" charset="0"/>
              </a:rPr>
              <a:t>Смещенность</a:t>
            </a:r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 и этика: Поскольку модели обучаются на данных, созданных людьми, они могут воспроизводить и усиливать имеющиеся в данных предвзятости и стереотипы.</a:t>
            </a:r>
          </a:p>
          <a:p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3. Трудности интерпретации: Разумение того, как LLM приходят к конкретным выводам или генерируют текст, может быть сложным, что создает проблемы с предсказуемостью и объяснимостью их работы.</a:t>
            </a:r>
          </a:p>
        </p:txBody>
      </p:sp>
      <p:pic>
        <p:nvPicPr>
          <p:cNvPr id="6148" name="Picture 4" descr=" Возможности LLM  ">
            <a:extLst>
              <a:ext uri="{FF2B5EF4-FFF2-40B4-BE49-F238E27FC236}">
                <a16:creationId xmlns:a16="http://schemas.microsoft.com/office/drawing/2014/main" id="{162EFD59-A051-4700-9AD3-6944173C9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448" y="963874"/>
            <a:ext cx="5615865" cy="331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732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2B28F718-D938-A61D-2EAB-46737B6C9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340" y="1615233"/>
            <a:ext cx="5526469" cy="4660071"/>
          </a:xfrm>
        </p:spPr>
        <p:txBody>
          <a:bodyPr lIns="0" tIns="0" rIns="0" bIns="0" anchor="t"/>
          <a:lstStyle/>
          <a:p>
            <a:pPr marL="0" indent="0">
              <a:buNone/>
            </a:pPr>
            <a:r>
              <a:rPr lang="ru-RU" dirty="0">
                <a:latin typeface="Geometria"/>
              </a:rPr>
              <a:t>.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50204CC-5E31-1342-5BEE-B62EA01F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 defTabSz="825500" hangingPunct="0"/>
            <a:r>
              <a:rPr lang="ru-RU" b="1" dirty="0">
                <a:latin typeface="Geometria" panose="020B0303020204020204" pitchFamily="34" charset="-52"/>
                <a:ea typeface="Roboto" panose="02000000000000000000" pitchFamily="2" charset="0"/>
                <a:cs typeface="Roboto" panose="02000000000000000000" pitchFamily="2" charset="0"/>
              </a:rPr>
              <a:t>Обзор библиотек для </a:t>
            </a:r>
            <a:r>
              <a:rPr lang="en-US" b="1" dirty="0">
                <a:latin typeface="Geometria" panose="020B0303020204020204" pitchFamily="34" charset="-52"/>
                <a:ea typeface="Roboto" panose="02000000000000000000" pitchFamily="2" charset="0"/>
                <a:cs typeface="Roboto" panose="02000000000000000000" pitchFamily="2" charset="0"/>
              </a:rPr>
              <a:t>NLP</a:t>
            </a:r>
            <a:endParaRPr lang="ru-RU" b="1" dirty="0">
              <a:latin typeface="Geometria" panose="020B0303020204020204" pitchFamily="34" charset="-52"/>
              <a:ea typeface="Roboto" panose="02000000000000000000" pitchFamily="2" charset="0"/>
              <a:cs typeface="Roboto" panose="02000000000000000000" pitchFamily="2" charset="0"/>
              <a:sym typeface="Helvetica Neue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F7FC94-BE55-DB42-34AE-9148BFBB5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19289-E817-408A-8C38-5120A2AE2257}" type="slidenum">
              <a:rPr lang="ru-RU" smtClean="0"/>
              <a:t>12</a:t>
            </a:fld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07D48-B10D-44CD-B1DF-D1CA72428E68}"/>
              </a:ext>
            </a:extLst>
          </p:cNvPr>
          <p:cNvSpPr txBox="1"/>
          <p:nvPr/>
        </p:nvSpPr>
        <p:spPr>
          <a:xfrm>
            <a:off x="640178" y="1074847"/>
            <a:ext cx="5267203" cy="33924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Обзор библиотек для анализа текстов</a:t>
            </a:r>
          </a:p>
          <a:p>
            <a:endParaRPr lang="ru-RU" sz="1600" dirty="0">
              <a:latin typeface="Geometria" panose="020B0303020204020204" pitchFamily="34" charset="-52"/>
              <a:ea typeface="Roboto" panose="02000000000000000000" pitchFamily="2" charset="0"/>
            </a:endParaRPr>
          </a:p>
          <a:p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Для работы с текстами в </a:t>
            </a:r>
            <a:r>
              <a:rPr lang="ru-RU" sz="1600" dirty="0" err="1">
                <a:latin typeface="Geometria" panose="020B0303020204020204" pitchFamily="34" charset="-52"/>
                <a:ea typeface="Roboto" panose="02000000000000000000" pitchFamily="2" charset="0"/>
              </a:rPr>
              <a:t>Python</a:t>
            </a:r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 существует множество библиотек, таких как:</a:t>
            </a:r>
          </a:p>
          <a:p>
            <a:endParaRPr lang="ru-RU" sz="1600" dirty="0">
              <a:latin typeface="Geometria" panose="020B0303020204020204" pitchFamily="34" charset="-52"/>
              <a:ea typeface="Roboto" panose="02000000000000000000" pitchFamily="2" charset="0"/>
            </a:endParaRPr>
          </a:p>
          <a:p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—</a:t>
            </a:r>
            <a:r>
              <a:rPr lang="en-US" sz="1600" dirty="0">
                <a:latin typeface="Geometria" panose="020B0303020204020204" pitchFamily="34" charset="-52"/>
                <a:ea typeface="Roboto" panose="02000000000000000000" pitchFamily="2" charset="0"/>
              </a:rPr>
              <a:t> </a:t>
            </a:r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NLTK – библиотека для анализа текстов на естественном языке.</a:t>
            </a:r>
          </a:p>
          <a:p>
            <a:endParaRPr lang="ru-RU" sz="1600" dirty="0">
              <a:latin typeface="Geometria" panose="020B0303020204020204" pitchFamily="34" charset="-52"/>
              <a:ea typeface="Roboto" panose="02000000000000000000" pitchFamily="2" charset="0"/>
            </a:endParaRPr>
          </a:p>
          <a:p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— </a:t>
            </a:r>
            <a:r>
              <a:rPr lang="ru-RU" sz="1600" dirty="0" err="1">
                <a:latin typeface="Geometria" panose="020B0303020204020204" pitchFamily="34" charset="-52"/>
                <a:ea typeface="Roboto" panose="02000000000000000000" pitchFamily="2" charset="0"/>
              </a:rPr>
              <a:t>Scikit-learn</a:t>
            </a:r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 – библиотека машинного обучения, которая также поддерживает работу с текстами.</a:t>
            </a:r>
          </a:p>
          <a:p>
            <a:endParaRPr lang="ru-RU" sz="1600" dirty="0">
              <a:latin typeface="Geometria" panose="020B0303020204020204" pitchFamily="34" charset="-52"/>
              <a:ea typeface="Roboto" panose="02000000000000000000" pitchFamily="2" charset="0"/>
            </a:endParaRPr>
          </a:p>
          <a:p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— </a:t>
            </a:r>
            <a:r>
              <a:rPr lang="ru-RU" sz="1600" dirty="0" err="1">
                <a:latin typeface="Geometria" panose="020B0303020204020204" pitchFamily="34" charset="-52"/>
                <a:ea typeface="Roboto" panose="02000000000000000000" pitchFamily="2" charset="0"/>
              </a:rPr>
              <a:t>Gensim</a:t>
            </a:r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 – библиотека для тематического моделирования текстов.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A97A285-7C0B-4FCC-A326-92B624225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983" y="1444890"/>
            <a:ext cx="4869820" cy="272210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6474546-A26D-482B-9CF8-E06925B1C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555" y="1008741"/>
            <a:ext cx="5533010" cy="563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22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2B28F718-D938-A61D-2EAB-46737B6C9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577" y="1210384"/>
            <a:ext cx="5526469" cy="4660071"/>
          </a:xfrm>
        </p:spPr>
        <p:txBody>
          <a:bodyPr lIns="0" tIns="0" rIns="0" bIns="0" anchor="t"/>
          <a:lstStyle/>
          <a:p>
            <a:pPr marL="0" indent="0">
              <a:buNone/>
            </a:pPr>
            <a:r>
              <a:rPr lang="ru-RU" dirty="0">
                <a:latin typeface="Geometria"/>
              </a:rPr>
              <a:t>.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50204CC-5E31-1342-5BEE-B62EA01F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 defTabSz="825500" hangingPunct="0"/>
            <a:r>
              <a:rPr lang="ru-RU" dirty="0">
                <a:latin typeface="GEOMETRIA-MEDIUM" panose="020B0603020204020204" pitchFamily="34" charset="-52"/>
                <a:ea typeface="Roboto" panose="02000000000000000000" pitchFamily="2" charset="0"/>
                <a:cs typeface="Roboto" panose="02000000000000000000" pitchFamily="2" charset="0"/>
                <a:sym typeface="Helvetica Neue"/>
              </a:rPr>
              <a:t>Оценка текстовых моделей.</a:t>
            </a:r>
            <a:endParaRPr lang="ru-RU" b="1" dirty="0">
              <a:latin typeface="GEOMETRIA-MEDIUM" panose="020B0603020204020204" pitchFamily="34" charset="-52"/>
              <a:ea typeface="Roboto" panose="02000000000000000000" pitchFamily="2" charset="0"/>
              <a:cs typeface="Roboto" panose="02000000000000000000" pitchFamily="2" charset="0"/>
              <a:sym typeface="Helvetica Neue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F7FC94-BE55-DB42-34AE-9148BFBB5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19289-E817-408A-8C38-5120A2AE2257}" type="slidenum">
              <a:rPr lang="ru-RU" smtClean="0"/>
              <a:t>13</a:t>
            </a:fld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D5903DF-780C-4673-947D-85E68500930D}"/>
              </a:ext>
            </a:extLst>
          </p:cNvPr>
          <p:cNvSpPr/>
          <p:nvPr/>
        </p:nvSpPr>
        <p:spPr>
          <a:xfrm>
            <a:off x="276879" y="1206221"/>
            <a:ext cx="845529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Geometria" panose="020B0303020204020204" pitchFamily="34" charset="-52"/>
              </a:rPr>
              <a:t>Результаты моделирования необходимо оценивать, и для этого используются метрики качества моделей:</a:t>
            </a:r>
          </a:p>
          <a:p>
            <a:endParaRPr lang="ru-RU" dirty="0">
              <a:latin typeface="Geometria" panose="020B0303020204020204" pitchFamily="34" charset="-52"/>
            </a:endParaRPr>
          </a:p>
          <a:p>
            <a:r>
              <a:rPr lang="ru-RU" dirty="0">
                <a:latin typeface="Geometria" panose="020B0303020204020204" pitchFamily="34" charset="-52"/>
              </a:rPr>
              <a:t>— Точность</a:t>
            </a:r>
            <a:r>
              <a:rPr lang="en-US" dirty="0">
                <a:latin typeface="Geometria" panose="020B0303020204020204" pitchFamily="34" charset="-52"/>
              </a:rPr>
              <a:t> (Precision)</a:t>
            </a:r>
            <a:r>
              <a:rPr lang="ru-RU" dirty="0">
                <a:latin typeface="Geometria" panose="020B0303020204020204" pitchFamily="34" charset="-52"/>
              </a:rPr>
              <a:t> - доля правильных предсказаний.</a:t>
            </a:r>
          </a:p>
          <a:p>
            <a:endParaRPr lang="ru-RU" dirty="0">
              <a:latin typeface="Geometria" panose="020B0303020204020204" pitchFamily="34" charset="-52"/>
            </a:endParaRPr>
          </a:p>
          <a:p>
            <a:r>
              <a:rPr lang="ru-RU" dirty="0">
                <a:latin typeface="Geometria" panose="020B0303020204020204" pitchFamily="34" charset="-52"/>
              </a:rPr>
              <a:t>— Полнота </a:t>
            </a:r>
            <a:r>
              <a:rPr lang="en-US" dirty="0">
                <a:latin typeface="Geometria" panose="020B0303020204020204" pitchFamily="34" charset="-52"/>
              </a:rPr>
              <a:t>(Recall) </a:t>
            </a:r>
            <a:r>
              <a:rPr lang="ru-RU" dirty="0">
                <a:latin typeface="Geometria" panose="020B0303020204020204" pitchFamily="34" charset="-52"/>
              </a:rPr>
              <a:t>- доля действительно положительных среди всех истинных примеров.</a:t>
            </a:r>
          </a:p>
          <a:p>
            <a:endParaRPr lang="ru-RU" dirty="0">
              <a:latin typeface="Geometria" panose="020B0303020204020204" pitchFamily="34" charset="-52"/>
            </a:endParaRPr>
          </a:p>
          <a:p>
            <a:r>
              <a:rPr lang="ru-RU" dirty="0">
                <a:latin typeface="Geometria" panose="020B0303020204020204" pitchFamily="34" charset="-52"/>
              </a:rPr>
              <a:t>— F-мера - гармоническое среднее точности и полноты</a:t>
            </a:r>
            <a:endParaRPr lang="en-US" dirty="0">
              <a:latin typeface="Geometria" panose="020B0303020204020204" pitchFamily="34" charset="-52"/>
            </a:endParaRPr>
          </a:p>
          <a:p>
            <a:endParaRPr lang="en-US" dirty="0">
              <a:latin typeface="Geometria" panose="020B0303020204020204" pitchFamily="34" charset="-52"/>
            </a:endParaRPr>
          </a:p>
          <a:p>
            <a:r>
              <a:rPr lang="ru-RU" dirty="0">
                <a:latin typeface="Geometria" panose="020B0303020204020204" pitchFamily="34" charset="-52"/>
              </a:rPr>
              <a:t>— Мера </a:t>
            </a:r>
            <a:r>
              <a:rPr lang="ru-RU" dirty="0" err="1">
                <a:latin typeface="Geometria" panose="020B0303020204020204" pitchFamily="34" charset="-52"/>
              </a:rPr>
              <a:t>Жаккарда</a:t>
            </a:r>
            <a:r>
              <a:rPr lang="ru-RU" dirty="0">
                <a:latin typeface="Geometria" panose="020B0303020204020204" pitchFamily="34" charset="-52"/>
              </a:rPr>
              <a:t> - это сходство между двумя множествами, которая широко используется в задачах анализа текста, включая поисковые запросы, рекомендательные системы, а также кластеризацию и поиск сообществ.</a:t>
            </a:r>
          </a:p>
          <a:p>
            <a:endParaRPr lang="en-US" dirty="0">
              <a:latin typeface="Geometria" panose="020B0303020204020204" pitchFamily="34" charset="-52"/>
            </a:endParaRPr>
          </a:p>
          <a:p>
            <a:r>
              <a:rPr lang="ru-RU" dirty="0">
                <a:latin typeface="Geometria" panose="020B0303020204020204" pitchFamily="34" charset="-52"/>
              </a:rPr>
              <a:t>— </a:t>
            </a:r>
            <a:r>
              <a:rPr lang="en-US" dirty="0">
                <a:latin typeface="Geometria" panose="020B0303020204020204" pitchFamily="34" charset="-52"/>
              </a:rPr>
              <a:t>BLEU</a:t>
            </a:r>
            <a:r>
              <a:rPr lang="ru-RU" dirty="0">
                <a:latin typeface="Geometria" panose="020B0303020204020204" pitchFamily="34" charset="-52"/>
              </a:rPr>
              <a:t>- это метрика (показатель) качества, которая используется для оценки машинного перевода. Она была предложена для измерения оценки переводов, которые могут быть оценены по совпадению фраз в оригинальном тексте (языке) и результатах машинного перевода.</a:t>
            </a:r>
            <a:endParaRPr lang="en-US" dirty="0">
              <a:latin typeface="Geometria" panose="020B0303020204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7005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2B28F718-D938-A61D-2EAB-46737B6C9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577" y="1123983"/>
            <a:ext cx="5526469" cy="4660071"/>
          </a:xfrm>
        </p:spPr>
        <p:txBody>
          <a:bodyPr lIns="0" tIns="0" rIns="0" bIns="0" anchor="t"/>
          <a:lstStyle/>
          <a:p>
            <a:pPr marL="0" lvl="1" indent="0">
              <a:lnSpc>
                <a:spcPts val="2267"/>
              </a:lnSpc>
              <a:spcBef>
                <a:spcPts val="1333"/>
              </a:spcBef>
              <a:buNone/>
            </a:pPr>
            <a:r>
              <a:rPr lang="ru-RU" dirty="0">
                <a:latin typeface="Geometria" panose="020B0303020204020204" pitchFamily="34" charset="-52"/>
              </a:rPr>
              <a:t>.</a:t>
            </a:r>
            <a:r>
              <a:rPr lang="ru-RU" dirty="0">
                <a:latin typeface="Geometria" panose="020B0303020204020204" pitchFamily="34" charset="-52"/>
                <a:ea typeface="Roboto" panose="02000000000000000000" pitchFamily="2" charset="0"/>
              </a:rPr>
              <a:t> Анализ текстов может быть полезен во многих различных задачах, таких как:</a:t>
            </a:r>
          </a:p>
          <a:p>
            <a:pPr marL="285750" lvl="1" indent="-285750">
              <a:lnSpc>
                <a:spcPts val="2267"/>
              </a:lnSpc>
              <a:spcBef>
                <a:spcPts val="1333"/>
              </a:spcBef>
            </a:pPr>
            <a:r>
              <a:rPr lang="ru-RU" dirty="0">
                <a:latin typeface="Geometria" panose="020B0303020204020204" pitchFamily="34" charset="-52"/>
                <a:ea typeface="Roboto" panose="02000000000000000000" pitchFamily="2" charset="0"/>
              </a:rPr>
              <a:t> Фильтрация спама </a:t>
            </a:r>
          </a:p>
          <a:p>
            <a:pPr marL="285750" lvl="1" indent="-285750">
              <a:lnSpc>
                <a:spcPts val="2267"/>
              </a:lnSpc>
              <a:spcBef>
                <a:spcPts val="1333"/>
              </a:spcBef>
            </a:pPr>
            <a:r>
              <a:rPr lang="ru-RU" dirty="0">
                <a:latin typeface="Geometria" panose="020B0303020204020204" pitchFamily="34" charset="-52"/>
                <a:ea typeface="Roboto" panose="02000000000000000000" pitchFamily="2" charset="0"/>
              </a:rPr>
              <a:t> </a:t>
            </a:r>
            <a:r>
              <a:rPr lang="ru-RU" dirty="0" err="1">
                <a:latin typeface="Geometria" panose="020B0303020204020204" pitchFamily="34" charset="-52"/>
                <a:ea typeface="Roboto" panose="02000000000000000000" pitchFamily="2" charset="0"/>
              </a:rPr>
              <a:t>Сентимент</a:t>
            </a:r>
            <a:r>
              <a:rPr lang="ru-RU" dirty="0">
                <a:latin typeface="Geometria" panose="020B0303020204020204" pitchFamily="34" charset="-52"/>
                <a:ea typeface="Roboto" panose="02000000000000000000" pitchFamily="2" charset="0"/>
              </a:rPr>
              <a:t>-анализ </a:t>
            </a:r>
          </a:p>
          <a:p>
            <a:pPr marL="285750" lvl="1" indent="-285750">
              <a:lnSpc>
                <a:spcPts val="2267"/>
              </a:lnSpc>
              <a:spcBef>
                <a:spcPts val="1333"/>
              </a:spcBef>
            </a:pPr>
            <a:r>
              <a:rPr lang="ru-RU" dirty="0">
                <a:latin typeface="Geometria" panose="020B0303020204020204" pitchFamily="34" charset="-52"/>
                <a:ea typeface="Roboto" panose="02000000000000000000" pitchFamily="2" charset="0"/>
              </a:rPr>
              <a:t> Классификация документов и тематическое моделирование </a:t>
            </a:r>
          </a:p>
          <a:p>
            <a:pPr marL="285750" lvl="1" indent="-285750">
              <a:lnSpc>
                <a:spcPts val="2267"/>
              </a:lnSpc>
              <a:spcBef>
                <a:spcPts val="1333"/>
              </a:spcBef>
            </a:pPr>
            <a:r>
              <a:rPr lang="ru-RU" dirty="0">
                <a:latin typeface="Geometria" panose="020B0303020204020204" pitchFamily="34" charset="-52"/>
                <a:ea typeface="Roboto" panose="02000000000000000000" pitchFamily="2" charset="0"/>
              </a:rPr>
              <a:t> Рекомендации на основе отзывов пользователей </a:t>
            </a:r>
          </a:p>
          <a:p>
            <a:pPr marL="285750" lvl="1" indent="-285750">
              <a:lnSpc>
                <a:spcPts val="2267"/>
              </a:lnSpc>
              <a:spcBef>
                <a:spcPts val="1333"/>
              </a:spcBef>
            </a:pPr>
            <a:r>
              <a:rPr lang="ru-RU" dirty="0">
                <a:latin typeface="Geometria" panose="020B0303020204020204" pitchFamily="34" charset="-52"/>
                <a:ea typeface="Roboto" panose="02000000000000000000" pitchFamily="2" charset="0"/>
              </a:rPr>
              <a:t> Обработка естественного языка </a:t>
            </a:r>
          </a:p>
          <a:p>
            <a:pPr marL="285750" lvl="1" indent="-285750">
              <a:lnSpc>
                <a:spcPts val="2267"/>
              </a:lnSpc>
              <a:spcBef>
                <a:spcPts val="1333"/>
              </a:spcBef>
            </a:pPr>
            <a:r>
              <a:rPr lang="ru-RU" dirty="0">
                <a:latin typeface="Geometria" panose="020B0303020204020204" pitchFamily="34" charset="-52"/>
                <a:ea typeface="Roboto" panose="02000000000000000000" pitchFamily="2" charset="0"/>
              </a:rPr>
              <a:t> Извлечение информации </a:t>
            </a:r>
          </a:p>
          <a:p>
            <a:pPr marL="285750" lvl="1" indent="-285750">
              <a:lnSpc>
                <a:spcPts val="2267"/>
              </a:lnSpc>
              <a:spcBef>
                <a:spcPts val="1333"/>
              </a:spcBef>
            </a:pPr>
            <a:r>
              <a:rPr lang="ru-RU" dirty="0">
                <a:latin typeface="Geometria" panose="020B0303020204020204" pitchFamily="34" charset="-52"/>
                <a:ea typeface="Roboto" panose="02000000000000000000" pitchFamily="2" charset="0"/>
              </a:rPr>
              <a:t> Машинный перевод </a:t>
            </a:r>
          </a:p>
          <a:p>
            <a:pPr marL="0" indent="0">
              <a:buNone/>
            </a:pPr>
            <a:endParaRPr lang="ru-RU" dirty="0">
              <a:latin typeface="Geometria" panose="020B0303020204020204" pitchFamily="34" charset="-52"/>
            </a:endParaRP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50204CC-5E31-1342-5BEE-B62EA01F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 defTabSz="825500" hangingPunct="0"/>
            <a:r>
              <a:rPr lang="ru-RU" b="1" dirty="0">
                <a:latin typeface="GEOMETRIA-MEDIUM" panose="020B0603020204020204" pitchFamily="34" charset="-52"/>
                <a:ea typeface="Roboto" panose="02000000000000000000" pitchFamily="2" charset="0"/>
                <a:cs typeface="Roboto" panose="02000000000000000000" pitchFamily="2" charset="0"/>
                <a:sym typeface="Helvetica Neue"/>
              </a:rPr>
              <a:t>Примеры </a:t>
            </a:r>
            <a:r>
              <a:rPr lang="en-US" b="1" dirty="0">
                <a:latin typeface="GEOMETRIA-MEDIUM" panose="020B0603020204020204" pitchFamily="34" charset="-52"/>
                <a:ea typeface="Roboto" panose="02000000000000000000" pitchFamily="2" charset="0"/>
                <a:cs typeface="Roboto" panose="02000000000000000000" pitchFamily="2" charset="0"/>
                <a:sym typeface="Helvetica Neue"/>
              </a:rPr>
              <a:t>NLP </a:t>
            </a:r>
            <a:r>
              <a:rPr lang="ru-RU" b="1" dirty="0">
                <a:latin typeface="GEOMETRIA-MEDIUM" panose="020B0603020204020204" pitchFamily="34" charset="-52"/>
                <a:ea typeface="Roboto" panose="02000000000000000000" pitchFamily="2" charset="0"/>
                <a:cs typeface="Roboto" panose="02000000000000000000" pitchFamily="2" charset="0"/>
                <a:sym typeface="Helvetica Neue"/>
              </a:rPr>
              <a:t>задач.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F7FC94-BE55-DB42-34AE-9148BFBB5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19289-E817-408A-8C38-5120A2AE2257}" type="slidenum">
              <a:rPr lang="ru-RU" smtClean="0"/>
              <a:t>2</a:t>
            </a:fld>
            <a:endParaRPr lang="ru-RU"/>
          </a:p>
        </p:txBody>
      </p:sp>
      <p:pic>
        <p:nvPicPr>
          <p:cNvPr id="3076" name="Picture 4" descr="NLP and text mining: A natural fit for business growth">
            <a:extLst>
              <a:ext uri="{FF2B5EF4-FFF2-40B4-BE49-F238E27FC236}">
                <a16:creationId xmlns:a16="http://schemas.microsoft.com/office/drawing/2014/main" id="{897583CD-8957-404E-AC57-F30BA0504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33369"/>
            <a:ext cx="5911391" cy="318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48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2B28F718-D938-A61D-2EAB-46737B6C9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78" y="1608253"/>
            <a:ext cx="5526469" cy="4660071"/>
          </a:xfrm>
        </p:spPr>
        <p:txBody>
          <a:bodyPr lIns="0" tIns="0" rIns="0" bIns="0" anchor="t"/>
          <a:lstStyle/>
          <a:p>
            <a:pPr marL="0" indent="0">
              <a:buNone/>
            </a:pPr>
            <a:r>
              <a:rPr lang="ru-RU" dirty="0">
                <a:latin typeface="Geometria"/>
              </a:rPr>
              <a:t>.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50204CC-5E31-1342-5BEE-B62EA01F5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15" y="409311"/>
            <a:ext cx="10221751" cy="442200"/>
          </a:xfrm>
        </p:spPr>
        <p:txBody>
          <a:bodyPr lIns="0" tIns="0" rIns="0" bIns="0" anchor="t"/>
          <a:lstStyle/>
          <a:p>
            <a:pPr defTabSz="825500" hangingPunct="0"/>
            <a:r>
              <a:rPr lang="ru-RU" dirty="0">
                <a:latin typeface="GEOMETRIA-MEDIUM" panose="020B0603020204020204" pitchFamily="34" charset="-52"/>
                <a:ea typeface="Roboto" panose="02000000000000000000" pitchFamily="2" charset="0"/>
                <a:cs typeface="Roboto" panose="02000000000000000000" pitchFamily="2" charset="0"/>
                <a:sym typeface="Helvetica Neue"/>
              </a:rPr>
              <a:t>Постановка задачи кластеризации</a:t>
            </a:r>
            <a:endParaRPr lang="ru-RU" b="1" dirty="0">
              <a:latin typeface="GEOMETRIA-MEDIUM" panose="020B0603020204020204" pitchFamily="34" charset="-52"/>
              <a:ea typeface="Roboto" panose="02000000000000000000" pitchFamily="2" charset="0"/>
              <a:cs typeface="Roboto" panose="02000000000000000000" pitchFamily="2" charset="0"/>
              <a:sym typeface="Helvetica Neue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F7FC94-BE55-DB42-34AE-9148BFBB5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77874" y="6349369"/>
            <a:ext cx="1636664" cy="365125"/>
          </a:xfrm>
        </p:spPr>
        <p:txBody>
          <a:bodyPr/>
          <a:lstStyle/>
          <a:p>
            <a:fld id="{38519289-E817-408A-8C38-5120A2AE2257}" type="slidenum">
              <a:rPr lang="ru-RU" smtClean="0"/>
              <a:t>3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597C226-A5DA-46E6-8CC6-9F19171F7CAD}"/>
              </a:ext>
            </a:extLst>
          </p:cNvPr>
          <p:cNvSpPr/>
          <p:nvPr/>
        </p:nvSpPr>
        <p:spPr>
          <a:xfrm>
            <a:off x="319815" y="1305341"/>
            <a:ext cx="559237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Geometria" panose="020B0303020204020204" pitchFamily="34" charset="-52"/>
                <a:ea typeface="Roboto" panose="02000000000000000000" pitchFamily="2" charset="0"/>
              </a:rPr>
              <a:t>Этот этап включает в себя следующие шаги:</a:t>
            </a:r>
          </a:p>
          <a:p>
            <a:endParaRPr lang="ru-RU" dirty="0">
              <a:latin typeface="Geometria" panose="020B0303020204020204" pitchFamily="34" charset="-52"/>
              <a:ea typeface="Roboto" panose="02000000000000000000" pitchFamily="2" charset="0"/>
            </a:endParaRPr>
          </a:p>
          <a:p>
            <a:r>
              <a:rPr lang="ru-RU" dirty="0">
                <a:latin typeface="Geometria" panose="020B0303020204020204" pitchFamily="34" charset="-52"/>
                <a:ea typeface="Roboto" panose="02000000000000000000" pitchFamily="2" charset="0"/>
              </a:rPr>
              <a:t> Очистка данных от шумов и выбросов.</a:t>
            </a:r>
          </a:p>
          <a:p>
            <a:endParaRPr lang="ru-RU" dirty="0">
              <a:latin typeface="Geometria" panose="020B0303020204020204" pitchFamily="34" charset="-52"/>
              <a:ea typeface="Roboto" panose="02000000000000000000" pitchFamily="2" charset="0"/>
            </a:endParaRPr>
          </a:p>
          <a:p>
            <a:r>
              <a:rPr lang="ru-RU" dirty="0">
                <a:latin typeface="Geometria" panose="020B0303020204020204" pitchFamily="34" charset="-52"/>
                <a:ea typeface="Roboto" panose="02000000000000000000" pitchFamily="2" charset="0"/>
              </a:rPr>
              <a:t> </a:t>
            </a:r>
            <a:r>
              <a:rPr lang="ru-RU" dirty="0" err="1">
                <a:latin typeface="Geometria" panose="020B0303020204020204" pitchFamily="34" charset="-52"/>
                <a:ea typeface="Roboto" panose="02000000000000000000" pitchFamily="2" charset="0"/>
              </a:rPr>
              <a:t>Токенизация</a:t>
            </a:r>
            <a:r>
              <a:rPr lang="ru-RU" dirty="0">
                <a:latin typeface="Geometria" panose="020B0303020204020204" pitchFamily="34" charset="-52"/>
                <a:ea typeface="Roboto" panose="02000000000000000000" pitchFamily="2" charset="0"/>
              </a:rPr>
              <a:t> – разбиение текста на слова или токены.</a:t>
            </a:r>
          </a:p>
          <a:p>
            <a:endParaRPr lang="ru-RU" dirty="0">
              <a:latin typeface="Geometria" panose="020B0303020204020204" pitchFamily="34" charset="-52"/>
              <a:ea typeface="Roboto" panose="02000000000000000000" pitchFamily="2" charset="0"/>
            </a:endParaRPr>
          </a:p>
          <a:p>
            <a:r>
              <a:rPr lang="ru-RU" dirty="0">
                <a:latin typeface="Geometria" panose="020B0303020204020204" pitchFamily="34" charset="-52"/>
                <a:ea typeface="Roboto" panose="02000000000000000000" pitchFamily="2" charset="0"/>
              </a:rPr>
              <a:t> </a:t>
            </a:r>
            <a:r>
              <a:rPr lang="ru-RU" dirty="0" err="1">
                <a:latin typeface="Geometria" panose="020B0303020204020204" pitchFamily="34" charset="-52"/>
                <a:ea typeface="Roboto" panose="02000000000000000000" pitchFamily="2" charset="0"/>
              </a:rPr>
              <a:t>Стемминг</a:t>
            </a:r>
            <a:r>
              <a:rPr lang="ru-RU" dirty="0">
                <a:latin typeface="Geometria" panose="020B0303020204020204" pitchFamily="34" charset="-52"/>
                <a:ea typeface="Roboto" panose="02000000000000000000" pitchFamily="2" charset="0"/>
              </a:rPr>
              <a:t> – приведение слов к их основной форме.</a:t>
            </a:r>
          </a:p>
          <a:p>
            <a:endParaRPr lang="ru-RU" dirty="0">
              <a:latin typeface="Geometria" panose="020B0303020204020204" pitchFamily="34" charset="-52"/>
              <a:ea typeface="Roboto" panose="02000000000000000000" pitchFamily="2" charset="0"/>
            </a:endParaRPr>
          </a:p>
          <a:p>
            <a:r>
              <a:rPr lang="ru-RU" dirty="0">
                <a:latin typeface="Geometria" panose="020B0303020204020204" pitchFamily="34" charset="-52"/>
                <a:ea typeface="Roboto" panose="02000000000000000000" pitchFamily="2" charset="0"/>
              </a:rPr>
              <a:t> </a:t>
            </a:r>
            <a:r>
              <a:rPr lang="ru-RU" dirty="0" err="1">
                <a:latin typeface="Geometria" panose="020B0303020204020204" pitchFamily="34" charset="-52"/>
                <a:ea typeface="Roboto" panose="02000000000000000000" pitchFamily="2" charset="0"/>
              </a:rPr>
              <a:t>Лемматизация</a:t>
            </a:r>
            <a:r>
              <a:rPr lang="ru-RU" dirty="0">
                <a:latin typeface="Geometria" panose="020B0303020204020204" pitchFamily="34" charset="-52"/>
                <a:ea typeface="Roboto" panose="02000000000000000000" pitchFamily="2" charset="0"/>
              </a:rPr>
              <a:t> - приведение слов к их нормальной форме.</a:t>
            </a:r>
          </a:p>
          <a:p>
            <a:endParaRPr lang="ru-RU" dirty="0">
              <a:latin typeface="Geometria" panose="020B0303020204020204" pitchFamily="34" charset="-52"/>
              <a:ea typeface="Roboto" panose="02000000000000000000" pitchFamily="2" charset="0"/>
            </a:endParaRPr>
          </a:p>
          <a:p>
            <a:r>
              <a:rPr lang="ru-RU" dirty="0">
                <a:latin typeface="Geometria" panose="020B0303020204020204" pitchFamily="34" charset="-52"/>
                <a:ea typeface="Roboto" panose="02000000000000000000" pitchFamily="2" charset="0"/>
              </a:rPr>
              <a:t> Удаление стоп-слов – удаление наиболее часто используемых слов, которые не несут информационной ценности.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C67697D-7FA1-4A55-A552-45E8FF2A99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189" y="1386633"/>
            <a:ext cx="6167133" cy="323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0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2B28F718-D938-A61D-2EAB-46737B6C9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340" y="1615233"/>
            <a:ext cx="5526469" cy="4660071"/>
          </a:xfrm>
        </p:spPr>
        <p:txBody>
          <a:bodyPr lIns="0" tIns="0" rIns="0" bIns="0" anchor="t"/>
          <a:lstStyle/>
          <a:p>
            <a:pPr marL="0" indent="0">
              <a:buNone/>
            </a:pPr>
            <a:r>
              <a:rPr lang="ru-RU" dirty="0">
                <a:latin typeface="Geometria"/>
              </a:rPr>
              <a:t>.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50204CC-5E31-1342-5BEE-B62EA01F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 defTabSz="825500" hangingPunct="0"/>
            <a:r>
              <a:rPr lang="en-US" b="1" dirty="0">
                <a:latin typeface="GEOMETRIA-MEDIUM" panose="020B0603020204020204" pitchFamily="34" charset="-52"/>
                <a:ea typeface="Roboto" panose="02000000000000000000" pitchFamily="2" charset="0"/>
                <a:cs typeface="Roboto" panose="02000000000000000000" pitchFamily="2" charset="0"/>
                <a:sym typeface="Helvetica Neue"/>
              </a:rPr>
              <a:t>Bag of words</a:t>
            </a:r>
            <a:br>
              <a:rPr lang="en-US" b="1" dirty="0">
                <a:latin typeface="GEOMETRIA-MEDIUM" panose="020B0603020204020204" pitchFamily="34" charset="-52"/>
                <a:ea typeface="Roboto" panose="02000000000000000000" pitchFamily="2" charset="0"/>
                <a:cs typeface="Roboto" panose="02000000000000000000" pitchFamily="2" charset="0"/>
                <a:sym typeface="Helvetica Neue"/>
              </a:rPr>
            </a:br>
            <a:endParaRPr lang="ru-RU" b="1" dirty="0">
              <a:latin typeface="GEOMETRIA-MEDIUM" panose="020B0603020204020204" pitchFamily="34" charset="-52"/>
              <a:ea typeface="Roboto" panose="02000000000000000000" pitchFamily="2" charset="0"/>
              <a:cs typeface="Roboto" panose="02000000000000000000" pitchFamily="2" charset="0"/>
              <a:sym typeface="Helvetica Neue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F7FC94-BE55-DB42-34AE-9148BFBB5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19289-E817-408A-8C38-5120A2AE2257}" type="slidenum">
              <a:rPr lang="ru-RU" smtClean="0"/>
              <a:t>4</a:t>
            </a:fld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07D48-B10D-44CD-B1DF-D1CA72428E68}"/>
              </a:ext>
            </a:extLst>
          </p:cNvPr>
          <p:cNvSpPr txBox="1"/>
          <p:nvPr/>
        </p:nvSpPr>
        <p:spPr>
          <a:xfrm>
            <a:off x="456329" y="965199"/>
            <a:ext cx="4894138" cy="3549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Метод "мешок слов" (</a:t>
            </a:r>
            <a:r>
              <a:rPr lang="ru-RU" sz="1600" dirty="0" err="1">
                <a:latin typeface="Geometria" panose="020B0303020204020204" pitchFamily="34" charset="-52"/>
                <a:ea typeface="Roboto" panose="02000000000000000000" pitchFamily="2" charset="0"/>
              </a:rPr>
              <a:t>bag-of-words</a:t>
            </a:r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) - это один из основных методов обработки текста в приложении к задачам машинного обучения и естественной обработки языка (NLP). </a:t>
            </a:r>
          </a:p>
          <a:p>
            <a:pPr defTabSz="825500" hangingPunct="0"/>
            <a:endParaRPr lang="ru-RU" sz="1600" dirty="0">
              <a:latin typeface="Geometria" panose="020B0303020204020204" pitchFamily="34" charset="-52"/>
              <a:ea typeface="Roboto" panose="02000000000000000000" pitchFamily="2" charset="0"/>
            </a:endParaRPr>
          </a:p>
          <a:p>
            <a:pPr defTabSz="825500" hangingPunct="0"/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Суть метода в том, что текст представляется в виде мешка слов, т.е. последовательности токенов, не учитывающих порядок, в котором они встречаются в тексте. В методе "мешок слов" текст сначала разделяется на отдельные слова или токены, после чего для каждого уникального слова строится вектор-признак, состоящий из количества вхождений каждого слова в тексте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0DBF17F-56EB-44D8-A3D2-167956639E44}"/>
              </a:ext>
            </a:extLst>
          </p:cNvPr>
          <p:cNvSpPr/>
          <p:nvPr/>
        </p:nvSpPr>
        <p:spPr>
          <a:xfrm>
            <a:off x="5711372" y="965199"/>
            <a:ext cx="602429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5500" hangingPunct="0"/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Например, рассмотрим следующий текст: "Считал У берез и лип не дрова, а листопад для овец". </a:t>
            </a:r>
          </a:p>
          <a:p>
            <a:pPr defTabSz="825500" hangingPunct="0"/>
            <a:endParaRPr lang="ru-RU" sz="1600" dirty="0">
              <a:latin typeface="Geometria" panose="020B0303020204020204" pitchFamily="34" charset="-52"/>
              <a:ea typeface="Roboto" panose="02000000000000000000" pitchFamily="2" charset="0"/>
            </a:endParaRPr>
          </a:p>
          <a:p>
            <a:pPr defTabSz="825500" hangingPunct="0"/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Применяя метод "мешок слов" к этому тексту, мы получим следующие признаки: </a:t>
            </a:r>
          </a:p>
          <a:p>
            <a:pPr defTabSz="825500" hangingPunct="0"/>
            <a:endParaRPr lang="ru-RU" sz="1600" dirty="0">
              <a:latin typeface="Geometria" panose="020B0303020204020204" pitchFamily="34" charset="-52"/>
              <a:ea typeface="Roboto" panose="02000000000000000000" pitchFamily="2" charset="0"/>
            </a:endParaRPr>
          </a:p>
          <a:p>
            <a:pPr defTabSz="825500" hangingPunct="0"/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|Слово     | Количество вхождений |</a:t>
            </a:r>
          </a:p>
          <a:p>
            <a:pPr defTabSz="825500" hangingPunct="0"/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|---------|----------------------|</a:t>
            </a:r>
          </a:p>
          <a:p>
            <a:pPr defTabSz="825500" hangingPunct="0"/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|Считал   | 1                    |</a:t>
            </a:r>
          </a:p>
          <a:p>
            <a:pPr defTabSz="825500" hangingPunct="0"/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|У        | 1                    |</a:t>
            </a:r>
          </a:p>
          <a:p>
            <a:pPr defTabSz="825500" hangingPunct="0"/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|берез    | 1                    |</a:t>
            </a:r>
          </a:p>
          <a:p>
            <a:pPr defTabSz="825500" hangingPunct="0"/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|и        | 1                    |</a:t>
            </a:r>
          </a:p>
          <a:p>
            <a:pPr defTabSz="825500" hangingPunct="0"/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|лип      | 1                    |</a:t>
            </a:r>
          </a:p>
          <a:p>
            <a:pPr defTabSz="825500" hangingPunct="0"/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|не       | 1                    |</a:t>
            </a:r>
          </a:p>
          <a:p>
            <a:pPr defTabSz="825500" hangingPunct="0"/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|дрова    | 1                    |</a:t>
            </a:r>
          </a:p>
          <a:p>
            <a:pPr defTabSz="825500" hangingPunct="0"/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|листопад | 1                    |</a:t>
            </a:r>
          </a:p>
          <a:p>
            <a:pPr defTabSz="825500" hangingPunct="0"/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|для      | 1                    |</a:t>
            </a:r>
          </a:p>
          <a:p>
            <a:pPr defTabSz="825500" hangingPunct="0"/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|овец     | 1                    |</a:t>
            </a:r>
          </a:p>
          <a:p>
            <a:pPr defTabSz="825500" hangingPunct="0"/>
            <a:endParaRPr lang="ru-RU" sz="1600" dirty="0">
              <a:latin typeface="Geometria" panose="020B0303020204020204" pitchFamily="34" charset="-52"/>
              <a:ea typeface="Roboto" panose="02000000000000000000" pitchFamily="2" charset="0"/>
            </a:endParaRPr>
          </a:p>
          <a:p>
            <a:pPr defTabSz="825500" hangingPunct="0"/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Таким образом, вектор-признак для этого текста будет иметь 10 размерностей, соответствующих количеству уникальных слов или токенов в тексте.</a:t>
            </a:r>
            <a:endParaRPr lang="ru-RU" sz="1600" b="1" dirty="0">
              <a:latin typeface="Geometria" panose="020B0303020204020204" pitchFamily="34" charset="-52"/>
              <a:ea typeface="Roboto" panose="02000000000000000000" pitchFamily="2" charset="0"/>
              <a:cs typeface="Roboto" panose="02000000000000000000" pitchFamily="2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775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2B28F718-D938-A61D-2EAB-46737B6C9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340" y="1615233"/>
            <a:ext cx="5526469" cy="4660071"/>
          </a:xfrm>
        </p:spPr>
        <p:txBody>
          <a:bodyPr lIns="0" tIns="0" rIns="0" bIns="0" anchor="t"/>
          <a:lstStyle/>
          <a:p>
            <a:pPr marL="0" indent="0">
              <a:buNone/>
            </a:pPr>
            <a:r>
              <a:rPr lang="ru-RU" dirty="0">
                <a:latin typeface="Geometria"/>
              </a:rPr>
              <a:t>.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50204CC-5E31-1342-5BEE-B62EA01F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 defTabSz="825500" hangingPunct="0"/>
            <a:r>
              <a:rPr lang="en-US" b="1" dirty="0">
                <a:latin typeface="GEOMETRIA-MEDIUM" panose="020B0603020204020204" pitchFamily="34" charset="-52"/>
                <a:ea typeface="Roboto" panose="02000000000000000000" pitchFamily="2" charset="0"/>
                <a:cs typeface="Roboto" panose="02000000000000000000" pitchFamily="2" charset="0"/>
                <a:sym typeface="Helvetica Neue"/>
              </a:rPr>
              <a:t>Bag of words.</a:t>
            </a:r>
            <a:endParaRPr lang="ru-RU" b="1" dirty="0">
              <a:latin typeface="GEOMETRIA-MEDIUM" panose="020B0603020204020204" pitchFamily="34" charset="-52"/>
              <a:ea typeface="Roboto" panose="02000000000000000000" pitchFamily="2" charset="0"/>
              <a:cs typeface="Roboto" panose="02000000000000000000" pitchFamily="2" charset="0"/>
              <a:sym typeface="Helvetica Neue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F7FC94-BE55-DB42-34AE-9148BFBB5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19289-E817-408A-8C38-5120A2AE2257}" type="slidenum">
              <a:rPr lang="ru-RU" smtClean="0"/>
              <a:t>5</a:t>
            </a:fld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07D48-B10D-44CD-B1DF-D1CA72428E68}"/>
              </a:ext>
            </a:extLst>
          </p:cNvPr>
          <p:cNvSpPr txBox="1"/>
          <p:nvPr/>
        </p:nvSpPr>
        <p:spPr>
          <a:xfrm>
            <a:off x="301977" y="1205561"/>
            <a:ext cx="12056937" cy="20415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ru-RU" dirty="0">
                <a:latin typeface="Geometria" panose="020B0303020204020204" pitchFamily="34" charset="-52"/>
                <a:ea typeface="Roboto" panose="02000000000000000000" pitchFamily="2" charset="0"/>
              </a:rPr>
              <a:t>Метод "мешок слов" широко используется для создания моделей машинного обучения на основе текстовых данных, таких как классификация текстов, рекомендательные системы, анализ тональности и др. </a:t>
            </a:r>
          </a:p>
          <a:p>
            <a:endParaRPr lang="ru-RU" dirty="0">
              <a:latin typeface="Geometria" panose="020B0303020204020204" pitchFamily="34" charset="-52"/>
              <a:ea typeface="Roboto" panose="02000000000000000000" pitchFamily="2" charset="0"/>
            </a:endParaRPr>
          </a:p>
          <a:p>
            <a:endParaRPr lang="ru-RU" dirty="0">
              <a:latin typeface="Geometria" panose="020B0303020204020204" pitchFamily="34" charset="-52"/>
              <a:ea typeface="Roboto" panose="02000000000000000000" pitchFamily="2" charset="0"/>
            </a:endParaRPr>
          </a:p>
          <a:p>
            <a:r>
              <a:rPr lang="ru-RU" dirty="0">
                <a:latin typeface="Geometria" panose="020B0303020204020204" pitchFamily="34" charset="-52"/>
                <a:ea typeface="Roboto" panose="02000000000000000000" pitchFamily="2" charset="0"/>
              </a:rPr>
              <a:t>Однако, он может иметь недостатки, например, не учитывать порядок слов и контекст, что может приводить к потере информации.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0907BEB-0DBB-4F47-9722-46CA7B990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140" y="3863854"/>
            <a:ext cx="6118174" cy="271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9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2B28F718-D938-A61D-2EAB-46737B6C9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340" y="1615233"/>
            <a:ext cx="5526469" cy="4660071"/>
          </a:xfrm>
        </p:spPr>
        <p:txBody>
          <a:bodyPr lIns="0" tIns="0" rIns="0" bIns="0" anchor="t"/>
          <a:lstStyle/>
          <a:p>
            <a:pPr marL="0" indent="0">
              <a:buNone/>
            </a:pPr>
            <a:r>
              <a:rPr lang="ru-RU" dirty="0">
                <a:latin typeface="Geometria"/>
              </a:rPr>
              <a:t>.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50204CC-5E31-1342-5BEE-B62EA01F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 defTabSz="825500" hangingPunct="0"/>
            <a:r>
              <a:rPr lang="en-US" b="1" dirty="0">
                <a:latin typeface="GEOMETRIA-MEDIUM" panose="020B0603020204020204" pitchFamily="34" charset="-52"/>
                <a:ea typeface="Roboto" panose="02000000000000000000" pitchFamily="2" charset="0"/>
                <a:cs typeface="Roboto" panose="02000000000000000000" pitchFamily="2" charset="0"/>
                <a:sym typeface="Helvetica Neue"/>
              </a:rPr>
              <a:t>TF-IDF</a:t>
            </a:r>
            <a:endParaRPr lang="ru-RU" b="1" dirty="0">
              <a:latin typeface="GEOMETRIA-MEDIUM" panose="020B0603020204020204" pitchFamily="34" charset="-52"/>
              <a:ea typeface="Roboto" panose="02000000000000000000" pitchFamily="2" charset="0"/>
              <a:cs typeface="Roboto" panose="02000000000000000000" pitchFamily="2" charset="0"/>
              <a:sym typeface="Helvetica Neue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F7FC94-BE55-DB42-34AE-9148BFBB5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19289-E817-408A-8C38-5120A2AE2257}" type="slidenum">
              <a:rPr lang="ru-RU" smtClean="0"/>
              <a:t>6</a:t>
            </a:fld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07D48-B10D-44CD-B1DF-D1CA72428E68}"/>
              </a:ext>
            </a:extLst>
          </p:cNvPr>
          <p:cNvSpPr txBox="1"/>
          <p:nvPr/>
        </p:nvSpPr>
        <p:spPr>
          <a:xfrm>
            <a:off x="251176" y="1075665"/>
            <a:ext cx="12212607" cy="604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lvl="1" indent="0">
              <a:lnSpc>
                <a:spcPts val="2267"/>
              </a:lnSpc>
              <a:spcBef>
                <a:spcPts val="1333"/>
              </a:spcBef>
              <a:buNone/>
            </a:pPr>
            <a:r>
              <a:rPr lang="ru-RU" sz="1400" dirty="0">
                <a:latin typeface="Geometria" panose="020B0303020204020204" pitchFamily="34" charset="-52"/>
                <a:ea typeface="Roboto" panose="02000000000000000000" pitchFamily="2" charset="0"/>
              </a:rPr>
              <a:t>Метод TF-IDF (</a:t>
            </a:r>
            <a:r>
              <a:rPr lang="ru-RU" sz="1400" dirty="0" err="1">
                <a:latin typeface="Geometria" panose="020B0303020204020204" pitchFamily="34" charset="-52"/>
                <a:ea typeface="Roboto" panose="02000000000000000000" pitchFamily="2" charset="0"/>
              </a:rPr>
              <a:t>Term</a:t>
            </a:r>
            <a:r>
              <a:rPr lang="ru-RU" sz="1400" dirty="0">
                <a:latin typeface="Geometria" panose="020B0303020204020204" pitchFamily="34" charset="-52"/>
                <a:ea typeface="Roboto" panose="02000000000000000000" pitchFamily="2" charset="0"/>
              </a:rPr>
              <a:t> </a:t>
            </a:r>
            <a:r>
              <a:rPr lang="ru-RU" sz="1400" dirty="0" err="1">
                <a:latin typeface="Geometria" panose="020B0303020204020204" pitchFamily="34" charset="-52"/>
                <a:ea typeface="Roboto" panose="02000000000000000000" pitchFamily="2" charset="0"/>
              </a:rPr>
              <a:t>Frequency-Inverse</a:t>
            </a:r>
            <a:r>
              <a:rPr lang="ru-RU" sz="1400" dirty="0">
                <a:latin typeface="Geometria" panose="020B0303020204020204" pitchFamily="34" charset="-52"/>
                <a:ea typeface="Roboto" panose="02000000000000000000" pitchFamily="2" charset="0"/>
              </a:rPr>
              <a:t> </a:t>
            </a:r>
            <a:r>
              <a:rPr lang="ru-RU" sz="1400" dirty="0" err="1">
                <a:latin typeface="Geometria" panose="020B0303020204020204" pitchFamily="34" charset="-52"/>
                <a:ea typeface="Roboto" panose="02000000000000000000" pitchFamily="2" charset="0"/>
              </a:rPr>
              <a:t>Document</a:t>
            </a:r>
            <a:r>
              <a:rPr lang="ru-RU" sz="1400" dirty="0">
                <a:latin typeface="Geometria" panose="020B0303020204020204" pitchFamily="34" charset="-52"/>
                <a:ea typeface="Roboto" panose="02000000000000000000" pitchFamily="2" charset="0"/>
              </a:rPr>
              <a:t> </a:t>
            </a:r>
            <a:r>
              <a:rPr lang="ru-RU" sz="1400" dirty="0" err="1">
                <a:latin typeface="Geometria" panose="020B0303020204020204" pitchFamily="34" charset="-52"/>
                <a:ea typeface="Roboto" panose="02000000000000000000" pitchFamily="2" charset="0"/>
              </a:rPr>
              <a:t>Frequency</a:t>
            </a:r>
            <a:r>
              <a:rPr lang="ru-RU" sz="1400" dirty="0">
                <a:latin typeface="Geometria" panose="020B0303020204020204" pitchFamily="34" charset="-52"/>
                <a:ea typeface="Roboto" panose="02000000000000000000" pitchFamily="2" charset="0"/>
              </a:rPr>
              <a:t>) является одним из наиболее распространенных методов обработки текста в области естественной обработки языка и машинного обучения. Его цель - определить важность каждого слова в документе или корпусе текстов.</a:t>
            </a:r>
          </a:p>
          <a:p>
            <a:pPr marL="0" lvl="1" indent="0">
              <a:lnSpc>
                <a:spcPts val="2267"/>
              </a:lnSpc>
              <a:spcBef>
                <a:spcPts val="1333"/>
              </a:spcBef>
              <a:buNone/>
            </a:pPr>
            <a:r>
              <a:rPr lang="ru-RU" sz="1400" dirty="0">
                <a:latin typeface="Geometria" panose="020B0303020204020204" pitchFamily="34" charset="-52"/>
                <a:ea typeface="Roboto" panose="02000000000000000000" pitchFamily="2" charset="0"/>
              </a:rPr>
              <a:t>Процесс работы метода TF-IDF включает в себя следующие шаги:</a:t>
            </a:r>
          </a:p>
          <a:p>
            <a:pPr marL="0" lvl="1" indent="0">
              <a:lnSpc>
                <a:spcPts val="2267"/>
              </a:lnSpc>
              <a:spcBef>
                <a:spcPts val="1333"/>
              </a:spcBef>
              <a:buNone/>
            </a:pPr>
            <a:r>
              <a:rPr lang="ru-RU" sz="1400" dirty="0">
                <a:latin typeface="Geometria" panose="020B0303020204020204" pitchFamily="34" charset="-52"/>
                <a:ea typeface="Roboto" panose="02000000000000000000" pitchFamily="2" charset="0"/>
              </a:rPr>
              <a:t>1. Разбиение текста на отдельные слова (токены).</a:t>
            </a:r>
          </a:p>
          <a:p>
            <a:pPr marL="0" lvl="1" indent="0">
              <a:lnSpc>
                <a:spcPts val="2267"/>
              </a:lnSpc>
              <a:spcBef>
                <a:spcPts val="1333"/>
              </a:spcBef>
              <a:buNone/>
            </a:pPr>
            <a:r>
              <a:rPr lang="ru-RU" sz="1400" dirty="0">
                <a:latin typeface="Geometria" panose="020B0303020204020204" pitchFamily="34" charset="-52"/>
                <a:ea typeface="Roboto" panose="02000000000000000000" pitchFamily="2" charset="0"/>
              </a:rPr>
              <a:t>2. Вычисление статистической важности каждого слова по мере его частоты в каждом документе корпуса. </a:t>
            </a:r>
          </a:p>
          <a:p>
            <a:pPr marL="0" lvl="1" indent="0">
              <a:lnSpc>
                <a:spcPts val="2267"/>
              </a:lnSpc>
              <a:spcBef>
                <a:spcPts val="1333"/>
              </a:spcBef>
              <a:buNone/>
            </a:pPr>
            <a:r>
              <a:rPr lang="ru-RU" sz="1400" dirty="0">
                <a:latin typeface="Geometria" panose="020B0303020204020204" pitchFamily="34" charset="-52"/>
                <a:ea typeface="Roboto" panose="02000000000000000000" pitchFamily="2" charset="0"/>
              </a:rPr>
              <a:t>3. Определение важности каждого слова в документе, используя информацию о его частоте в документе и его частоте в корпусе.</a:t>
            </a:r>
          </a:p>
          <a:p>
            <a:r>
              <a:rPr lang="ru-RU" sz="1400" dirty="0">
                <a:latin typeface="Geometria" panose="020B0303020204020204" pitchFamily="34" charset="-52"/>
              </a:rPr>
              <a:t>TF-IDF рассчитывается по формуле:</a:t>
            </a:r>
          </a:p>
          <a:p>
            <a:endParaRPr lang="ru-RU" sz="1400" dirty="0">
              <a:latin typeface="Geometria" panose="020B0303020204020204" pitchFamily="34" charset="-52"/>
            </a:endParaRPr>
          </a:p>
          <a:p>
            <a:r>
              <a:rPr lang="ru-RU" sz="1400" dirty="0">
                <a:latin typeface="Geometria" panose="020B0303020204020204" pitchFamily="34" charset="-52"/>
              </a:rPr>
              <a:t>TF-IDF(</a:t>
            </a:r>
            <a:r>
              <a:rPr lang="ru-RU" sz="1400" dirty="0" err="1">
                <a:latin typeface="Geometria" panose="020B0303020204020204" pitchFamily="34" charset="-52"/>
              </a:rPr>
              <a:t>t,d</a:t>
            </a:r>
            <a:r>
              <a:rPr lang="ru-RU" sz="1400" dirty="0">
                <a:latin typeface="Geometria" panose="020B0303020204020204" pitchFamily="34" charset="-52"/>
              </a:rPr>
              <a:t>) = </a:t>
            </a:r>
            <a:r>
              <a:rPr lang="ru-RU" sz="1400" dirty="0" err="1">
                <a:latin typeface="Geometria" panose="020B0303020204020204" pitchFamily="34" charset="-52"/>
              </a:rPr>
              <a:t>tf</a:t>
            </a:r>
            <a:r>
              <a:rPr lang="ru-RU" sz="1400" dirty="0">
                <a:latin typeface="Geometria" panose="020B0303020204020204" pitchFamily="34" charset="-52"/>
              </a:rPr>
              <a:t>(</a:t>
            </a:r>
            <a:r>
              <a:rPr lang="ru-RU" sz="1400" dirty="0" err="1">
                <a:latin typeface="Geometria" panose="020B0303020204020204" pitchFamily="34" charset="-52"/>
              </a:rPr>
              <a:t>t,d</a:t>
            </a:r>
            <a:r>
              <a:rPr lang="ru-RU" sz="1400" dirty="0">
                <a:latin typeface="Geometria" panose="020B0303020204020204" pitchFamily="34" charset="-52"/>
              </a:rPr>
              <a:t>) * </a:t>
            </a:r>
            <a:r>
              <a:rPr lang="ru-RU" sz="1400" dirty="0" err="1">
                <a:latin typeface="Geometria" panose="020B0303020204020204" pitchFamily="34" charset="-52"/>
              </a:rPr>
              <a:t>idf</a:t>
            </a:r>
            <a:r>
              <a:rPr lang="ru-RU" sz="1400" dirty="0">
                <a:latin typeface="Geometria" panose="020B0303020204020204" pitchFamily="34" charset="-52"/>
              </a:rPr>
              <a:t>(</a:t>
            </a:r>
            <a:r>
              <a:rPr lang="ru-RU" sz="1400" dirty="0" err="1">
                <a:latin typeface="Geometria" panose="020B0303020204020204" pitchFamily="34" charset="-52"/>
              </a:rPr>
              <a:t>t,D</a:t>
            </a:r>
            <a:r>
              <a:rPr lang="ru-RU" sz="1400" dirty="0">
                <a:latin typeface="Geometria" panose="020B0303020204020204" pitchFamily="34" charset="-52"/>
              </a:rPr>
              <a:t>)</a:t>
            </a:r>
          </a:p>
          <a:p>
            <a:endParaRPr lang="ru-RU" sz="1400" dirty="0">
              <a:latin typeface="Geometria" panose="020B0303020204020204" pitchFamily="34" charset="-52"/>
            </a:endParaRPr>
          </a:p>
          <a:p>
            <a:r>
              <a:rPr lang="ru-RU" sz="1400" dirty="0">
                <a:latin typeface="Geometria" panose="020B0303020204020204" pitchFamily="34" charset="-52"/>
              </a:rPr>
              <a:t>где t - слово, d - документ, </a:t>
            </a:r>
            <a:r>
              <a:rPr lang="ru-RU" sz="1400" dirty="0" err="1">
                <a:latin typeface="Geometria" panose="020B0303020204020204" pitchFamily="34" charset="-52"/>
              </a:rPr>
              <a:t>tf</a:t>
            </a:r>
            <a:r>
              <a:rPr lang="ru-RU" sz="1400" dirty="0">
                <a:latin typeface="Geometria" panose="020B0303020204020204" pitchFamily="34" charset="-52"/>
              </a:rPr>
              <a:t>(</a:t>
            </a:r>
            <a:r>
              <a:rPr lang="ru-RU" sz="1400" dirty="0" err="1">
                <a:latin typeface="Geometria" panose="020B0303020204020204" pitchFamily="34" charset="-52"/>
              </a:rPr>
              <a:t>t,d</a:t>
            </a:r>
            <a:r>
              <a:rPr lang="ru-RU" sz="1400" dirty="0">
                <a:latin typeface="Geometria" panose="020B0303020204020204" pitchFamily="34" charset="-52"/>
              </a:rPr>
              <a:t>) - частота слова t в документе d, а </a:t>
            </a:r>
            <a:r>
              <a:rPr lang="ru-RU" sz="1400" dirty="0" err="1">
                <a:latin typeface="Geometria" panose="020B0303020204020204" pitchFamily="34" charset="-52"/>
              </a:rPr>
              <a:t>idf</a:t>
            </a:r>
            <a:r>
              <a:rPr lang="ru-RU" sz="1400" dirty="0">
                <a:latin typeface="Geometria" panose="020B0303020204020204" pitchFamily="34" charset="-52"/>
              </a:rPr>
              <a:t>(</a:t>
            </a:r>
            <a:r>
              <a:rPr lang="ru-RU" sz="1400" dirty="0" err="1">
                <a:latin typeface="Geometria" panose="020B0303020204020204" pitchFamily="34" charset="-52"/>
              </a:rPr>
              <a:t>t,D</a:t>
            </a:r>
            <a:r>
              <a:rPr lang="ru-RU" sz="1400" dirty="0">
                <a:latin typeface="Geometria" panose="020B0303020204020204" pitchFamily="34" charset="-52"/>
              </a:rPr>
              <a:t>) - обратная частота вхождения слова t в корпус D. </a:t>
            </a:r>
          </a:p>
          <a:p>
            <a:endParaRPr lang="ru-RU" sz="1400" dirty="0">
              <a:latin typeface="Geometria" panose="020B0303020204020204" pitchFamily="34" charset="-52"/>
            </a:endParaRPr>
          </a:p>
          <a:p>
            <a:r>
              <a:rPr lang="ru-RU" sz="1400" dirty="0">
                <a:latin typeface="Geometria" panose="020B0303020204020204" pitchFamily="34" charset="-52"/>
              </a:rPr>
              <a:t>Формула состоит из двух частей: первая часть (</a:t>
            </a:r>
            <a:r>
              <a:rPr lang="ru-RU" sz="1400" dirty="0" err="1">
                <a:latin typeface="Geometria" panose="020B0303020204020204" pitchFamily="34" charset="-52"/>
              </a:rPr>
              <a:t>tf</a:t>
            </a:r>
            <a:r>
              <a:rPr lang="ru-RU" sz="1400" dirty="0">
                <a:latin typeface="Geometria" panose="020B0303020204020204" pitchFamily="34" charset="-52"/>
              </a:rPr>
              <a:t>(</a:t>
            </a:r>
            <a:r>
              <a:rPr lang="ru-RU" sz="1400" dirty="0" err="1">
                <a:latin typeface="Geometria" panose="020B0303020204020204" pitchFamily="34" charset="-52"/>
              </a:rPr>
              <a:t>t,d</a:t>
            </a:r>
            <a:r>
              <a:rPr lang="ru-RU" sz="1400" dirty="0">
                <a:latin typeface="Geometria" panose="020B0303020204020204" pitchFamily="34" charset="-52"/>
              </a:rPr>
              <a:t>)) определяет важность слова в документе d. Она пропорциональна количеству вхождений слова в документе. Вторая часть (</a:t>
            </a:r>
            <a:r>
              <a:rPr lang="ru-RU" sz="1400" dirty="0" err="1">
                <a:latin typeface="Geometria" panose="020B0303020204020204" pitchFamily="34" charset="-52"/>
              </a:rPr>
              <a:t>idf</a:t>
            </a:r>
            <a:r>
              <a:rPr lang="ru-RU" sz="1400" dirty="0">
                <a:latin typeface="Geometria" panose="020B0303020204020204" pitchFamily="34" charset="-52"/>
              </a:rPr>
              <a:t>(</a:t>
            </a:r>
            <a:r>
              <a:rPr lang="ru-RU" sz="1400" dirty="0" err="1">
                <a:latin typeface="Geometria" panose="020B0303020204020204" pitchFamily="34" charset="-52"/>
              </a:rPr>
              <a:t>t,D</a:t>
            </a:r>
            <a:r>
              <a:rPr lang="ru-RU" sz="1400" dirty="0">
                <a:latin typeface="Geometria" panose="020B0303020204020204" pitchFamily="34" charset="-52"/>
              </a:rPr>
              <a:t>)) определяет важность слова в корпусе текстов. Она обратно пропорциональна количеству документов, в которых слово t встретилось хотя бы раз.</a:t>
            </a:r>
          </a:p>
          <a:p>
            <a:endParaRPr lang="ru-RU" sz="1400" dirty="0">
              <a:latin typeface="Geometria" panose="020B0303020204020204" pitchFamily="34" charset="-52"/>
            </a:endParaRPr>
          </a:p>
          <a:p>
            <a:r>
              <a:rPr lang="ru-RU" sz="1400" dirty="0">
                <a:latin typeface="Geometria" panose="020B0303020204020204" pitchFamily="34" charset="-52"/>
              </a:rPr>
              <a:t>Дополнительная обработка данных может включать </a:t>
            </a:r>
            <a:r>
              <a:rPr lang="ru-RU" sz="1400" dirty="0" err="1">
                <a:latin typeface="Geometria" panose="020B0303020204020204" pitchFamily="34" charset="-52"/>
              </a:rPr>
              <a:t>дополнитель</a:t>
            </a:r>
            <a:r>
              <a:rPr lang="ru-RU" sz="1400" dirty="0">
                <a:latin typeface="Geometria" panose="020B0303020204020204" pitchFamily="34" charset="-52"/>
              </a:rPr>
              <a:t> необходимой предварительной очистки, сокращения слов до корней, а также </a:t>
            </a:r>
            <a:r>
              <a:rPr lang="ru-RU" sz="1400" dirty="0" err="1">
                <a:latin typeface="Geometria" panose="020B0303020204020204" pitchFamily="34" charset="-52"/>
              </a:rPr>
              <a:t>лемматизацию</a:t>
            </a:r>
            <a:r>
              <a:rPr lang="ru-RU" sz="1400" dirty="0">
                <a:latin typeface="Geometria" panose="020B0303020204020204" pitchFamily="34" charset="-52"/>
              </a:rPr>
              <a:t> (приведение слова к нормальной форме).</a:t>
            </a:r>
          </a:p>
          <a:p>
            <a:pPr marL="0" lvl="1" indent="0">
              <a:lnSpc>
                <a:spcPts val="2267"/>
              </a:lnSpc>
              <a:spcBef>
                <a:spcPts val="1333"/>
              </a:spcBef>
              <a:buNone/>
            </a:pPr>
            <a:endParaRPr lang="ru-RU" sz="1400" dirty="0">
              <a:latin typeface="Geometria" panose="020B0303020204020204" pitchFamily="34" charset="-52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54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2B28F718-D938-A61D-2EAB-46737B6C9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340" y="1615233"/>
            <a:ext cx="5526469" cy="4660071"/>
          </a:xfrm>
        </p:spPr>
        <p:txBody>
          <a:bodyPr lIns="0" tIns="0" rIns="0" bIns="0" anchor="t"/>
          <a:lstStyle/>
          <a:p>
            <a:pPr marL="0" indent="0">
              <a:buNone/>
            </a:pPr>
            <a:r>
              <a:rPr lang="ru-RU" dirty="0">
                <a:latin typeface="Geometria"/>
              </a:rPr>
              <a:t>.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50204CC-5E31-1342-5BEE-B62EA01F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 defTabSz="825500" hangingPunct="0"/>
            <a:r>
              <a:rPr lang="ru-RU" dirty="0">
                <a:latin typeface="GEOMETRIA-MEDIUM" panose="020B0603020204020204" pitchFamily="34" charset="-52"/>
                <a:ea typeface="Roboto" panose="02000000000000000000" pitchFamily="2" charset="0"/>
                <a:cs typeface="Roboto" panose="02000000000000000000" pitchFamily="2" charset="0"/>
                <a:sym typeface="Helvetica Neue"/>
              </a:rPr>
              <a:t>Алгоритмы кластеризации</a:t>
            </a:r>
            <a:endParaRPr lang="ru-RU" b="1" dirty="0">
              <a:latin typeface="GEOMETRIA-MEDIUM" panose="020B0603020204020204" pitchFamily="34" charset="-52"/>
              <a:ea typeface="Roboto" panose="02000000000000000000" pitchFamily="2" charset="0"/>
              <a:cs typeface="Roboto" panose="02000000000000000000" pitchFamily="2" charset="0"/>
              <a:sym typeface="Helvetica Neue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F7FC94-BE55-DB42-34AE-9148BFBB5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19289-E817-408A-8C38-5120A2AE2257}" type="slidenum">
              <a:rPr lang="ru-RU" smtClean="0"/>
              <a:t>7</a:t>
            </a:fld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07D48-B10D-44CD-B1DF-D1CA72428E68}"/>
              </a:ext>
            </a:extLst>
          </p:cNvPr>
          <p:cNvSpPr txBox="1"/>
          <p:nvPr/>
        </p:nvSpPr>
        <p:spPr>
          <a:xfrm>
            <a:off x="487339" y="910422"/>
            <a:ext cx="5334108" cy="59503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Для простоты примера, допустим, что у нас есть коллекция из двух документов.</a:t>
            </a:r>
          </a:p>
          <a:p>
            <a:endParaRPr lang="ru-RU" sz="1600" dirty="0">
              <a:latin typeface="Geometria" panose="020B0303020204020204" pitchFamily="34" charset="-52"/>
              <a:ea typeface="Roboto" panose="02000000000000000000" pitchFamily="2" charset="0"/>
            </a:endParaRPr>
          </a:p>
          <a:p>
            <a:r>
              <a:rPr lang="ru-RU" sz="1600" dirty="0">
                <a:solidFill>
                  <a:srgbClr val="FF0000"/>
                </a:solidFill>
                <a:latin typeface="Geometria" panose="020B0303020204020204" pitchFamily="34" charset="-52"/>
                <a:ea typeface="Roboto" panose="02000000000000000000" pitchFamily="2" charset="0"/>
              </a:rPr>
              <a:t>Документ 1: "Сегодня холодно и пасмурно"</a:t>
            </a:r>
          </a:p>
          <a:p>
            <a:r>
              <a:rPr lang="ru-RU" sz="1600" dirty="0">
                <a:solidFill>
                  <a:schemeClr val="accent5"/>
                </a:solidFill>
                <a:latin typeface="Geometria" panose="020B0303020204020204" pitchFamily="34" charset="-52"/>
                <a:ea typeface="Roboto" panose="02000000000000000000" pitchFamily="2" charset="0"/>
              </a:rPr>
              <a:t>Документ 2: "Завтра будет солнечно и тепло"</a:t>
            </a:r>
          </a:p>
          <a:p>
            <a:endParaRPr lang="ru-RU" sz="1600" dirty="0">
              <a:latin typeface="Geometria" panose="020B0303020204020204" pitchFamily="34" charset="-52"/>
              <a:ea typeface="Roboto" panose="02000000000000000000" pitchFamily="2" charset="0"/>
            </a:endParaRPr>
          </a:p>
          <a:p>
            <a:endParaRPr lang="ru-RU" sz="1600" dirty="0">
              <a:latin typeface="Geometria" panose="020B0303020204020204" pitchFamily="34" charset="-52"/>
              <a:ea typeface="Roboto" panose="02000000000000000000" pitchFamily="2" charset="0"/>
            </a:endParaRPr>
          </a:p>
          <a:p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Мы можем </a:t>
            </a:r>
            <a:r>
              <a:rPr lang="ru-RU" sz="1600" dirty="0" err="1">
                <a:latin typeface="Geometria" panose="020B0303020204020204" pitchFamily="34" charset="-52"/>
                <a:ea typeface="Roboto" panose="02000000000000000000" pitchFamily="2" charset="0"/>
              </a:rPr>
              <a:t>расчитать</a:t>
            </a:r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 TF-IDF для каждого термина в каждом документе следующим образом:</a:t>
            </a:r>
          </a:p>
          <a:p>
            <a:endParaRPr lang="ru-RU" sz="1600" dirty="0">
              <a:latin typeface="Geometria" panose="020B0303020204020204" pitchFamily="34" charset="-52"/>
              <a:ea typeface="Roboto" panose="02000000000000000000" pitchFamily="2" charset="0"/>
            </a:endParaRPr>
          </a:p>
          <a:p>
            <a:r>
              <a:rPr lang="ru-RU" sz="1600" b="1" dirty="0">
                <a:latin typeface="Geometria" panose="020B0303020204020204" pitchFamily="34" charset="-52"/>
                <a:ea typeface="Roboto" panose="02000000000000000000" pitchFamily="2" charset="0"/>
              </a:rPr>
              <a:t>1. Рассчитаем частоту термина в документе (</a:t>
            </a:r>
            <a:r>
              <a:rPr lang="ru-RU" sz="1600" b="1" dirty="0" err="1">
                <a:latin typeface="Geometria" panose="020B0303020204020204" pitchFamily="34" charset="-52"/>
                <a:ea typeface="Roboto" panose="02000000000000000000" pitchFamily="2" charset="0"/>
              </a:rPr>
              <a:t>Term</a:t>
            </a:r>
            <a:r>
              <a:rPr lang="ru-RU" sz="1600" b="1" dirty="0">
                <a:latin typeface="Geometria" panose="020B0303020204020204" pitchFamily="34" charset="-52"/>
                <a:ea typeface="Roboto" panose="02000000000000000000" pitchFamily="2" charset="0"/>
              </a:rPr>
              <a:t> </a:t>
            </a:r>
            <a:r>
              <a:rPr lang="ru-RU" sz="1600" b="1" dirty="0" err="1">
                <a:latin typeface="Geometria" panose="020B0303020204020204" pitchFamily="34" charset="-52"/>
                <a:ea typeface="Roboto" panose="02000000000000000000" pitchFamily="2" charset="0"/>
              </a:rPr>
              <a:t>Frequency</a:t>
            </a:r>
            <a:r>
              <a:rPr lang="ru-RU" sz="1600" b="1" dirty="0">
                <a:latin typeface="Geometria" panose="020B0303020204020204" pitchFamily="34" charset="-52"/>
                <a:ea typeface="Roboto" panose="02000000000000000000" pitchFamily="2" charset="0"/>
              </a:rPr>
              <a:t>). </a:t>
            </a:r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Это количество раз, которое термин встречается в документе. </a:t>
            </a:r>
          </a:p>
          <a:p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Термин      Документ 1        Документ 2</a:t>
            </a:r>
          </a:p>
          <a:p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-----------------------------------------</a:t>
            </a:r>
          </a:p>
          <a:p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Сегодня        1                   0                    </a:t>
            </a:r>
          </a:p>
          <a:p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холодно        1                   0</a:t>
            </a:r>
          </a:p>
          <a:p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пасмурно       1                   0</a:t>
            </a:r>
          </a:p>
          <a:p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Завтра         0                   1</a:t>
            </a:r>
          </a:p>
          <a:p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будет          0                   1</a:t>
            </a:r>
          </a:p>
          <a:p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солнечно       0                   1</a:t>
            </a:r>
          </a:p>
          <a:p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тепло          0                   1</a:t>
            </a:r>
          </a:p>
          <a:p>
            <a:endParaRPr lang="ru-RU" sz="1600" dirty="0">
              <a:latin typeface="Geometria" panose="020B0303020204020204" pitchFamily="34" charset="-52"/>
              <a:ea typeface="Roboto" panose="02000000000000000000" pitchFamily="2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616BEA3-803E-415F-8EBA-21CF7BAAEB5B}"/>
              </a:ext>
            </a:extLst>
          </p:cNvPr>
          <p:cNvSpPr/>
          <p:nvPr/>
        </p:nvSpPr>
        <p:spPr>
          <a:xfrm>
            <a:off x="5944763" y="910422"/>
            <a:ext cx="546080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latin typeface="Geometria" panose="020B0303020204020204" pitchFamily="34" charset="-52"/>
                <a:ea typeface="Roboto" panose="02000000000000000000" pitchFamily="2" charset="0"/>
              </a:rPr>
              <a:t>2. Рассчитаем обратную частоту документа (</a:t>
            </a:r>
            <a:r>
              <a:rPr lang="ru-RU" sz="1400" b="1" dirty="0" err="1">
                <a:latin typeface="Geometria" panose="020B0303020204020204" pitchFamily="34" charset="-52"/>
                <a:ea typeface="Roboto" panose="02000000000000000000" pitchFamily="2" charset="0"/>
              </a:rPr>
              <a:t>Inverse</a:t>
            </a:r>
            <a:r>
              <a:rPr lang="ru-RU" sz="1400" b="1" dirty="0">
                <a:latin typeface="Geometria" panose="020B0303020204020204" pitchFamily="34" charset="-52"/>
                <a:ea typeface="Roboto" panose="02000000000000000000" pitchFamily="2" charset="0"/>
              </a:rPr>
              <a:t> </a:t>
            </a:r>
            <a:r>
              <a:rPr lang="ru-RU" sz="1400" b="1" dirty="0" err="1">
                <a:latin typeface="Geometria" panose="020B0303020204020204" pitchFamily="34" charset="-52"/>
                <a:ea typeface="Roboto" panose="02000000000000000000" pitchFamily="2" charset="0"/>
              </a:rPr>
              <a:t>Document</a:t>
            </a:r>
            <a:r>
              <a:rPr lang="ru-RU" sz="1400" b="1" dirty="0">
                <a:latin typeface="Geometria" panose="020B0303020204020204" pitchFamily="34" charset="-52"/>
                <a:ea typeface="Roboto" panose="02000000000000000000" pitchFamily="2" charset="0"/>
              </a:rPr>
              <a:t> </a:t>
            </a:r>
            <a:r>
              <a:rPr lang="ru-RU" sz="1400" b="1" dirty="0" err="1">
                <a:latin typeface="Geometria" panose="020B0303020204020204" pitchFamily="34" charset="-52"/>
                <a:ea typeface="Roboto" panose="02000000000000000000" pitchFamily="2" charset="0"/>
              </a:rPr>
              <a:t>Frequency</a:t>
            </a:r>
            <a:r>
              <a:rPr lang="ru-RU" sz="1400" b="1" dirty="0">
                <a:latin typeface="Geometria" panose="020B0303020204020204" pitchFamily="34" charset="-52"/>
                <a:ea typeface="Roboto" panose="02000000000000000000" pitchFamily="2" charset="0"/>
              </a:rPr>
              <a:t>), </a:t>
            </a:r>
            <a:r>
              <a:rPr lang="ru-RU" sz="1400" dirty="0">
                <a:latin typeface="Geometria" panose="020B0303020204020204" pitchFamily="34" charset="-52"/>
                <a:ea typeface="Roboto" panose="02000000000000000000" pitchFamily="2" charset="0"/>
              </a:rPr>
              <a:t>которая определяется как логарифм отношения общего количества документов, к количеству документов, в которых встречается данный термин. Это показывает уникальность термина в коллекции документов.</a:t>
            </a:r>
          </a:p>
          <a:p>
            <a:r>
              <a:rPr lang="ru-RU" sz="1400" dirty="0">
                <a:latin typeface="Geometria" panose="020B0303020204020204" pitchFamily="34" charset="-52"/>
                <a:ea typeface="Roboto" panose="02000000000000000000" pitchFamily="2" charset="0"/>
              </a:rPr>
              <a:t>Термин          IDF</a:t>
            </a:r>
          </a:p>
          <a:p>
            <a:r>
              <a:rPr lang="ru-RU" sz="1400" dirty="0">
                <a:latin typeface="Geometria" panose="020B0303020204020204" pitchFamily="34" charset="-52"/>
                <a:ea typeface="Roboto" panose="02000000000000000000" pitchFamily="2" charset="0"/>
              </a:rPr>
              <a:t>---------------------</a:t>
            </a:r>
          </a:p>
          <a:p>
            <a:r>
              <a:rPr lang="ru-RU" sz="1400" dirty="0">
                <a:latin typeface="Geometria" panose="020B0303020204020204" pitchFamily="34" charset="-52"/>
                <a:ea typeface="Roboto" panose="02000000000000000000" pitchFamily="2" charset="0"/>
              </a:rPr>
              <a:t>Сегодня        </a:t>
            </a:r>
            <a:r>
              <a:rPr lang="ru-RU" sz="1400" dirty="0" err="1">
                <a:latin typeface="Geometria" panose="020B0303020204020204" pitchFamily="34" charset="-52"/>
                <a:ea typeface="Roboto" panose="02000000000000000000" pitchFamily="2" charset="0"/>
              </a:rPr>
              <a:t>log</a:t>
            </a:r>
            <a:r>
              <a:rPr lang="ru-RU" sz="1400" dirty="0">
                <a:latin typeface="Geometria" panose="020B0303020204020204" pitchFamily="34" charset="-52"/>
                <a:ea typeface="Roboto" panose="02000000000000000000" pitchFamily="2" charset="0"/>
              </a:rPr>
              <a:t>(2/1) = 0.30                 </a:t>
            </a:r>
          </a:p>
          <a:p>
            <a:r>
              <a:rPr lang="ru-RU" sz="1400" dirty="0">
                <a:latin typeface="Geometria" panose="020B0303020204020204" pitchFamily="34" charset="-52"/>
                <a:ea typeface="Roboto" panose="02000000000000000000" pitchFamily="2" charset="0"/>
              </a:rPr>
              <a:t>холодно        </a:t>
            </a:r>
            <a:r>
              <a:rPr lang="ru-RU" sz="1400" dirty="0" err="1">
                <a:latin typeface="Geometria" panose="020B0303020204020204" pitchFamily="34" charset="-52"/>
                <a:ea typeface="Roboto" panose="02000000000000000000" pitchFamily="2" charset="0"/>
              </a:rPr>
              <a:t>log</a:t>
            </a:r>
            <a:r>
              <a:rPr lang="ru-RU" sz="1400" dirty="0">
                <a:latin typeface="Geometria" panose="020B0303020204020204" pitchFamily="34" charset="-52"/>
                <a:ea typeface="Roboto" panose="02000000000000000000" pitchFamily="2" charset="0"/>
              </a:rPr>
              <a:t>(2/1) = 0.30</a:t>
            </a:r>
          </a:p>
          <a:p>
            <a:r>
              <a:rPr lang="ru-RU" sz="1400" dirty="0">
                <a:latin typeface="Geometria" panose="020B0303020204020204" pitchFamily="34" charset="-52"/>
                <a:ea typeface="Roboto" panose="02000000000000000000" pitchFamily="2" charset="0"/>
              </a:rPr>
              <a:t>пасмурно       </a:t>
            </a:r>
            <a:r>
              <a:rPr lang="ru-RU" sz="1400" dirty="0" err="1">
                <a:latin typeface="Geometria" panose="020B0303020204020204" pitchFamily="34" charset="-52"/>
                <a:ea typeface="Roboto" panose="02000000000000000000" pitchFamily="2" charset="0"/>
              </a:rPr>
              <a:t>log</a:t>
            </a:r>
            <a:r>
              <a:rPr lang="ru-RU" sz="1400" dirty="0">
                <a:latin typeface="Geometria" panose="020B0303020204020204" pitchFamily="34" charset="-52"/>
                <a:ea typeface="Roboto" panose="02000000000000000000" pitchFamily="2" charset="0"/>
              </a:rPr>
              <a:t>(2/1) = 0.30</a:t>
            </a:r>
          </a:p>
          <a:p>
            <a:r>
              <a:rPr lang="ru-RU" sz="1400" dirty="0">
                <a:latin typeface="Geometria" panose="020B0303020204020204" pitchFamily="34" charset="-52"/>
                <a:ea typeface="Roboto" panose="02000000000000000000" pitchFamily="2" charset="0"/>
              </a:rPr>
              <a:t>Завтра         </a:t>
            </a:r>
            <a:r>
              <a:rPr lang="ru-RU" sz="1400" dirty="0" err="1">
                <a:latin typeface="Geometria" panose="020B0303020204020204" pitchFamily="34" charset="-52"/>
                <a:ea typeface="Roboto" panose="02000000000000000000" pitchFamily="2" charset="0"/>
              </a:rPr>
              <a:t>log</a:t>
            </a:r>
            <a:r>
              <a:rPr lang="ru-RU" sz="1400" dirty="0">
                <a:latin typeface="Geometria" panose="020B0303020204020204" pitchFamily="34" charset="-52"/>
                <a:ea typeface="Roboto" panose="02000000000000000000" pitchFamily="2" charset="0"/>
              </a:rPr>
              <a:t>(2/1) = 0.30</a:t>
            </a:r>
          </a:p>
          <a:p>
            <a:r>
              <a:rPr lang="ru-RU" sz="1400" dirty="0">
                <a:latin typeface="Geometria" panose="020B0303020204020204" pitchFamily="34" charset="-52"/>
                <a:ea typeface="Roboto" panose="02000000000000000000" pitchFamily="2" charset="0"/>
              </a:rPr>
              <a:t>будет          </a:t>
            </a:r>
            <a:r>
              <a:rPr lang="ru-RU" sz="1400" dirty="0" err="1">
                <a:latin typeface="Geometria" panose="020B0303020204020204" pitchFamily="34" charset="-52"/>
                <a:ea typeface="Roboto" panose="02000000000000000000" pitchFamily="2" charset="0"/>
              </a:rPr>
              <a:t>log</a:t>
            </a:r>
            <a:r>
              <a:rPr lang="ru-RU" sz="1400" dirty="0">
                <a:latin typeface="Geometria" panose="020B0303020204020204" pitchFamily="34" charset="-52"/>
                <a:ea typeface="Roboto" panose="02000000000000000000" pitchFamily="2" charset="0"/>
              </a:rPr>
              <a:t>(2/1) = 0.30</a:t>
            </a:r>
          </a:p>
          <a:p>
            <a:r>
              <a:rPr lang="ru-RU" sz="1400" dirty="0">
                <a:latin typeface="Geometria" panose="020B0303020204020204" pitchFamily="34" charset="-52"/>
                <a:ea typeface="Roboto" panose="02000000000000000000" pitchFamily="2" charset="0"/>
              </a:rPr>
              <a:t>солнечно       </a:t>
            </a:r>
            <a:r>
              <a:rPr lang="ru-RU" sz="1400" dirty="0" err="1">
                <a:latin typeface="Geometria" panose="020B0303020204020204" pitchFamily="34" charset="-52"/>
                <a:ea typeface="Roboto" panose="02000000000000000000" pitchFamily="2" charset="0"/>
              </a:rPr>
              <a:t>log</a:t>
            </a:r>
            <a:r>
              <a:rPr lang="ru-RU" sz="1400" dirty="0">
                <a:latin typeface="Geometria" panose="020B0303020204020204" pitchFamily="34" charset="-52"/>
                <a:ea typeface="Roboto" panose="02000000000000000000" pitchFamily="2" charset="0"/>
              </a:rPr>
              <a:t>(2/1) = 0.30</a:t>
            </a:r>
          </a:p>
          <a:p>
            <a:r>
              <a:rPr lang="ru-RU" sz="1400" dirty="0">
                <a:latin typeface="Geometria" panose="020B0303020204020204" pitchFamily="34" charset="-52"/>
                <a:ea typeface="Roboto" panose="02000000000000000000" pitchFamily="2" charset="0"/>
              </a:rPr>
              <a:t>тепло          </a:t>
            </a:r>
            <a:r>
              <a:rPr lang="ru-RU" sz="1400" dirty="0" err="1">
                <a:latin typeface="Geometria" panose="020B0303020204020204" pitchFamily="34" charset="-52"/>
                <a:ea typeface="Roboto" panose="02000000000000000000" pitchFamily="2" charset="0"/>
              </a:rPr>
              <a:t>log</a:t>
            </a:r>
            <a:r>
              <a:rPr lang="ru-RU" sz="1400" dirty="0">
                <a:latin typeface="Geometria" panose="020B0303020204020204" pitchFamily="34" charset="-52"/>
                <a:ea typeface="Roboto" panose="02000000000000000000" pitchFamily="2" charset="0"/>
              </a:rPr>
              <a:t>(2/1) = 0.30</a:t>
            </a:r>
            <a:endParaRPr lang="en-US" sz="1400" dirty="0">
              <a:latin typeface="Geometria" panose="020B0303020204020204" pitchFamily="34" charset="-52"/>
              <a:ea typeface="Roboto" panose="02000000000000000000" pitchFamily="2" charset="0"/>
            </a:endParaRPr>
          </a:p>
          <a:p>
            <a:r>
              <a:rPr lang="ru-RU" sz="1400" dirty="0">
                <a:latin typeface="Geometria" panose="020B0303020204020204" pitchFamily="34" charset="-52"/>
                <a:ea typeface="Roboto" panose="02000000000000000000" pitchFamily="2" charset="0"/>
              </a:rPr>
              <a:t>3. Вычислим общий вес термина в документе как произведение значений TF и IDF.</a:t>
            </a:r>
          </a:p>
          <a:p>
            <a:endParaRPr lang="ru-RU" sz="1400" dirty="0">
              <a:latin typeface="Geometria" panose="020B0303020204020204" pitchFamily="34" charset="-52"/>
              <a:ea typeface="Roboto" panose="02000000000000000000" pitchFamily="2" charset="0"/>
            </a:endParaRPr>
          </a:p>
          <a:p>
            <a:r>
              <a:rPr lang="ru-RU" sz="1400" dirty="0">
                <a:latin typeface="Geometria" panose="020B0303020204020204" pitchFamily="34" charset="-52"/>
                <a:ea typeface="Roboto" panose="02000000000000000000" pitchFamily="2" charset="0"/>
              </a:rPr>
              <a:t>Термин      Документ 1         Документ 2</a:t>
            </a:r>
          </a:p>
          <a:p>
            <a:r>
              <a:rPr lang="ru-RU" sz="1400" dirty="0">
                <a:latin typeface="Geometria" panose="020B0303020204020204" pitchFamily="34" charset="-52"/>
                <a:ea typeface="Roboto" panose="02000000000000000000" pitchFamily="2" charset="0"/>
              </a:rPr>
              <a:t>-----------------------------------------</a:t>
            </a:r>
          </a:p>
          <a:p>
            <a:r>
              <a:rPr lang="ru-RU" sz="1400" dirty="0">
                <a:latin typeface="Geometria" panose="020B0303020204020204" pitchFamily="34" charset="-52"/>
                <a:ea typeface="Roboto" panose="02000000000000000000" pitchFamily="2" charset="0"/>
              </a:rPr>
              <a:t>Сегодня      0.30 * 1 = 0.30    0.30 * 0 = 0          </a:t>
            </a:r>
          </a:p>
          <a:p>
            <a:r>
              <a:rPr lang="ru-RU" sz="1400" dirty="0">
                <a:latin typeface="Geometria" panose="020B0303020204020204" pitchFamily="34" charset="-52"/>
                <a:ea typeface="Roboto" panose="02000000000000000000" pitchFamily="2" charset="0"/>
              </a:rPr>
              <a:t>холодно      0.30 * 1 = 0.30    0.30 * 0 = 0</a:t>
            </a:r>
          </a:p>
          <a:p>
            <a:r>
              <a:rPr lang="ru-RU" sz="1400" dirty="0">
                <a:latin typeface="Geometria" panose="020B0303020204020204" pitchFamily="34" charset="-52"/>
                <a:ea typeface="Roboto" panose="02000000000000000000" pitchFamily="2" charset="0"/>
              </a:rPr>
              <a:t>пасмурно     0.30 * 1 = 0.30    0.30 * 0 = 0</a:t>
            </a:r>
          </a:p>
          <a:p>
            <a:r>
              <a:rPr lang="ru-RU" sz="1400" dirty="0">
                <a:latin typeface="Geometria" panose="020B0303020204020204" pitchFamily="34" charset="-52"/>
                <a:ea typeface="Roboto" panose="02000000000000000000" pitchFamily="2" charset="0"/>
              </a:rPr>
              <a:t>Завтра       0 * 0.30 = 0       0.30 * 1 = 0.30</a:t>
            </a:r>
          </a:p>
          <a:p>
            <a:r>
              <a:rPr lang="ru-RU" sz="1400" dirty="0">
                <a:latin typeface="Geometria" panose="020B0303020204020204" pitchFamily="34" charset="-52"/>
                <a:ea typeface="Roboto" panose="02000000000000000000" pitchFamily="2" charset="0"/>
              </a:rPr>
              <a:t>будет        0 * 0.30 = 0       0.30 * 1 = 0.30</a:t>
            </a:r>
          </a:p>
          <a:p>
            <a:r>
              <a:rPr lang="ru-RU" sz="1400" dirty="0">
                <a:latin typeface="Geometria" panose="020B0303020204020204" pitchFamily="34" charset="-52"/>
                <a:ea typeface="Roboto" panose="02000000000000000000" pitchFamily="2" charset="0"/>
              </a:rPr>
              <a:t>солнечно     0 * 0.30 = 0       0.30 * 1 = 0.30</a:t>
            </a:r>
          </a:p>
          <a:p>
            <a:r>
              <a:rPr lang="ru-RU" sz="1400" dirty="0">
                <a:latin typeface="Geometria" panose="020B0303020204020204" pitchFamily="34" charset="-52"/>
                <a:ea typeface="Roboto" panose="02000000000000000000" pitchFamily="2" charset="0"/>
              </a:rPr>
              <a:t>тепло        0 * 0.30 = 0       0.30 * 1 = 0.30</a:t>
            </a:r>
          </a:p>
          <a:p>
            <a:endParaRPr lang="ru-RU" sz="1400" dirty="0">
              <a:latin typeface="Geometria" panose="020B0303020204020204" pitchFamily="34" charset="-52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300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2B28F718-D938-A61D-2EAB-46737B6C9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340" y="1615233"/>
            <a:ext cx="5526469" cy="4660071"/>
          </a:xfrm>
        </p:spPr>
        <p:txBody>
          <a:bodyPr lIns="0" tIns="0" rIns="0" bIns="0" anchor="t"/>
          <a:lstStyle/>
          <a:p>
            <a:pPr marL="0" indent="0">
              <a:buNone/>
            </a:pPr>
            <a:r>
              <a:rPr lang="ru-RU" dirty="0">
                <a:latin typeface="Geometria"/>
              </a:rPr>
              <a:t>.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50204CC-5E31-1342-5BEE-B62EA01F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 defTabSz="825500" hangingPunct="0"/>
            <a:r>
              <a:rPr lang="en-US" b="1" dirty="0">
                <a:latin typeface="GEOMETRIA-MEDIUM" panose="020B0603020204020204" pitchFamily="34" charset="-52"/>
                <a:ea typeface="Roboto" panose="02000000000000000000" pitchFamily="2" charset="0"/>
                <a:cs typeface="Roboto" panose="02000000000000000000" pitchFamily="2" charset="0"/>
                <a:sym typeface="Helvetica Neue"/>
              </a:rPr>
              <a:t>DL for NLP.</a:t>
            </a:r>
            <a:endParaRPr lang="ru-RU" b="1" dirty="0">
              <a:latin typeface="GEOMETRIA-MEDIUM" panose="020B0603020204020204" pitchFamily="34" charset="-52"/>
              <a:ea typeface="Roboto" panose="02000000000000000000" pitchFamily="2" charset="0"/>
              <a:cs typeface="Roboto" panose="02000000000000000000" pitchFamily="2" charset="0"/>
              <a:sym typeface="Helvetica Neue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F7FC94-BE55-DB42-34AE-9148BFBB5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19289-E817-408A-8C38-5120A2AE2257}" type="slidenum">
              <a:rPr lang="ru-RU" smtClean="0"/>
              <a:t>8</a:t>
            </a:fld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07D48-B10D-44CD-B1DF-D1CA72428E68}"/>
              </a:ext>
            </a:extLst>
          </p:cNvPr>
          <p:cNvSpPr txBox="1"/>
          <p:nvPr/>
        </p:nvSpPr>
        <p:spPr>
          <a:xfrm>
            <a:off x="403577" y="1160587"/>
            <a:ext cx="5334108" cy="4042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Использование нейронных сетей для обработки текста: Глубокое обучение дало мощный толчок развитию области обработки естественного языка (NLP), предлагая инструменты для анализа и понимания больших объемов текстовых данных.</a:t>
            </a:r>
            <a:endParaRPr lang="en-US" sz="1600" dirty="0">
              <a:latin typeface="Geometria" panose="020B0303020204020204" pitchFamily="34" charset="-52"/>
              <a:ea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endParaRPr lang="ru-RU" sz="1600" dirty="0">
              <a:latin typeface="Geometria" panose="020B0303020204020204" pitchFamily="34" charset="-52"/>
              <a:ea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Обзор архитектур: CNN, RNN, LSTM: </a:t>
            </a:r>
            <a:r>
              <a:rPr lang="ru-RU" sz="1600" dirty="0" err="1">
                <a:latin typeface="Geometria" panose="020B0303020204020204" pitchFamily="34" charset="-52"/>
                <a:ea typeface="Roboto" panose="02000000000000000000" pitchFamily="2" charset="0"/>
              </a:rPr>
              <a:t>Конволюционные</a:t>
            </a:r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 нейронные сети (CNN) эффективны для выявления закономерностей в данных. Рекуррентные нейронные сети (RNN) и их развитие, долговременные с короткими блоками памяти (LSTM), изначально разработанные для обработки последовательностей, позволяют улавливать контекстуальные зависимости в тексте</a:t>
            </a:r>
            <a:endParaRPr lang="en-US" sz="1600" dirty="0">
              <a:latin typeface="Geometria" panose="020B0303020204020204" pitchFamily="34" charset="-52"/>
              <a:ea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.</a:t>
            </a:r>
          </a:p>
        </p:txBody>
      </p:sp>
      <p:pic>
        <p:nvPicPr>
          <p:cNvPr id="4098" name="Picture 2" descr="What is the main difference between RNN and LSTM | NLP | RNN vs LSTM – Data  Science Duniya">
            <a:extLst>
              <a:ext uri="{FF2B5EF4-FFF2-40B4-BE49-F238E27FC236}">
                <a16:creationId xmlns:a16="http://schemas.microsoft.com/office/drawing/2014/main" id="{42EB64B3-C523-4D4B-A1B9-2AF2262AA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856" y="1072752"/>
            <a:ext cx="5423444" cy="253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3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2B28F718-D938-A61D-2EAB-46737B6C9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340" y="1615233"/>
            <a:ext cx="5526469" cy="4660071"/>
          </a:xfrm>
        </p:spPr>
        <p:txBody>
          <a:bodyPr lIns="0" tIns="0" rIns="0" bIns="0" anchor="t"/>
          <a:lstStyle/>
          <a:p>
            <a:pPr marL="0" indent="0">
              <a:buNone/>
            </a:pPr>
            <a:r>
              <a:rPr lang="ru-RU" dirty="0">
                <a:latin typeface="Geometria"/>
              </a:rPr>
              <a:t>.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50204CC-5E31-1342-5BEE-B62EA01F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 defTabSz="825500" hangingPunct="0"/>
            <a:r>
              <a:rPr lang="ru-RU" b="1" dirty="0">
                <a:latin typeface="GEOMETRIA-MEDIUM" panose="020B0603020204020204" pitchFamily="34" charset="-52"/>
                <a:ea typeface="Roboto" panose="02000000000000000000" pitchFamily="2" charset="0"/>
                <a:cs typeface="Roboto" panose="02000000000000000000" pitchFamily="2" charset="0"/>
                <a:sym typeface="Helvetica Neue"/>
              </a:rPr>
              <a:t>Трансформеры.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F7FC94-BE55-DB42-34AE-9148BFBB5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19289-E817-408A-8C38-5120A2AE2257}" type="slidenum">
              <a:rPr lang="ru-RU" smtClean="0"/>
              <a:t>9</a:t>
            </a:fld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07D48-B10D-44CD-B1DF-D1CA72428E68}"/>
              </a:ext>
            </a:extLst>
          </p:cNvPr>
          <p:cNvSpPr txBox="1"/>
          <p:nvPr/>
        </p:nvSpPr>
        <p:spPr>
          <a:xfrm>
            <a:off x="403577" y="1283697"/>
            <a:ext cx="5334108" cy="37959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- Появление трансформеров и их влияние на NLP: Архитектура трансформеров, представленная в 2017 году, стала настоящим прорывом благодаря внедрению механизма внимания, который позволяет модели лучше понимать контекст слов в предложении.</a:t>
            </a:r>
          </a:p>
          <a:p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- Основные принципы работы BERT и его возможности: BERT (</a:t>
            </a:r>
            <a:r>
              <a:rPr lang="ru-RU" sz="1600" dirty="0" err="1">
                <a:latin typeface="Geometria" panose="020B0303020204020204" pitchFamily="34" charset="-52"/>
                <a:ea typeface="Roboto" panose="02000000000000000000" pitchFamily="2" charset="0"/>
              </a:rPr>
              <a:t>Bidirectional</a:t>
            </a:r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 </a:t>
            </a:r>
            <a:r>
              <a:rPr lang="ru-RU" sz="1600" dirty="0" err="1">
                <a:latin typeface="Geometria" panose="020B0303020204020204" pitchFamily="34" charset="-52"/>
                <a:ea typeface="Roboto" panose="02000000000000000000" pitchFamily="2" charset="0"/>
              </a:rPr>
              <a:t>Encoder</a:t>
            </a:r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 </a:t>
            </a:r>
            <a:r>
              <a:rPr lang="ru-RU" sz="1600" dirty="0" err="1">
                <a:latin typeface="Geometria" panose="020B0303020204020204" pitchFamily="34" charset="-52"/>
                <a:ea typeface="Roboto" panose="02000000000000000000" pitchFamily="2" charset="0"/>
              </a:rPr>
              <a:t>Representations</a:t>
            </a:r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 </a:t>
            </a:r>
            <a:r>
              <a:rPr lang="ru-RU" sz="1600" dirty="0" err="1">
                <a:latin typeface="Geometria" panose="020B0303020204020204" pitchFamily="34" charset="-52"/>
                <a:ea typeface="Roboto" panose="02000000000000000000" pitchFamily="2" charset="0"/>
              </a:rPr>
              <a:t>from</a:t>
            </a:r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 </a:t>
            </a:r>
            <a:r>
              <a:rPr lang="ru-RU" sz="1600" dirty="0" err="1">
                <a:latin typeface="Geometria" panose="020B0303020204020204" pitchFamily="34" charset="-52"/>
                <a:ea typeface="Roboto" panose="02000000000000000000" pitchFamily="2" charset="0"/>
              </a:rPr>
              <a:t>Transformers</a:t>
            </a:r>
            <a:r>
              <a:rPr lang="ru-RU" sz="1600" dirty="0">
                <a:latin typeface="Geometria" panose="020B0303020204020204" pitchFamily="34" charset="-52"/>
                <a:ea typeface="Roboto" panose="02000000000000000000" pitchFamily="2" charset="0"/>
              </a:rPr>
              <a:t>) — это модель, тренированная предсказывать недостающие слова в тексте, что позволяет ей глубоко понимать контекстуальные связи. BERT оказал огромное влияние на повышение качества множества задач NLP, таких как анализ эмоций, классификация текстов и ответы на вопросы.</a:t>
            </a:r>
          </a:p>
        </p:txBody>
      </p:sp>
      <p:pic>
        <p:nvPicPr>
          <p:cNvPr id="2050" name="Picture 2" descr="BERT Explained: State-of-the-art language model for NLP">
            <a:extLst>
              <a:ext uri="{FF2B5EF4-FFF2-40B4-BE49-F238E27FC236}">
                <a16:creationId xmlns:a16="http://schemas.microsoft.com/office/drawing/2014/main" id="{1F8D9189-89CA-480E-BE48-BB87E845F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325" y="1283697"/>
            <a:ext cx="5194982" cy="271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9273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VQf0SG4Mja20RYdXTKSU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n5qU9jFazl8fLLZktLoRQ"/>
</p:tagLst>
</file>

<file path=ppt/theme/theme1.xml><?xml version="1.0" encoding="utf-8"?>
<a:theme xmlns:a="http://schemas.openxmlformats.org/drawingml/2006/main" name="7_Тема Office">
  <a:themeElements>
    <a:clrScheme name="Simple">
      <a:dk1>
        <a:srgbClr val="000000"/>
      </a:dk1>
      <a:lt1>
        <a:srgbClr val="FFFFFF"/>
      </a:lt1>
      <a:dk2>
        <a:srgbClr val="333333"/>
      </a:dk2>
      <a:lt2>
        <a:srgbClr val="F2F2F2"/>
      </a:lt2>
      <a:accent1>
        <a:srgbClr val="333333"/>
      </a:accent1>
      <a:accent2>
        <a:srgbClr val="E80073"/>
      </a:accent2>
      <a:accent3>
        <a:srgbClr val="FFD1E8"/>
      </a:accent3>
      <a:accent4>
        <a:srgbClr val="D0D0D0"/>
      </a:accent4>
      <a:accent5>
        <a:srgbClr val="777777"/>
      </a:accent5>
      <a:accent6>
        <a:srgbClr val="00B050"/>
      </a:accent6>
      <a:hlink>
        <a:srgbClr val="2F5496"/>
      </a:hlink>
      <a:folHlink>
        <a:srgbClr val="B4C6E7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55C781A8C7C1904ABEE56412789011CB" ma:contentTypeVersion="7" ma:contentTypeDescription="Создание документа." ma:contentTypeScope="" ma:versionID="c78e9b5ad32efab7997e9f41a7ea6f83">
  <xsd:schema xmlns:xsd="http://www.w3.org/2001/XMLSchema" xmlns:xs="http://www.w3.org/2001/XMLSchema" xmlns:p="http://schemas.microsoft.com/office/2006/metadata/properties" xmlns:ns2="642e471e-962a-42ed-aec6-fcd99e0a535f" targetNamespace="http://schemas.microsoft.com/office/2006/metadata/properties" ma:root="true" ma:fieldsID="1ae65a42927e7677484a6eb9cdf91cdb" ns2:_="">
    <xsd:import namespace="642e471e-962a-42ed-aec6-fcd99e0a53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471e-962a-42ed-aec6-fcd99e0a53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49CFB2-CBFB-4F7C-B5F6-E7A758C54263}"/>
</file>

<file path=customXml/itemProps2.xml><?xml version="1.0" encoding="utf-8"?>
<ds:datastoreItem xmlns:ds="http://schemas.openxmlformats.org/officeDocument/2006/customXml" ds:itemID="{30538FDC-C7DB-487C-B581-82B0A2775B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62ED84-35BB-4684-BC6D-B05E3449CF57}">
  <ds:schemaRefs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SIMPLE_RUS_template</Template>
  <TotalTime>11085</TotalTime>
  <Words>1667</Words>
  <Application>Microsoft Office PowerPoint</Application>
  <PresentationFormat>Широкоэкранный</PresentationFormat>
  <Paragraphs>172</Paragraphs>
  <Slides>13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4" baseType="lpstr">
      <vt:lpstr>Arial</vt:lpstr>
      <vt:lpstr>Calibri</vt:lpstr>
      <vt:lpstr>Calibri Light</vt:lpstr>
      <vt:lpstr>Geometria</vt:lpstr>
      <vt:lpstr>GEOMETRIA-MEDIUM</vt:lpstr>
      <vt:lpstr>Helvetica</vt:lpstr>
      <vt:lpstr>Helvetica Neue</vt:lpstr>
      <vt:lpstr>Roboto</vt:lpstr>
      <vt:lpstr>Wingdings</vt:lpstr>
      <vt:lpstr>7_Тема Office</vt:lpstr>
      <vt:lpstr>Слайд think-cell</vt:lpstr>
      <vt:lpstr>Что такое NLP</vt:lpstr>
      <vt:lpstr>Примеры NLP задач.</vt:lpstr>
      <vt:lpstr>Постановка задачи кластеризации</vt:lpstr>
      <vt:lpstr>Bag of words </vt:lpstr>
      <vt:lpstr>Bag of words.</vt:lpstr>
      <vt:lpstr>TF-IDF</vt:lpstr>
      <vt:lpstr>Алгоритмы кластеризации</vt:lpstr>
      <vt:lpstr>DL for NLP.</vt:lpstr>
      <vt:lpstr>Трансформеры.</vt:lpstr>
      <vt:lpstr>LLM.</vt:lpstr>
      <vt:lpstr>LLM. Преимущества и недостатки</vt:lpstr>
      <vt:lpstr>Обзор библиотек для NLP</vt:lpstr>
      <vt:lpstr>Оценка текстовых моделей.</vt:lpstr>
    </vt:vector>
  </TitlesOfParts>
  <Company>SIMPLE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Стратегия ИИ в Simple Group</dc:title>
  <dc:creator/>
  <cp:lastModifiedBy>Жердев Павел</cp:lastModifiedBy>
  <cp:revision>83</cp:revision>
  <dcterms:created xsi:type="dcterms:W3CDTF">2023-11-03T12:27:42Z</dcterms:created>
  <dcterms:modified xsi:type="dcterms:W3CDTF">2024-04-02T13:06:22Z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0x01010055C781A8C7C1904ABEE56412789011CB</vt:lpwstr>
  </property>
</Properties>
</file>