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9" y="5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6649" y="873026"/>
            <a:ext cx="186817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631447"/>
            <a:ext cx="8319134" cy="2749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fusion_matrix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essesw.com/Rec-Syste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1757741"/>
            <a:ext cx="6326505" cy="14903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0"/>
              </a:spcBef>
            </a:pPr>
            <a:r>
              <a:rPr sz="4800" spc="70" dirty="0"/>
              <a:t>Валидация,</a:t>
            </a:r>
            <a:r>
              <a:rPr sz="4800" spc="-245" dirty="0"/>
              <a:t> </a:t>
            </a:r>
            <a:r>
              <a:rPr sz="4800" spc="-10" dirty="0"/>
              <a:t>метрики</a:t>
            </a:r>
            <a:r>
              <a:rPr sz="4800" spc="-245" dirty="0"/>
              <a:t> </a:t>
            </a:r>
            <a:r>
              <a:rPr sz="4800" spc="-50" dirty="0"/>
              <a:t>и </a:t>
            </a:r>
            <a:r>
              <a:rPr sz="4800" spc="-10" dirty="0"/>
              <a:t>бейзлайны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7130"/>
            <a:ext cx="7138034" cy="1092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spc="-10" dirty="0">
                <a:latin typeface="Tahoma"/>
                <a:cs typeface="Tahoma"/>
              </a:rPr>
              <a:t>Метрики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 рекомендательных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системах можно разделить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на следующие </a:t>
            </a:r>
            <a:r>
              <a:rPr sz="1500" spc="-10" dirty="0">
                <a:latin typeface="Tahoma"/>
                <a:cs typeface="Tahoma"/>
              </a:rPr>
              <a:t>группы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Tahoma"/>
                <a:cs typeface="Tahoma"/>
              </a:rPr>
              <a:t>Регрессионные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Tahoma"/>
                <a:cs typeface="Tahoma"/>
              </a:rPr>
              <a:t>Классификационные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Tahoma"/>
                <a:cs typeface="Tahoma"/>
              </a:rPr>
              <a:t>Ранжирующие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31447"/>
            <a:ext cx="8039100" cy="32448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dirty="0">
                <a:latin typeface="Tahoma"/>
                <a:cs typeface="Tahoma"/>
              </a:rPr>
              <a:t>Правильные </a:t>
            </a:r>
            <a:r>
              <a:rPr sz="1400" spc="-10" dirty="0">
                <a:latin typeface="Tahoma"/>
                <a:cs typeface="Tahoma"/>
              </a:rPr>
              <a:t>метки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можем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представить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в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виде pandas.Dataframe со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следующими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столбцами: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user_id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пользователя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spc="-20" dirty="0">
                <a:latin typeface="Tahoma"/>
                <a:cs typeface="Tahoma"/>
              </a:rPr>
              <a:t>item_id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объекта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value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оценка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взаимодействия</a:t>
            </a:r>
            <a:endParaRPr sz="1400">
              <a:latin typeface="Tahoma"/>
              <a:cs typeface="Tahoma"/>
            </a:endParaRPr>
          </a:p>
          <a:p>
            <a:pPr marL="927100" marR="5080" lvl="1" indent="-336550">
              <a:lnSpc>
                <a:spcPct val="116100"/>
              </a:lnSpc>
              <a:buChar char="○"/>
              <a:tabLst>
                <a:tab pos="927100" algn="l"/>
              </a:tabLst>
            </a:pPr>
            <a:r>
              <a:rPr sz="1400" spc="-10" dirty="0">
                <a:latin typeface="Tahoma"/>
                <a:cs typeface="Tahoma"/>
              </a:rPr>
              <a:t>опционально,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может </a:t>
            </a:r>
            <a:r>
              <a:rPr sz="1400" dirty="0">
                <a:latin typeface="Tahoma"/>
                <a:cs typeface="Tahoma"/>
              </a:rPr>
              <a:t>и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не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быть,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если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мы,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например,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за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взаимодействие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берем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просто </a:t>
            </a:r>
            <a:r>
              <a:rPr sz="1400" spc="-35" dirty="0">
                <a:latin typeface="Tahoma"/>
                <a:cs typeface="Tahoma"/>
              </a:rPr>
              <a:t>клик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или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факт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покупки</a:t>
            </a:r>
            <a:endParaRPr sz="14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25"/>
              </a:spcBef>
              <a:buFont typeface="Tahoma"/>
              <a:buChar char="○"/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Соответственно,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рекомендации/предсказания</a:t>
            </a:r>
            <a:r>
              <a:rPr sz="1400" dirty="0">
                <a:latin typeface="Tahoma"/>
                <a:cs typeface="Tahoma"/>
              </a:rPr>
              <a:t> в</a:t>
            </a:r>
            <a:r>
              <a:rPr sz="1400" spc="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следующем: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user_id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ID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пользователя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spc="-20" dirty="0">
                <a:latin typeface="Tahoma"/>
                <a:cs typeface="Tahoma"/>
              </a:rPr>
              <a:t>item_id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ID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объекта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value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предсказанная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оценка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взаимодействия</a:t>
            </a:r>
            <a:endParaRPr sz="14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dirty="0">
                <a:latin typeface="Tahoma"/>
                <a:cs typeface="Tahoma"/>
              </a:rPr>
              <a:t>Численная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оценка,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например,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рейтинг</a:t>
            </a:r>
            <a:endParaRPr sz="14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dirty="0">
                <a:latin typeface="Tahoma"/>
                <a:cs typeface="Tahoma"/>
              </a:rPr>
              <a:t>Позиция,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если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ранжируем контент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65737"/>
            <a:ext cx="80003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Чтобы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соотнести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правильные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ответы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предсказаниями,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можем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их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объединить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через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left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join</a:t>
            </a:r>
            <a:endParaRPr sz="14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8075" y="2045271"/>
            <a:ext cx="7442200" cy="2948305"/>
            <a:chOff x="548075" y="2045271"/>
            <a:chExt cx="7442200" cy="29483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075" y="2045271"/>
              <a:ext cx="2347450" cy="8906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075" y="2991149"/>
              <a:ext cx="2316800" cy="20019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27375" y="2557012"/>
              <a:ext cx="3362324" cy="143827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64875" y="2518209"/>
              <a:ext cx="1762760" cy="1502410"/>
            </a:xfrm>
            <a:custGeom>
              <a:avLst/>
              <a:gdLst/>
              <a:ahLst/>
              <a:cxnLst/>
              <a:rect l="l" t="t" r="r" b="b"/>
              <a:pathLst>
                <a:path w="1762760" h="1502410">
                  <a:moveTo>
                    <a:pt x="30649" y="0"/>
                  </a:moveTo>
                  <a:lnTo>
                    <a:pt x="93998" y="1326"/>
                  </a:lnTo>
                  <a:lnTo>
                    <a:pt x="154261" y="5217"/>
                  </a:lnTo>
                  <a:lnTo>
                    <a:pt x="211602" y="11537"/>
                  </a:lnTo>
                  <a:lnTo>
                    <a:pt x="266183" y="20151"/>
                  </a:lnTo>
                  <a:lnTo>
                    <a:pt x="318165" y="30924"/>
                  </a:lnTo>
                  <a:lnTo>
                    <a:pt x="367713" y="43721"/>
                  </a:lnTo>
                  <a:lnTo>
                    <a:pt x="414987" y="58408"/>
                  </a:lnTo>
                  <a:lnTo>
                    <a:pt x="460151" y="74848"/>
                  </a:lnTo>
                  <a:lnTo>
                    <a:pt x="503366" y="92908"/>
                  </a:lnTo>
                  <a:lnTo>
                    <a:pt x="544795" y="112453"/>
                  </a:lnTo>
                  <a:lnTo>
                    <a:pt x="584601" y="133346"/>
                  </a:lnTo>
                  <a:lnTo>
                    <a:pt x="622945" y="155455"/>
                  </a:lnTo>
                  <a:lnTo>
                    <a:pt x="659991" y="178643"/>
                  </a:lnTo>
                  <a:lnTo>
                    <a:pt x="695900" y="202775"/>
                  </a:lnTo>
                  <a:lnTo>
                    <a:pt x="730835" y="227717"/>
                  </a:lnTo>
                  <a:lnTo>
                    <a:pt x="764958" y="253334"/>
                  </a:lnTo>
                  <a:lnTo>
                    <a:pt x="798432" y="279490"/>
                  </a:lnTo>
                  <a:lnTo>
                    <a:pt x="831419" y="306052"/>
                  </a:lnTo>
                  <a:lnTo>
                    <a:pt x="864082" y="332883"/>
                  </a:lnTo>
                  <a:lnTo>
                    <a:pt x="896582" y="359849"/>
                  </a:lnTo>
                  <a:lnTo>
                    <a:pt x="929082" y="386816"/>
                  </a:lnTo>
                  <a:lnTo>
                    <a:pt x="961745" y="413647"/>
                  </a:lnTo>
                  <a:lnTo>
                    <a:pt x="994732" y="440209"/>
                  </a:lnTo>
                  <a:lnTo>
                    <a:pt x="1028207" y="466365"/>
                  </a:lnTo>
                  <a:lnTo>
                    <a:pt x="1062332" y="491982"/>
                  </a:lnTo>
                  <a:lnTo>
                    <a:pt x="1097268" y="516924"/>
                  </a:lnTo>
                  <a:lnTo>
                    <a:pt x="1133178" y="541056"/>
                  </a:lnTo>
                  <a:lnTo>
                    <a:pt x="1170226" y="564244"/>
                  </a:lnTo>
                  <a:lnTo>
                    <a:pt x="1208572" y="586353"/>
                  </a:lnTo>
                  <a:lnTo>
                    <a:pt x="1248379" y="607246"/>
                  </a:lnTo>
                  <a:lnTo>
                    <a:pt x="1289811" y="626791"/>
                  </a:lnTo>
                  <a:lnTo>
                    <a:pt x="1333028" y="644851"/>
                  </a:lnTo>
                  <a:lnTo>
                    <a:pt x="1378194" y="661291"/>
                  </a:lnTo>
                  <a:lnTo>
                    <a:pt x="1425471" y="675978"/>
                  </a:lnTo>
                  <a:lnTo>
                    <a:pt x="1475020" y="688775"/>
                  </a:lnTo>
                  <a:lnTo>
                    <a:pt x="1527006" y="699548"/>
                  </a:lnTo>
                  <a:lnTo>
                    <a:pt x="1581589" y="708162"/>
                  </a:lnTo>
                  <a:lnTo>
                    <a:pt x="1638932" y="714482"/>
                  </a:lnTo>
                  <a:lnTo>
                    <a:pt x="1699198" y="718373"/>
                  </a:lnTo>
                  <a:lnTo>
                    <a:pt x="1762549" y="719699"/>
                  </a:lnTo>
                </a:path>
                <a:path w="1762760" h="1502410">
                  <a:moveTo>
                    <a:pt x="0" y="1502178"/>
                  </a:moveTo>
                  <a:lnTo>
                    <a:pt x="64468" y="1500735"/>
                  </a:lnTo>
                  <a:lnTo>
                    <a:pt x="125798" y="1496505"/>
                  </a:lnTo>
                  <a:lnTo>
                    <a:pt x="184153" y="1489635"/>
                  </a:lnTo>
                  <a:lnTo>
                    <a:pt x="239700" y="1480271"/>
                  </a:lnTo>
                  <a:lnTo>
                    <a:pt x="292602" y="1468559"/>
                  </a:lnTo>
                  <a:lnTo>
                    <a:pt x="343026" y="1454647"/>
                  </a:lnTo>
                  <a:lnTo>
                    <a:pt x="391137" y="1438681"/>
                  </a:lnTo>
                  <a:lnTo>
                    <a:pt x="437100" y="1420808"/>
                  </a:lnTo>
                  <a:lnTo>
                    <a:pt x="481079" y="1401175"/>
                  </a:lnTo>
                  <a:lnTo>
                    <a:pt x="523242" y="1379928"/>
                  </a:lnTo>
                  <a:lnTo>
                    <a:pt x="563752" y="1357214"/>
                  </a:lnTo>
                  <a:lnTo>
                    <a:pt x="602775" y="1333179"/>
                  </a:lnTo>
                  <a:lnTo>
                    <a:pt x="640476" y="1307971"/>
                  </a:lnTo>
                  <a:lnTo>
                    <a:pt x="677020" y="1281737"/>
                  </a:lnTo>
                  <a:lnTo>
                    <a:pt x="712573" y="1254621"/>
                  </a:lnTo>
                  <a:lnTo>
                    <a:pt x="747300" y="1226773"/>
                  </a:lnTo>
                  <a:lnTo>
                    <a:pt x="781365" y="1198338"/>
                  </a:lnTo>
                  <a:lnTo>
                    <a:pt x="814936" y="1169462"/>
                  </a:lnTo>
                  <a:lnTo>
                    <a:pt x="848175" y="1140293"/>
                  </a:lnTo>
                  <a:lnTo>
                    <a:pt x="881250" y="1110978"/>
                  </a:lnTo>
                  <a:lnTo>
                    <a:pt x="914324" y="1081662"/>
                  </a:lnTo>
                  <a:lnTo>
                    <a:pt x="947564" y="1052493"/>
                  </a:lnTo>
                  <a:lnTo>
                    <a:pt x="981134" y="1023618"/>
                  </a:lnTo>
                  <a:lnTo>
                    <a:pt x="1015200" y="995183"/>
                  </a:lnTo>
                  <a:lnTo>
                    <a:pt x="1049926" y="967334"/>
                  </a:lnTo>
                  <a:lnTo>
                    <a:pt x="1085479" y="940219"/>
                  </a:lnTo>
                  <a:lnTo>
                    <a:pt x="1122024" y="913984"/>
                  </a:lnTo>
                  <a:lnTo>
                    <a:pt x="1159725" y="888776"/>
                  </a:lnTo>
                  <a:lnTo>
                    <a:pt x="1198747" y="864742"/>
                  </a:lnTo>
                  <a:lnTo>
                    <a:pt x="1239257" y="842028"/>
                  </a:lnTo>
                  <a:lnTo>
                    <a:pt x="1281420" y="820781"/>
                  </a:lnTo>
                  <a:lnTo>
                    <a:pt x="1325400" y="801147"/>
                  </a:lnTo>
                  <a:lnTo>
                    <a:pt x="1371362" y="783274"/>
                  </a:lnTo>
                  <a:lnTo>
                    <a:pt x="1419473" y="767308"/>
                  </a:lnTo>
                  <a:lnTo>
                    <a:pt x="1469897" y="753396"/>
                  </a:lnTo>
                  <a:lnTo>
                    <a:pt x="1522800" y="741685"/>
                  </a:lnTo>
                  <a:lnTo>
                    <a:pt x="1578346" y="732320"/>
                  </a:lnTo>
                  <a:lnTo>
                    <a:pt x="1636701" y="725450"/>
                  </a:lnTo>
                  <a:lnTo>
                    <a:pt x="1698031" y="721220"/>
                  </a:lnTo>
                  <a:lnTo>
                    <a:pt x="1762500" y="71977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76550" y="4158182"/>
            <a:ext cx="3789045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latin typeface="Courier New"/>
                <a:cs typeface="Courier New"/>
              </a:rPr>
              <a:t>df_merged</a:t>
            </a:r>
            <a:r>
              <a:rPr sz="850" spc="-5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df_true\</a:t>
            </a:r>
            <a:endParaRPr sz="850">
              <a:latin typeface="Courier New"/>
              <a:cs typeface="Courier New"/>
            </a:endParaRPr>
          </a:p>
          <a:p>
            <a:pPr marL="793115">
              <a:lnSpc>
                <a:spcPct val="100000"/>
              </a:lnSpc>
              <a:spcBef>
                <a:spcPts val="30"/>
              </a:spcBef>
            </a:pP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set_index([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'user_id'</a:t>
            </a:r>
            <a:r>
              <a:rPr sz="850" spc="-10" dirty="0">
                <a:latin typeface="Courier New"/>
                <a:cs typeface="Courier New"/>
              </a:rPr>
              <a:t>,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'item_id'</a:t>
            </a:r>
            <a:r>
              <a:rPr sz="850" spc="-10" dirty="0">
                <a:latin typeface="Courier New"/>
                <a:cs typeface="Courier New"/>
              </a:rPr>
              <a:t>])</a:t>
            </a:r>
            <a:endParaRPr sz="850">
              <a:latin typeface="Courier New"/>
              <a:cs typeface="Courier New"/>
            </a:endParaRPr>
          </a:p>
          <a:p>
            <a:pPr marL="789940">
              <a:lnSpc>
                <a:spcPct val="100000"/>
              </a:lnSpc>
              <a:spcBef>
                <a:spcPts val="30"/>
              </a:spcBef>
            </a:pP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join(</a:t>
            </a:r>
            <a:endParaRPr sz="850">
              <a:latin typeface="Courier New"/>
              <a:cs typeface="Courier New"/>
            </a:endParaRPr>
          </a:p>
          <a:p>
            <a:pPr marL="1049020" marR="5080" indent="7620">
              <a:lnSpc>
                <a:spcPct val="102899"/>
              </a:lnSpc>
            </a:pPr>
            <a:r>
              <a:rPr sz="850" spc="-10" dirty="0">
                <a:latin typeface="Courier New"/>
                <a:cs typeface="Courier New"/>
              </a:rPr>
              <a:t>df_recs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set_index([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'user_id'</a:t>
            </a:r>
            <a:r>
              <a:rPr sz="850" spc="-10" dirty="0">
                <a:latin typeface="Courier New"/>
                <a:cs typeface="Courier New"/>
              </a:rPr>
              <a:t>,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'item_id'</a:t>
            </a:r>
            <a:r>
              <a:rPr sz="850" spc="-10" dirty="0">
                <a:latin typeface="Courier New"/>
                <a:cs typeface="Courier New"/>
              </a:rPr>
              <a:t>]), how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'left'</a:t>
            </a:r>
            <a:r>
              <a:rPr sz="850" spc="-10" dirty="0">
                <a:latin typeface="Courier New"/>
                <a:cs typeface="Courier New"/>
              </a:rPr>
              <a:t>)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7130"/>
            <a:ext cx="7520305" cy="1987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Регрессионные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метрики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применяются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для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оценки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качества предсказанных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моделью значений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Mean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Absolute</a:t>
            </a:r>
            <a:r>
              <a:rPr sz="1500" spc="8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Error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60"/>
              </a:spcBef>
              <a:buFont typeface="Tahoma"/>
              <a:buChar char="●"/>
            </a:pP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Mean</a:t>
            </a:r>
            <a:r>
              <a:rPr sz="1500" spc="1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Squared</a:t>
            </a:r>
            <a:r>
              <a:rPr sz="1500" spc="12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Error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Font typeface="Tahoma"/>
              <a:buChar char="●"/>
            </a:pP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Rooted</a:t>
            </a:r>
            <a:r>
              <a:rPr sz="1500" spc="10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Mean</a:t>
            </a:r>
            <a:r>
              <a:rPr sz="1500" spc="10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Squared</a:t>
            </a:r>
            <a:r>
              <a:rPr sz="1500" spc="10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Error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725" y="2153049"/>
            <a:ext cx="1895325" cy="475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6975" y="2727850"/>
            <a:ext cx="1954836" cy="4756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57800" y="3302650"/>
            <a:ext cx="1923201" cy="4756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4423" y="1795912"/>
            <a:ext cx="3279376" cy="110454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60550" y="1817275"/>
            <a:ext cx="6614159" cy="1557020"/>
            <a:chOff x="360550" y="1817275"/>
            <a:chExt cx="6614159" cy="15570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550" y="1817275"/>
              <a:ext cx="3339179" cy="11217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34487" y="2939025"/>
              <a:ext cx="4935855" cy="430530"/>
            </a:xfrm>
            <a:custGeom>
              <a:avLst/>
              <a:gdLst/>
              <a:ahLst/>
              <a:cxnLst/>
              <a:rect l="l" t="t" r="r" b="b"/>
              <a:pathLst>
                <a:path w="4935855" h="430529">
                  <a:moveTo>
                    <a:pt x="0" y="0"/>
                  </a:moveTo>
                  <a:lnTo>
                    <a:pt x="22624" y="33944"/>
                  </a:lnTo>
                  <a:lnTo>
                    <a:pt x="61233" y="54579"/>
                  </a:lnTo>
                  <a:lnTo>
                    <a:pt x="116859" y="73771"/>
                  </a:lnTo>
                  <a:lnTo>
                    <a:pt x="187955" y="91651"/>
                  </a:lnTo>
                  <a:lnTo>
                    <a:pt x="228821" y="100141"/>
                  </a:lnTo>
                  <a:lnTo>
                    <a:pt x="272973" y="108351"/>
                  </a:lnTo>
                  <a:lnTo>
                    <a:pt x="320220" y="116299"/>
                  </a:lnTo>
                  <a:lnTo>
                    <a:pt x="370367" y="124001"/>
                  </a:lnTo>
                  <a:lnTo>
                    <a:pt x="423222" y="131474"/>
                  </a:lnTo>
                  <a:lnTo>
                    <a:pt x="478590" y="138733"/>
                  </a:lnTo>
                  <a:lnTo>
                    <a:pt x="536279" y="145795"/>
                  </a:lnTo>
                  <a:lnTo>
                    <a:pt x="596094" y="152677"/>
                  </a:lnTo>
                  <a:lnTo>
                    <a:pt x="657844" y="159395"/>
                  </a:lnTo>
                  <a:lnTo>
                    <a:pt x="721334" y="165965"/>
                  </a:lnTo>
                  <a:lnTo>
                    <a:pt x="786370" y="172404"/>
                  </a:lnTo>
                  <a:lnTo>
                    <a:pt x="852761" y="178727"/>
                  </a:lnTo>
                  <a:lnTo>
                    <a:pt x="920311" y="184952"/>
                  </a:lnTo>
                  <a:lnTo>
                    <a:pt x="988829" y="191095"/>
                  </a:lnTo>
                  <a:lnTo>
                    <a:pt x="1058119" y="197172"/>
                  </a:lnTo>
                  <a:lnTo>
                    <a:pt x="1127990" y="203200"/>
                  </a:lnTo>
                  <a:lnTo>
                    <a:pt x="1198248" y="209195"/>
                  </a:lnTo>
                  <a:lnTo>
                    <a:pt x="1268699" y="215172"/>
                  </a:lnTo>
                  <a:lnTo>
                    <a:pt x="1339150" y="221150"/>
                  </a:lnTo>
                  <a:lnTo>
                    <a:pt x="1409408" y="227144"/>
                  </a:lnTo>
                  <a:lnTo>
                    <a:pt x="1479279" y="233170"/>
                  </a:lnTo>
                  <a:lnTo>
                    <a:pt x="1548570" y="239245"/>
                  </a:lnTo>
                  <a:lnTo>
                    <a:pt x="1617087" y="245385"/>
                  </a:lnTo>
                  <a:lnTo>
                    <a:pt x="1684638" y="251608"/>
                  </a:lnTo>
                  <a:lnTo>
                    <a:pt x="1751028" y="257928"/>
                  </a:lnTo>
                  <a:lnTo>
                    <a:pt x="1816065" y="264363"/>
                  </a:lnTo>
                  <a:lnTo>
                    <a:pt x="1879555" y="270928"/>
                  </a:lnTo>
                  <a:lnTo>
                    <a:pt x="1941304" y="277641"/>
                  </a:lnTo>
                  <a:lnTo>
                    <a:pt x="2001120" y="284518"/>
                  </a:lnTo>
                  <a:lnTo>
                    <a:pt x="2058809" y="291575"/>
                  </a:lnTo>
                  <a:lnTo>
                    <a:pt x="2114177" y="298828"/>
                  </a:lnTo>
                  <a:lnTo>
                    <a:pt x="2167031" y="306295"/>
                  </a:lnTo>
                  <a:lnTo>
                    <a:pt x="2217179" y="313991"/>
                  </a:lnTo>
                  <a:lnTo>
                    <a:pt x="2264425" y="321932"/>
                  </a:lnTo>
                  <a:lnTo>
                    <a:pt x="2308578" y="330136"/>
                  </a:lnTo>
                  <a:lnTo>
                    <a:pt x="2349444" y="338618"/>
                  </a:lnTo>
                  <a:lnTo>
                    <a:pt x="2386829" y="347395"/>
                  </a:lnTo>
                  <a:lnTo>
                    <a:pt x="2450383" y="365900"/>
                  </a:lnTo>
                  <a:lnTo>
                    <a:pt x="2497694" y="385781"/>
                  </a:lnTo>
                  <a:lnTo>
                    <a:pt x="2534821" y="418472"/>
                  </a:lnTo>
                  <a:lnTo>
                    <a:pt x="2537399" y="430199"/>
                  </a:lnTo>
                </a:path>
                <a:path w="4935855" h="430529">
                  <a:moveTo>
                    <a:pt x="4935374" y="21365"/>
                  </a:moveTo>
                  <a:lnTo>
                    <a:pt x="4912352" y="54795"/>
                  </a:lnTo>
                  <a:lnTo>
                    <a:pt x="4873128" y="75045"/>
                  </a:lnTo>
                  <a:lnTo>
                    <a:pt x="4816714" y="93830"/>
                  </a:lnTo>
                  <a:lnTo>
                    <a:pt x="4744747" y="111289"/>
                  </a:lnTo>
                  <a:lnTo>
                    <a:pt x="4703443" y="119564"/>
                  </a:lnTo>
                  <a:lnTo>
                    <a:pt x="4658864" y="127561"/>
                  </a:lnTo>
                  <a:lnTo>
                    <a:pt x="4611216" y="135295"/>
                  </a:lnTo>
                  <a:lnTo>
                    <a:pt x="4560702" y="142785"/>
                  </a:lnTo>
                  <a:lnTo>
                    <a:pt x="4507529" y="150048"/>
                  </a:lnTo>
                  <a:lnTo>
                    <a:pt x="4451899" y="157102"/>
                  </a:lnTo>
                  <a:lnTo>
                    <a:pt x="4394019" y="163964"/>
                  </a:lnTo>
                  <a:lnTo>
                    <a:pt x="4334092" y="170651"/>
                  </a:lnTo>
                  <a:lnTo>
                    <a:pt x="4272323" y="177181"/>
                  </a:lnTo>
                  <a:lnTo>
                    <a:pt x="4208917" y="183571"/>
                  </a:lnTo>
                  <a:lnTo>
                    <a:pt x="4144078" y="189839"/>
                  </a:lnTo>
                  <a:lnTo>
                    <a:pt x="4078012" y="196002"/>
                  </a:lnTo>
                  <a:lnTo>
                    <a:pt x="4010922" y="202078"/>
                  </a:lnTo>
                  <a:lnTo>
                    <a:pt x="3943014" y="208084"/>
                  </a:lnTo>
                  <a:lnTo>
                    <a:pt x="3874492" y="214037"/>
                  </a:lnTo>
                  <a:lnTo>
                    <a:pt x="3805560" y="219955"/>
                  </a:lnTo>
                  <a:lnTo>
                    <a:pt x="3736424" y="225856"/>
                  </a:lnTo>
                  <a:lnTo>
                    <a:pt x="3667288" y="231756"/>
                  </a:lnTo>
                  <a:lnTo>
                    <a:pt x="3598357" y="237674"/>
                  </a:lnTo>
                  <a:lnTo>
                    <a:pt x="3529835" y="243626"/>
                  </a:lnTo>
                  <a:lnTo>
                    <a:pt x="3461926" y="249631"/>
                  </a:lnTo>
                  <a:lnTo>
                    <a:pt x="3394837" y="255705"/>
                  </a:lnTo>
                  <a:lnTo>
                    <a:pt x="3328770" y="261867"/>
                  </a:lnTo>
                  <a:lnTo>
                    <a:pt x="3263932" y="268132"/>
                  </a:lnTo>
                  <a:lnTo>
                    <a:pt x="3200526" y="274520"/>
                  </a:lnTo>
                  <a:lnTo>
                    <a:pt x="3138757" y="281048"/>
                  </a:lnTo>
                  <a:lnTo>
                    <a:pt x="3078830" y="287732"/>
                  </a:lnTo>
                  <a:lnTo>
                    <a:pt x="3020949" y="294591"/>
                  </a:lnTo>
                  <a:lnTo>
                    <a:pt x="2965320" y="301641"/>
                  </a:lnTo>
                  <a:lnTo>
                    <a:pt x="2912146" y="308901"/>
                  </a:lnTo>
                  <a:lnTo>
                    <a:pt x="2861633" y="316387"/>
                  </a:lnTo>
                  <a:lnTo>
                    <a:pt x="2813984" y="324118"/>
                  </a:lnTo>
                  <a:lnTo>
                    <a:pt x="2769406" y="332110"/>
                  </a:lnTo>
                  <a:lnTo>
                    <a:pt x="2728102" y="340382"/>
                  </a:lnTo>
                  <a:lnTo>
                    <a:pt x="2690276" y="348950"/>
                  </a:lnTo>
                  <a:lnTo>
                    <a:pt x="2625881" y="367045"/>
                  </a:lnTo>
                  <a:lnTo>
                    <a:pt x="2577858" y="386537"/>
                  </a:lnTo>
                  <a:lnTo>
                    <a:pt x="2540101" y="418696"/>
                  </a:lnTo>
                  <a:lnTo>
                    <a:pt x="2537474" y="430265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46437" y="3436985"/>
            <a:ext cx="4851124" cy="128461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31447"/>
            <a:ext cx="8056245" cy="250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Классификационные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метрики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оценивают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качество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топ-</a:t>
            </a:r>
            <a:r>
              <a:rPr sz="1400" dirty="0">
                <a:latin typeface="Tahoma"/>
                <a:cs typeface="Tahoma"/>
              </a:rPr>
              <a:t>N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рекомендаций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точки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зрения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бинарной </a:t>
            </a:r>
            <a:r>
              <a:rPr sz="1400" dirty="0">
                <a:latin typeface="Tahoma"/>
                <a:cs typeface="Tahoma"/>
              </a:rPr>
              <a:t>классификации.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60" dirty="0">
                <a:latin typeface="Tahoma"/>
                <a:cs typeface="Tahoma"/>
              </a:rPr>
              <a:t>Все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считается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основе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4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базовых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случаев:</a:t>
            </a:r>
            <a:endParaRPr sz="1400">
              <a:latin typeface="Tahoma"/>
              <a:cs typeface="Tahoma"/>
            </a:endParaRPr>
          </a:p>
          <a:p>
            <a:pPr marL="469900" marR="1358900" indent="-336550">
              <a:lnSpc>
                <a:spcPct val="1161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Tahoma"/>
                <a:cs typeface="Tahoma"/>
              </a:rPr>
              <a:t>True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positive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(TP)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модель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рекомендовала</a:t>
            </a:r>
            <a:r>
              <a:rPr sz="1400" spc="-30" dirty="0">
                <a:latin typeface="Tahoma"/>
                <a:cs typeface="Tahoma"/>
              </a:rPr>
              <a:t> объект,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которым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пользователь провзаимодействовал</a:t>
            </a:r>
            <a:endParaRPr sz="1400">
              <a:latin typeface="Tahoma"/>
              <a:cs typeface="Tahoma"/>
            </a:endParaRPr>
          </a:p>
          <a:p>
            <a:pPr marL="469900" marR="1036955" indent="-336550">
              <a:lnSpc>
                <a:spcPct val="1161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Tahoma"/>
                <a:cs typeface="Tahoma"/>
              </a:rPr>
              <a:t>False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positive (FP)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 модель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рекомендовала </a:t>
            </a:r>
            <a:r>
              <a:rPr sz="1400" spc="-30" dirty="0">
                <a:latin typeface="Tahoma"/>
                <a:cs typeface="Tahoma"/>
              </a:rPr>
              <a:t>объект,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 которым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пользователь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не </a:t>
            </a:r>
            <a:r>
              <a:rPr sz="1400" spc="-10" dirty="0">
                <a:latin typeface="Tahoma"/>
                <a:cs typeface="Tahoma"/>
              </a:rPr>
              <a:t>провзаимодействовал</a:t>
            </a:r>
            <a:endParaRPr sz="1400">
              <a:latin typeface="Tahoma"/>
              <a:cs typeface="Tahoma"/>
            </a:endParaRPr>
          </a:p>
          <a:p>
            <a:pPr marL="469900" marR="787400" indent="-336550">
              <a:lnSpc>
                <a:spcPct val="1161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Tahoma"/>
                <a:cs typeface="Tahoma"/>
              </a:rPr>
              <a:t>True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negative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(TN)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модель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не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рекомендовала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объект,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которым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пользователь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не </a:t>
            </a:r>
            <a:r>
              <a:rPr sz="1400" spc="-10" dirty="0">
                <a:latin typeface="Tahoma"/>
                <a:cs typeface="Tahoma"/>
              </a:rPr>
              <a:t>провзаимодействовал</a:t>
            </a:r>
            <a:endParaRPr sz="1400">
              <a:latin typeface="Tahoma"/>
              <a:cs typeface="Tahoma"/>
            </a:endParaRPr>
          </a:p>
          <a:p>
            <a:pPr marL="469900" marR="957580" indent="-336550">
              <a:lnSpc>
                <a:spcPct val="1161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Tahoma"/>
                <a:cs typeface="Tahoma"/>
              </a:rPr>
              <a:t>False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negative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(FN)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модель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не</a:t>
            </a:r>
            <a:r>
              <a:rPr sz="1400" spc="-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рекомендовала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spc="-30" dirty="0">
                <a:latin typeface="Tahoma"/>
                <a:cs typeface="Tahoma"/>
              </a:rPr>
              <a:t>объект,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которым</a:t>
            </a:r>
            <a:r>
              <a:rPr sz="1400" spc="-10" dirty="0">
                <a:latin typeface="Tahoma"/>
                <a:cs typeface="Tahoma"/>
              </a:rPr>
              <a:t> пользователь провзаимодействовал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928250"/>
            <a:ext cx="8839202" cy="19246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225950" y="4944053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3"/>
              </a:rPr>
              <a:t>image</a:t>
            </a:r>
            <a:r>
              <a:rPr sz="900" u="sng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3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3"/>
              </a:rPr>
              <a:t>source</a:t>
            </a:r>
            <a:endParaRPr sz="9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/>
              <a:t>Наиболее</a:t>
            </a:r>
            <a:r>
              <a:rPr spc="10" dirty="0"/>
              <a:t> </a:t>
            </a:r>
            <a:r>
              <a:rPr dirty="0"/>
              <a:t>популярным</a:t>
            </a:r>
            <a:r>
              <a:rPr spc="5" dirty="0"/>
              <a:t> </a:t>
            </a:r>
            <a:r>
              <a:rPr dirty="0"/>
              <a:t>метриками </a:t>
            </a:r>
            <a:r>
              <a:rPr spc="-10" dirty="0"/>
              <a:t>являются</a:t>
            </a: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pc="-10" dirty="0"/>
              <a:t>Precision@K</a:t>
            </a: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dirty="0">
                <a:latin typeface="Tahoma"/>
                <a:cs typeface="Tahoma"/>
              </a:rPr>
              <a:t>Формула: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TP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60" dirty="0">
                <a:latin typeface="Tahoma"/>
                <a:cs typeface="Tahoma"/>
              </a:rPr>
              <a:t>/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(TP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40" dirty="0">
                <a:latin typeface="Tahoma"/>
                <a:cs typeface="Tahoma"/>
              </a:rPr>
              <a:t>FP)</a:t>
            </a:r>
            <a:endParaRPr sz="1400">
              <a:latin typeface="Tahoma"/>
              <a:cs typeface="Tahoma"/>
            </a:endParaRPr>
          </a:p>
          <a:p>
            <a:pPr marL="927100" marR="5080" lvl="1" indent="-336550">
              <a:lnSpc>
                <a:spcPct val="1161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Tahoma"/>
                <a:cs typeface="Tahoma"/>
              </a:rPr>
              <a:t>Можно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заметить,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что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под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positives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понимаем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рекомендованные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объекты,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то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есть</a:t>
            </a:r>
            <a:r>
              <a:rPr sz="1400" spc="-25" dirty="0">
                <a:latin typeface="Tahoma"/>
                <a:cs typeface="Tahoma"/>
              </a:rPr>
              <a:t> наш </a:t>
            </a:r>
            <a:r>
              <a:rPr sz="1400" spc="-40" dirty="0">
                <a:latin typeface="Tahoma"/>
                <a:cs typeface="Tahoma"/>
              </a:rPr>
              <a:t>топ-</a:t>
            </a:r>
            <a:r>
              <a:rPr sz="1400" spc="-10" dirty="0">
                <a:latin typeface="Tahoma"/>
                <a:cs typeface="Tahoma"/>
              </a:rPr>
              <a:t>К,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значит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TP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140" dirty="0">
                <a:latin typeface="Tahoma"/>
                <a:cs typeface="Tahoma"/>
              </a:rPr>
              <a:t>FP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=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dirty="0">
                <a:latin typeface="Tahoma"/>
                <a:cs typeface="Tahoma"/>
              </a:rPr>
              <a:t>Итоговая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формула: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TP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60" dirty="0">
                <a:latin typeface="Tahoma"/>
                <a:cs typeface="Tahoma"/>
              </a:rPr>
              <a:t>/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55" dirty="0">
                <a:latin typeface="Tahoma"/>
                <a:cs typeface="Tahoma"/>
              </a:rPr>
              <a:t>K</a:t>
            </a:r>
            <a:endParaRPr sz="14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spc="-10" dirty="0">
                <a:latin typeface="Tahoma"/>
                <a:cs typeface="Tahoma"/>
              </a:rPr>
              <a:t>Интерпретируется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как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доля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релевантных </a:t>
            </a:r>
            <a:r>
              <a:rPr sz="1400" spc="-10" dirty="0">
                <a:latin typeface="Tahoma"/>
                <a:cs typeface="Tahoma"/>
              </a:rPr>
              <a:t>рекомендаций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pc="40" dirty="0"/>
              <a:t>Recall@K</a:t>
            </a: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dirty="0">
                <a:latin typeface="Tahoma"/>
                <a:cs typeface="Tahoma"/>
              </a:rPr>
              <a:t>Формула: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TP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60" dirty="0">
                <a:latin typeface="Tahoma"/>
                <a:cs typeface="Tahoma"/>
              </a:rPr>
              <a:t>/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(TP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FN)</a:t>
            </a:r>
            <a:endParaRPr sz="14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spc="90" dirty="0">
                <a:latin typeface="Tahoma"/>
                <a:cs typeface="Tahoma"/>
              </a:rPr>
              <a:t>TP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210" dirty="0">
                <a:latin typeface="Tahoma"/>
                <a:cs typeface="Tahoma"/>
              </a:rPr>
              <a:t>+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95" dirty="0">
                <a:latin typeface="Tahoma"/>
                <a:cs typeface="Tahoma"/>
              </a:rPr>
              <a:t>FN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это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количество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известных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релевантных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объектов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для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пользователя</a:t>
            </a:r>
            <a:endParaRPr sz="1400">
              <a:latin typeface="Tahoma"/>
              <a:cs typeface="Tahoma"/>
            </a:endParaRPr>
          </a:p>
          <a:p>
            <a:pPr marL="926465" lvl="1" indent="-335915">
              <a:lnSpc>
                <a:spcPct val="100000"/>
              </a:lnSpc>
              <a:spcBef>
                <a:spcPts val="270"/>
              </a:spcBef>
              <a:buChar char="○"/>
              <a:tabLst>
                <a:tab pos="926465" algn="l"/>
              </a:tabLst>
            </a:pPr>
            <a:r>
              <a:rPr sz="1400" spc="-10" dirty="0">
                <a:latin typeface="Tahoma"/>
                <a:cs typeface="Tahoma"/>
              </a:rPr>
              <a:t>Интерпретируется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как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доля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релевантных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объектов,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попавших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в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рекомендации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09750" y="1634446"/>
            <a:ext cx="7425055" cy="2948305"/>
            <a:chOff x="509750" y="1634446"/>
            <a:chExt cx="7425055" cy="29483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750" y="1634446"/>
              <a:ext cx="2347450" cy="89064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750" y="2580325"/>
              <a:ext cx="2316800" cy="2001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2326962"/>
              <a:ext cx="3362324" cy="14382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826550" y="2107384"/>
              <a:ext cx="1745614" cy="1502410"/>
            </a:xfrm>
            <a:custGeom>
              <a:avLst/>
              <a:gdLst/>
              <a:ahLst/>
              <a:cxnLst/>
              <a:rect l="l" t="t" r="r" b="b"/>
              <a:pathLst>
                <a:path w="1745614" h="1502410">
                  <a:moveTo>
                    <a:pt x="30649" y="0"/>
                  </a:moveTo>
                  <a:lnTo>
                    <a:pt x="90457" y="1507"/>
                  </a:lnTo>
                  <a:lnTo>
                    <a:pt x="147488" y="5932"/>
                  </a:lnTo>
                  <a:lnTo>
                    <a:pt x="201879" y="13128"/>
                  </a:lnTo>
                  <a:lnTo>
                    <a:pt x="253771" y="22950"/>
                  </a:lnTo>
                  <a:lnTo>
                    <a:pt x="303303" y="35251"/>
                  </a:lnTo>
                  <a:lnTo>
                    <a:pt x="350612" y="49887"/>
                  </a:lnTo>
                  <a:lnTo>
                    <a:pt x="395838" y="66711"/>
                  </a:lnTo>
                  <a:lnTo>
                    <a:pt x="439120" y="85576"/>
                  </a:lnTo>
                  <a:lnTo>
                    <a:pt x="480597" y="106339"/>
                  </a:lnTo>
                  <a:lnTo>
                    <a:pt x="520407" y="128851"/>
                  </a:lnTo>
                  <a:lnTo>
                    <a:pt x="558689" y="152968"/>
                  </a:lnTo>
                  <a:lnTo>
                    <a:pt x="595583" y="178544"/>
                  </a:lnTo>
                  <a:lnTo>
                    <a:pt x="631227" y="205433"/>
                  </a:lnTo>
                  <a:lnTo>
                    <a:pt x="665760" y="233488"/>
                  </a:lnTo>
                  <a:lnTo>
                    <a:pt x="699321" y="262565"/>
                  </a:lnTo>
                  <a:lnTo>
                    <a:pt x="732049" y="292517"/>
                  </a:lnTo>
                  <a:lnTo>
                    <a:pt x="764082" y="323198"/>
                  </a:lnTo>
                  <a:lnTo>
                    <a:pt x="795560" y="354463"/>
                  </a:lnTo>
                  <a:lnTo>
                    <a:pt x="826621" y="386165"/>
                  </a:lnTo>
                  <a:lnTo>
                    <a:pt x="857405" y="418160"/>
                  </a:lnTo>
                  <a:lnTo>
                    <a:pt x="888049" y="450299"/>
                  </a:lnTo>
                  <a:lnTo>
                    <a:pt x="918694" y="482439"/>
                  </a:lnTo>
                  <a:lnTo>
                    <a:pt x="949477" y="514434"/>
                  </a:lnTo>
                  <a:lnTo>
                    <a:pt x="980538" y="546136"/>
                  </a:lnTo>
                  <a:lnTo>
                    <a:pt x="1012016" y="577401"/>
                  </a:lnTo>
                  <a:lnTo>
                    <a:pt x="1044049" y="608082"/>
                  </a:lnTo>
                  <a:lnTo>
                    <a:pt x="1076777" y="638034"/>
                  </a:lnTo>
                  <a:lnTo>
                    <a:pt x="1110338" y="667111"/>
                  </a:lnTo>
                  <a:lnTo>
                    <a:pt x="1144871" y="695166"/>
                  </a:lnTo>
                  <a:lnTo>
                    <a:pt x="1180515" y="722055"/>
                  </a:lnTo>
                  <a:lnTo>
                    <a:pt x="1217409" y="747631"/>
                  </a:lnTo>
                  <a:lnTo>
                    <a:pt x="1255691" y="771748"/>
                  </a:lnTo>
                  <a:lnTo>
                    <a:pt x="1295502" y="794260"/>
                  </a:lnTo>
                  <a:lnTo>
                    <a:pt x="1336978" y="815023"/>
                  </a:lnTo>
                  <a:lnTo>
                    <a:pt x="1380260" y="833888"/>
                  </a:lnTo>
                  <a:lnTo>
                    <a:pt x="1425486" y="850712"/>
                  </a:lnTo>
                  <a:lnTo>
                    <a:pt x="1472796" y="865348"/>
                  </a:lnTo>
                  <a:lnTo>
                    <a:pt x="1522327" y="877649"/>
                  </a:lnTo>
                  <a:lnTo>
                    <a:pt x="1574219" y="887471"/>
                  </a:lnTo>
                  <a:lnTo>
                    <a:pt x="1628611" y="894667"/>
                  </a:lnTo>
                  <a:lnTo>
                    <a:pt x="1685641" y="899092"/>
                  </a:lnTo>
                  <a:lnTo>
                    <a:pt x="1745449" y="900599"/>
                  </a:lnTo>
                </a:path>
                <a:path w="1745614" h="1502410">
                  <a:moveTo>
                    <a:pt x="0" y="1502178"/>
                  </a:moveTo>
                  <a:lnTo>
                    <a:pt x="67117" y="1500950"/>
                  </a:lnTo>
                  <a:lnTo>
                    <a:pt x="130799" y="1497355"/>
                  </a:lnTo>
                  <a:lnTo>
                    <a:pt x="191237" y="1491523"/>
                  </a:lnTo>
                  <a:lnTo>
                    <a:pt x="248621" y="1483586"/>
                  </a:lnTo>
                  <a:lnTo>
                    <a:pt x="303142" y="1473677"/>
                  </a:lnTo>
                  <a:lnTo>
                    <a:pt x="354991" y="1461926"/>
                  </a:lnTo>
                  <a:lnTo>
                    <a:pt x="404359" y="1448465"/>
                  </a:lnTo>
                  <a:lnTo>
                    <a:pt x="451437" y="1433425"/>
                  </a:lnTo>
                  <a:lnTo>
                    <a:pt x="496416" y="1416938"/>
                  </a:lnTo>
                  <a:lnTo>
                    <a:pt x="539485" y="1399136"/>
                  </a:lnTo>
                  <a:lnTo>
                    <a:pt x="580838" y="1380150"/>
                  </a:lnTo>
                  <a:lnTo>
                    <a:pt x="620663" y="1360112"/>
                  </a:lnTo>
                  <a:lnTo>
                    <a:pt x="659152" y="1339153"/>
                  </a:lnTo>
                  <a:lnTo>
                    <a:pt x="696496" y="1317404"/>
                  </a:lnTo>
                  <a:lnTo>
                    <a:pt x="732886" y="1294998"/>
                  </a:lnTo>
                  <a:lnTo>
                    <a:pt x="768512" y="1272066"/>
                  </a:lnTo>
                  <a:lnTo>
                    <a:pt x="803565" y="1248739"/>
                  </a:lnTo>
                  <a:lnTo>
                    <a:pt x="838237" y="1225149"/>
                  </a:lnTo>
                  <a:lnTo>
                    <a:pt x="872717" y="1201428"/>
                  </a:lnTo>
                  <a:lnTo>
                    <a:pt x="907198" y="1177706"/>
                  </a:lnTo>
                  <a:lnTo>
                    <a:pt x="941869" y="1154116"/>
                  </a:lnTo>
                  <a:lnTo>
                    <a:pt x="976921" y="1130789"/>
                  </a:lnTo>
                  <a:lnTo>
                    <a:pt x="1012546" y="1107857"/>
                  </a:lnTo>
                  <a:lnTo>
                    <a:pt x="1048935" y="1085451"/>
                  </a:lnTo>
                  <a:lnTo>
                    <a:pt x="1086277" y="1063703"/>
                  </a:lnTo>
                  <a:lnTo>
                    <a:pt x="1124765" y="1042743"/>
                  </a:lnTo>
                  <a:lnTo>
                    <a:pt x="1164588" y="1022705"/>
                  </a:lnTo>
                  <a:lnTo>
                    <a:pt x="1205939" y="1003719"/>
                  </a:lnTo>
                  <a:lnTo>
                    <a:pt x="1249006" y="985917"/>
                  </a:lnTo>
                  <a:lnTo>
                    <a:pt x="1293983" y="969430"/>
                  </a:lnTo>
                  <a:lnTo>
                    <a:pt x="1341058" y="954391"/>
                  </a:lnTo>
                  <a:lnTo>
                    <a:pt x="1390424" y="940930"/>
                  </a:lnTo>
                  <a:lnTo>
                    <a:pt x="1442271" y="929178"/>
                  </a:lnTo>
                  <a:lnTo>
                    <a:pt x="1496789" y="919269"/>
                  </a:lnTo>
                  <a:lnTo>
                    <a:pt x="1554170" y="911332"/>
                  </a:lnTo>
                  <a:lnTo>
                    <a:pt x="1614605" y="905501"/>
                  </a:lnTo>
                  <a:lnTo>
                    <a:pt x="1678285" y="901905"/>
                  </a:lnTo>
                  <a:lnTo>
                    <a:pt x="1745400" y="900677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3625" y="1694471"/>
            <a:ext cx="8342630" cy="1295400"/>
            <a:chOff x="333625" y="1694471"/>
            <a:chExt cx="8342630" cy="12954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3625" y="1694898"/>
              <a:ext cx="3025908" cy="12943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5075" y="1694471"/>
              <a:ext cx="4020629" cy="12947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85249" y="2307786"/>
              <a:ext cx="1212850" cy="0"/>
            </a:xfrm>
            <a:custGeom>
              <a:avLst/>
              <a:gdLst/>
              <a:ahLst/>
              <a:cxnLst/>
              <a:rect l="l" t="t" r="r" b="b"/>
              <a:pathLst>
                <a:path w="1212850">
                  <a:moveTo>
                    <a:pt x="0" y="0"/>
                  </a:moveTo>
                  <a:lnTo>
                    <a:pt x="1212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97999" y="229205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97999" y="2292053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883399" y="3198504"/>
            <a:ext cx="23793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Получение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True</a:t>
            </a:r>
            <a:r>
              <a:rPr sz="1200" dirty="0">
                <a:latin typeface="Tahoma"/>
                <a:cs typeface="Tahoma"/>
              </a:rPr>
              <a:t> positives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для </a:t>
            </a:r>
            <a:r>
              <a:rPr sz="1200" spc="-25" dirty="0">
                <a:latin typeface="Tahoma"/>
                <a:cs typeface="Tahoma"/>
              </a:rPr>
              <a:t>k=2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96099" y="3426850"/>
            <a:ext cx="3441065" cy="15748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dirty="0">
                <a:latin typeface="Courier New"/>
                <a:cs typeface="Courier New"/>
              </a:rPr>
              <a:t>df_merged[</a:t>
            </a:r>
            <a:r>
              <a:rPr sz="1050" dirty="0">
                <a:solidFill>
                  <a:srgbClr val="BB2323"/>
                </a:solidFill>
                <a:latin typeface="Courier New"/>
                <a:cs typeface="Courier New"/>
              </a:rPr>
              <a:t>'hit@2'</a:t>
            </a:r>
            <a:r>
              <a:rPr sz="1050" dirty="0">
                <a:latin typeface="Courier New"/>
                <a:cs typeface="Courier New"/>
              </a:rPr>
              <a:t>]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1050" spc="-4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df_merged[</a:t>
            </a:r>
            <a:r>
              <a:rPr sz="1050" dirty="0">
                <a:solidFill>
                  <a:srgbClr val="BB2323"/>
                </a:solidFill>
                <a:latin typeface="Courier New"/>
                <a:cs typeface="Courier New"/>
              </a:rPr>
              <a:t>'rank'</a:t>
            </a:r>
            <a:r>
              <a:rPr sz="1050" dirty="0">
                <a:latin typeface="Courier New"/>
                <a:cs typeface="Courier New"/>
              </a:rPr>
              <a:t>]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&lt;=</a:t>
            </a:r>
            <a:r>
              <a:rPr sz="1050" spc="-3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666666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6099" y="3584032"/>
            <a:ext cx="3613785" cy="16510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050" dirty="0">
                <a:latin typeface="Courier New"/>
                <a:cs typeface="Courier New"/>
              </a:rPr>
              <a:t>df_merged[</a:t>
            </a:r>
            <a:r>
              <a:rPr sz="1050" dirty="0">
                <a:solidFill>
                  <a:srgbClr val="BB2323"/>
                </a:solidFill>
                <a:latin typeface="Courier New"/>
                <a:cs typeface="Courier New"/>
              </a:rPr>
              <a:t>'hit@2/2'</a:t>
            </a:r>
            <a:r>
              <a:rPr sz="1050" dirty="0">
                <a:latin typeface="Courier New"/>
                <a:cs typeface="Courier New"/>
              </a:rPr>
              <a:t>]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1050" spc="-4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df_merged[</a:t>
            </a:r>
            <a:r>
              <a:rPr sz="1050" dirty="0">
                <a:solidFill>
                  <a:srgbClr val="BB2323"/>
                </a:solidFill>
                <a:latin typeface="Courier New"/>
                <a:cs typeface="Courier New"/>
              </a:rPr>
              <a:t>'hit@2'</a:t>
            </a:r>
            <a:r>
              <a:rPr sz="1050" dirty="0">
                <a:latin typeface="Courier New"/>
                <a:cs typeface="Courier New"/>
              </a:rPr>
              <a:t>]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/</a:t>
            </a:r>
            <a:r>
              <a:rPr sz="1050" spc="-4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1050" spc="-50" dirty="0">
                <a:solidFill>
                  <a:srgbClr val="666666"/>
                </a:solidFill>
                <a:latin typeface="Courier New"/>
                <a:cs typeface="Courier New"/>
              </a:rPr>
              <a:t>2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83399" y="3846204"/>
            <a:ext cx="17081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Получение</a:t>
            </a:r>
            <a:r>
              <a:rPr sz="1200" spc="-10" dirty="0">
                <a:latin typeface="Tahoma"/>
                <a:cs typeface="Tahoma"/>
              </a:rPr>
              <a:t> Precision@2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6099" y="4074550"/>
            <a:ext cx="4801870" cy="16002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spc="-10" dirty="0">
                <a:latin typeface="Courier New"/>
                <a:cs typeface="Courier New"/>
              </a:rPr>
              <a:t>df_merged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groupby(level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1050" spc="-10" dirty="0">
                <a:solidFill>
                  <a:srgbClr val="666666"/>
                </a:solidFill>
                <a:latin typeface="Courier New"/>
                <a:cs typeface="Courier New"/>
              </a:rPr>
              <a:t>0</a:t>
            </a:r>
            <a:r>
              <a:rPr sz="1050" spc="-10" dirty="0">
                <a:latin typeface="Courier New"/>
                <a:cs typeface="Courier New"/>
              </a:rPr>
              <a:t>)[</a:t>
            </a:r>
            <a:r>
              <a:rPr sz="1050" spc="-10" dirty="0">
                <a:solidFill>
                  <a:srgbClr val="BB2323"/>
                </a:solidFill>
                <a:latin typeface="Courier New"/>
                <a:cs typeface="Courier New"/>
              </a:rPr>
              <a:t>'hit@2/2'</a:t>
            </a:r>
            <a:r>
              <a:rPr sz="1050" spc="-10" dirty="0">
                <a:latin typeface="Courier New"/>
                <a:cs typeface="Courier New"/>
              </a:rPr>
              <a:t>]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sum()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mean()</a:t>
            </a:r>
            <a:r>
              <a:rPr sz="1050" spc="1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==</a:t>
            </a:r>
            <a:r>
              <a:rPr sz="1050" spc="15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0.1666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3399" y="4331979"/>
            <a:ext cx="32359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Tahoma"/>
                <a:cs typeface="Tahoma"/>
              </a:rPr>
              <a:t>Но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groupby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по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user_id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делать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не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обязательно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96099" y="4560325"/>
            <a:ext cx="5361940" cy="161925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dirty="0">
                <a:latin typeface="Courier New"/>
                <a:cs typeface="Courier New"/>
              </a:rPr>
              <a:t>users_count</a:t>
            </a:r>
            <a:r>
              <a:rPr sz="1050" spc="-30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1050" spc="-2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df_merged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index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get_level_values(</a:t>
            </a:r>
            <a:r>
              <a:rPr sz="1050" spc="-10" dirty="0">
                <a:solidFill>
                  <a:srgbClr val="BB2323"/>
                </a:solidFill>
                <a:latin typeface="Courier New"/>
                <a:cs typeface="Courier New"/>
              </a:rPr>
              <a:t>'user_id'</a:t>
            </a:r>
            <a:r>
              <a:rPr sz="1050" spc="-10" dirty="0">
                <a:latin typeface="Courier New"/>
                <a:cs typeface="Courier New"/>
              </a:rPr>
              <a:t>)</a:t>
            </a:r>
            <a:r>
              <a:rPr sz="10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spc="-10" dirty="0">
                <a:latin typeface="Courier New"/>
                <a:cs typeface="Courier New"/>
              </a:rPr>
              <a:t>nunique()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96099" y="4722250"/>
            <a:ext cx="4001770" cy="160020"/>
          </a:xfrm>
          <a:prstGeom prst="rect">
            <a:avLst/>
          </a:prstGeom>
          <a:solidFill>
            <a:srgbClr val="F6F6F6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20"/>
              </a:lnSpc>
            </a:pPr>
            <a:r>
              <a:rPr sz="1050" dirty="0">
                <a:latin typeface="Courier New"/>
                <a:cs typeface="Courier New"/>
              </a:rPr>
              <a:t>df_merged[</a:t>
            </a:r>
            <a:r>
              <a:rPr sz="1050" dirty="0">
                <a:solidFill>
                  <a:srgbClr val="BB2323"/>
                </a:solidFill>
                <a:latin typeface="Courier New"/>
                <a:cs typeface="Courier New"/>
              </a:rPr>
              <a:t>'hit@2/2'</a:t>
            </a:r>
            <a:r>
              <a:rPr sz="1050" dirty="0">
                <a:latin typeface="Courier New"/>
                <a:cs typeface="Courier New"/>
              </a:rPr>
              <a:t>]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1050" dirty="0">
                <a:latin typeface="Courier New"/>
                <a:cs typeface="Courier New"/>
              </a:rPr>
              <a:t>sum()</a:t>
            </a:r>
            <a:r>
              <a:rPr sz="1050" spc="-55" dirty="0">
                <a:latin typeface="Courier New"/>
                <a:cs typeface="Courier New"/>
              </a:rPr>
              <a:t> </a:t>
            </a:r>
            <a:r>
              <a:rPr sz="1050" dirty="0">
                <a:solidFill>
                  <a:srgbClr val="055BE0"/>
                </a:solidFill>
                <a:latin typeface="Courier New"/>
                <a:cs typeface="Courier New"/>
              </a:rPr>
              <a:t>/</a:t>
            </a:r>
            <a:r>
              <a:rPr sz="1050" spc="-4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users_count</a:t>
            </a:r>
            <a:r>
              <a:rPr sz="1050" spc="-45" dirty="0">
                <a:latin typeface="Courier New"/>
                <a:cs typeface="Courier New"/>
              </a:rPr>
              <a:t> </a:t>
            </a:r>
            <a:r>
              <a:rPr sz="1050" dirty="0">
                <a:latin typeface="Courier New"/>
                <a:cs typeface="Courier New"/>
              </a:rPr>
              <a:t>==</a:t>
            </a:r>
            <a:r>
              <a:rPr sz="1050" spc="-40" dirty="0">
                <a:latin typeface="Courier New"/>
                <a:cs typeface="Courier New"/>
              </a:rPr>
              <a:t> </a:t>
            </a:r>
            <a:r>
              <a:rPr sz="1050" spc="-10" dirty="0">
                <a:latin typeface="Courier New"/>
                <a:cs typeface="Courier New"/>
              </a:rPr>
              <a:t>0.1666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3700"/>
            <a:ext cx="7986395" cy="1597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904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Tahoma"/>
                <a:cs typeface="Tahoma"/>
              </a:rPr>
              <a:t>Основная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цель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валидации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-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оценить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качество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модели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перед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spc="-25" dirty="0">
                <a:latin typeface="Tahoma"/>
                <a:cs typeface="Tahoma"/>
              </a:rPr>
              <a:t>её </a:t>
            </a:r>
            <a:r>
              <a:rPr sz="1800" spc="-10" dirty="0">
                <a:latin typeface="Tahoma"/>
                <a:cs typeface="Tahoma"/>
              </a:rPr>
              <a:t>использованием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800">
              <a:latin typeface="Tahoma"/>
              <a:cs typeface="Tahoma"/>
            </a:endParaRPr>
          </a:p>
          <a:p>
            <a:pPr marL="12700" marR="5080">
              <a:lnSpc>
                <a:spcPct val="114599"/>
              </a:lnSpc>
            </a:pPr>
            <a:r>
              <a:rPr sz="1800" dirty="0">
                <a:latin typeface="Tahoma"/>
                <a:cs typeface="Tahoma"/>
              </a:rPr>
              <a:t>Поэтому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процесс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валидации</a:t>
            </a:r>
            <a:r>
              <a:rPr sz="1800" spc="-3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должен</a:t>
            </a:r>
            <a:r>
              <a:rPr sz="1800" spc="-15" dirty="0">
                <a:latin typeface="Tahoma"/>
                <a:cs typeface="Tahoma"/>
              </a:rPr>
              <a:t> </a:t>
            </a:r>
            <a:r>
              <a:rPr sz="1800" i="1" spc="-10" dirty="0">
                <a:latin typeface="Arial"/>
                <a:cs typeface="Arial"/>
              </a:rPr>
              <a:t>максимально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точно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воспроизводить </a:t>
            </a:r>
            <a:r>
              <a:rPr sz="1800" i="1" dirty="0">
                <a:latin typeface="Arial"/>
                <a:cs typeface="Arial"/>
              </a:rPr>
              <a:t>условия,</a:t>
            </a:r>
            <a:r>
              <a:rPr sz="1800" i="1" spc="-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в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которых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модель</a:t>
            </a:r>
            <a:r>
              <a:rPr sz="1800" i="1" spc="-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будет</a:t>
            </a:r>
            <a:r>
              <a:rPr sz="1800" i="1" spc="-60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использоваться.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0582" y="133350"/>
            <a:ext cx="1868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31447"/>
            <a:ext cx="8329930" cy="2254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Классификационные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метрики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уже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неплохо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показывают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качество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наших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топ-</a:t>
            </a:r>
            <a:r>
              <a:rPr sz="1400" dirty="0">
                <a:latin typeface="Tahoma"/>
                <a:cs typeface="Tahoma"/>
              </a:rPr>
              <a:t>К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рекомендаций,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но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они </a:t>
            </a:r>
            <a:r>
              <a:rPr sz="1400" spc="-10" dirty="0">
                <a:latin typeface="Tahoma"/>
                <a:cs typeface="Tahoma"/>
              </a:rPr>
              <a:t>учитывают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только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попадания.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90" dirty="0">
                <a:latin typeface="Tahoma"/>
                <a:cs typeface="Tahoma"/>
              </a:rPr>
              <a:t>А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также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хотим,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чтобы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наши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релевантные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рекомендации </a:t>
            </a:r>
            <a:r>
              <a:rPr sz="1400" dirty="0">
                <a:latin typeface="Tahoma"/>
                <a:cs typeface="Tahoma"/>
              </a:rPr>
              <a:t>находились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40" dirty="0">
                <a:latin typeface="Tahoma"/>
                <a:cs typeface="Tahoma"/>
              </a:rPr>
              <a:t>как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можно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выше.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ahoma"/>
              <a:cs typeface="Tahoma"/>
            </a:endParaRPr>
          </a:p>
          <a:p>
            <a:pPr marL="12700" marR="610870">
              <a:lnSpc>
                <a:spcPct val="1161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Здесь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нам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и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помогут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ранжирующие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метрики,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которые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будут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оценивать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наши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попадания,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но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с </a:t>
            </a:r>
            <a:r>
              <a:rPr sz="1400" spc="-10" dirty="0">
                <a:latin typeface="Tahoma"/>
                <a:cs typeface="Tahoma"/>
              </a:rPr>
              <a:t>весами: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Mean</a:t>
            </a:r>
            <a:r>
              <a:rPr sz="1400" spc="1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Reciprocal</a:t>
            </a:r>
            <a:r>
              <a:rPr sz="1400" spc="1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Rank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Mean</a:t>
            </a:r>
            <a:r>
              <a:rPr sz="1400" spc="-1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Average</a:t>
            </a:r>
            <a:r>
              <a:rPr sz="1400" spc="10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Precision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Normalized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Discounted</a:t>
            </a:r>
            <a:r>
              <a:rPr sz="1400" spc="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Cumulative</a:t>
            </a:r>
            <a:r>
              <a:rPr sz="1400" spc="45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Gain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01" y="285750"/>
            <a:ext cx="1868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65737"/>
            <a:ext cx="392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Mean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Reciprocal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Rank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средний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обратный</a:t>
            </a:r>
            <a:r>
              <a:rPr sz="1400" spc="3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ранг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465963"/>
            <a:ext cx="8194040" cy="98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93365" algn="l"/>
              </a:tabLst>
            </a:pP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кол-</a:t>
            </a:r>
            <a:r>
              <a:rPr sz="1400" dirty="0">
                <a:latin typeface="Tahoma"/>
                <a:cs typeface="Tahoma"/>
              </a:rPr>
              <a:t>во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пользователей,</a:t>
            </a:r>
            <a:r>
              <a:rPr sz="1400" dirty="0">
                <a:latin typeface="Tahoma"/>
                <a:cs typeface="Tahoma"/>
              </a:rPr>
              <a:t>	-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позиция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первой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релевантной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рекомендации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для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пользователя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50" dirty="0">
                <a:latin typeface="Tahoma"/>
                <a:cs typeface="Tahoma"/>
              </a:rPr>
              <a:t>i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ahoma"/>
              <a:cs typeface="Tahoma"/>
            </a:endParaRPr>
          </a:p>
          <a:p>
            <a:pPr marL="12700" marR="1090295">
              <a:lnSpc>
                <a:spcPct val="1161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Причем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если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для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пользователя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мы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не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рекомендовали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ничего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релевантного,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то</a:t>
            </a:r>
            <a:r>
              <a:rPr sz="1400" spc="-1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дробь зануляется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6950" y="2223925"/>
            <a:ext cx="2746249" cy="947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6926" y="3466400"/>
            <a:ext cx="520260" cy="21905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7797" y="3841697"/>
            <a:ext cx="492053" cy="4855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13502"/>
            <a:ext cx="1868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65737"/>
            <a:ext cx="5100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ahoma"/>
                <a:cs typeface="Tahoma"/>
              </a:rPr>
              <a:t>Mean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Average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Precision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средняя</a:t>
            </a:r>
            <a:r>
              <a:rPr sz="1400" spc="2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точность</a:t>
            </a:r>
            <a:r>
              <a:rPr sz="1400" spc="1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</a:t>
            </a:r>
            <a:r>
              <a:rPr sz="1400" spc="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пользователям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3679323"/>
            <a:ext cx="4354830" cy="7683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00" spc="65" dirty="0">
                <a:latin typeface="Tahoma"/>
                <a:cs typeface="Tahoma"/>
              </a:rPr>
              <a:t>N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кол-</a:t>
            </a:r>
            <a:r>
              <a:rPr sz="1400" dirty="0">
                <a:latin typeface="Tahoma"/>
                <a:cs typeface="Tahoma"/>
              </a:rPr>
              <a:t>во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пользователей</a:t>
            </a:r>
            <a:endParaRPr sz="1400">
              <a:latin typeface="Tahoma"/>
              <a:cs typeface="Tahoma"/>
            </a:endParaRPr>
          </a:p>
          <a:p>
            <a:pPr marL="45593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Tahoma"/>
                <a:cs typeface="Tahoma"/>
              </a:rPr>
              <a:t>-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35" dirty="0">
                <a:latin typeface="Tahoma"/>
                <a:cs typeface="Tahoma"/>
              </a:rPr>
              <a:t>кол-</a:t>
            </a:r>
            <a:r>
              <a:rPr sz="1400" dirty="0">
                <a:latin typeface="Tahoma"/>
                <a:cs typeface="Tahoma"/>
              </a:rPr>
              <a:t>во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релевантных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объектов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у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пользователя</a:t>
            </a:r>
            <a:endParaRPr sz="1400">
              <a:latin typeface="Tahoma"/>
              <a:cs typeface="Tahoma"/>
            </a:endParaRPr>
          </a:p>
          <a:p>
            <a:pPr marL="406400">
              <a:lnSpc>
                <a:spcPct val="100000"/>
              </a:lnSpc>
              <a:spcBef>
                <a:spcPts val="270"/>
              </a:spcBef>
            </a:pPr>
            <a:r>
              <a:rPr sz="1400" dirty="0">
                <a:latin typeface="Tahoma"/>
                <a:cs typeface="Tahoma"/>
              </a:rPr>
              <a:t>-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релевантность</a:t>
            </a:r>
            <a:r>
              <a:rPr sz="1400" spc="-7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i-</a:t>
            </a:r>
            <a:r>
              <a:rPr sz="1400" dirty="0">
                <a:latin typeface="Tahoma"/>
                <a:cs typeface="Tahoma"/>
              </a:rPr>
              <a:t>ой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рекомендации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4612" y="2059575"/>
            <a:ext cx="3018630" cy="662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56562" y="2878075"/>
            <a:ext cx="4274752" cy="66207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82850" y="4019612"/>
            <a:ext cx="422275" cy="438784"/>
            <a:chOff x="382850" y="4019612"/>
            <a:chExt cx="422275" cy="438784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850" y="4019612"/>
              <a:ext cx="421697" cy="19168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2850" y="4240050"/>
              <a:ext cx="326877" cy="2179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73275"/>
            <a:ext cx="1868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Метрики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Normalized Discounted Cumulative Gain - взвешенная</a:t>
            </a:r>
            <a:r>
              <a:rPr spc="-5" dirty="0"/>
              <a:t> </a:t>
            </a:r>
            <a:r>
              <a:rPr spc="-10" dirty="0"/>
              <a:t>точность</a:t>
            </a:r>
            <a:r>
              <a:rPr spc="-5" dirty="0"/>
              <a:t> </a:t>
            </a:r>
            <a:r>
              <a:rPr dirty="0"/>
              <a:t>по </a:t>
            </a:r>
            <a:r>
              <a:rPr spc="-10" dirty="0"/>
              <a:t>пользователям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pc="-10" dirty="0"/>
          </a:p>
          <a:p>
            <a:pPr marL="3115310">
              <a:lnSpc>
                <a:spcPct val="100000"/>
              </a:lnSpc>
            </a:pPr>
            <a:r>
              <a:rPr dirty="0"/>
              <a:t>-</a:t>
            </a:r>
            <a:r>
              <a:rPr spc="-35" dirty="0"/>
              <a:t> </a:t>
            </a:r>
            <a:r>
              <a:rPr dirty="0"/>
              <a:t>вес</a:t>
            </a:r>
            <a:r>
              <a:rPr spc="-35" dirty="0"/>
              <a:t> </a:t>
            </a:r>
            <a:r>
              <a:rPr spc="-25" dirty="0"/>
              <a:t>i-</a:t>
            </a:r>
            <a:r>
              <a:rPr dirty="0"/>
              <a:t>ой</a:t>
            </a:r>
            <a:r>
              <a:rPr spc="-40" dirty="0"/>
              <a:t> </a:t>
            </a:r>
            <a:r>
              <a:rPr spc="-20" dirty="0"/>
              <a:t>позиции,</a:t>
            </a:r>
            <a:r>
              <a:rPr spc="-35" dirty="0"/>
              <a:t> </a:t>
            </a:r>
            <a:r>
              <a:rPr dirty="0"/>
              <a:t>0</a:t>
            </a:r>
            <a:r>
              <a:rPr spc="-35" dirty="0"/>
              <a:t> </a:t>
            </a:r>
            <a:r>
              <a:rPr dirty="0"/>
              <a:t>если</a:t>
            </a:r>
            <a:r>
              <a:rPr spc="-40" dirty="0"/>
              <a:t> </a:t>
            </a:r>
            <a:r>
              <a:rPr dirty="0"/>
              <a:t>не</a:t>
            </a:r>
            <a:r>
              <a:rPr spc="-35" dirty="0"/>
              <a:t> </a:t>
            </a:r>
            <a:r>
              <a:rPr spc="-10" dirty="0"/>
              <a:t>релевантна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pc="-10" dirty="0"/>
          </a:p>
          <a:p>
            <a:pPr marL="6021070" marR="5080" indent="492125" algn="r">
              <a:lnSpc>
                <a:spcPct val="116100"/>
              </a:lnSpc>
            </a:pPr>
            <a:r>
              <a:rPr dirty="0"/>
              <a:t>-</a:t>
            </a:r>
            <a:r>
              <a:rPr spc="-65" dirty="0"/>
              <a:t> </a:t>
            </a:r>
            <a:r>
              <a:rPr spc="-35" dirty="0"/>
              <a:t>кол-</a:t>
            </a:r>
            <a:r>
              <a:rPr dirty="0"/>
              <a:t>во</a:t>
            </a:r>
            <a:r>
              <a:rPr spc="-60" dirty="0"/>
              <a:t> </a:t>
            </a:r>
            <a:r>
              <a:rPr spc="-10" dirty="0"/>
              <a:t>релевантных </a:t>
            </a:r>
            <a:r>
              <a:rPr dirty="0"/>
              <a:t>объектов</a:t>
            </a:r>
            <a:r>
              <a:rPr spc="-35" dirty="0"/>
              <a:t> </a:t>
            </a:r>
            <a:r>
              <a:rPr dirty="0"/>
              <a:t>для</a:t>
            </a:r>
            <a:r>
              <a:rPr spc="-40" dirty="0"/>
              <a:t> </a:t>
            </a:r>
            <a:r>
              <a:rPr spc="-10" dirty="0"/>
              <a:t>пользователя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7850" y="2442362"/>
            <a:ext cx="326877" cy="2179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4575" y="2271099"/>
            <a:ext cx="1448830" cy="6013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087" y="3067474"/>
            <a:ext cx="2179811" cy="6013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11425" y="4173949"/>
            <a:ext cx="3078959" cy="6013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13975" y="3067475"/>
            <a:ext cx="2771779" cy="6013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30350" y="3159600"/>
            <a:ext cx="433447" cy="2587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85750"/>
            <a:ext cx="1868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Бейзлайны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65737"/>
            <a:ext cx="814578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65" dirty="0">
                <a:latin typeface="Tahoma"/>
                <a:cs typeface="Tahoma"/>
              </a:rPr>
              <a:t>Самые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популярный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бейзлайн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-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построить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популярное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25" dirty="0">
                <a:latin typeface="Tahoma"/>
                <a:cs typeface="Tahoma"/>
              </a:rPr>
              <a:t>:)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400">
              <a:latin typeface="Tahoma"/>
              <a:cs typeface="Tahoma"/>
            </a:endParaRPr>
          </a:p>
          <a:p>
            <a:pPr marL="12700" marR="520065">
              <a:lnSpc>
                <a:spcPct val="116100"/>
              </a:lnSpc>
              <a:spcBef>
                <a:spcPts val="5"/>
              </a:spcBef>
            </a:pPr>
            <a:r>
              <a:rPr sz="1400" dirty="0">
                <a:latin typeface="Tahoma"/>
                <a:cs typeface="Tahoma"/>
              </a:rPr>
              <a:t>Обычно,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гиперпараметром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у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такой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модели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является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глубина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истории,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за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spc="-20" dirty="0">
                <a:latin typeface="Tahoma"/>
                <a:cs typeface="Tahoma"/>
              </a:rPr>
              <a:t>которую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считается </a:t>
            </a:r>
            <a:r>
              <a:rPr sz="1400" dirty="0">
                <a:latin typeface="Tahoma"/>
                <a:cs typeface="Tahoma"/>
              </a:rPr>
              <a:t>популярность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объектов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Tahoma"/>
                <a:cs typeface="Tahoma"/>
              </a:rPr>
              <a:t>Также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можно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добавлять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дополнительные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фичи,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которым</a:t>
            </a:r>
            <a:r>
              <a:rPr sz="1400" spc="-50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учитывать</a:t>
            </a:r>
            <a:r>
              <a:rPr sz="1400" spc="-5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популярное: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Популярное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возрастным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или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гендерным</a:t>
            </a:r>
            <a:r>
              <a:rPr sz="1400" spc="-3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группам</a:t>
            </a:r>
            <a:endParaRPr sz="1400">
              <a:latin typeface="Tahoma"/>
              <a:cs typeface="Tahoma"/>
            </a:endParaRPr>
          </a:p>
          <a:p>
            <a:pPr marL="469265" indent="-335915">
              <a:lnSpc>
                <a:spcPct val="100000"/>
              </a:lnSpc>
              <a:spcBef>
                <a:spcPts val="27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ahoma"/>
                <a:cs typeface="Tahoma"/>
              </a:rPr>
              <a:t>Популярное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</a:t>
            </a:r>
            <a:r>
              <a:rPr sz="1400" spc="-4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жанрам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или</a:t>
            </a:r>
            <a:r>
              <a:rPr sz="1400" spc="-4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категориям</a:t>
            </a:r>
            <a:endParaRPr sz="1400">
              <a:latin typeface="Tahoma"/>
              <a:cs typeface="Tahoma"/>
            </a:endParaRPr>
          </a:p>
          <a:p>
            <a:pPr marL="469900" marR="5080" indent="-336550">
              <a:lnSpc>
                <a:spcPct val="116100"/>
              </a:lnSpc>
              <a:buChar char="●"/>
              <a:tabLst>
                <a:tab pos="469900" algn="l"/>
              </a:tabLst>
            </a:pPr>
            <a:r>
              <a:rPr sz="1400" dirty="0">
                <a:latin typeface="Tahoma"/>
                <a:cs typeface="Tahoma"/>
              </a:rPr>
              <a:t>Если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данные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последовательны,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то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можно</a:t>
            </a:r>
            <a:r>
              <a:rPr sz="1400" spc="-2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считать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популярность</a:t>
            </a:r>
            <a:r>
              <a:rPr sz="1400" spc="-3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относительно</a:t>
            </a:r>
            <a:r>
              <a:rPr sz="1400" spc="-2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предыдущего </a:t>
            </a:r>
            <a:r>
              <a:rPr sz="1400" dirty="0">
                <a:latin typeface="Tahoma"/>
                <a:cs typeface="Tahoma"/>
              </a:rPr>
              <a:t>объекта,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с</a:t>
            </a:r>
            <a:r>
              <a:rPr sz="1400" spc="-6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которым</a:t>
            </a:r>
            <a:r>
              <a:rPr sz="1400" spc="-70" dirty="0">
                <a:latin typeface="Tahoma"/>
                <a:cs typeface="Tahoma"/>
              </a:rPr>
              <a:t> </a:t>
            </a:r>
            <a:r>
              <a:rPr sz="1400" dirty="0">
                <a:latin typeface="Tahoma"/>
                <a:cs typeface="Tahoma"/>
              </a:rPr>
              <a:t>пользователь</a:t>
            </a:r>
            <a:r>
              <a:rPr sz="1400" spc="-65" dirty="0">
                <a:latin typeface="Tahoma"/>
                <a:cs typeface="Tahoma"/>
              </a:rPr>
              <a:t> </a:t>
            </a:r>
            <a:r>
              <a:rPr sz="1400" spc="-10" dirty="0">
                <a:latin typeface="Tahoma"/>
                <a:cs typeface="Tahoma"/>
              </a:rPr>
              <a:t>провзаимодействовал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234030"/>
            <a:ext cx="1868170" cy="452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Бейзлайны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432772"/>
            <a:ext cx="7083425" cy="344487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import</a:t>
            </a:r>
            <a:r>
              <a:rPr sz="850" spc="-50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pandas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as</a:t>
            </a:r>
            <a:r>
              <a:rPr sz="850" spc="-50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spc="-25" dirty="0">
                <a:latin typeface="Courier New"/>
                <a:cs typeface="Courier New"/>
              </a:rPr>
              <a:t>pd</a:t>
            </a: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from</a:t>
            </a:r>
            <a:r>
              <a:rPr sz="850" spc="-70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itertools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import</a:t>
            </a:r>
            <a:r>
              <a:rPr sz="850" spc="-65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islice,</a:t>
            </a:r>
            <a:r>
              <a:rPr sz="850" spc="-65" dirty="0"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cycle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class</a:t>
            </a:r>
            <a:r>
              <a:rPr sz="850" spc="-55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b="1" spc="-10" dirty="0">
                <a:solidFill>
                  <a:srgbClr val="0000FF"/>
                </a:solidFill>
                <a:latin typeface="Courier New"/>
                <a:cs typeface="Courier New"/>
              </a:rPr>
              <a:t>PopularRecommender</a:t>
            </a:r>
            <a:r>
              <a:rPr sz="850" spc="-10" dirty="0">
                <a:latin typeface="Courier New"/>
                <a:cs typeface="Courier New"/>
              </a:rPr>
              <a:t>():</a:t>
            </a:r>
            <a:endParaRPr sz="850">
              <a:latin typeface="Courier New"/>
              <a:cs typeface="Courier New"/>
            </a:endParaRPr>
          </a:p>
          <a:p>
            <a:pPr marL="530225" marR="1623695" indent="-259079">
              <a:lnSpc>
                <a:spcPct val="117600"/>
              </a:lnSpc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def</a:t>
            </a:r>
            <a:r>
              <a:rPr sz="850" spc="-40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u="sng" spc="265" dirty="0">
                <a:solidFill>
                  <a:srgbClr val="0000FF"/>
                </a:solidFill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850" dirty="0">
                <a:solidFill>
                  <a:srgbClr val="0000FF"/>
                </a:solidFill>
                <a:latin typeface="Courier New"/>
                <a:cs typeface="Courier New"/>
              </a:rPr>
              <a:t>init</a:t>
            </a:r>
            <a:r>
              <a:rPr sz="850" u="sng" spc="260" dirty="0">
                <a:uFill>
                  <a:solidFill>
                    <a:srgbClr val="0000FE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850" dirty="0">
                <a:latin typeface="Courier New"/>
                <a:cs typeface="Courier New"/>
              </a:rPr>
              <a:t>(</a:t>
            </a:r>
            <a:r>
              <a:rPr sz="85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dirty="0">
                <a:latin typeface="Courier New"/>
                <a:cs typeface="Courier New"/>
              </a:rPr>
              <a:t>,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max_K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dirty="0">
                <a:solidFill>
                  <a:srgbClr val="666666"/>
                </a:solidFill>
                <a:latin typeface="Courier New"/>
                <a:cs typeface="Courier New"/>
              </a:rPr>
              <a:t>100</a:t>
            </a:r>
            <a:r>
              <a:rPr sz="850" dirty="0">
                <a:latin typeface="Courier New"/>
                <a:cs typeface="Courier New"/>
              </a:rPr>
              <a:t>,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days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dirty="0">
                <a:solidFill>
                  <a:srgbClr val="666666"/>
                </a:solidFill>
                <a:latin typeface="Courier New"/>
                <a:cs typeface="Courier New"/>
              </a:rPr>
              <a:t>30</a:t>
            </a:r>
            <a:r>
              <a:rPr sz="850" dirty="0">
                <a:latin typeface="Courier New"/>
                <a:cs typeface="Courier New"/>
              </a:rPr>
              <a:t>,</a:t>
            </a:r>
            <a:r>
              <a:rPr sz="850" spc="-35" dirty="0"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item_column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'item_id'</a:t>
            </a:r>
            <a:r>
              <a:rPr sz="850" spc="-10" dirty="0">
                <a:latin typeface="Courier New"/>
                <a:cs typeface="Courier New"/>
              </a:rPr>
              <a:t>,</a:t>
            </a:r>
            <a:r>
              <a:rPr sz="850" spc="-40" dirty="0"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dt_column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10" dirty="0">
                <a:solidFill>
                  <a:srgbClr val="BB2323"/>
                </a:solidFill>
                <a:latin typeface="Courier New"/>
                <a:cs typeface="Courier New"/>
              </a:rPr>
              <a:t>'date'</a:t>
            </a:r>
            <a:r>
              <a:rPr sz="850" spc="-10" dirty="0">
                <a:latin typeface="Courier New"/>
                <a:cs typeface="Courier New"/>
              </a:rPr>
              <a:t>): </a:t>
            </a:r>
            <a:r>
              <a:rPr sz="85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dirty="0">
                <a:latin typeface="Courier New"/>
                <a:cs typeface="Courier New"/>
              </a:rPr>
              <a:t>max_K</a:t>
            </a:r>
            <a:r>
              <a:rPr sz="850" spc="-60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max_K</a:t>
            </a:r>
            <a:endParaRPr sz="850">
              <a:latin typeface="Courier New"/>
              <a:cs typeface="Courier New"/>
            </a:endParaRPr>
          </a:p>
          <a:p>
            <a:pPr marL="530225" marR="4601845">
              <a:lnSpc>
                <a:spcPct val="117600"/>
              </a:lnSpc>
            </a:pPr>
            <a:r>
              <a:rPr sz="85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dirty="0">
                <a:latin typeface="Courier New"/>
                <a:cs typeface="Courier New"/>
              </a:rPr>
              <a:t>days</a:t>
            </a:r>
            <a:r>
              <a:rPr sz="850" spc="-5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20" dirty="0">
                <a:latin typeface="Courier New"/>
                <a:cs typeface="Courier New"/>
              </a:rPr>
              <a:t>days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item_column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item_column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dt_column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dt_column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recommendations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25" dirty="0">
                <a:latin typeface="Courier New"/>
                <a:cs typeface="Courier New"/>
              </a:rPr>
              <a:t>[]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850">
              <a:latin typeface="Courier New"/>
              <a:cs typeface="Courier New"/>
            </a:endParaRPr>
          </a:p>
          <a:p>
            <a:pPr marL="271145">
              <a:lnSpc>
                <a:spcPct val="100000"/>
              </a:lnSpc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def</a:t>
            </a:r>
            <a:r>
              <a:rPr sz="850" spc="-65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fit(</a:t>
            </a:r>
            <a:r>
              <a:rPr sz="85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dirty="0">
                <a:latin typeface="Courier New"/>
                <a:cs typeface="Courier New"/>
              </a:rPr>
              <a:t>,</a:t>
            </a:r>
            <a:r>
              <a:rPr sz="850" spc="-60" dirty="0">
                <a:latin typeface="Courier New"/>
                <a:cs typeface="Courier New"/>
              </a:rPr>
              <a:t> </a:t>
            </a:r>
            <a:r>
              <a:rPr sz="850" spc="-20" dirty="0">
                <a:latin typeface="Courier New"/>
                <a:cs typeface="Courier New"/>
              </a:rPr>
              <a:t>df):</a:t>
            </a:r>
            <a:endParaRPr sz="850">
              <a:latin typeface="Courier New"/>
              <a:cs typeface="Courier New"/>
            </a:endParaRPr>
          </a:p>
          <a:p>
            <a:pPr marL="530860" marR="1429385">
              <a:lnSpc>
                <a:spcPct val="117600"/>
              </a:lnSpc>
            </a:pPr>
            <a:r>
              <a:rPr sz="850" dirty="0">
                <a:latin typeface="Courier New"/>
                <a:cs typeface="Courier New"/>
              </a:rPr>
              <a:t>min_date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2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df[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dt_column]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max()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normalize()</a:t>
            </a:r>
            <a:r>
              <a:rPr sz="850" spc="-2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-</a:t>
            </a:r>
            <a:r>
              <a:rPr sz="850" spc="-30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pd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DateOffset(days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days) </a:t>
            </a:r>
            <a:r>
              <a:rPr sz="850" dirty="0">
                <a:latin typeface="Courier New"/>
                <a:cs typeface="Courier New"/>
              </a:rPr>
              <a:t>dt_mask</a:t>
            </a:r>
            <a:r>
              <a:rPr sz="850" spc="-25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=</a:t>
            </a:r>
            <a:r>
              <a:rPr sz="850" spc="-25" dirty="0"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df[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dt_column]</a:t>
            </a:r>
            <a:r>
              <a:rPr sz="850" spc="-20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&gt;</a:t>
            </a:r>
            <a:r>
              <a:rPr sz="850" spc="-2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min_date</a:t>
            </a:r>
            <a:endParaRPr sz="850">
              <a:latin typeface="Courier New"/>
              <a:cs typeface="Courier New"/>
            </a:endParaRPr>
          </a:p>
          <a:p>
            <a:pPr marL="530225">
              <a:lnSpc>
                <a:spcPct val="100000"/>
              </a:lnSpc>
              <a:spcBef>
                <a:spcPts val="180"/>
              </a:spcBef>
            </a:pP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recommendations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df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loc[dt_mask,</a:t>
            </a:r>
            <a:r>
              <a:rPr sz="850" spc="-5" dirty="0">
                <a:latin typeface="Courier New"/>
                <a:cs typeface="Courier New"/>
              </a:rPr>
              <a:t>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item_column]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value_counts()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head(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max_K)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index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values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850">
              <a:latin typeface="Courier New"/>
              <a:cs typeface="Courier New"/>
            </a:endParaRPr>
          </a:p>
          <a:p>
            <a:pPr marL="530225" marR="4343400" indent="-259079">
              <a:lnSpc>
                <a:spcPct val="117600"/>
              </a:lnSpc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def</a:t>
            </a:r>
            <a:r>
              <a:rPr sz="850" spc="-50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recommend(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latin typeface="Courier New"/>
                <a:cs typeface="Courier New"/>
              </a:rPr>
              <a:t>,</a:t>
            </a:r>
            <a:r>
              <a:rPr sz="850" spc="-50" dirty="0"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users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dirty="0">
                <a:solidFill>
                  <a:srgbClr val="3D7E7E"/>
                </a:solidFill>
                <a:latin typeface="Courier New"/>
                <a:cs typeface="Courier New"/>
              </a:rPr>
              <a:t>None</a:t>
            </a:r>
            <a:r>
              <a:rPr sz="850" dirty="0">
                <a:latin typeface="Courier New"/>
                <a:cs typeface="Courier New"/>
              </a:rPr>
              <a:t>,</a:t>
            </a:r>
            <a:r>
              <a:rPr sz="850" spc="-45" dirty="0">
                <a:latin typeface="Courier New"/>
                <a:cs typeface="Courier New"/>
              </a:rPr>
              <a:t> </a:t>
            </a:r>
            <a:r>
              <a:rPr sz="850" spc="-10" dirty="0">
                <a:latin typeface="Courier New"/>
                <a:cs typeface="Courier New"/>
              </a:rPr>
              <a:t>N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10" dirty="0">
                <a:solidFill>
                  <a:srgbClr val="666666"/>
                </a:solidFill>
                <a:latin typeface="Courier New"/>
                <a:cs typeface="Courier New"/>
              </a:rPr>
              <a:t>10</a:t>
            </a:r>
            <a:r>
              <a:rPr sz="850" spc="-10" dirty="0">
                <a:latin typeface="Courier New"/>
                <a:cs typeface="Courier New"/>
              </a:rPr>
              <a:t>): </a:t>
            </a:r>
            <a:r>
              <a:rPr sz="850" dirty="0">
                <a:latin typeface="Courier New"/>
                <a:cs typeface="Courier New"/>
              </a:rPr>
              <a:t>recs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55BE0"/>
                </a:solidFill>
                <a:latin typeface="Courier New"/>
                <a:cs typeface="Courier New"/>
              </a:rPr>
              <a:t>=</a:t>
            </a:r>
            <a:r>
              <a:rPr sz="850" spc="-25" dirty="0">
                <a:solidFill>
                  <a:srgbClr val="055BE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self</a:t>
            </a:r>
            <a:r>
              <a:rPr sz="850" spc="-10" dirty="0">
                <a:solidFill>
                  <a:srgbClr val="055BE0"/>
                </a:solidFill>
                <a:latin typeface="Courier New"/>
                <a:cs typeface="Courier New"/>
              </a:rPr>
              <a:t>.</a:t>
            </a:r>
            <a:r>
              <a:rPr sz="850" spc="-10" dirty="0">
                <a:latin typeface="Courier New"/>
                <a:cs typeface="Courier New"/>
              </a:rPr>
              <a:t>recommendations[:N]</a:t>
            </a:r>
            <a:r>
              <a:rPr sz="850" spc="500" dirty="0"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if</a:t>
            </a:r>
            <a:r>
              <a:rPr sz="850" spc="-35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dirty="0">
                <a:latin typeface="Courier New"/>
                <a:cs typeface="Courier New"/>
              </a:rPr>
              <a:t>users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b="1" dirty="0">
                <a:solidFill>
                  <a:srgbClr val="AA22FF"/>
                </a:solidFill>
                <a:latin typeface="Courier New"/>
                <a:cs typeface="Courier New"/>
              </a:rPr>
              <a:t>is</a:t>
            </a:r>
            <a:r>
              <a:rPr sz="850" b="1" spc="-30" dirty="0">
                <a:solidFill>
                  <a:srgbClr val="AA22FF"/>
                </a:solidFill>
                <a:latin typeface="Courier New"/>
                <a:cs typeface="Courier New"/>
              </a:rPr>
              <a:t> </a:t>
            </a:r>
            <a:r>
              <a:rPr sz="850" spc="-20" dirty="0">
                <a:solidFill>
                  <a:srgbClr val="3D7E7E"/>
                </a:solidFill>
                <a:latin typeface="Courier New"/>
                <a:cs typeface="Courier New"/>
              </a:rPr>
              <a:t>None</a:t>
            </a:r>
            <a:r>
              <a:rPr sz="850" spc="-20" dirty="0">
                <a:latin typeface="Courier New"/>
                <a:cs typeface="Courier New"/>
              </a:rPr>
              <a:t>:</a:t>
            </a:r>
            <a:endParaRPr sz="850">
              <a:latin typeface="Courier New"/>
              <a:cs typeface="Courier New"/>
            </a:endParaRPr>
          </a:p>
          <a:p>
            <a:pPr marL="530225" marR="5573395" indent="258445">
              <a:lnSpc>
                <a:spcPct val="117600"/>
              </a:lnSpc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return</a:t>
            </a:r>
            <a:r>
              <a:rPr sz="850" spc="-65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spc="-20" dirty="0">
                <a:latin typeface="Courier New"/>
                <a:cs typeface="Courier New"/>
              </a:rPr>
              <a:t>recs </a:t>
            </a:r>
            <a:r>
              <a:rPr sz="850" spc="-10" dirty="0">
                <a:solidFill>
                  <a:srgbClr val="007A00"/>
                </a:solidFill>
                <a:latin typeface="Courier New"/>
                <a:cs typeface="Courier New"/>
              </a:rPr>
              <a:t>else</a:t>
            </a:r>
            <a:r>
              <a:rPr sz="850" spc="-10" dirty="0">
                <a:latin typeface="Courier New"/>
                <a:cs typeface="Courier New"/>
              </a:rPr>
              <a:t>:</a:t>
            </a:r>
            <a:endParaRPr sz="850">
              <a:latin typeface="Courier New"/>
              <a:cs typeface="Courier New"/>
            </a:endParaRPr>
          </a:p>
          <a:p>
            <a:pPr marL="789305">
              <a:lnSpc>
                <a:spcPct val="100000"/>
              </a:lnSpc>
              <a:spcBef>
                <a:spcPts val="180"/>
              </a:spcBef>
            </a:pPr>
            <a:r>
              <a:rPr sz="850" dirty="0">
                <a:solidFill>
                  <a:srgbClr val="007A00"/>
                </a:solidFill>
                <a:latin typeface="Courier New"/>
                <a:cs typeface="Courier New"/>
              </a:rPr>
              <a:t>return</a:t>
            </a:r>
            <a:r>
              <a:rPr sz="850" spc="-35" dirty="0">
                <a:solidFill>
                  <a:srgbClr val="007A00"/>
                </a:solidFill>
                <a:latin typeface="Courier New"/>
                <a:cs typeface="Courier New"/>
              </a:rPr>
              <a:t>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list</a:t>
            </a:r>
            <a:r>
              <a:rPr sz="850" spc="-10" dirty="0">
                <a:latin typeface="Courier New"/>
                <a:cs typeface="Courier New"/>
              </a:rPr>
              <a:t>(islice(cycle([recs]),</a:t>
            </a:r>
            <a:r>
              <a:rPr sz="850" spc="-30" dirty="0">
                <a:latin typeface="Courier New"/>
                <a:cs typeface="Courier New"/>
              </a:rPr>
              <a:t> </a:t>
            </a:r>
            <a:r>
              <a:rPr sz="850" spc="-10" dirty="0">
                <a:solidFill>
                  <a:srgbClr val="008000"/>
                </a:solidFill>
                <a:latin typeface="Courier New"/>
                <a:cs typeface="Courier New"/>
              </a:rPr>
              <a:t>len</a:t>
            </a:r>
            <a:r>
              <a:rPr sz="850" spc="-10" dirty="0">
                <a:latin typeface="Courier New"/>
                <a:cs typeface="Courier New"/>
              </a:rPr>
              <a:t>(users)))</a:t>
            </a:r>
            <a:endParaRPr sz="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7130"/>
            <a:ext cx="5638800" cy="2959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latin typeface="Tahoma"/>
                <a:cs typeface="Tahoma"/>
              </a:rPr>
              <a:t>Что</a:t>
            </a:r>
            <a:r>
              <a:rPr sz="1500" spc="-6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хотим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от</a:t>
            </a:r>
            <a:r>
              <a:rPr sz="1500" spc="-6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модели?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Предсказанное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значение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для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пары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пользователь-объект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Ранжирование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объектов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для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пользователя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Tahoma"/>
              <a:buChar char="●"/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30" dirty="0">
                <a:latin typeface="Tahoma"/>
                <a:cs typeface="Tahoma"/>
              </a:rPr>
              <a:t>Как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будет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использоваться</a:t>
            </a:r>
            <a:r>
              <a:rPr sz="1500" spc="-4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модель?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Рекомендации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будут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считаться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раз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35" dirty="0">
                <a:latin typeface="Tahoma"/>
                <a:cs typeface="Tahoma"/>
              </a:rPr>
              <a:t>какой-</a:t>
            </a:r>
            <a:r>
              <a:rPr sz="1500" dirty="0">
                <a:latin typeface="Tahoma"/>
                <a:cs typeface="Tahoma"/>
              </a:rPr>
              <a:t>то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период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spc="-10" dirty="0">
                <a:latin typeface="Tahoma"/>
                <a:cs typeface="Tahoma"/>
              </a:rPr>
              <a:t>Онлайн-рекомендации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Tahoma"/>
              <a:buChar char="●"/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latin typeface="Tahoma"/>
                <a:cs typeface="Tahoma"/>
              </a:rPr>
              <a:t>Какие</a:t>
            </a:r>
            <a:r>
              <a:rPr sz="1500" spc="-10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технические</a:t>
            </a:r>
            <a:r>
              <a:rPr sz="1500" spc="-10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ограничения?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Время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на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обучение и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время на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построение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рекомендаций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Доступность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данных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онлайн-режиме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32336"/>
            <a:ext cx="8232140" cy="19589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600" dirty="0">
                <a:latin typeface="Tahoma"/>
                <a:cs typeface="Tahoma"/>
              </a:rPr>
              <a:t>Какие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есть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особенности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у</a:t>
            </a:r>
            <a:r>
              <a:rPr sz="1600" spc="-1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задачи?</a:t>
            </a:r>
            <a:endParaRPr sz="1600">
              <a:latin typeface="Tahoma"/>
              <a:cs typeface="Tahoma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600" dirty="0">
                <a:latin typeface="Tahoma"/>
                <a:cs typeface="Tahoma"/>
              </a:rPr>
              <a:t>Рекомендуем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ли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для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пользователя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объекты,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55" dirty="0">
                <a:latin typeface="Tahoma"/>
                <a:cs typeface="Tahoma"/>
              </a:rPr>
              <a:t>с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которым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он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уже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взаимодействовал</a:t>
            </a:r>
            <a:endParaRPr sz="1600">
              <a:latin typeface="Tahoma"/>
              <a:cs typeface="Tahoma"/>
            </a:endParaRPr>
          </a:p>
          <a:p>
            <a:pPr marL="92646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926465" algn="l"/>
              </a:tabLst>
            </a:pPr>
            <a:r>
              <a:rPr sz="1600" spc="120" dirty="0">
                <a:latin typeface="Tahoma"/>
                <a:cs typeface="Tahoma"/>
              </a:rPr>
              <a:t>В</a:t>
            </a:r>
            <a:r>
              <a:rPr sz="1600" spc="-10" dirty="0">
                <a:latin typeface="Tahoma"/>
                <a:cs typeface="Tahoma"/>
              </a:rPr>
              <a:t> контентных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системах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65" dirty="0">
                <a:latin typeface="Tahoma"/>
                <a:cs typeface="Tahoma"/>
              </a:rPr>
              <a:t>(книги,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фильмы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и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spc="-35" dirty="0">
                <a:latin typeface="Tahoma"/>
                <a:cs typeface="Tahoma"/>
              </a:rPr>
              <a:t>тд)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скорее</a:t>
            </a:r>
            <a:r>
              <a:rPr sz="1600" spc="-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всего</a:t>
            </a:r>
            <a:r>
              <a:rPr sz="1600" spc="-1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нет</a:t>
            </a:r>
            <a:endParaRPr sz="1600">
              <a:latin typeface="Tahoma"/>
              <a:cs typeface="Tahoma"/>
            </a:endParaRPr>
          </a:p>
          <a:p>
            <a:pPr marL="926465" lvl="1" indent="-351155">
              <a:lnSpc>
                <a:spcPct val="100000"/>
              </a:lnSpc>
              <a:spcBef>
                <a:spcPts val="254"/>
              </a:spcBef>
              <a:buChar char="○"/>
              <a:tabLst>
                <a:tab pos="926465" algn="l"/>
              </a:tabLst>
            </a:pPr>
            <a:r>
              <a:rPr sz="1600" spc="120" dirty="0">
                <a:latin typeface="Tahoma"/>
                <a:cs typeface="Tahoma"/>
              </a:rPr>
              <a:t>В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продуктовом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ритейле,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наоборот,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вероятнее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всего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да</a:t>
            </a:r>
            <a:endParaRPr sz="1600">
              <a:latin typeface="Tahoma"/>
              <a:cs typeface="Tahoma"/>
            </a:endParaRPr>
          </a:p>
          <a:p>
            <a:pPr marL="469900" marR="551180" indent="-351790">
              <a:lnSpc>
                <a:spcPct val="113300"/>
              </a:lnSpc>
              <a:buChar char="●"/>
              <a:tabLst>
                <a:tab pos="469900" algn="l"/>
              </a:tabLst>
            </a:pPr>
            <a:r>
              <a:rPr sz="1600" dirty="0">
                <a:latin typeface="Tahoma"/>
                <a:cs typeface="Tahoma"/>
              </a:rPr>
              <a:t>Cold</a:t>
            </a:r>
            <a:r>
              <a:rPr sz="1600" spc="-60" dirty="0">
                <a:latin typeface="Tahoma"/>
                <a:cs typeface="Tahoma"/>
              </a:rPr>
              <a:t> </a:t>
            </a:r>
            <a:r>
              <a:rPr sz="1600" spc="-20" dirty="0">
                <a:latin typeface="Tahoma"/>
                <a:cs typeface="Tahoma"/>
              </a:rPr>
              <a:t>start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-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40" dirty="0">
                <a:latin typeface="Tahoma"/>
                <a:cs typeface="Tahoma"/>
              </a:rPr>
              <a:t>как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много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появится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пользователей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или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объектов,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для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которых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не </a:t>
            </a:r>
            <a:r>
              <a:rPr sz="1600" dirty="0">
                <a:latin typeface="Tahoma"/>
                <a:cs typeface="Tahoma"/>
              </a:rPr>
              <a:t>известна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история</a:t>
            </a:r>
            <a:r>
              <a:rPr sz="1600" spc="-5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по</a:t>
            </a:r>
            <a:r>
              <a:rPr sz="1600" spc="-5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взаимодействиям</a:t>
            </a:r>
            <a:endParaRPr sz="1600">
              <a:latin typeface="Tahoma"/>
              <a:cs typeface="Tahoma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600" spc="-25" dirty="0">
                <a:latin typeface="Tahoma"/>
                <a:cs typeface="Tahoma"/>
              </a:rPr>
              <a:t>Как</a:t>
            </a:r>
            <a:r>
              <a:rPr sz="1600" spc="-3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много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взаимодействий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по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пользователям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есть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в</a:t>
            </a:r>
            <a:r>
              <a:rPr sz="1600" spc="-3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данных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32336"/>
            <a:ext cx="3364865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Tahoma"/>
                <a:cs typeface="Tahoma"/>
              </a:rPr>
              <a:t>Подходы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для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разбиения</a:t>
            </a:r>
            <a:r>
              <a:rPr sz="1600" spc="3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данных</a:t>
            </a:r>
            <a:r>
              <a:rPr sz="1600" spc="25" dirty="0">
                <a:latin typeface="Tahoma"/>
                <a:cs typeface="Tahoma"/>
              </a:rPr>
              <a:t> </a:t>
            </a:r>
            <a:r>
              <a:rPr sz="1600" spc="-25" dirty="0">
                <a:latin typeface="Tahoma"/>
                <a:cs typeface="Tahoma"/>
              </a:rPr>
              <a:t>на </a:t>
            </a:r>
            <a:r>
              <a:rPr sz="1600" spc="-10" dirty="0">
                <a:latin typeface="Tahoma"/>
                <a:cs typeface="Tahoma"/>
              </a:rPr>
              <a:t>train/test:</a:t>
            </a:r>
            <a:endParaRPr sz="1600">
              <a:latin typeface="Tahoma"/>
              <a:cs typeface="Tahoma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600" spc="-10" dirty="0">
                <a:latin typeface="Tahoma"/>
                <a:cs typeface="Tahoma"/>
              </a:rPr>
              <a:t>Случайное</a:t>
            </a:r>
            <a:endParaRPr sz="1600">
              <a:latin typeface="Tahoma"/>
              <a:cs typeface="Tahoma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600" spc="120" dirty="0">
                <a:latin typeface="Tahoma"/>
                <a:cs typeface="Tahoma"/>
              </a:rPr>
              <a:t>В</a:t>
            </a:r>
            <a:r>
              <a:rPr sz="1600" spc="-9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хронологическом</a:t>
            </a:r>
            <a:r>
              <a:rPr sz="1600" spc="-85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порядке</a:t>
            </a:r>
            <a:endParaRPr sz="1600">
              <a:latin typeface="Tahoma"/>
              <a:cs typeface="Tahoma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600" dirty="0">
                <a:latin typeface="Tahoma"/>
                <a:cs typeface="Tahoma"/>
              </a:rPr>
              <a:t>По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dirty="0">
                <a:latin typeface="Tahoma"/>
                <a:cs typeface="Tahoma"/>
              </a:rPr>
              <a:t>временным</a:t>
            </a:r>
            <a:r>
              <a:rPr sz="1600" spc="80" dirty="0">
                <a:latin typeface="Tahoma"/>
                <a:cs typeface="Tahoma"/>
              </a:rPr>
              <a:t> </a:t>
            </a:r>
            <a:r>
              <a:rPr sz="1600" spc="-10" dirty="0">
                <a:latin typeface="Tahoma"/>
                <a:cs typeface="Tahoma"/>
              </a:rPr>
              <a:t>периодам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25950" y="4944053"/>
            <a:ext cx="7118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u="sng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image</a:t>
            </a:r>
            <a:r>
              <a:rPr sz="900" u="sng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 </a:t>
            </a:r>
            <a:r>
              <a:rPr sz="900" u="sng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Tahoma"/>
                <a:cs typeface="Tahoma"/>
                <a:hlinkClick r:id="rId2"/>
              </a:rPr>
              <a:t>source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9373" y="1902827"/>
            <a:ext cx="5195974" cy="2373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7130"/>
            <a:ext cx="7390765" cy="29591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dirty="0">
                <a:latin typeface="Tahoma"/>
                <a:cs typeface="Tahoma"/>
              </a:rPr>
              <a:t>Случайное</a:t>
            </a:r>
            <a:r>
              <a:rPr sz="1500" spc="12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разбиение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Leave</a:t>
            </a:r>
            <a:r>
              <a:rPr sz="1500" spc="5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one</a:t>
            </a:r>
            <a:r>
              <a:rPr sz="1500" spc="5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out</a:t>
            </a:r>
            <a:endParaRPr sz="1500">
              <a:latin typeface="Tahoma"/>
              <a:cs typeface="Tahoma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Tahoma"/>
                <a:cs typeface="Tahoma"/>
              </a:rPr>
              <a:t>Для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test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оставляем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одно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случайное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взаимодействие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Leave</a:t>
            </a:r>
            <a:r>
              <a:rPr sz="1500" spc="35" dirty="0">
                <a:latin typeface="Tahoma"/>
                <a:cs typeface="Tahoma"/>
              </a:rPr>
              <a:t> </a:t>
            </a:r>
            <a:r>
              <a:rPr sz="1500" spc="170" dirty="0">
                <a:latin typeface="Tahoma"/>
                <a:cs typeface="Tahoma"/>
              </a:rPr>
              <a:t>P</a:t>
            </a:r>
            <a:r>
              <a:rPr sz="150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out</a:t>
            </a:r>
            <a:endParaRPr sz="1500">
              <a:latin typeface="Tahoma"/>
              <a:cs typeface="Tahoma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Char char="○"/>
              <a:tabLst>
                <a:tab pos="926465" algn="l"/>
              </a:tabLst>
            </a:pPr>
            <a:r>
              <a:rPr sz="1500" dirty="0">
                <a:latin typeface="Tahoma"/>
                <a:cs typeface="Tahoma"/>
              </a:rPr>
              <a:t>Для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test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оставляем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spc="170" dirty="0">
                <a:latin typeface="Tahoma"/>
                <a:cs typeface="Tahoma"/>
              </a:rPr>
              <a:t>P</a:t>
            </a:r>
            <a:r>
              <a:rPr sz="1500" spc="-2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случайных</a:t>
            </a:r>
            <a:r>
              <a:rPr sz="1500" spc="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взаимодействий</a:t>
            </a:r>
            <a:endParaRPr sz="15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85"/>
              </a:spcBef>
              <a:buFont typeface="Tahoma"/>
              <a:buChar char="○"/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Tahoma"/>
                <a:cs typeface="Tahoma"/>
              </a:rPr>
              <a:t>Методы</a:t>
            </a:r>
            <a:endParaRPr sz="1500">
              <a:latin typeface="Tahoma"/>
              <a:cs typeface="Tahoma"/>
            </a:endParaRPr>
          </a:p>
          <a:p>
            <a:pPr marL="469900" marR="5080" indent="-344170">
              <a:lnSpc>
                <a:spcPct val="116700"/>
              </a:lnSpc>
              <a:buClr>
                <a:srgbClr val="000000"/>
              </a:buClr>
              <a:buFont typeface="Tahoma"/>
              <a:buChar char="●"/>
              <a:tabLst>
                <a:tab pos="469900" algn="l"/>
              </a:tabLst>
            </a:pPr>
            <a:r>
              <a:rPr sz="1500" b="1" dirty="0">
                <a:solidFill>
                  <a:srgbClr val="007020"/>
                </a:solidFill>
                <a:latin typeface="Consolas"/>
                <a:cs typeface="Consolas"/>
              </a:rPr>
              <a:t>from</a:t>
            </a:r>
            <a:r>
              <a:rPr sz="1500" b="1" spc="-65" dirty="0">
                <a:solidFill>
                  <a:srgbClr val="007020"/>
                </a:solidFill>
                <a:latin typeface="Consolas"/>
                <a:cs typeface="Consolas"/>
              </a:rPr>
              <a:t> </a:t>
            </a:r>
            <a:r>
              <a:rPr sz="1500" b="1" spc="-10" dirty="0">
                <a:solidFill>
                  <a:srgbClr val="0D84B5"/>
                </a:solidFill>
                <a:latin typeface="Consolas"/>
                <a:cs typeface="Consolas"/>
              </a:rPr>
              <a:t>sklearn.model_selection</a:t>
            </a:r>
            <a:r>
              <a:rPr sz="1500" b="1" spc="-35" dirty="0">
                <a:solidFill>
                  <a:srgbClr val="0D84B5"/>
                </a:solidFill>
                <a:latin typeface="Consolas"/>
                <a:cs typeface="Consolas"/>
              </a:rPr>
              <a:t> </a:t>
            </a:r>
            <a:r>
              <a:rPr sz="1500" b="1" dirty="0">
                <a:solidFill>
                  <a:srgbClr val="007020"/>
                </a:solidFill>
                <a:latin typeface="Consolas"/>
                <a:cs typeface="Consolas"/>
              </a:rPr>
              <a:t>import</a:t>
            </a:r>
            <a:r>
              <a:rPr sz="1500" b="1" spc="-60" dirty="0">
                <a:solidFill>
                  <a:srgbClr val="007020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212529"/>
                </a:solidFill>
                <a:latin typeface="Consolas"/>
                <a:cs typeface="Consolas"/>
              </a:rPr>
              <a:t>train_test_split,</a:t>
            </a:r>
            <a:r>
              <a:rPr sz="1500" spc="-65" dirty="0">
                <a:solidFill>
                  <a:srgbClr val="212529"/>
                </a:solidFill>
                <a:latin typeface="Consolas"/>
                <a:cs typeface="Consolas"/>
              </a:rPr>
              <a:t> </a:t>
            </a:r>
            <a:r>
              <a:rPr sz="1500" spc="-10" dirty="0">
                <a:solidFill>
                  <a:srgbClr val="212529"/>
                </a:solidFill>
                <a:latin typeface="Consolas"/>
                <a:cs typeface="Consolas"/>
              </a:rPr>
              <a:t>LeaveOneOut, LeavePOut</a:t>
            </a:r>
            <a:endParaRPr sz="1500">
              <a:latin typeface="Consolas"/>
              <a:cs typeface="Consolas"/>
            </a:endParaRPr>
          </a:p>
          <a:p>
            <a:pPr marL="469265" indent="-343535">
              <a:lnSpc>
                <a:spcPct val="100000"/>
              </a:lnSpc>
              <a:spcBef>
                <a:spcPts val="295"/>
              </a:spcBef>
              <a:buFont typeface="Tahoma"/>
              <a:buChar char="●"/>
              <a:tabLst>
                <a:tab pos="469265" algn="l"/>
              </a:tabLst>
            </a:pPr>
            <a:r>
              <a:rPr sz="1500" spc="-10" dirty="0">
                <a:latin typeface="Consolas"/>
                <a:cs typeface="Consolas"/>
              </a:rPr>
              <a:t>pandas.DataFrame.sample</a:t>
            </a:r>
            <a:endParaRPr sz="1500">
              <a:latin typeface="Consolas"/>
              <a:cs typeface="Consolas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Font typeface="Tahoma"/>
              <a:buChar char="●"/>
              <a:tabLst>
                <a:tab pos="469265" algn="l"/>
              </a:tabLst>
            </a:pPr>
            <a:r>
              <a:rPr sz="1500" spc="-10" dirty="0">
                <a:latin typeface="Consolas"/>
                <a:cs typeface="Consolas"/>
              </a:rPr>
              <a:t>pandas.core.groupby.DataFrameGroupBy.sample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7130"/>
            <a:ext cx="7574280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Хронологическое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разбиение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-</a:t>
            </a:r>
            <a:r>
              <a:rPr sz="1500" spc="-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оставляем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</a:t>
            </a:r>
            <a:r>
              <a:rPr sz="1500" spc="-10" dirty="0">
                <a:latin typeface="Tahoma"/>
                <a:cs typeface="Tahoma"/>
              </a:rPr>
              <a:t> test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только </a:t>
            </a:r>
            <a:r>
              <a:rPr sz="1500" dirty="0">
                <a:latin typeface="Tahoma"/>
                <a:cs typeface="Tahoma"/>
              </a:rPr>
              <a:t>последние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взаимодействия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по </a:t>
            </a:r>
            <a:r>
              <a:rPr sz="1500" dirty="0">
                <a:latin typeface="Tahoma"/>
                <a:cs typeface="Tahoma"/>
              </a:rPr>
              <a:t>пользователям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или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объектам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Last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one</a:t>
            </a:r>
            <a:r>
              <a:rPr sz="1500" spc="1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out</a:t>
            </a:r>
            <a:endParaRPr sz="1500">
              <a:latin typeface="Tahoma"/>
              <a:cs typeface="Tahoma"/>
            </a:endParaRPr>
          </a:p>
          <a:p>
            <a:pPr marL="469265" indent="-343535">
              <a:lnSpc>
                <a:spcPct val="100000"/>
              </a:lnSpc>
              <a:spcBef>
                <a:spcPts val="300"/>
              </a:spcBef>
              <a:buChar char="●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Last</a:t>
            </a:r>
            <a:r>
              <a:rPr sz="1500" spc="-5" dirty="0">
                <a:latin typeface="Tahoma"/>
                <a:cs typeface="Tahoma"/>
              </a:rPr>
              <a:t> </a:t>
            </a:r>
            <a:r>
              <a:rPr sz="1500" spc="170" dirty="0">
                <a:latin typeface="Tahoma"/>
                <a:cs typeface="Tahoma"/>
              </a:rPr>
              <a:t>P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out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212529"/>
                </a:solidFill>
                <a:latin typeface="Tahoma"/>
                <a:cs typeface="Tahoma"/>
              </a:rPr>
              <a:t>Подход</a:t>
            </a:r>
            <a:endParaRPr sz="1500">
              <a:latin typeface="Tahoma"/>
              <a:cs typeface="Tahoma"/>
            </a:endParaRPr>
          </a:p>
          <a:p>
            <a:pPr marL="469265" indent="-43751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9265" algn="l"/>
              </a:tabLst>
            </a:pPr>
            <a:r>
              <a:rPr sz="1500" spc="-10" dirty="0">
                <a:latin typeface="Consolas"/>
                <a:cs typeface="Consolas"/>
              </a:rPr>
              <a:t>pandas.DataFrame.sort_values(by=’date_column’)</a:t>
            </a:r>
            <a:endParaRPr sz="1500">
              <a:latin typeface="Consolas"/>
              <a:cs typeface="Consolas"/>
            </a:endParaRPr>
          </a:p>
          <a:p>
            <a:pPr marL="469265" indent="-43751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9265" algn="l"/>
              </a:tabLst>
            </a:pPr>
            <a:r>
              <a:rPr sz="1500" spc="-10" dirty="0">
                <a:latin typeface="Consolas"/>
                <a:cs typeface="Consolas"/>
              </a:rPr>
              <a:t>pandas.core.groupby.DataFrameGroupBy</a:t>
            </a:r>
            <a:endParaRPr sz="1500">
              <a:latin typeface="Consolas"/>
              <a:cs typeface="Consolas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926465" algn="l"/>
              </a:tabLst>
            </a:pPr>
            <a:r>
              <a:rPr sz="1500" spc="-10" dirty="0">
                <a:latin typeface="Consolas"/>
                <a:cs typeface="Consolas"/>
              </a:rPr>
              <a:t>last/tail</a:t>
            </a:r>
            <a:endParaRPr sz="1500">
              <a:latin typeface="Consolas"/>
              <a:cs typeface="Consolas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926465" algn="l"/>
              </a:tabLst>
            </a:pPr>
            <a:r>
              <a:rPr sz="1500" spc="-10" dirty="0">
                <a:latin typeface="Consolas"/>
                <a:cs typeface="Consolas"/>
              </a:rPr>
              <a:t>first/head</a:t>
            </a:r>
            <a:endParaRPr sz="1500">
              <a:latin typeface="Consolas"/>
              <a:cs typeface="Consolas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926465" algn="l"/>
              </a:tabLst>
            </a:pPr>
            <a:r>
              <a:rPr sz="1500" spc="-25" dirty="0">
                <a:latin typeface="Consolas"/>
                <a:cs typeface="Consolas"/>
              </a:rPr>
              <a:t>nth</a:t>
            </a:r>
            <a:endParaRPr sz="15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627130"/>
            <a:ext cx="7564755" cy="285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sz="1500" dirty="0">
                <a:latin typeface="Tahoma"/>
                <a:cs typeface="Tahoma"/>
              </a:rPr>
              <a:t>Разбиение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по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времени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-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оставляем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test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только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25" dirty="0">
                <a:latin typeface="Tahoma"/>
                <a:cs typeface="Tahoma"/>
              </a:rPr>
              <a:t>конкретный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временной</a:t>
            </a:r>
            <a:r>
              <a:rPr sz="1500" spc="-2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промежуток, </a:t>
            </a:r>
            <a:r>
              <a:rPr sz="1500" dirty="0">
                <a:latin typeface="Tahoma"/>
                <a:cs typeface="Tahoma"/>
              </a:rPr>
              <a:t>например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1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день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или</a:t>
            </a:r>
            <a:r>
              <a:rPr sz="1500" spc="-3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1</a:t>
            </a:r>
            <a:r>
              <a:rPr sz="1500" spc="-4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неделя.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212529"/>
                </a:solidFill>
                <a:latin typeface="Tahoma"/>
                <a:cs typeface="Tahoma"/>
              </a:rPr>
              <a:t>Пример</a:t>
            </a:r>
            <a:endParaRPr sz="1500">
              <a:latin typeface="Tahoma"/>
              <a:cs typeface="Tahoma"/>
            </a:endParaRPr>
          </a:p>
          <a:p>
            <a:pPr marL="469265" indent="-38735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9265" algn="l"/>
              </a:tabLst>
            </a:pPr>
            <a:r>
              <a:rPr sz="1500" dirty="0">
                <a:latin typeface="Tahoma"/>
                <a:cs typeface="Tahoma"/>
              </a:rPr>
              <a:t>Выбрать</a:t>
            </a:r>
            <a:r>
              <a:rPr sz="1500" spc="5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две</a:t>
            </a:r>
            <a:r>
              <a:rPr sz="1500" spc="5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даты</a:t>
            </a:r>
            <a:endParaRPr sz="1500">
              <a:latin typeface="Tahoma"/>
              <a:cs typeface="Tahoma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926465" algn="l"/>
              </a:tabLst>
            </a:pPr>
            <a:r>
              <a:rPr sz="1500" dirty="0">
                <a:latin typeface="Consolas"/>
                <a:cs typeface="Consolas"/>
              </a:rPr>
              <a:t>train_max_date</a:t>
            </a:r>
            <a:r>
              <a:rPr sz="1500" spc="-60" dirty="0">
                <a:latin typeface="Consolas"/>
                <a:cs typeface="Consolas"/>
              </a:rPr>
              <a:t> </a:t>
            </a:r>
            <a:r>
              <a:rPr sz="1500" dirty="0">
                <a:latin typeface="Tahoma"/>
                <a:cs typeface="Tahoma"/>
              </a:rPr>
              <a:t>-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ограничение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для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train</a:t>
            </a:r>
            <a:endParaRPr sz="1500">
              <a:latin typeface="Tahoma"/>
              <a:cs typeface="Tahoma"/>
            </a:endParaRPr>
          </a:p>
          <a:p>
            <a:pPr marL="926465" lvl="1" indent="-343535">
              <a:lnSpc>
                <a:spcPct val="100000"/>
              </a:lnSpc>
              <a:spcBef>
                <a:spcPts val="300"/>
              </a:spcBef>
              <a:buFont typeface="Tahoma"/>
              <a:buChar char="○"/>
              <a:tabLst>
                <a:tab pos="926465" algn="l"/>
              </a:tabLst>
            </a:pPr>
            <a:r>
              <a:rPr sz="1500" dirty="0">
                <a:latin typeface="Consolas"/>
                <a:cs typeface="Consolas"/>
              </a:rPr>
              <a:t>test_max_date</a:t>
            </a:r>
            <a:r>
              <a:rPr sz="1500" spc="-55" dirty="0">
                <a:latin typeface="Consolas"/>
                <a:cs typeface="Consolas"/>
              </a:rPr>
              <a:t> </a:t>
            </a:r>
            <a:r>
              <a:rPr sz="1500" dirty="0">
                <a:latin typeface="Tahoma"/>
                <a:cs typeface="Tahoma"/>
              </a:rPr>
              <a:t>-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ограничение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для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test</a:t>
            </a:r>
            <a:endParaRPr sz="1500">
              <a:latin typeface="Tahoma"/>
              <a:cs typeface="Tahoma"/>
            </a:endParaRPr>
          </a:p>
          <a:p>
            <a:pPr marL="469265" indent="-38735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469265" algn="l"/>
              </a:tabLst>
            </a:pPr>
            <a:r>
              <a:rPr sz="1500" spc="50" dirty="0">
                <a:latin typeface="Tahoma"/>
                <a:cs typeface="Tahoma"/>
              </a:rPr>
              <a:t>На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основе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дат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dirty="0">
                <a:latin typeface="Tahoma"/>
                <a:cs typeface="Tahoma"/>
              </a:rPr>
              <a:t>выделить</a:t>
            </a:r>
            <a:r>
              <a:rPr sz="1500" spc="-15" dirty="0">
                <a:latin typeface="Tahoma"/>
                <a:cs typeface="Tahoma"/>
              </a:rPr>
              <a:t> </a:t>
            </a:r>
            <a:r>
              <a:rPr sz="1500" spc="-10" dirty="0">
                <a:latin typeface="Tahoma"/>
                <a:cs typeface="Tahoma"/>
              </a:rPr>
              <a:t>train/test</a:t>
            </a:r>
            <a:endParaRPr sz="1500">
              <a:latin typeface="Tahoma"/>
              <a:cs typeface="Tahoma"/>
            </a:endParaRPr>
          </a:p>
          <a:p>
            <a:pPr marL="926465" lvl="1" indent="-327660">
              <a:lnSpc>
                <a:spcPct val="100000"/>
              </a:lnSpc>
              <a:spcBef>
                <a:spcPts val="310"/>
              </a:spcBef>
              <a:buFont typeface="Tahoma"/>
              <a:buChar char="○"/>
              <a:tabLst>
                <a:tab pos="926465" algn="l"/>
              </a:tabLst>
            </a:pPr>
            <a:r>
              <a:rPr sz="1300" dirty="0">
                <a:latin typeface="Consolas"/>
                <a:cs typeface="Consolas"/>
              </a:rPr>
              <a:t>train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df[df[‘date_column’]</a:t>
            </a:r>
            <a:r>
              <a:rPr sz="1300" spc="-3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&lt;</a:t>
            </a:r>
            <a:r>
              <a:rPr sz="1300" spc="-30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train_max_date]</a:t>
            </a:r>
            <a:endParaRPr sz="1300">
              <a:latin typeface="Consolas"/>
              <a:cs typeface="Consolas"/>
            </a:endParaRPr>
          </a:p>
          <a:p>
            <a:pPr marL="926465" marR="2188210" lvl="1" indent="-328295">
              <a:lnSpc>
                <a:spcPct val="115399"/>
              </a:lnSpc>
              <a:buFont typeface="Tahoma"/>
              <a:buChar char="○"/>
              <a:tabLst>
                <a:tab pos="1837055" algn="l"/>
              </a:tabLst>
            </a:pPr>
            <a:r>
              <a:rPr sz="1300" dirty="0">
                <a:latin typeface="Consolas"/>
                <a:cs typeface="Consolas"/>
              </a:rPr>
              <a:t>test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=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df[(df[‘date_column’]</a:t>
            </a:r>
            <a:r>
              <a:rPr sz="1300" spc="-4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&gt;=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train_max_date)</a:t>
            </a:r>
            <a:r>
              <a:rPr sz="1300" spc="-40" dirty="0">
                <a:latin typeface="Consolas"/>
                <a:cs typeface="Consolas"/>
              </a:rPr>
              <a:t> </a:t>
            </a:r>
            <a:r>
              <a:rPr sz="1300" spc="-50" dirty="0">
                <a:latin typeface="Consolas"/>
                <a:cs typeface="Consolas"/>
              </a:rPr>
              <a:t>&amp; 	</a:t>
            </a:r>
            <a:r>
              <a:rPr sz="1300" dirty="0">
                <a:latin typeface="Consolas"/>
                <a:cs typeface="Consolas"/>
              </a:rPr>
              <a:t>(df[‘date_column’]</a:t>
            </a:r>
            <a:r>
              <a:rPr sz="1300" spc="-50" dirty="0">
                <a:latin typeface="Consolas"/>
                <a:cs typeface="Consolas"/>
              </a:rPr>
              <a:t> </a:t>
            </a:r>
            <a:r>
              <a:rPr sz="1300" dirty="0">
                <a:latin typeface="Consolas"/>
                <a:cs typeface="Consolas"/>
              </a:rPr>
              <a:t>&lt;</a:t>
            </a:r>
            <a:r>
              <a:rPr sz="1300" spc="-45" dirty="0">
                <a:latin typeface="Consolas"/>
                <a:cs typeface="Consolas"/>
              </a:rPr>
              <a:t> </a:t>
            </a:r>
            <a:r>
              <a:rPr sz="1300" spc="-10" dirty="0">
                <a:latin typeface="Consolas"/>
                <a:cs typeface="Consolas"/>
              </a:rPr>
              <a:t>test_max_date)]</a:t>
            </a:r>
            <a:endParaRPr sz="13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5" dirty="0"/>
              <a:t>Валидация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500" dirty="0"/>
              <a:t>При</a:t>
            </a:r>
            <a:r>
              <a:rPr sz="1500" spc="-65" dirty="0"/>
              <a:t> </a:t>
            </a:r>
            <a:r>
              <a:rPr sz="1500" spc="-10" dirty="0"/>
              <a:t>генерации</a:t>
            </a:r>
            <a:r>
              <a:rPr sz="1500" spc="-65" dirty="0"/>
              <a:t> </a:t>
            </a:r>
            <a:r>
              <a:rPr sz="1500" dirty="0"/>
              <a:t>надо</a:t>
            </a:r>
            <a:r>
              <a:rPr sz="1500" spc="-60" dirty="0"/>
              <a:t> </a:t>
            </a:r>
            <a:r>
              <a:rPr sz="1500" spc="-10" dirty="0"/>
              <a:t>учитывать</a:t>
            </a:r>
            <a:r>
              <a:rPr sz="1500" spc="-65" dirty="0"/>
              <a:t> </a:t>
            </a:r>
            <a:r>
              <a:rPr sz="1500" spc="-20" dirty="0"/>
              <a:t>также</a:t>
            </a:r>
            <a:r>
              <a:rPr sz="1500" spc="-45" dirty="0"/>
              <a:t> </a:t>
            </a:r>
            <a:r>
              <a:rPr sz="1500" i="1" dirty="0">
                <a:latin typeface="Arial"/>
                <a:cs typeface="Arial"/>
              </a:rPr>
              <a:t>cold</a:t>
            </a:r>
            <a:r>
              <a:rPr sz="1500" i="1" spc="-10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start</a:t>
            </a:r>
            <a:r>
              <a:rPr sz="1500" i="1" spc="-5" dirty="0">
                <a:latin typeface="Arial"/>
                <a:cs typeface="Arial"/>
              </a:rPr>
              <a:t> </a:t>
            </a:r>
            <a:r>
              <a:rPr sz="1500" dirty="0"/>
              <a:t>и</a:t>
            </a:r>
            <a:r>
              <a:rPr sz="1500" spc="-60" dirty="0"/>
              <a:t> </a:t>
            </a:r>
            <a:r>
              <a:rPr sz="1500" i="1" dirty="0">
                <a:latin typeface="Arial"/>
                <a:cs typeface="Arial"/>
              </a:rPr>
              <a:t>warm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i="1" dirty="0">
                <a:latin typeface="Arial"/>
                <a:cs typeface="Arial"/>
              </a:rPr>
              <a:t>start </a:t>
            </a:r>
            <a:r>
              <a:rPr sz="1500" spc="-10" dirty="0"/>
              <a:t>сценарии:</a:t>
            </a:r>
            <a:endParaRPr sz="1500">
              <a:latin typeface="Arial"/>
              <a:cs typeface="Arial"/>
            </a:endParaRPr>
          </a:p>
          <a:p>
            <a:pPr marL="469900" marR="1425575" indent="-344170">
              <a:lnSpc>
                <a:spcPct val="116700"/>
              </a:lnSpc>
              <a:buChar char="●"/>
              <a:tabLst>
                <a:tab pos="469900" algn="l"/>
              </a:tabLst>
            </a:pPr>
            <a:r>
              <a:rPr sz="1500" dirty="0"/>
              <a:t>Cold</a:t>
            </a:r>
            <a:r>
              <a:rPr sz="1500" spc="-45" dirty="0"/>
              <a:t> </a:t>
            </a:r>
            <a:r>
              <a:rPr sz="1500" spc="-20" dirty="0"/>
              <a:t>start</a:t>
            </a:r>
            <a:r>
              <a:rPr sz="1500" spc="-40" dirty="0"/>
              <a:t> </a:t>
            </a:r>
            <a:r>
              <a:rPr sz="1500" dirty="0"/>
              <a:t>-</a:t>
            </a:r>
            <a:r>
              <a:rPr sz="1500" spc="-45" dirty="0"/>
              <a:t> </a:t>
            </a:r>
            <a:r>
              <a:rPr sz="1500" dirty="0"/>
              <a:t>это</a:t>
            </a:r>
            <a:r>
              <a:rPr sz="1500" spc="-40" dirty="0"/>
              <a:t> </a:t>
            </a:r>
            <a:r>
              <a:rPr sz="1500" dirty="0"/>
              <a:t>пользователи</a:t>
            </a:r>
            <a:r>
              <a:rPr sz="1500" spc="-45" dirty="0"/>
              <a:t> </a:t>
            </a:r>
            <a:r>
              <a:rPr sz="1500" dirty="0"/>
              <a:t>и</a:t>
            </a:r>
            <a:r>
              <a:rPr sz="1500" spc="-40" dirty="0"/>
              <a:t> </a:t>
            </a:r>
            <a:r>
              <a:rPr sz="1500" dirty="0"/>
              <a:t>объекты</a:t>
            </a:r>
            <a:r>
              <a:rPr sz="1500" spc="-45" dirty="0"/>
              <a:t> </a:t>
            </a:r>
            <a:r>
              <a:rPr sz="1500" dirty="0"/>
              <a:t>из</a:t>
            </a:r>
            <a:r>
              <a:rPr sz="1500" spc="-40" dirty="0"/>
              <a:t> </a:t>
            </a:r>
            <a:r>
              <a:rPr sz="1500" spc="-20" dirty="0"/>
              <a:t>test,</a:t>
            </a:r>
            <a:r>
              <a:rPr sz="1500" spc="-45" dirty="0"/>
              <a:t> </a:t>
            </a:r>
            <a:r>
              <a:rPr sz="1500" dirty="0"/>
              <a:t>для</a:t>
            </a:r>
            <a:r>
              <a:rPr sz="1500" spc="-40" dirty="0"/>
              <a:t> </a:t>
            </a:r>
            <a:r>
              <a:rPr sz="1500" spc="-10" dirty="0"/>
              <a:t>которых</a:t>
            </a:r>
            <a:r>
              <a:rPr sz="1500" spc="-45" dirty="0"/>
              <a:t> </a:t>
            </a:r>
            <a:r>
              <a:rPr sz="1500" dirty="0"/>
              <a:t>не</a:t>
            </a:r>
            <a:r>
              <a:rPr sz="1500" spc="-40" dirty="0"/>
              <a:t> </a:t>
            </a:r>
            <a:r>
              <a:rPr sz="1500" spc="-10" dirty="0"/>
              <a:t>известны взаимодействия</a:t>
            </a:r>
            <a:endParaRPr sz="1500"/>
          </a:p>
          <a:p>
            <a:pPr marL="469900" marR="5080" indent="-344170">
              <a:lnSpc>
                <a:spcPct val="116700"/>
              </a:lnSpc>
              <a:buChar char="●"/>
              <a:tabLst>
                <a:tab pos="469900" algn="l"/>
              </a:tabLst>
            </a:pPr>
            <a:r>
              <a:rPr sz="1500" dirty="0"/>
              <a:t>Warm</a:t>
            </a:r>
            <a:r>
              <a:rPr sz="1500" spc="-55" dirty="0"/>
              <a:t> </a:t>
            </a:r>
            <a:r>
              <a:rPr sz="1500" spc="-20" dirty="0"/>
              <a:t>start</a:t>
            </a:r>
            <a:r>
              <a:rPr sz="1500" spc="-50" dirty="0"/>
              <a:t> </a:t>
            </a:r>
            <a:r>
              <a:rPr sz="1500" dirty="0"/>
              <a:t>-</a:t>
            </a:r>
            <a:r>
              <a:rPr sz="1500" spc="-55" dirty="0"/>
              <a:t> </a:t>
            </a:r>
            <a:r>
              <a:rPr sz="1500" dirty="0"/>
              <a:t>это</a:t>
            </a:r>
            <a:r>
              <a:rPr sz="1500" spc="-50" dirty="0"/>
              <a:t> </a:t>
            </a:r>
            <a:r>
              <a:rPr sz="1500" dirty="0"/>
              <a:t>пользователи</a:t>
            </a:r>
            <a:r>
              <a:rPr sz="1500" spc="-50" dirty="0"/>
              <a:t> </a:t>
            </a:r>
            <a:r>
              <a:rPr sz="1500" dirty="0"/>
              <a:t>и</a:t>
            </a:r>
            <a:r>
              <a:rPr sz="1500" spc="-55" dirty="0"/>
              <a:t> </a:t>
            </a:r>
            <a:r>
              <a:rPr sz="1500" dirty="0"/>
              <a:t>объекты</a:t>
            </a:r>
            <a:r>
              <a:rPr sz="1500" spc="-50" dirty="0"/>
              <a:t> </a:t>
            </a:r>
            <a:r>
              <a:rPr sz="1500" dirty="0"/>
              <a:t>из</a:t>
            </a:r>
            <a:r>
              <a:rPr sz="1500" spc="-50" dirty="0"/>
              <a:t> </a:t>
            </a:r>
            <a:r>
              <a:rPr sz="1500" spc="-20" dirty="0"/>
              <a:t>test,</a:t>
            </a:r>
            <a:r>
              <a:rPr sz="1500" spc="-55" dirty="0"/>
              <a:t> </a:t>
            </a:r>
            <a:r>
              <a:rPr sz="1500" spc="-10" dirty="0"/>
              <a:t>которых</a:t>
            </a:r>
            <a:r>
              <a:rPr sz="1500" spc="-50" dirty="0"/>
              <a:t> </a:t>
            </a:r>
            <a:r>
              <a:rPr sz="1500" dirty="0"/>
              <a:t>не</a:t>
            </a:r>
            <a:r>
              <a:rPr sz="1500" spc="-50" dirty="0"/>
              <a:t> </a:t>
            </a:r>
            <a:r>
              <a:rPr sz="1500" dirty="0"/>
              <a:t>было</a:t>
            </a:r>
            <a:r>
              <a:rPr sz="1500" spc="-55" dirty="0"/>
              <a:t> </a:t>
            </a:r>
            <a:r>
              <a:rPr sz="1500" dirty="0"/>
              <a:t>в</a:t>
            </a:r>
            <a:r>
              <a:rPr sz="1500" spc="-50" dirty="0"/>
              <a:t> </a:t>
            </a:r>
            <a:r>
              <a:rPr sz="1500" spc="-25" dirty="0"/>
              <a:t>train,</a:t>
            </a:r>
            <a:r>
              <a:rPr sz="1500" spc="-50" dirty="0"/>
              <a:t> </a:t>
            </a:r>
            <a:r>
              <a:rPr sz="1500" dirty="0"/>
              <a:t>но</a:t>
            </a:r>
            <a:r>
              <a:rPr sz="1500" spc="-55" dirty="0"/>
              <a:t> </a:t>
            </a:r>
            <a:r>
              <a:rPr sz="1500" dirty="0"/>
              <a:t>для</a:t>
            </a:r>
            <a:r>
              <a:rPr sz="1500" spc="5" dirty="0"/>
              <a:t> </a:t>
            </a:r>
            <a:r>
              <a:rPr sz="1500" spc="-10" dirty="0"/>
              <a:t>которых </a:t>
            </a:r>
            <a:r>
              <a:rPr sz="1500" dirty="0"/>
              <a:t>на момент построения рекомендаций известны </a:t>
            </a:r>
            <a:r>
              <a:rPr sz="1500" spc="-10" dirty="0"/>
              <a:t>взаимодействия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b8ab170-aa21-48f7-a8ab-6417db7e4fc1">
      <UserInfo>
        <DisplayName>БИСТ-20 Машинное обучение — участники</DisplayName>
        <AccountId>37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8EB93806D963A4C91D41F9307AB697E" ma:contentTypeVersion="10" ma:contentTypeDescription="Создание документа." ma:contentTypeScope="" ma:versionID="4c0a0a3bfb67fa1ce2a3a3783bd21b51">
  <xsd:schema xmlns:xsd="http://www.w3.org/2001/XMLSchema" xmlns:xs="http://www.w3.org/2001/XMLSchema" xmlns:p="http://schemas.microsoft.com/office/2006/metadata/properties" xmlns:ns2="42c3b0b9-8eda-4ee5-8698-51c95b1a0a1d" xmlns:ns3="4b8ab170-aa21-48f7-a8ab-6417db7e4fc1" targetNamespace="http://schemas.microsoft.com/office/2006/metadata/properties" ma:root="true" ma:fieldsID="5876cd07491eea081aeaf359381b49a1" ns2:_="" ns3:_="">
    <xsd:import namespace="42c3b0b9-8eda-4ee5-8698-51c95b1a0a1d"/>
    <xsd:import namespace="4b8ab170-aa21-48f7-a8ab-6417db7e4f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Details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c3b0b9-8eda-4ee5-8698-51c95b1a0a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8ab170-aa21-48f7-a8ab-6417db7e4fc1" elementFormDefault="qualified">
    <xsd:import namespace="http://schemas.microsoft.com/office/2006/documentManagement/types"/>
    <xsd:import namespace="http://schemas.microsoft.com/office/infopath/2007/PartnerControls"/>
    <xsd:element name="SharedWithDetails" ma:index="16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edWithUsers" ma:index="17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2B8213-E6A6-4C6C-B8CF-B44ED8DFD609}">
  <ds:schemaRefs>
    <ds:schemaRef ds:uri="http://schemas.microsoft.com/office/2006/metadata/properties"/>
    <ds:schemaRef ds:uri="http://schemas.microsoft.com/office/infopath/2007/PartnerControls"/>
    <ds:schemaRef ds:uri="4b8ab170-aa21-48f7-a8ab-6417db7e4fc1"/>
  </ds:schemaRefs>
</ds:datastoreItem>
</file>

<file path=customXml/itemProps2.xml><?xml version="1.0" encoding="utf-8"?>
<ds:datastoreItem xmlns:ds="http://schemas.openxmlformats.org/officeDocument/2006/customXml" ds:itemID="{59D576C7-70D7-446C-BE05-C2DAEBCAEE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918F3E8-71A6-4E57-9620-D54CCE1D10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c3b0b9-8eda-4ee5-8698-51c95b1a0a1d"/>
    <ds:schemaRef ds:uri="4b8ab170-aa21-48f7-a8ab-6417db7e4f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1282</Words>
  <Application>Microsoft Office PowerPoint</Application>
  <PresentationFormat>On-screen Show (16:9)</PresentationFormat>
  <Paragraphs>176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Валидация, метрики и бейзлайны</vt:lpstr>
      <vt:lpstr>Валидация</vt:lpstr>
      <vt:lpstr>Валидация</vt:lpstr>
      <vt:lpstr>Валидация</vt:lpstr>
      <vt:lpstr>Валидация</vt:lpstr>
      <vt:lpstr>Валидация</vt:lpstr>
      <vt:lpstr>Валидация</vt:lpstr>
      <vt:lpstr>Валидация</vt:lpstr>
      <vt:lpstr>Валидация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Метрики</vt:lpstr>
      <vt:lpstr>Бейзлайны</vt:lpstr>
      <vt:lpstr>Бейзлайны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Валидация, метрики и бейзлайны</dc:title>
  <cp:lastModifiedBy>Жердев Павел</cp:lastModifiedBy>
  <cp:revision>4</cp:revision>
  <dcterms:created xsi:type="dcterms:W3CDTF">2024-04-08T13:03:26Z</dcterms:created>
  <dcterms:modified xsi:type="dcterms:W3CDTF">2024-04-12T12:39:20Z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ContentTypeId">
    <vt:lpwstr>0x010100E8EB93806D963A4C91D41F9307AB697E</vt:lpwstr>
  </property>
</Properties>
</file>