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73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10" r:id="rId18"/>
    <p:sldId id="313" r:id="rId19"/>
    <p:sldId id="315" r:id="rId20"/>
    <p:sldId id="31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392FB-7C41-4A39-AED8-3FDA5A5BC494}" v="1542" dt="2023-12-06T16:13:13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BFAA7-2AA0-4125-B1CE-CDBFF020B06C}" type="datetimeFigureOut">
              <a:rPr lang="ru-RU" smtClean="0"/>
              <a:t>02.04.2024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2C769-4324-43DB-91D8-EAFA165B38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8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2C769-4324-43DB-91D8-EAFA165B38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47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2C769-4324-43DB-91D8-EAFA165B38F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4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1281989" y="6047438"/>
            <a:ext cx="3600729" cy="349311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 algn="r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9" name="Прямоугольник 5">
            <a:extLst>
              <a:ext uri="{FF2B5EF4-FFF2-40B4-BE49-F238E27FC236}">
                <a16:creationId xmlns:a16="http://schemas.microsoft.com/office/drawing/2014/main" id="{B9926BF0-9BE6-F0FD-EE1D-D0E09DFEC5EC}"/>
              </a:ext>
            </a:extLst>
          </p:cNvPr>
          <p:cNvSpPr/>
          <p:nvPr/>
        </p:nvSpPr>
        <p:spPr>
          <a:xfrm>
            <a:off x="5748270" y="1171977"/>
            <a:ext cx="347730" cy="347730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6">
            <a:extLst>
              <a:ext uri="{FF2B5EF4-FFF2-40B4-BE49-F238E27FC236}">
                <a16:creationId xmlns:a16="http://schemas.microsoft.com/office/drawing/2014/main" id="{59E00841-1720-1CFF-0310-C3A0DA66A8D6}"/>
              </a:ext>
            </a:extLst>
          </p:cNvPr>
          <p:cNvSpPr/>
          <p:nvPr/>
        </p:nvSpPr>
        <p:spPr>
          <a:xfrm>
            <a:off x="8096363" y="5177306"/>
            <a:ext cx="652685" cy="652685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7">
            <a:extLst>
              <a:ext uri="{FF2B5EF4-FFF2-40B4-BE49-F238E27FC236}">
                <a16:creationId xmlns:a16="http://schemas.microsoft.com/office/drawing/2014/main" id="{97242B68-589D-B22F-EE4A-3185FBC47A24}"/>
              </a:ext>
            </a:extLst>
          </p:cNvPr>
          <p:cNvSpPr/>
          <p:nvPr/>
        </p:nvSpPr>
        <p:spPr>
          <a:xfrm>
            <a:off x="10732394" y="4610637"/>
            <a:ext cx="347730" cy="347730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8">
            <a:extLst>
              <a:ext uri="{FF2B5EF4-FFF2-40B4-BE49-F238E27FC236}">
                <a16:creationId xmlns:a16="http://schemas.microsoft.com/office/drawing/2014/main" id="{7CA0CE09-3A12-DA78-6DE3-E518CF2D84B5}"/>
              </a:ext>
            </a:extLst>
          </p:cNvPr>
          <p:cNvSpPr/>
          <p:nvPr/>
        </p:nvSpPr>
        <p:spPr>
          <a:xfrm>
            <a:off x="10449058" y="1712890"/>
            <a:ext cx="283336" cy="283336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9">
            <a:extLst>
              <a:ext uri="{FF2B5EF4-FFF2-40B4-BE49-F238E27FC236}">
                <a16:creationId xmlns:a16="http://schemas.microsoft.com/office/drawing/2014/main" id="{E92A4ECA-E100-858B-9325-504A2FA4B045}"/>
              </a:ext>
            </a:extLst>
          </p:cNvPr>
          <p:cNvSpPr/>
          <p:nvPr/>
        </p:nvSpPr>
        <p:spPr>
          <a:xfrm>
            <a:off x="5314528" y="3193960"/>
            <a:ext cx="266318" cy="266318"/>
          </a:xfrm>
          <a:prstGeom prst="rect">
            <a:avLst/>
          </a:prstGeom>
          <a:solidFill>
            <a:srgbClr val="E73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9DBB8655-C8E7-07AC-1239-D50B35221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59681" y="882474"/>
            <a:ext cx="6195407" cy="4947518"/>
          </a:xfrm>
          <a:custGeom>
            <a:avLst/>
            <a:gdLst>
              <a:gd name="connsiteX0" fmla="*/ 1651289 w 6195407"/>
              <a:gd name="connsiteY0" fmla="*/ 4330587 h 4947518"/>
              <a:gd name="connsiteX1" fmla="*/ 2143702 w 6195407"/>
              <a:gd name="connsiteY1" fmla="*/ 4330587 h 4947518"/>
              <a:gd name="connsiteX2" fmla="*/ 2143702 w 6195407"/>
              <a:gd name="connsiteY2" fmla="*/ 4823000 h 4947518"/>
              <a:gd name="connsiteX3" fmla="*/ 1651289 w 6195407"/>
              <a:gd name="connsiteY3" fmla="*/ 4823000 h 4947518"/>
              <a:gd name="connsiteX4" fmla="*/ 5086639 w 6195407"/>
              <a:gd name="connsiteY4" fmla="*/ 3720987 h 4947518"/>
              <a:gd name="connsiteX5" fmla="*/ 5608320 w 6195407"/>
              <a:gd name="connsiteY5" fmla="*/ 3720987 h 4947518"/>
              <a:gd name="connsiteX6" fmla="*/ 5608320 w 6195407"/>
              <a:gd name="connsiteY6" fmla="*/ 4242668 h 4947518"/>
              <a:gd name="connsiteX7" fmla="*/ 5086639 w 6195407"/>
              <a:gd name="connsiteY7" fmla="*/ 4242668 h 4947518"/>
              <a:gd name="connsiteX8" fmla="*/ 3769014 w 6195407"/>
              <a:gd name="connsiteY8" fmla="*/ 3720987 h 4947518"/>
              <a:gd name="connsiteX9" fmla="*/ 4995545 w 6195407"/>
              <a:gd name="connsiteY9" fmla="*/ 3720987 h 4947518"/>
              <a:gd name="connsiteX10" fmla="*/ 4995545 w 6195407"/>
              <a:gd name="connsiteY10" fmla="*/ 4947518 h 4947518"/>
              <a:gd name="connsiteX11" fmla="*/ 3769014 w 6195407"/>
              <a:gd name="connsiteY11" fmla="*/ 4947518 h 4947518"/>
              <a:gd name="connsiteX12" fmla="*/ 0 w 6195407"/>
              <a:gd name="connsiteY12" fmla="*/ 3262804 h 4947518"/>
              <a:gd name="connsiteX13" fmla="*/ 1562793 w 6195407"/>
              <a:gd name="connsiteY13" fmla="*/ 3262804 h 4947518"/>
              <a:gd name="connsiteX14" fmla="*/ 1562793 w 6195407"/>
              <a:gd name="connsiteY14" fmla="*/ 4825597 h 4947518"/>
              <a:gd name="connsiteX15" fmla="*/ 0 w 6195407"/>
              <a:gd name="connsiteY15" fmla="*/ 4825597 h 4947518"/>
              <a:gd name="connsiteX16" fmla="*/ 0 w 6195407"/>
              <a:gd name="connsiteY16" fmla="*/ 2647663 h 4947518"/>
              <a:gd name="connsiteX17" fmla="*/ 520931 w 6195407"/>
              <a:gd name="connsiteY17" fmla="*/ 2647663 h 4947518"/>
              <a:gd name="connsiteX18" fmla="*/ 520931 w 6195407"/>
              <a:gd name="connsiteY18" fmla="*/ 3168594 h 4947518"/>
              <a:gd name="connsiteX19" fmla="*/ 0 w 6195407"/>
              <a:gd name="connsiteY19" fmla="*/ 3168594 h 4947518"/>
              <a:gd name="connsiteX20" fmla="*/ 615142 w 6195407"/>
              <a:gd name="connsiteY20" fmla="*/ 2223310 h 4947518"/>
              <a:gd name="connsiteX21" fmla="*/ 1557251 w 6195407"/>
              <a:gd name="connsiteY21" fmla="*/ 2223310 h 4947518"/>
              <a:gd name="connsiteX22" fmla="*/ 1557251 w 6195407"/>
              <a:gd name="connsiteY22" fmla="*/ 3165419 h 4947518"/>
              <a:gd name="connsiteX23" fmla="*/ 615142 w 6195407"/>
              <a:gd name="connsiteY23" fmla="*/ 3165419 h 4947518"/>
              <a:gd name="connsiteX24" fmla="*/ 1657004 w 6195407"/>
              <a:gd name="connsiteY24" fmla="*/ 2222675 h 4947518"/>
              <a:gd name="connsiteX25" fmla="*/ 3672494 w 6195407"/>
              <a:gd name="connsiteY25" fmla="*/ 2222675 h 4947518"/>
              <a:gd name="connsiteX26" fmla="*/ 3672494 w 6195407"/>
              <a:gd name="connsiteY26" fmla="*/ 4238165 h 4947518"/>
              <a:gd name="connsiteX27" fmla="*/ 1657004 w 6195407"/>
              <a:gd name="connsiteY27" fmla="*/ 4238165 h 4947518"/>
              <a:gd name="connsiteX28" fmla="*/ 3765839 w 6195407"/>
              <a:gd name="connsiteY28" fmla="*/ 1197151 h 4947518"/>
              <a:gd name="connsiteX29" fmla="*/ 6195407 w 6195407"/>
              <a:gd name="connsiteY29" fmla="*/ 1197151 h 4947518"/>
              <a:gd name="connsiteX30" fmla="*/ 6195407 w 6195407"/>
              <a:gd name="connsiteY30" fmla="*/ 3626719 h 4947518"/>
              <a:gd name="connsiteX31" fmla="*/ 3765839 w 6195407"/>
              <a:gd name="connsiteY31" fmla="*/ 3626719 h 4947518"/>
              <a:gd name="connsiteX32" fmla="*/ 397971 w 6195407"/>
              <a:gd name="connsiteY32" fmla="*/ 739775 h 4947518"/>
              <a:gd name="connsiteX33" fmla="*/ 1782446 w 6195407"/>
              <a:gd name="connsiteY33" fmla="*/ 739775 h 4947518"/>
              <a:gd name="connsiteX34" fmla="*/ 1782446 w 6195407"/>
              <a:gd name="connsiteY34" fmla="*/ 2124249 h 4947518"/>
              <a:gd name="connsiteX35" fmla="*/ 397971 w 6195407"/>
              <a:gd name="connsiteY35" fmla="*/ 2124249 h 4947518"/>
              <a:gd name="connsiteX36" fmla="*/ 4824096 w 6195407"/>
              <a:gd name="connsiteY36" fmla="*/ 612776 h 4947518"/>
              <a:gd name="connsiteX37" fmla="*/ 5319396 w 6195407"/>
              <a:gd name="connsiteY37" fmla="*/ 612776 h 4947518"/>
              <a:gd name="connsiteX38" fmla="*/ 5319396 w 6195407"/>
              <a:gd name="connsiteY38" fmla="*/ 1108076 h 4947518"/>
              <a:gd name="connsiteX39" fmla="*/ 4824096 w 6195407"/>
              <a:gd name="connsiteY39" fmla="*/ 1108076 h 4947518"/>
              <a:gd name="connsiteX40" fmla="*/ 1877695 w 6195407"/>
              <a:gd name="connsiteY40" fmla="*/ 330202 h 4947518"/>
              <a:gd name="connsiteX41" fmla="*/ 3674744 w 6195407"/>
              <a:gd name="connsiteY41" fmla="*/ 330202 h 4947518"/>
              <a:gd name="connsiteX42" fmla="*/ 3674744 w 6195407"/>
              <a:gd name="connsiteY42" fmla="*/ 2127251 h 4947518"/>
              <a:gd name="connsiteX43" fmla="*/ 1877695 w 6195407"/>
              <a:gd name="connsiteY43" fmla="*/ 2127251 h 4947518"/>
              <a:gd name="connsiteX44" fmla="*/ 3769995 w 6195407"/>
              <a:gd name="connsiteY44" fmla="*/ 146051 h 4947518"/>
              <a:gd name="connsiteX45" fmla="*/ 4732020 w 6195407"/>
              <a:gd name="connsiteY45" fmla="*/ 146051 h 4947518"/>
              <a:gd name="connsiteX46" fmla="*/ 4732020 w 6195407"/>
              <a:gd name="connsiteY46" fmla="*/ 1108076 h 4947518"/>
              <a:gd name="connsiteX47" fmla="*/ 3769995 w 6195407"/>
              <a:gd name="connsiteY47" fmla="*/ 1108076 h 4947518"/>
              <a:gd name="connsiteX48" fmla="*/ 1137920 w 6195407"/>
              <a:gd name="connsiteY48" fmla="*/ 0 h 4947518"/>
              <a:gd name="connsiteX49" fmla="*/ 1782446 w 6195407"/>
              <a:gd name="connsiteY49" fmla="*/ 0 h 4947518"/>
              <a:gd name="connsiteX50" fmla="*/ 1782446 w 6195407"/>
              <a:gd name="connsiteY50" fmla="*/ 644526 h 4947518"/>
              <a:gd name="connsiteX51" fmla="*/ 1137920 w 6195407"/>
              <a:gd name="connsiteY51" fmla="*/ 644526 h 494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195407" h="4947518">
                <a:moveTo>
                  <a:pt x="1651289" y="4330587"/>
                </a:moveTo>
                <a:lnTo>
                  <a:pt x="2143702" y="4330587"/>
                </a:lnTo>
                <a:lnTo>
                  <a:pt x="2143702" y="4823000"/>
                </a:lnTo>
                <a:lnTo>
                  <a:pt x="1651289" y="4823000"/>
                </a:lnTo>
                <a:close/>
                <a:moveTo>
                  <a:pt x="5086639" y="3720987"/>
                </a:moveTo>
                <a:lnTo>
                  <a:pt x="5608320" y="3720987"/>
                </a:lnTo>
                <a:lnTo>
                  <a:pt x="5608320" y="4242668"/>
                </a:lnTo>
                <a:lnTo>
                  <a:pt x="5086639" y="4242668"/>
                </a:lnTo>
                <a:close/>
                <a:moveTo>
                  <a:pt x="3769014" y="3720987"/>
                </a:moveTo>
                <a:lnTo>
                  <a:pt x="4995545" y="3720987"/>
                </a:lnTo>
                <a:lnTo>
                  <a:pt x="4995545" y="4947518"/>
                </a:lnTo>
                <a:lnTo>
                  <a:pt x="3769014" y="4947518"/>
                </a:lnTo>
                <a:close/>
                <a:moveTo>
                  <a:pt x="0" y="3262804"/>
                </a:moveTo>
                <a:lnTo>
                  <a:pt x="1562793" y="3262804"/>
                </a:lnTo>
                <a:lnTo>
                  <a:pt x="1562793" y="4825597"/>
                </a:lnTo>
                <a:lnTo>
                  <a:pt x="0" y="4825597"/>
                </a:lnTo>
                <a:close/>
                <a:moveTo>
                  <a:pt x="0" y="2647663"/>
                </a:moveTo>
                <a:lnTo>
                  <a:pt x="520931" y="2647663"/>
                </a:lnTo>
                <a:lnTo>
                  <a:pt x="520931" y="3168594"/>
                </a:lnTo>
                <a:lnTo>
                  <a:pt x="0" y="3168594"/>
                </a:lnTo>
                <a:close/>
                <a:moveTo>
                  <a:pt x="615142" y="2223310"/>
                </a:moveTo>
                <a:lnTo>
                  <a:pt x="1557251" y="2223310"/>
                </a:lnTo>
                <a:lnTo>
                  <a:pt x="1557251" y="3165419"/>
                </a:lnTo>
                <a:lnTo>
                  <a:pt x="615142" y="3165419"/>
                </a:lnTo>
                <a:close/>
                <a:moveTo>
                  <a:pt x="1657004" y="2222675"/>
                </a:moveTo>
                <a:lnTo>
                  <a:pt x="3672494" y="2222675"/>
                </a:lnTo>
                <a:lnTo>
                  <a:pt x="3672494" y="4238165"/>
                </a:lnTo>
                <a:lnTo>
                  <a:pt x="1657004" y="4238165"/>
                </a:lnTo>
                <a:close/>
                <a:moveTo>
                  <a:pt x="3765839" y="1197151"/>
                </a:moveTo>
                <a:lnTo>
                  <a:pt x="6195407" y="1197151"/>
                </a:lnTo>
                <a:lnTo>
                  <a:pt x="6195407" y="3626719"/>
                </a:lnTo>
                <a:lnTo>
                  <a:pt x="3765839" y="3626719"/>
                </a:lnTo>
                <a:close/>
                <a:moveTo>
                  <a:pt x="397971" y="739775"/>
                </a:moveTo>
                <a:lnTo>
                  <a:pt x="1782446" y="739775"/>
                </a:lnTo>
                <a:lnTo>
                  <a:pt x="1782446" y="2124249"/>
                </a:lnTo>
                <a:lnTo>
                  <a:pt x="397971" y="2124249"/>
                </a:lnTo>
                <a:close/>
                <a:moveTo>
                  <a:pt x="4824096" y="612776"/>
                </a:moveTo>
                <a:lnTo>
                  <a:pt x="5319396" y="612776"/>
                </a:lnTo>
                <a:lnTo>
                  <a:pt x="5319396" y="1108076"/>
                </a:lnTo>
                <a:lnTo>
                  <a:pt x="4824096" y="1108076"/>
                </a:lnTo>
                <a:close/>
                <a:moveTo>
                  <a:pt x="1877695" y="330202"/>
                </a:moveTo>
                <a:lnTo>
                  <a:pt x="3674744" y="330202"/>
                </a:lnTo>
                <a:lnTo>
                  <a:pt x="3674744" y="2127251"/>
                </a:lnTo>
                <a:lnTo>
                  <a:pt x="1877695" y="2127251"/>
                </a:lnTo>
                <a:close/>
                <a:moveTo>
                  <a:pt x="3769995" y="146051"/>
                </a:moveTo>
                <a:lnTo>
                  <a:pt x="4732020" y="146051"/>
                </a:lnTo>
                <a:lnTo>
                  <a:pt x="4732020" y="1108076"/>
                </a:lnTo>
                <a:lnTo>
                  <a:pt x="3769995" y="1108076"/>
                </a:lnTo>
                <a:close/>
                <a:moveTo>
                  <a:pt x="1137920" y="0"/>
                </a:moveTo>
                <a:lnTo>
                  <a:pt x="1782446" y="0"/>
                </a:lnTo>
                <a:lnTo>
                  <a:pt x="1782446" y="644526"/>
                </a:lnTo>
                <a:lnTo>
                  <a:pt x="1137920" y="6445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Вставка рисунка</a:t>
            </a:r>
            <a:endParaRPr lang="x-none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668" y="2531178"/>
            <a:ext cx="4417050" cy="99719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3600" b="1" i="0">
                <a:solidFill>
                  <a:srgbClr val="E30E7E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</a:t>
            </a:r>
            <a:br>
              <a:rPr lang="ru-RU"/>
            </a:br>
            <a:r>
              <a:rPr lang="ru-RU"/>
              <a:t>ЗАГОЛОВКА</a:t>
            </a:r>
            <a:endParaRPr lang="en-RU"/>
          </a:p>
        </p:txBody>
      </p:sp>
      <p:pic>
        <p:nvPicPr>
          <p:cNvPr id="36" name="Рисунок 4">
            <a:extLst>
              <a:ext uri="{FF2B5EF4-FFF2-40B4-BE49-F238E27FC236}">
                <a16:creationId xmlns:a16="http://schemas.microsoft.com/office/drawing/2014/main" id="{01813B75-0FCB-F85E-F371-26B25AC12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5557" y="806852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6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6">
            <a:extLst>
              <a:ext uri="{FF2B5EF4-FFF2-40B4-BE49-F238E27FC236}">
                <a16:creationId xmlns:a16="http://schemas.microsoft.com/office/drawing/2014/main" id="{B0A1A034-F419-B6EA-A90F-272491C8C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7343"/>
            <a:ext cx="6516209" cy="6858000"/>
          </a:xfrm>
          <a:custGeom>
            <a:avLst/>
            <a:gdLst>
              <a:gd name="connsiteX0" fmla="*/ 0 w 4891596"/>
              <a:gd name="connsiteY0" fmla="*/ 0 h 6858000"/>
              <a:gd name="connsiteX1" fmla="*/ 4891596 w 4891596"/>
              <a:gd name="connsiteY1" fmla="*/ 0 h 6858000"/>
              <a:gd name="connsiteX2" fmla="*/ 4891596 w 4891596"/>
              <a:gd name="connsiteY2" fmla="*/ 6858000 h 6858000"/>
              <a:gd name="connsiteX3" fmla="*/ 0 w 4891596"/>
              <a:gd name="connsiteY3" fmla="*/ 6858000 h 6858000"/>
              <a:gd name="connsiteX4" fmla="*/ 0 w 4891596"/>
              <a:gd name="connsiteY4" fmla="*/ 0 h 6858000"/>
              <a:gd name="connsiteX0" fmla="*/ 0 w 4891596"/>
              <a:gd name="connsiteY0" fmla="*/ 0 h 6858000"/>
              <a:gd name="connsiteX1" fmla="*/ 4891596 w 4891596"/>
              <a:gd name="connsiteY1" fmla="*/ 0 h 6858000"/>
              <a:gd name="connsiteX2" fmla="*/ 4891595 w 4891596"/>
              <a:gd name="connsiteY2" fmla="*/ 3552603 h 6858000"/>
              <a:gd name="connsiteX3" fmla="*/ 4891596 w 4891596"/>
              <a:gd name="connsiteY3" fmla="*/ 6858000 h 6858000"/>
              <a:gd name="connsiteX4" fmla="*/ 0 w 4891596"/>
              <a:gd name="connsiteY4" fmla="*/ 6858000 h 6858000"/>
              <a:gd name="connsiteX5" fmla="*/ 0 w 4891596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  <a:gd name="connsiteX0" fmla="*/ 0 w 6516209"/>
              <a:gd name="connsiteY0" fmla="*/ 0 h 6858000"/>
              <a:gd name="connsiteX1" fmla="*/ 4891596 w 6516209"/>
              <a:gd name="connsiteY1" fmla="*/ 0 h 6858000"/>
              <a:gd name="connsiteX2" fmla="*/ 6516209 w 6516209"/>
              <a:gd name="connsiteY2" fmla="*/ 3552603 h 6858000"/>
              <a:gd name="connsiteX3" fmla="*/ 4891596 w 6516209"/>
              <a:gd name="connsiteY3" fmla="*/ 6858000 h 6858000"/>
              <a:gd name="connsiteX4" fmla="*/ 0 w 6516209"/>
              <a:gd name="connsiteY4" fmla="*/ 6858000 h 6858000"/>
              <a:gd name="connsiteX5" fmla="*/ 0 w 651620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6209" h="6858000">
                <a:moveTo>
                  <a:pt x="0" y="0"/>
                </a:moveTo>
                <a:lnTo>
                  <a:pt x="4891596" y="0"/>
                </a:lnTo>
                <a:cubicBezTo>
                  <a:pt x="6045693" y="891238"/>
                  <a:pt x="6516209" y="2324014"/>
                  <a:pt x="6516209" y="3552603"/>
                </a:cubicBezTo>
                <a:cubicBezTo>
                  <a:pt x="6516209" y="4781192"/>
                  <a:pt x="5965794" y="5898243"/>
                  <a:pt x="489159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500"/>
            </a:lvl1pPr>
          </a:lstStyle>
          <a:p>
            <a:r>
              <a:rPr lang="ru-RU"/>
              <a:t>Вставка рисунка</a:t>
            </a:r>
            <a:endParaRPr lang="x-none"/>
          </a:p>
        </p:txBody>
      </p:sp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6782540" y="6079067"/>
            <a:ext cx="2769833" cy="3493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2540" y="2456643"/>
            <a:ext cx="4935982" cy="8863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l">
              <a:defRPr sz="3200" b="1" i="0">
                <a:solidFill>
                  <a:schemeClr val="tx1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ПРЕЗЕНТАЦИИ</a:t>
            </a:r>
            <a:endParaRPr lang="en-RU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537736A-DED1-E7C2-053F-E67F2F2DF9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2539" y="3623373"/>
            <a:ext cx="4935982" cy="1117600"/>
          </a:xfrm>
          <a:prstGeom prst="rect">
            <a:avLst/>
          </a:prstGeom>
        </p:spPr>
        <p:txBody>
          <a:bodyPr lIns="0" tIns="0" rIns="0"/>
          <a:lstStyle>
            <a:lvl1pPr marL="0" indent="0" algn="l">
              <a:buNone/>
              <a:defRPr sz="2400">
                <a:solidFill>
                  <a:srgbClr val="7F7F7F"/>
                </a:solidFill>
              </a:defRPr>
            </a:lvl1pPr>
            <a:lvl2pPr marL="273050" indent="0" algn="ctr">
              <a:buNone/>
              <a:defRPr sz="2400"/>
            </a:lvl2pPr>
            <a:lvl3pPr marL="536575" indent="0" algn="ctr">
              <a:buNone/>
              <a:defRPr sz="2400"/>
            </a:lvl3pPr>
            <a:lvl4pPr marL="714375" indent="0" algn="ctr">
              <a:buNone/>
              <a:defRPr sz="2400"/>
            </a:lvl4pPr>
            <a:lvl5pPr marL="890587" indent="0" algn="ctr">
              <a:buNone/>
              <a:defRPr sz="2400"/>
            </a:lvl5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60EB3C9A-FC0E-48A0-0E7A-EF81FC19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1361" y="393103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DF9FF9-A154-CCFC-76AF-5E6C8DBB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9" y="0"/>
            <a:ext cx="12192000" cy="6858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1" name="Текст 30"/>
          <p:cNvSpPr>
            <a:spLocks noGrp="1"/>
          </p:cNvSpPr>
          <p:nvPr>
            <p:ph type="body" sz="quarter" idx="14" hasCustomPrompt="1"/>
          </p:nvPr>
        </p:nvSpPr>
        <p:spPr>
          <a:xfrm>
            <a:off x="4291730" y="5704151"/>
            <a:ext cx="3600729" cy="349311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ctr">
              <a:buNone/>
              <a:defRPr sz="18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Месяц и год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667" y="5672667"/>
            <a:ext cx="2125133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C0D9F675-547A-D224-5021-66D2A891D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665" y="2345843"/>
            <a:ext cx="11252857" cy="99719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ctr">
              <a:defRPr sz="3600" b="1" i="0">
                <a:solidFill>
                  <a:schemeClr val="tx1"/>
                </a:solidFill>
                <a:latin typeface="Geometria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ПРЕЗЕНТАЦИИ</a:t>
            </a:r>
            <a:endParaRPr lang="en-R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31AD1B-3F45-7826-0A88-45EADC4D4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38" y="3556000"/>
            <a:ext cx="11253787" cy="1117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7F7F7F"/>
                </a:solidFill>
              </a:defRPr>
            </a:lvl1pPr>
            <a:lvl2pPr marL="273050" indent="0" algn="ctr">
              <a:buNone/>
              <a:defRPr sz="2400"/>
            </a:lvl2pPr>
            <a:lvl3pPr marL="536575" indent="0" algn="ctr">
              <a:buNone/>
              <a:defRPr sz="2400"/>
            </a:lvl3pPr>
            <a:lvl4pPr marL="714375" indent="0" algn="ctr">
              <a:buNone/>
              <a:defRPr sz="2400"/>
            </a:lvl4pPr>
            <a:lvl5pPr marL="890587" indent="0" algn="ctr">
              <a:buNone/>
              <a:defRPr sz="2400"/>
            </a:lvl5pPr>
          </a:lstStyle>
          <a:p>
            <a:pPr lvl="0"/>
            <a:r>
              <a:rPr lang="ru-RU"/>
              <a:t>Образец подзаголовка</a:t>
            </a:r>
            <a:endParaRPr lang="en-US"/>
          </a:p>
        </p:txBody>
      </p:sp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C495A9CF-BE7A-01C9-296F-D231C34B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8450" y="275722"/>
            <a:ext cx="1367161" cy="5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9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4C5203E-E04B-EAEF-0A70-5661F9A38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1597400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9160" y="1597400"/>
            <a:ext cx="9969330" cy="38515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r>
              <a:rPr lang="en-GB"/>
              <a:t> </a:t>
            </a:r>
            <a:r>
              <a:rPr lang="ru-RU"/>
              <a:t>РАЗДЕЛА</a:t>
            </a:r>
            <a:endParaRPr lang="en-RU"/>
          </a:p>
        </p:txBody>
      </p:sp>
      <p:cxnSp>
        <p:nvCxnSpPr>
          <p:cNvPr id="3" name="Прямая соединительная линия 4">
            <a:extLst>
              <a:ext uri="{FF2B5EF4-FFF2-40B4-BE49-F238E27FC236}">
                <a16:creationId xmlns:a16="http://schemas.microsoft.com/office/drawing/2014/main" id="{08DBCC2C-2CB7-2F11-1E42-44ABEE9483D9}"/>
              </a:ext>
            </a:extLst>
          </p:cNvPr>
          <p:cNvCxnSpPr>
            <a:cxnSpLocks/>
          </p:cNvCxnSpPr>
          <p:nvPr/>
        </p:nvCxnSpPr>
        <p:spPr>
          <a:xfrm>
            <a:off x="403577" y="5448963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11692B-3754-E52F-170C-1C46CB548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2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1 стр.) и объект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858491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106647"/>
            <a:ext cx="11390313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442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412E509-B1B2-8DFA-AD67-9E0CF1B9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87F57-EECB-D837-1336-4C7BF97DF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35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несколько стр.)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243583"/>
            <a:ext cx="11390313" cy="511276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в несколько строк</a:t>
            </a:r>
            <a:endParaRPr lang="en-RU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C367A43-4CF6-75FA-1305-3D4572E3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2914BB-14B8-48CD-1EFD-C5BD2D00F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0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(1 стр.) и 2 объекта (Simp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" name="Прямая соединительная линия 4">
            <a:extLst>
              <a:ext uri="{FF2B5EF4-FFF2-40B4-BE49-F238E27FC236}">
                <a16:creationId xmlns:a16="http://schemas.microsoft.com/office/drawing/2014/main" id="{0FBAE884-397A-8B2D-CBD5-EAF45D39E958}"/>
              </a:ext>
            </a:extLst>
          </p:cNvPr>
          <p:cNvCxnSpPr>
            <a:cxnSpLocks/>
          </p:cNvCxnSpPr>
          <p:nvPr/>
        </p:nvCxnSpPr>
        <p:spPr>
          <a:xfrm>
            <a:off x="403577" y="858491"/>
            <a:ext cx="11400496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Объект 2">
            <a:extLst>
              <a:ext uri="{FF2B5EF4-FFF2-40B4-BE49-F238E27FC236}">
                <a16:creationId xmlns:a16="http://schemas.microsoft.com/office/drawing/2014/main" id="{5E1204C6-11A7-94F5-E6E9-637796ACD3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987" y="1106647"/>
            <a:ext cx="5526469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4422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F5B9E3-977A-1177-9A60-68C13E8D438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71831" y="1106647"/>
            <a:ext cx="5526469" cy="524970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CC0C5F-488A-BAC9-BA00-331996462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40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(несколько стр.)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FE0CF06F-1AF1-166E-5279-7ADAECEC3B31}"/>
              </a:ext>
            </a:extLst>
          </p:cNvPr>
          <p:cNvSpPr txBox="1">
            <a:spLocks/>
          </p:cNvSpPr>
          <p:nvPr/>
        </p:nvSpPr>
        <p:spPr>
          <a:xfrm>
            <a:off x="321364" y="416290"/>
            <a:ext cx="9972878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" sz="2000" b="1">
              <a:solidFill>
                <a:schemeClr val="tx1"/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B5D07E7-8803-EE8A-3C09-4B74EBF48D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577" y="416291"/>
            <a:ext cx="10221751" cy="5909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lnSpc>
                <a:spcPct val="80000"/>
              </a:lnSpc>
              <a:defRPr b="0" i="0">
                <a:solidFill>
                  <a:schemeClr val="tx1"/>
                </a:solidFill>
                <a:latin typeface="GEOMETRIA-MEDIUM" panose="020B0503020204020204" pitchFamily="34" charset="77"/>
              </a:defRPr>
            </a:lvl1pPr>
          </a:lstStyle>
          <a:p>
            <a:r>
              <a:rPr lang="ru-RU"/>
              <a:t>Образец заголовка</a:t>
            </a:r>
            <a:br>
              <a:rPr lang="ru-RU"/>
            </a:br>
            <a:r>
              <a:rPr lang="ru-RU"/>
              <a:t>в несколько строк</a:t>
            </a:r>
            <a:endParaRPr lang="en-RU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5AB42BCF-9EBD-AB03-1ABA-01135EB2FFA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07987" y="1243583"/>
            <a:ext cx="5526469" cy="511276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175C2-907C-6BB5-6DBA-856CE86C16B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71831" y="1243583"/>
            <a:ext cx="5526469" cy="511276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4D262B85-50D7-CD98-535B-C40DC110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1636" y="6356349"/>
            <a:ext cx="1636664" cy="365125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900" b="0" i="0">
                <a:solidFill>
                  <a:srgbClr val="A5A5A5"/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E389FBD1-696A-D844-361E-D315C9FF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3208" y="423841"/>
            <a:ext cx="865092" cy="3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80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3">
          <p15:clr>
            <a:srgbClr val="FBAE40"/>
          </p15:clr>
        </p15:guide>
        <p15:guide id="2" pos="257">
          <p15:clr>
            <a:srgbClr val="FBAE40"/>
          </p15:clr>
        </p15:guide>
        <p15:guide id="3" orient="horz" pos="414">
          <p15:clr>
            <a:srgbClr val="FBAE40"/>
          </p15:clr>
        </p15:guide>
        <p15:guide id="4" orient="horz" pos="3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CA3C9-5076-B5A0-C69B-026882811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091A5C-C90E-4400-F190-70D6BD7F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AFA89-77A2-C3C7-9D85-02EF7BEC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00F36-46CC-13FF-EF94-C11DFBE2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DD1A5E-E463-6FC2-AA47-27172FF9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1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Слайд think-cell" r:id="rId16" imgW="425" imgH="426" progId="TCLayout.ActiveDocument.1">
                  <p:embed/>
                </p:oleObj>
              </mc:Choice>
              <mc:Fallback>
                <p:oleObj name="Слайд think-cell" r:id="rId16" imgW="425" imgH="426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2400" b="1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7987" y="6405216"/>
            <a:ext cx="9212998" cy="311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i="0">
                <a:solidFill>
                  <a:schemeClr val="tx2">
                    <a:lumMod val="60000"/>
                    <a:lumOff val="40000"/>
                  </a:schemeClr>
                </a:solidFill>
                <a:latin typeface="Geometria" panose="020B0503020204020204" pitchFamily="34" charset="77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062677" y="6405216"/>
            <a:ext cx="731519" cy="311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Geometria" panose="020B0503020204020204" pitchFamily="34" charset="77"/>
              </a:defRPr>
            </a:lvl1pPr>
          </a:lstStyle>
          <a:p>
            <a:fld id="{38519289-E817-408A-8C38-5120A2AE2257}" type="slidenum">
              <a:rPr lang="ru-RU" smtClean="0"/>
              <a:t>‹#›</a:t>
            </a:fld>
            <a:endParaRPr lang="ru-RU"/>
          </a:p>
        </p:txBody>
      </p:sp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Слайд think-cell" r:id="rId18" imgW="425" imgH="426" progId="TCLayout.ActiveDocument.1">
                  <p:embed/>
                </p:oleObj>
              </mc:Choice>
              <mc:Fallback>
                <p:oleObj name="Слайд think-cell" r:id="rId18" imgW="425" imgH="426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ru-RU" sz="4400" b="0" i="0" baseline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4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3050" indent="-27305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itchFamily="2" charset="2"/>
        <a:buChar char="§"/>
        <a:tabLst/>
        <a:defRPr sz="20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2pPr>
      <a:lvl3pPr marL="714375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3pPr>
      <a:lvl4pPr marL="890588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4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4pPr>
      <a:lvl5pPr marL="1066800" indent="-17621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itchFamily="2" charset="2"/>
        <a:buChar char="§"/>
        <a:tabLst/>
        <a:defRPr sz="1200" kern="1200">
          <a:solidFill>
            <a:schemeClr val="tx1"/>
          </a:solidFill>
          <a:latin typeface="Geometria" panose="020B0503020204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73F46CF-C3E9-EA9B-B7A3-D1EA8CF0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рекомендательные системы?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1">
            <a:extLst>
              <a:ext uri="{FF2B5EF4-FFF2-40B4-BE49-F238E27FC236}">
                <a16:creationId xmlns:a16="http://schemas.microsoft.com/office/drawing/2014/main" id="{EB105FA0-7D6B-48F0-8163-CB1FB83C9EC3}"/>
              </a:ext>
            </a:extLst>
          </p:cNvPr>
          <p:cNvSpPr txBox="1">
            <a:spLocks/>
          </p:cNvSpPr>
          <p:nvPr/>
        </p:nvSpPr>
        <p:spPr>
          <a:xfrm>
            <a:off x="6257545" y="1452466"/>
            <a:ext cx="5526469" cy="4777171"/>
          </a:xfrm>
          <a:prstGeom prst="rect">
            <a:avLst/>
          </a:prstGeom>
        </p:spPr>
        <p:txBody>
          <a:bodyPr lIns="0" tIns="0" rIns="0" bIns="0"/>
          <a:lstStyle>
            <a:lvl1pPr marL="273050" indent="-2730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2pPr>
            <a:lvl3pPr marL="714375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3pPr>
            <a:lvl4pPr marL="89058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4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4pPr>
            <a:lvl5pPr marL="1066800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itchFamily="2" charset="2"/>
              <a:buChar char="§"/>
              <a:tabLst/>
              <a:defRPr sz="1200" kern="1200">
                <a:solidFill>
                  <a:schemeClr val="tx1"/>
                </a:solidFill>
                <a:latin typeface="Geometria" panose="020B0503020204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latin typeface="Geometria" panose="020B0303020204020204" pitchFamily="34" charset="-52"/>
              </a:rPr>
              <a:t>Рекомендательные системы – </a:t>
            </a:r>
            <a:r>
              <a:rPr lang="ru-RU" dirty="0">
                <a:latin typeface="Geometria" panose="020B0303020204020204" pitchFamily="34" charset="-52"/>
              </a:rPr>
              <a:t>это набор алгоритмов машинного обучения, с помощью которых </a:t>
            </a:r>
            <a:r>
              <a:rPr lang="ru-RU" dirty="0"/>
              <a:t>анализируется поведение пользователей и на основе этого анализа составляются персональные рекомендации продуктов или товаров.</a:t>
            </a:r>
            <a:endParaRPr lang="ru-RU" sz="1800" b="1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Пример: </a:t>
            </a:r>
            <a:r>
              <a:rPr lang="ru-RU" dirty="0">
                <a:latin typeface="Geometria" panose="020B0303020204020204" pitchFamily="34" charset="-52"/>
              </a:rPr>
              <a:t>рекомендация максимально похожих бутылок вина, с целью повышения среднего чека клиента.</a:t>
            </a:r>
            <a:endParaRPr lang="ru-RU" b="1" dirty="0">
              <a:latin typeface="Geometria" panose="020B0303020204020204" pitchFamily="34" charset="-52"/>
            </a:endParaRPr>
          </a:p>
          <a:p>
            <a:endParaRPr lang="ru-RU" sz="1800" dirty="0">
              <a:latin typeface="Geometria" panose="020B0303020204020204" pitchFamily="34" charset="-52"/>
            </a:endParaRPr>
          </a:p>
        </p:txBody>
      </p:sp>
      <p:pic>
        <p:nvPicPr>
          <p:cNvPr id="2050" name="Picture 2" descr="Рекомендательные системы: что это и как работает алгоритм рекомендаций -  Журнал Mindbox о разумном бизнесе">
            <a:extLst>
              <a:ext uri="{FF2B5EF4-FFF2-40B4-BE49-F238E27FC236}">
                <a16:creationId xmlns:a16="http://schemas.microsoft.com/office/drawing/2014/main" id="{D31B7ACC-6437-46FC-92EA-5009A946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" y="1452466"/>
            <a:ext cx="6095296" cy="51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880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Данные для рекомендаций</a:t>
            </a:r>
            <a:r>
              <a:rPr lang="en-US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Матрицы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10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DE7EAA-D750-47AF-82A6-AF11AB03FF34}"/>
              </a:ext>
            </a:extLst>
          </p:cNvPr>
          <p:cNvSpPr/>
          <p:nvPr/>
        </p:nvSpPr>
        <p:spPr>
          <a:xfrm>
            <a:off x="403577" y="103201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Виды разреженных матриц: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metria" panose="020B0303020204020204" pitchFamily="34" charset="-52"/>
              </a:rPr>
              <a:t> coo_matrix - A sparse matrix in COOrdinate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csc_matrix</a:t>
            </a:r>
            <a:r>
              <a:rPr lang="en-US" dirty="0">
                <a:latin typeface="Geometria" panose="020B0303020204020204" pitchFamily="34" charset="-52"/>
              </a:rPr>
              <a:t> - Compressed Sparse Column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csr_matrix</a:t>
            </a:r>
            <a:r>
              <a:rPr lang="en-US" dirty="0">
                <a:latin typeface="Geometria" panose="020B0303020204020204" pitchFamily="34" charset="-52"/>
              </a:rPr>
              <a:t> - Compressed Sparse Row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bsr_matrix</a:t>
            </a:r>
            <a:r>
              <a:rPr lang="en-US" dirty="0">
                <a:latin typeface="Geometria" panose="020B0303020204020204" pitchFamily="34" charset="-52"/>
              </a:rPr>
              <a:t> - Block Sparse Row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dia_matrix</a:t>
            </a:r>
            <a:r>
              <a:rPr lang="en-US" dirty="0">
                <a:latin typeface="Geometria" panose="020B0303020204020204" pitchFamily="34" charset="-52"/>
              </a:rPr>
              <a:t> - Sparse matrix with Diagonal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dok_matrix</a:t>
            </a:r>
            <a:r>
              <a:rPr lang="en-US" dirty="0">
                <a:latin typeface="Geometria" panose="020B0303020204020204" pitchFamily="34" charset="-52"/>
              </a:rPr>
              <a:t> - Dictionary Of Keys based sparse matrix.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en-US" dirty="0" err="1">
                <a:latin typeface="Geometria" panose="020B0303020204020204" pitchFamily="34" charset="-52"/>
              </a:rPr>
              <a:t>lil_matrix</a:t>
            </a:r>
            <a:r>
              <a:rPr lang="en-US" dirty="0">
                <a:latin typeface="Geometria" panose="020B0303020204020204" pitchFamily="34" charset="-52"/>
              </a:rPr>
              <a:t> - Row-based list of lists sparse matrix</a:t>
            </a:r>
          </a:p>
          <a:p>
            <a:endParaRPr lang="en-US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В основном используются первые три: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 </a:t>
            </a:r>
            <a:r>
              <a:rPr lang="ru-RU" dirty="0" err="1">
                <a:latin typeface="Geometria" panose="020B0303020204020204" pitchFamily="34" charset="-52"/>
              </a:rPr>
              <a:t>coo_matrix</a:t>
            </a:r>
            <a:r>
              <a:rPr lang="ru-RU" dirty="0">
                <a:latin typeface="Geometria" panose="020B0303020204020204" pitchFamily="34" charset="-52"/>
              </a:rPr>
              <a:t> - используется для создания разреженной матрицы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 </a:t>
            </a:r>
            <a:r>
              <a:rPr lang="ru-RU" dirty="0" err="1">
                <a:latin typeface="Geometria" panose="020B0303020204020204" pitchFamily="34" charset="-52"/>
              </a:rPr>
              <a:t>csr</a:t>
            </a:r>
            <a:r>
              <a:rPr lang="ru-RU" dirty="0">
                <a:latin typeface="Geometria" panose="020B0303020204020204" pitchFamily="34" charset="-52"/>
              </a:rPr>
              <a:t>/</a:t>
            </a:r>
            <a:r>
              <a:rPr lang="ru-RU" dirty="0" err="1">
                <a:latin typeface="Geometria" panose="020B0303020204020204" pitchFamily="34" charset="-52"/>
              </a:rPr>
              <a:t>csc_matrix</a:t>
            </a:r>
            <a:r>
              <a:rPr lang="ru-RU" dirty="0">
                <a:latin typeface="Geometria" panose="020B0303020204020204" pitchFamily="34" charset="-52"/>
              </a:rPr>
              <a:t> - используются для оптимизированных операций над матрицами</a:t>
            </a: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  <p:pic>
        <p:nvPicPr>
          <p:cNvPr id="4098" name="Picture 2" descr="https://i2.wp.com/miro.medium.com/1*eLqx-2GYbESlMo3yDE1i6A.png">
            <a:extLst>
              <a:ext uri="{FF2B5EF4-FFF2-40B4-BE49-F238E27FC236}">
                <a16:creationId xmlns:a16="http://schemas.microsoft.com/office/drawing/2014/main" id="{31942485-40B4-4844-81F7-1194877B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776" y="1233616"/>
            <a:ext cx="5658852" cy="219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7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Данные для рекомендаций</a:t>
            </a:r>
            <a:r>
              <a:rPr lang="en-US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Матрицы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11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CD13778-912B-4624-B74D-CB0E2C6B3D6D}"/>
              </a:ext>
            </a:extLst>
          </p:cNvPr>
          <p:cNvSpPr/>
          <p:nvPr/>
        </p:nvSpPr>
        <p:spPr>
          <a:xfrm>
            <a:off x="393700" y="1010715"/>
            <a:ext cx="112073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eometria" panose="020B0303020204020204" pitchFamily="34" charset="-52"/>
              </a:rPr>
              <a:t>Помимо </a:t>
            </a:r>
            <a:r>
              <a:rPr lang="ru-RU" dirty="0" err="1">
                <a:latin typeface="Geometria" panose="020B0303020204020204" pitchFamily="34" charset="-52"/>
              </a:rPr>
              <a:t>таргета</a:t>
            </a:r>
            <a:r>
              <a:rPr lang="ru-RU" dirty="0">
                <a:latin typeface="Geometria" panose="020B0303020204020204" pitchFamily="34" charset="-52"/>
              </a:rPr>
              <a:t> конечно могут и должны использоваться характеристики самих пользователей и</a:t>
            </a:r>
            <a:r>
              <a:rPr lang="en-US" dirty="0">
                <a:latin typeface="Geometria" panose="020B0303020204020204" pitchFamily="34" charset="-52"/>
              </a:rPr>
              <a:t> </a:t>
            </a:r>
            <a:r>
              <a:rPr lang="ru-RU" dirty="0">
                <a:latin typeface="Geometria" panose="020B0303020204020204" pitchFamily="34" charset="-52"/>
              </a:rPr>
              <a:t>объектов.</a:t>
            </a:r>
          </a:p>
          <a:p>
            <a:r>
              <a:rPr lang="ru-RU" dirty="0">
                <a:latin typeface="Geometria" panose="020B0303020204020204" pitchFamily="34" charset="-52"/>
              </a:rPr>
              <a:t>Сами идентификаторы пользователей или объектов также могут быть фичами, их называют</a:t>
            </a:r>
          </a:p>
          <a:p>
            <a:r>
              <a:rPr lang="ru-RU" dirty="0">
                <a:latin typeface="Geometria" panose="020B0303020204020204" pitchFamily="34" charset="-52"/>
              </a:rPr>
              <a:t>индикаторными. Чаще всего это просто единичная матрица размером с кол-во пользователей</a:t>
            </a:r>
          </a:p>
          <a:p>
            <a:r>
              <a:rPr lang="ru-RU" dirty="0">
                <a:latin typeface="Geometria" panose="020B0303020204020204" pitchFamily="34" charset="-52"/>
              </a:rPr>
              <a:t>или объектов.</a:t>
            </a:r>
            <a:endParaRPr lang="ru-RU" sz="1600" dirty="0">
              <a:latin typeface="Geometria" panose="020B0303020204020204" pitchFamily="3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702F8A-BADD-45A3-A3CC-74AAB129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50" y="2750859"/>
            <a:ext cx="7931169" cy="410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0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Виды рекомендательных систем.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12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C56AB21-5556-4E2C-A24C-417FD5D2BB71}"/>
              </a:ext>
            </a:extLst>
          </p:cNvPr>
          <p:cNvSpPr/>
          <p:nvPr/>
        </p:nvSpPr>
        <p:spPr>
          <a:xfrm>
            <a:off x="403577" y="1028343"/>
            <a:ext cx="768049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Geometria" panose="020B0303020204020204" pitchFamily="34" charset="-52"/>
              </a:rPr>
              <a:t>Какие объекты мы хотим рекомендовать? Наиболее подходящие.</a:t>
            </a:r>
          </a:p>
          <a:p>
            <a:r>
              <a:rPr lang="ru-RU" dirty="0">
                <a:latin typeface="Geometria" panose="020B0303020204020204" pitchFamily="34" charset="-52"/>
              </a:rPr>
              <a:t>Но что такое наиболее подходящий?</a:t>
            </a:r>
          </a:p>
          <a:p>
            <a:r>
              <a:rPr lang="ru-RU" dirty="0">
                <a:latin typeface="Geometria" panose="020B0303020204020204" pitchFamily="34" charset="-52"/>
              </a:rPr>
              <a:t>Варианты: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 Популярное</a:t>
            </a:r>
            <a:br>
              <a:rPr lang="ru-RU" dirty="0">
                <a:latin typeface="Geometria" panose="020B0303020204020204" pitchFamily="34" charset="-52"/>
              </a:rPr>
            </a:br>
            <a:r>
              <a:rPr lang="ru-RU" dirty="0">
                <a:latin typeface="Geometria" panose="020B0303020204020204" pitchFamily="34" charset="-52"/>
              </a:rPr>
              <a:t>	- глобально</a:t>
            </a:r>
          </a:p>
          <a:p>
            <a:r>
              <a:rPr lang="ru-RU" dirty="0">
                <a:latin typeface="Geometria" panose="020B0303020204020204" pitchFamily="34" charset="-52"/>
              </a:rPr>
              <a:t>	- по каким-то категориям (например по жанрам фильмов)</a:t>
            </a:r>
          </a:p>
          <a:p>
            <a:pPr lvl="1"/>
            <a:r>
              <a:rPr lang="ru-RU" dirty="0">
                <a:latin typeface="Geometria" panose="020B0303020204020204" pitchFamily="34" charset="-52"/>
              </a:rPr>
              <a:t>	- у каких-то групп (например по возрасту)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 Похожий объект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 То, с чем взаимодействуют похожие люди</a:t>
            </a:r>
          </a:p>
          <a:p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r>
              <a:rPr lang="ru-RU" dirty="0">
                <a:latin typeface="Geometria" panose="020B0303020204020204" pitchFamily="34" charset="-52"/>
              </a:rPr>
              <a:t>Можно выделить два подхода: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Geometria" panose="020B0303020204020204" pitchFamily="34" charset="-52"/>
              </a:rPr>
              <a:t> Не персонализированные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Geometria" panose="020B0303020204020204" pitchFamily="34" charset="-52"/>
              </a:rPr>
              <a:t> Персонализированные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Geometria" panose="020B0303020204020204" pitchFamily="34" charset="-5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Персонализированные подходы можно разделить на следующие: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Geometria" panose="020B0303020204020204" pitchFamily="34" charset="-52"/>
              </a:rPr>
              <a:t> Content-based filtering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Geometria" panose="020B0303020204020204" pitchFamily="34" charset="-52"/>
              </a:rPr>
              <a:t> Collaborative filtering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Geometria" panose="020B0303020204020204" pitchFamily="34" charset="-52"/>
              </a:rPr>
              <a:t> Hybrid</a:t>
            </a: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2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Виды рекомендательных систем.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13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02EA787-603B-4D7A-9502-EBA464EC6320}"/>
              </a:ext>
            </a:extLst>
          </p:cNvPr>
          <p:cNvSpPr/>
          <p:nvPr/>
        </p:nvSpPr>
        <p:spPr>
          <a:xfrm>
            <a:off x="311779" y="1483761"/>
            <a:ext cx="1193140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Geometria" panose="020B0303020204020204" pitchFamily="34" charset="-52"/>
              </a:rPr>
              <a:t>Основная идея </a:t>
            </a:r>
            <a:r>
              <a:rPr lang="ru-RU" dirty="0">
                <a:latin typeface="Geometria" panose="020B0303020204020204" pitchFamily="34" charset="-52"/>
              </a:rPr>
              <a:t>- использовать или получить некое векторное представление пользователя и</a:t>
            </a:r>
          </a:p>
          <a:p>
            <a:r>
              <a:rPr lang="ru-RU" dirty="0">
                <a:latin typeface="Geometria" panose="020B0303020204020204" pitchFamily="34" charset="-52"/>
              </a:rPr>
              <a:t>объекта.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Функция оценки </a:t>
            </a:r>
            <a:r>
              <a:rPr lang="ru-RU" dirty="0">
                <a:latin typeface="Geometria" panose="020B0303020204020204" pitchFamily="34" charset="-52"/>
              </a:rPr>
              <a:t>- функция считающая оценку на основе векторных представлений</a:t>
            </a:r>
          </a:p>
          <a:p>
            <a:r>
              <a:rPr lang="ru-RU" dirty="0">
                <a:latin typeface="Geometria" panose="020B0303020204020204" pitchFamily="34" charset="-52"/>
              </a:rPr>
              <a:t>пользователя и объекта. Типичные примеры:</a:t>
            </a:r>
            <a:br>
              <a:rPr lang="ru-RU" dirty="0">
                <a:latin typeface="Geometria" panose="020B0303020204020204" pitchFamily="34" charset="-52"/>
              </a:rPr>
            </a:br>
            <a:br>
              <a:rPr lang="ru-RU" dirty="0">
                <a:latin typeface="Geometria" panose="020B0303020204020204" pitchFamily="34" charset="-52"/>
              </a:rPr>
            </a:br>
            <a:endParaRPr lang="ru-RU" dirty="0">
              <a:latin typeface="Geometria" panose="020B0303020204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Скалярное произведение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Косинусное сходство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Евклидово расстояние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Процесс построения рекомендаций </a:t>
            </a:r>
            <a:r>
              <a:rPr lang="ru-RU" dirty="0">
                <a:latin typeface="Geometria" panose="020B0303020204020204" pitchFamily="34" charset="-52"/>
              </a:rPr>
              <a:t>- процесс подбора объектов с наиболее высокой оценкой</a:t>
            </a:r>
          </a:p>
          <a:p>
            <a:r>
              <a:rPr lang="ru-RU" dirty="0">
                <a:latin typeface="Geometria" panose="020B0303020204020204" pitchFamily="34" charset="-52"/>
              </a:rPr>
              <a:t>для данного пользователя.</a:t>
            </a: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1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dirty="0"/>
              <a:t>Content-based filtering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3148CB2-4F32-46B0-ACA1-E294E8D314C5}"/>
              </a:ext>
            </a:extLst>
          </p:cNvPr>
          <p:cNvSpPr/>
          <p:nvPr/>
        </p:nvSpPr>
        <p:spPr>
          <a:xfrm>
            <a:off x="332719" y="990613"/>
            <a:ext cx="111984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Geometria" panose="020B0303020204020204" pitchFamily="34" charset="-52"/>
              </a:rPr>
              <a:t>Основная идея </a:t>
            </a:r>
            <a:r>
              <a:rPr lang="ru-RU" dirty="0">
                <a:latin typeface="Geometria" panose="020B0303020204020204" pitchFamily="34" charset="-52"/>
              </a:rPr>
              <a:t>- использовать характеристики объекта для поиска похожих объектов.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Функция оценки </a:t>
            </a:r>
            <a:r>
              <a:rPr lang="ru-RU" dirty="0">
                <a:latin typeface="Geometria" panose="020B0303020204020204" pitchFamily="34" charset="-52"/>
              </a:rPr>
              <a:t>- обычно скалярное произведение или косинусное расстояние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Процесс построения рекомендаций </a:t>
            </a:r>
            <a:r>
              <a:rPr lang="ru-RU" dirty="0">
                <a:latin typeface="Geometria" panose="020B0303020204020204" pitchFamily="34" charset="-52"/>
              </a:rPr>
              <a:t>- ищем наиболее похожие на те объекты, с которыми</a:t>
            </a:r>
          </a:p>
          <a:p>
            <a:r>
              <a:rPr lang="ru-RU" dirty="0">
                <a:latin typeface="Geometria" panose="020B0303020204020204" pitchFamily="34" charset="-52"/>
              </a:rPr>
              <a:t>пользователь уже взаимодействовал.</a:t>
            </a: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DBE0DC-57F6-4F78-89C6-469B48A2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84" y="2877061"/>
            <a:ext cx="6239762" cy="37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4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577" y="1203404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b="1" dirty="0">
                <a:latin typeface="Geometria" panose="020B0303020204020204" pitchFamily="34" charset="-52"/>
              </a:rPr>
              <a:t>Основная идея </a:t>
            </a:r>
            <a:r>
              <a:rPr lang="ru-RU" dirty="0">
                <a:latin typeface="Geometria" panose="020B0303020204020204" pitchFamily="34" charset="-52"/>
              </a:rPr>
              <a:t>- использовать историю взаимодействий пользователей с объектами для получения векторных представлений.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pPr marL="0" indent="0">
              <a:buNone/>
            </a:pPr>
            <a:r>
              <a:rPr lang="ru-RU" b="1" dirty="0">
                <a:latin typeface="Geometria" panose="020B0303020204020204" pitchFamily="34" charset="-52"/>
              </a:rPr>
              <a:t>Функция оценки </a:t>
            </a:r>
            <a:r>
              <a:rPr lang="ru-RU" dirty="0">
                <a:latin typeface="Geometria" panose="020B0303020204020204" pitchFamily="34" charset="-52"/>
              </a:rPr>
              <a:t>- обычно скалярное произведение или косинусное расстояние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pPr marL="0" indent="0">
              <a:buNone/>
            </a:pPr>
            <a:r>
              <a:rPr lang="ru-RU" b="1" dirty="0">
                <a:latin typeface="Geometria" panose="020B0303020204020204" pitchFamily="34" charset="-52"/>
              </a:rPr>
              <a:t>Два базовых подхода: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eometria" panose="020B0303020204020204" pitchFamily="34" charset="-52"/>
              </a:rPr>
              <a:t>Neighbour</a:t>
            </a:r>
            <a:r>
              <a:rPr lang="en-US" dirty="0">
                <a:latin typeface="Geometria" panose="020B0303020204020204" pitchFamily="34" charset="-52"/>
              </a:rPr>
              <a:t>-based (Memory-based)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metria" panose="020B0303020204020204" pitchFamily="34" charset="-52"/>
              </a:rPr>
              <a:t>Model-based</a:t>
            </a:r>
            <a:endParaRPr lang="ru-RU" sz="1800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dirty="0">
              <a:latin typeface="Geometria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dirty="0"/>
              <a:t>Collaborative filtering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15</a:t>
            </a:fld>
            <a:endParaRPr lang="ru-RU"/>
          </a:p>
        </p:txBody>
      </p:sp>
      <p:pic>
        <p:nvPicPr>
          <p:cNvPr id="8" name="Picture 2" descr="Рекомендательные системы: что это и как работает алгоритм рекомендаций -  Журнал Mindbox о разумном бизнесе">
            <a:extLst>
              <a:ext uri="{FF2B5EF4-FFF2-40B4-BE49-F238E27FC236}">
                <a16:creationId xmlns:a16="http://schemas.microsoft.com/office/drawing/2014/main" id="{D032C4DC-0A7D-42F7-A9FB-71226E7C0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902" y="1113242"/>
            <a:ext cx="6095296" cy="51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28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48" y="1098964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b="1" dirty="0"/>
              <a:t>Основная идея </a:t>
            </a:r>
            <a:r>
              <a:rPr lang="ru-RU" dirty="0"/>
              <a:t>- использовать строки или столбцы из матрицы оценок как векторное представление пользователя или объекта.</a:t>
            </a:r>
          </a:p>
          <a:p>
            <a:pPr marL="0" indent="0">
              <a:buNone/>
            </a:pPr>
            <a:r>
              <a:rPr lang="ru-RU" b="1" dirty="0"/>
              <a:t>Два подхода:</a:t>
            </a:r>
          </a:p>
          <a:p>
            <a:pPr lvl="1"/>
            <a:r>
              <a:rPr lang="en-US" dirty="0"/>
              <a:t>Item-item - </a:t>
            </a:r>
            <a:r>
              <a:rPr lang="ru-RU" dirty="0"/>
              <a:t>матрица схожести объектов</a:t>
            </a:r>
          </a:p>
          <a:p>
            <a:pPr lvl="1"/>
            <a:r>
              <a:rPr lang="en-US" dirty="0"/>
              <a:t>User-user - </a:t>
            </a:r>
            <a:r>
              <a:rPr lang="ru-RU" dirty="0"/>
              <a:t>матрица схожести пользователей</a:t>
            </a:r>
          </a:p>
          <a:p>
            <a:pPr marL="0" indent="0">
              <a:buNone/>
            </a:pPr>
            <a:r>
              <a:rPr lang="ru-RU" b="1" dirty="0"/>
              <a:t>Как использовать:</a:t>
            </a:r>
          </a:p>
          <a:p>
            <a:pPr lvl="1"/>
            <a:r>
              <a:rPr lang="ru-RU" dirty="0"/>
              <a:t>Найти похожие объекты на то, с чем пользователь взаимодействовал</a:t>
            </a:r>
          </a:p>
          <a:p>
            <a:pPr lvl="1"/>
            <a:r>
              <a:rPr lang="ru-RU" dirty="0"/>
              <a:t>Рекомендовать объекты из тех, с которыми взаимодействовали похожие пользователи</a:t>
            </a:r>
            <a:endParaRPr lang="ru-RU" dirty="0">
              <a:latin typeface="Geometria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77" y="416291"/>
            <a:ext cx="10221751" cy="442200"/>
          </a:xfrm>
        </p:spPr>
        <p:txBody>
          <a:bodyPr lIns="0" tIns="0" rIns="0" bIns="0" anchor="t"/>
          <a:lstStyle/>
          <a:p>
            <a:pPr defTabSz="825500" hangingPunct="0"/>
            <a:r>
              <a:rPr lang="en-US" dirty="0" err="1"/>
              <a:t>Neighbour</a:t>
            </a:r>
            <a:r>
              <a:rPr lang="en-US" dirty="0"/>
              <a:t>-based </a:t>
            </a:r>
            <a:r>
              <a:rPr lang="ru-RU" dirty="0"/>
              <a:t>с</a:t>
            </a:r>
            <a:r>
              <a:rPr lang="en-US" dirty="0" err="1"/>
              <a:t>ollaborative</a:t>
            </a:r>
            <a:r>
              <a:rPr lang="en-US" dirty="0"/>
              <a:t> filtering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16</a:t>
            </a:fld>
            <a:endParaRPr lang="ru-RU"/>
          </a:p>
        </p:txBody>
      </p:sp>
      <p:pic>
        <p:nvPicPr>
          <p:cNvPr id="5122" name="Picture 2" descr="cf">
            <a:extLst>
              <a:ext uri="{FF2B5EF4-FFF2-40B4-BE49-F238E27FC236}">
                <a16:creationId xmlns:a16="http://schemas.microsoft.com/office/drawing/2014/main" id="{C52F2D76-305B-46DE-816B-DFEC7B5D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33" y="1211943"/>
            <a:ext cx="6358568" cy="272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4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dirty="0"/>
              <a:t>Model-based </a:t>
            </a:r>
            <a:r>
              <a:rPr lang="ru-RU" dirty="0"/>
              <a:t>с</a:t>
            </a:r>
            <a:r>
              <a:rPr lang="en-US" dirty="0" err="1"/>
              <a:t>ollaborative</a:t>
            </a:r>
            <a:r>
              <a:rPr lang="en-US" dirty="0"/>
              <a:t> filtering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17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1B8286-3A1E-4B6F-A292-98C772F2FCF3}"/>
              </a:ext>
            </a:extLst>
          </p:cNvPr>
          <p:cNvSpPr/>
          <p:nvPr/>
        </p:nvSpPr>
        <p:spPr>
          <a:xfrm>
            <a:off x="346681" y="13979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latin typeface="Arial-BoldMT"/>
              </a:rPr>
              <a:t>Основная идея </a:t>
            </a:r>
            <a:r>
              <a:rPr lang="ru-RU" dirty="0">
                <a:latin typeface="ArialMT"/>
              </a:rPr>
              <a:t>- построить внутренние векторные представления для пользователей и</a:t>
            </a:r>
          </a:p>
          <a:p>
            <a:r>
              <a:rPr lang="ru-RU" dirty="0">
                <a:latin typeface="ArialMT"/>
              </a:rPr>
              <a:t>объектов на основе матрицы оценок.</a:t>
            </a:r>
          </a:p>
          <a:p>
            <a:endParaRPr lang="ru-RU" dirty="0">
              <a:latin typeface="ArialMT"/>
            </a:endParaRPr>
          </a:p>
          <a:p>
            <a:r>
              <a:rPr lang="ru-RU" b="1" dirty="0">
                <a:latin typeface="Arial-BoldMT"/>
              </a:rPr>
              <a:t>Основной подход </a:t>
            </a:r>
            <a:r>
              <a:rPr lang="ru-RU" dirty="0">
                <a:latin typeface="ArialMT"/>
              </a:rPr>
              <a:t>- матричные разложения.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228D32-60E5-4B11-8F3F-F577AD306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81" y="3354976"/>
            <a:ext cx="8729222" cy="27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  <a:sym typeface="Helvetica Neue"/>
              </a:rPr>
              <a:t>Примеры рекомендательных систем.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748604" y="1083263"/>
            <a:ext cx="4549464" cy="5365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Контентные системы (</a:t>
            </a:r>
            <a:r>
              <a:rPr lang="en-US" dirty="0" err="1">
                <a:latin typeface="Geometria" panose="020B0303020204020204" pitchFamily="34" charset="-52"/>
                <a:ea typeface="Roboto" panose="02000000000000000000" pitchFamily="2" charset="0"/>
              </a:rPr>
              <a:t>Youtube</a:t>
            </a:r>
            <a:r>
              <a:rPr lang="en-US" dirty="0">
                <a:latin typeface="Geometria" panose="020B0303020204020204" pitchFamily="34" charset="-52"/>
                <a:ea typeface="Roboto" panose="02000000000000000000" pitchFamily="2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Интернет-магазины</a:t>
            </a: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7744F7-FD75-4292-80A6-5A919DB2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68" y="1047513"/>
            <a:ext cx="4942703" cy="24678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9CB2A8-0CD5-4FDA-91E8-CBAB5E32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68" y="4016686"/>
            <a:ext cx="6707927" cy="242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С чего все начиналось?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3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522241" y="927814"/>
            <a:ext cx="4670994" cy="5919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Netflix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Prize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был знаменитым соревнованием, объявленным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Netflix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, ведущим американским провайдером услуг стримингового видео, в октябре 2006 года. Чтобы стимулировать участие,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Netflix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объявил приз в размере 1 миллиона долларов для первой команды, которая сможет улучшить точность рекомендаций компании на 10% или более.</a:t>
            </a:r>
          </a:p>
          <a:p>
            <a:pPr defTabSz="825500" hangingPunct="0"/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  <a:p>
            <a:pPr defTabSz="825500" hangingPunct="0"/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Для соревнования </a:t>
            </a:r>
            <a:r>
              <a:rPr lang="ru-RU" dirty="0" err="1">
                <a:latin typeface="Geometria" panose="020B0303020204020204" pitchFamily="34" charset="-52"/>
                <a:ea typeface="Roboto" panose="02000000000000000000" pitchFamily="2" charset="0"/>
              </a:rPr>
              <a:t>Netflix</a:t>
            </a:r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 предоставил набор данных, состоящий из 100 миллионов оценок фильмов, сделанных огромным количеством пользователей. Набор данных содержал сведения о пользовательских оценках (от одного до пяти звезд), но не включал никакой личной информации о пользователях или каких-либо прямых ссылок на сами фильмы.</a:t>
            </a:r>
            <a:endParaRPr lang="ru-RU" b="1" dirty="0">
              <a:latin typeface="Geometria" panose="020B03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pic>
        <p:nvPicPr>
          <p:cNvPr id="2050" name="Picture 2" descr="https://avatars.mds.yandex.net/i?id=9fc0690078decd0cee46d80e95c55269505eb77f-7554713-images-thumbs&amp;n=13">
            <a:extLst>
              <a:ext uri="{FF2B5EF4-FFF2-40B4-BE49-F238E27FC236}">
                <a16:creationId xmlns:a16="http://schemas.microsoft.com/office/drawing/2014/main" id="{17DC13FA-C5F7-488F-AEF3-D4066EAE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792" y="1422084"/>
            <a:ext cx="6815328" cy="320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6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32" y="1177827"/>
            <a:ext cx="4174992" cy="4964707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Продлилось соревнование почти 3 года до июня 2009 года.</a:t>
            </a:r>
          </a:p>
          <a:p>
            <a:pPr marL="0" indent="0">
              <a:buNone/>
            </a:pPr>
            <a:r>
              <a:rPr lang="ru-RU" dirty="0"/>
              <a:t>Краткие итоги:</a:t>
            </a:r>
          </a:p>
          <a:p>
            <a:r>
              <a:rPr lang="ru-RU" dirty="0"/>
              <a:t> “Бум” в исследовательской среде. Многие методы из этого соревнования до сих пор используются</a:t>
            </a:r>
          </a:p>
          <a:p>
            <a:r>
              <a:rPr lang="ru-RU" dirty="0"/>
              <a:t> В “</a:t>
            </a:r>
            <a:r>
              <a:rPr lang="ru-RU" dirty="0" err="1"/>
              <a:t>прод</a:t>
            </a:r>
            <a:r>
              <a:rPr lang="ru-RU" dirty="0"/>
              <a:t>” ушла модель не с первого места. </a:t>
            </a:r>
          </a:p>
          <a:p>
            <a:r>
              <a:rPr lang="ru-RU" dirty="0"/>
              <a:t>Ошибка с метрикой. Модели в итоге использовались для ранжирования фильмов, а не для восстановления рейтингов как таковых.</a:t>
            </a:r>
            <a:endParaRPr lang="ru-RU" dirty="0">
              <a:latin typeface="Geometria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en-US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Netflix Prize.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4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8DF507-7858-40D2-B831-1260DC69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274" y="1346458"/>
            <a:ext cx="6274294" cy="38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0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Основная идея рекомендаций.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1380463"/>
            <a:ext cx="7560777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dirty="0">
                <a:latin typeface="Geometria" panose="020B0303020204020204" pitchFamily="34" charset="-52"/>
                <a:ea typeface="Roboto" panose="02000000000000000000" pitchFamily="2" charset="0"/>
              </a:rPr>
              <a:t>Основная задача рекомендательной системы — предоставление персонализированных предложений (рекомендаций) пользователям. Эти предложения могут включать товары, услуги, контент (например, фильмы, музыка, книги) и другие элементы, в зависимости от типа платформы или сервиса, а именно:</a:t>
            </a:r>
          </a:p>
          <a:p>
            <a:endParaRPr lang="ru-RU" sz="1600" dirty="0">
              <a:latin typeface="Geometria" panose="020B0303020204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Geometria" panose="020B0303020204020204" pitchFamily="34" charset="-52"/>
              </a:rPr>
              <a:t>отранжировать</a:t>
            </a:r>
            <a:r>
              <a:rPr lang="ru-RU" dirty="0">
                <a:latin typeface="Geometria" panose="020B0303020204020204" pitchFamily="34" charset="-52"/>
              </a:rPr>
              <a:t> какой-то набор объектов согласно какому-то критерию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предсказать оценку объекта</a:t>
            </a:r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Постановка задачи рекомендаций.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407D48-B10D-44CD-B1DF-D1CA72428E68}"/>
                  </a:ext>
                </a:extLst>
              </p:cNvPr>
              <p:cNvSpPr txBox="1"/>
              <p:nvPr/>
            </p:nvSpPr>
            <p:spPr>
              <a:xfrm>
                <a:off x="508473" y="1150489"/>
                <a:ext cx="7714147" cy="21855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r>
                  <a:rPr lang="en-US" dirty="0">
                    <a:latin typeface="Geometria" panose="020B0303020204020204" pitchFamily="34" charset="-52"/>
                  </a:rPr>
                  <a:t>User – </a:t>
                </a:r>
                <a:r>
                  <a:rPr lang="ru-RU" dirty="0">
                    <a:latin typeface="Geometria" panose="020B0303020204020204" pitchFamily="34" charset="-52"/>
                  </a:rPr>
                  <a:t>пользователь</a:t>
                </a:r>
                <a:endParaRPr lang="en-US" dirty="0">
                  <a:latin typeface="Geometria" panose="020B0303020204020204" pitchFamily="34" charset="-52"/>
                </a:endParaRPr>
              </a:p>
              <a:p>
                <a:endParaRPr lang="ru-RU" dirty="0">
                  <a:latin typeface="Geometria" panose="020B0303020204020204" pitchFamily="34" charset="-52"/>
                </a:endParaRPr>
              </a:p>
              <a:p>
                <a:r>
                  <a:rPr lang="en-US" dirty="0">
                    <a:latin typeface="Geometria" panose="020B0303020204020204" pitchFamily="34" charset="-52"/>
                  </a:rPr>
                  <a:t>Item – </a:t>
                </a:r>
                <a:r>
                  <a:rPr lang="ru-RU" dirty="0">
                    <a:latin typeface="Geometria" panose="020B0303020204020204" pitchFamily="34" charset="-52"/>
                  </a:rPr>
                  <a:t>объект</a:t>
                </a:r>
                <a:r>
                  <a:rPr lang="en-US" dirty="0">
                    <a:latin typeface="Geometria" panose="020B0303020204020204" pitchFamily="34" charset="-52"/>
                  </a:rPr>
                  <a:t> (</a:t>
                </a:r>
                <a:r>
                  <a:rPr lang="ru-RU" dirty="0">
                    <a:latin typeface="Geometria" panose="020B0303020204020204" pitchFamily="34" charset="-52"/>
                  </a:rPr>
                  <a:t>товар, услуга)</a:t>
                </a:r>
                <a:endParaRPr lang="en-US" dirty="0">
                  <a:latin typeface="Geometria" panose="020B0303020204020204" pitchFamily="34" charset="-52"/>
                </a:endParaRPr>
              </a:p>
              <a:p>
                <a:endParaRPr lang="ru-RU" dirty="0">
                  <a:latin typeface="Geometria" panose="020B0303020204020204" pitchFamily="34" charset="-5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𝑢𝑖</m:t>
                        </m:r>
                      </m:sub>
                    </m:sSub>
                  </m:oMath>
                </a14:m>
                <a:r>
                  <a:rPr lang="ru-RU" dirty="0">
                    <a:latin typeface="Geometria" panose="020B0303020204020204" pitchFamily="34" charset="-52"/>
                  </a:rPr>
                  <a:t>- оценка объекта </a:t>
                </a:r>
                <a:r>
                  <a:rPr lang="en-US" b="1" dirty="0" err="1">
                    <a:latin typeface="Geometria" panose="020B0303020204020204" pitchFamily="34" charset="-52"/>
                  </a:rPr>
                  <a:t>i</a:t>
                </a:r>
                <a:r>
                  <a:rPr lang="ru-RU" b="1" dirty="0">
                    <a:latin typeface="Geometria" panose="020B0303020204020204" pitchFamily="34" charset="-52"/>
                  </a:rPr>
                  <a:t> </a:t>
                </a:r>
                <a:r>
                  <a:rPr lang="ru-RU" dirty="0">
                    <a:latin typeface="Geometria" panose="020B0303020204020204" pitchFamily="34" charset="-52"/>
                  </a:rPr>
                  <a:t>пользователем </a:t>
                </a:r>
                <a:r>
                  <a:rPr lang="ru-RU" b="1" dirty="0">
                    <a:latin typeface="Geometria" panose="020B0303020204020204" pitchFamily="34" charset="-52"/>
                  </a:rPr>
                  <a:t>u</a:t>
                </a:r>
              </a:p>
              <a:p>
                <a:r>
                  <a:rPr lang="ru-RU" dirty="0">
                    <a:latin typeface="Geometria" panose="020B0303020204020204" pitchFamily="34" charset="-52"/>
                  </a:rPr>
                  <a:t>Задача - найти для пользователя </a:t>
                </a:r>
                <a:r>
                  <a:rPr lang="ru-RU" b="1" dirty="0">
                    <a:latin typeface="Geometria" panose="020B0303020204020204" pitchFamily="34" charset="-52"/>
                  </a:rPr>
                  <a:t>u </a:t>
                </a:r>
                <a:r>
                  <a:rPr lang="ru-RU" dirty="0">
                    <a:latin typeface="Geometria" panose="020B0303020204020204" pitchFamily="34" charset="-52"/>
                  </a:rPr>
                  <a:t>объект </a:t>
                </a:r>
                <a:r>
                  <a:rPr lang="ru-RU" b="1" dirty="0">
                    <a:latin typeface="Geometria" panose="020B0303020204020204" pitchFamily="34" charset="-52"/>
                  </a:rPr>
                  <a:t>i </a:t>
                </a:r>
                <a:r>
                  <a:rPr lang="ru-RU" dirty="0">
                    <a:latin typeface="Geometria" panose="020B0303020204020204" pitchFamily="34" charset="-52"/>
                  </a:rPr>
                  <a:t>с максимальной оценкой </a:t>
                </a:r>
                <a:r>
                  <a:rPr lang="en-US" dirty="0">
                    <a:latin typeface="Geometria" panose="020B0303020204020204" pitchFamily="34" charset="-52"/>
                  </a:rPr>
                  <a:t>r</a:t>
                </a:r>
                <a:endParaRPr lang="ru-RU" sz="1600" dirty="0">
                  <a:latin typeface="Geometria" panose="020B0303020204020204" pitchFamily="34" charset="-52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407D48-B10D-44CD-B1DF-D1CA7242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73" y="1150489"/>
                <a:ext cx="7714147" cy="2185535"/>
              </a:xfrm>
              <a:prstGeom prst="rect">
                <a:avLst/>
              </a:prstGeom>
              <a:blipFill>
                <a:blip r:embed="rId2"/>
                <a:stretch>
                  <a:fillRect l="-1185" t="-838" b="-36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i2.wp.com/miro.medium.com/1*F5RM9oMnJcWi1oxaEhF0mg.png">
            <a:extLst>
              <a:ext uri="{FF2B5EF4-FFF2-40B4-BE49-F238E27FC236}">
                <a16:creationId xmlns:a16="http://schemas.microsoft.com/office/drawing/2014/main" id="{82C65718-6759-46ED-93DB-89A0908B6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26" y="3386136"/>
            <a:ext cx="857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Данные для рекомендаций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7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1539980"/>
            <a:ext cx="6403669" cy="3149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ru-RU" dirty="0">
                <a:latin typeface="Geometria" panose="020B0303020204020204" pitchFamily="34" charset="-52"/>
              </a:rPr>
              <a:t>Оценки объектов пользователями – это </a:t>
            </a:r>
            <a:r>
              <a:rPr lang="ru-RU" i="1" dirty="0">
                <a:latin typeface="Geometria" panose="020B0303020204020204" pitchFamily="34" charset="-52"/>
              </a:rPr>
              <a:t>“</a:t>
            </a:r>
            <a:r>
              <a:rPr lang="ru-RU" i="1" dirty="0" err="1">
                <a:latin typeface="Geometria" panose="020B0303020204020204" pitchFamily="34" charset="-52"/>
              </a:rPr>
              <a:t>таргет</a:t>
            </a:r>
            <a:r>
              <a:rPr lang="ru-RU" i="1" dirty="0">
                <a:latin typeface="Geometria" panose="020B0303020204020204" pitchFamily="34" charset="-52"/>
              </a:rPr>
              <a:t>”</a:t>
            </a:r>
          </a:p>
          <a:p>
            <a:r>
              <a:rPr lang="ru-RU" dirty="0">
                <a:latin typeface="Geometria" panose="020B0303020204020204" pitchFamily="34" charset="-52"/>
              </a:rPr>
              <a:t>в классических задачах машинного</a:t>
            </a:r>
          </a:p>
          <a:p>
            <a:r>
              <a:rPr lang="ru-RU" dirty="0">
                <a:latin typeface="Geometria" panose="020B0303020204020204" pitchFamily="34" charset="-52"/>
              </a:rPr>
              <a:t>обучения.</a:t>
            </a:r>
            <a:endParaRPr lang="en-US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Может быть численный - рейтинг товара,</a:t>
            </a:r>
          </a:p>
          <a:p>
            <a:r>
              <a:rPr lang="ru-RU" dirty="0">
                <a:latin typeface="Geometria" panose="020B0303020204020204" pitchFamily="34" charset="-52"/>
              </a:rPr>
              <a:t>длительность просмотра фильма</a:t>
            </a:r>
          </a:p>
          <a:p>
            <a:r>
              <a:rPr lang="ru-RU" dirty="0">
                <a:latin typeface="Geometria" panose="020B0303020204020204" pitchFamily="34" charset="-52"/>
              </a:rPr>
              <a:t>Может быть фактом - купил или не купил</a:t>
            </a:r>
          </a:p>
          <a:p>
            <a:r>
              <a:rPr lang="ru-RU" dirty="0">
                <a:latin typeface="Geometria" panose="020B0303020204020204" pitchFamily="34" charset="-52"/>
              </a:rPr>
              <a:t>товар, </a:t>
            </a:r>
            <a:r>
              <a:rPr lang="en-US" dirty="0">
                <a:latin typeface="Geometria" panose="020B0303020204020204" pitchFamily="34" charset="-52"/>
              </a:rPr>
              <a:t>like/dislike </a:t>
            </a:r>
            <a:r>
              <a:rPr lang="ru-RU" dirty="0">
                <a:latin typeface="Geometria" panose="020B0303020204020204" pitchFamily="34" charset="-52"/>
              </a:rPr>
              <a:t>новости</a:t>
            </a:r>
            <a:endParaRPr lang="en-US" dirty="0">
              <a:latin typeface="Geometria" panose="020B0303020204020204" pitchFamily="34" charset="-52"/>
            </a:endParaRP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>
                <a:latin typeface="Geometria" panose="020B0303020204020204" pitchFamily="34" charset="-52"/>
              </a:rPr>
              <a:t>Базовый </a:t>
            </a:r>
            <a:r>
              <a:rPr lang="ru-RU" b="1" dirty="0" err="1">
                <a:latin typeface="Geometria" panose="020B0303020204020204" pitchFamily="34" charset="-52"/>
              </a:rPr>
              <a:t>датасет</a:t>
            </a:r>
            <a:r>
              <a:rPr lang="ru-RU" b="1" dirty="0">
                <a:latin typeface="Geometria" panose="020B0303020204020204" pitchFamily="34" charset="-52"/>
              </a:rPr>
              <a:t> </a:t>
            </a:r>
            <a:r>
              <a:rPr lang="ru-RU" dirty="0">
                <a:latin typeface="Geometria" panose="020B0303020204020204" pitchFamily="34" charset="-52"/>
              </a:rPr>
              <a:t>- </a:t>
            </a:r>
            <a:r>
              <a:rPr lang="ru-RU" i="1" dirty="0">
                <a:latin typeface="Geometria" panose="020B0303020204020204" pitchFamily="34" charset="-52"/>
              </a:rPr>
              <a:t>матрица оценок</a:t>
            </a:r>
          </a:p>
          <a:p>
            <a:r>
              <a:rPr lang="ru-RU" dirty="0">
                <a:latin typeface="Geometria" panose="020B0303020204020204" pitchFamily="34" charset="-52"/>
              </a:rPr>
              <a:t>объектов пользователями.</a:t>
            </a:r>
            <a:endParaRPr lang="ru-RU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997303-365C-4B9B-BCAC-A14C1C851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930" y="1324738"/>
            <a:ext cx="4633944" cy="32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3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Данные для рекомендаций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8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07D48-B10D-44CD-B1DF-D1CA72428E68}"/>
              </a:ext>
            </a:extLst>
          </p:cNvPr>
          <p:cNvSpPr txBox="1"/>
          <p:nvPr/>
        </p:nvSpPr>
        <p:spPr>
          <a:xfrm>
            <a:off x="403577" y="2057693"/>
            <a:ext cx="9350023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>
                <a:latin typeface="Geometria" panose="020B0303020204020204" pitchFamily="34" charset="-52"/>
              </a:rPr>
              <a:t>Implicit </a:t>
            </a:r>
            <a:r>
              <a:rPr lang="ru-RU" dirty="0">
                <a:latin typeface="Geometria" panose="020B0303020204020204" pitchFamily="34" charset="-52"/>
              </a:rPr>
              <a:t>и </a:t>
            </a:r>
            <a:r>
              <a:rPr lang="en-US" dirty="0">
                <a:latin typeface="Geometria" panose="020B0303020204020204" pitchFamily="34" charset="-52"/>
              </a:rPr>
              <a:t>explicit feedback:</a:t>
            </a:r>
            <a:endParaRPr lang="ru-RU" dirty="0">
              <a:latin typeface="Geometria" panose="020B0303020204020204" pitchFamily="34" charset="-52"/>
            </a:endParaRPr>
          </a:p>
          <a:p>
            <a:endParaRPr lang="en-US" dirty="0">
              <a:latin typeface="Geometria" panose="020B0303020204020204" pitchFamily="34" charset="-52"/>
            </a:endParaRPr>
          </a:p>
          <a:p>
            <a:r>
              <a:rPr lang="ru-RU" b="1" dirty="0" err="1">
                <a:latin typeface="Geometria" panose="020B0303020204020204" pitchFamily="34" charset="-52"/>
              </a:rPr>
              <a:t>Explicit</a:t>
            </a:r>
            <a:r>
              <a:rPr lang="ru-RU" b="1" dirty="0">
                <a:latin typeface="Geometria" panose="020B0303020204020204" pitchFamily="34" charset="-52"/>
              </a:rPr>
              <a:t> </a:t>
            </a:r>
            <a:r>
              <a:rPr lang="ru-RU" dirty="0">
                <a:latin typeface="Geometria" panose="020B0303020204020204" pitchFamily="34" charset="-52"/>
              </a:rPr>
              <a:t>- явный </a:t>
            </a:r>
            <a:r>
              <a:rPr lang="ru-RU" dirty="0" err="1">
                <a:latin typeface="Geometria" panose="020B0303020204020204" pitchFamily="34" charset="-52"/>
              </a:rPr>
              <a:t>таргет</a:t>
            </a:r>
            <a:r>
              <a:rPr lang="ru-RU" dirty="0">
                <a:latin typeface="Geometria" panose="020B0303020204020204" pitchFamily="34" charset="-52"/>
              </a:rPr>
              <a:t>, которому можно относительно доверять: оценки, покупки и </a:t>
            </a:r>
            <a:r>
              <a:rPr lang="ru-RU" dirty="0" err="1">
                <a:latin typeface="Geometria" panose="020B0303020204020204" pitchFamily="34" charset="-52"/>
              </a:rPr>
              <a:t>тд</a:t>
            </a:r>
            <a:r>
              <a:rPr lang="ru-RU" dirty="0">
                <a:latin typeface="Geometria" panose="020B0303020204020204" pitchFamily="34" charset="-52"/>
              </a:rPr>
              <a:t>. </a:t>
            </a:r>
          </a:p>
          <a:p>
            <a:endParaRPr lang="ru-RU" dirty="0">
              <a:latin typeface="Geometria" panose="020B0303020204020204" pitchFamily="34" charset="-52"/>
            </a:endParaRPr>
          </a:p>
          <a:p>
            <a:r>
              <a:rPr lang="ru-RU" b="1" dirty="0" err="1">
                <a:latin typeface="Geometria" panose="020B0303020204020204" pitchFamily="34" charset="-52"/>
              </a:rPr>
              <a:t>Implicit</a:t>
            </a:r>
            <a:r>
              <a:rPr lang="ru-RU" b="1" dirty="0">
                <a:latin typeface="Geometria" panose="020B0303020204020204" pitchFamily="34" charset="-52"/>
              </a:rPr>
              <a:t> </a:t>
            </a:r>
            <a:r>
              <a:rPr lang="ru-RU" dirty="0">
                <a:latin typeface="Geometria" panose="020B0303020204020204" pitchFamily="34" charset="-52"/>
              </a:rPr>
              <a:t>- неявный </a:t>
            </a:r>
            <a:r>
              <a:rPr lang="ru-RU" dirty="0" err="1">
                <a:latin typeface="Geometria" panose="020B0303020204020204" pitchFamily="34" charset="-52"/>
              </a:rPr>
              <a:t>таргет</a:t>
            </a:r>
            <a:r>
              <a:rPr lang="ru-RU" dirty="0">
                <a:latin typeface="Geometria" panose="020B0303020204020204" pitchFamily="34" charset="-52"/>
              </a:rPr>
              <a:t>. Это действия, которые не говорят явно о том, как пользователь оценил объект: клики, просмотры и </a:t>
            </a:r>
            <a:r>
              <a:rPr lang="ru-RU" dirty="0" err="1">
                <a:latin typeface="Geometria" panose="020B0303020204020204" pitchFamily="34" charset="-52"/>
              </a:rPr>
              <a:t>тд</a:t>
            </a:r>
            <a:r>
              <a:rPr lang="ru-RU" dirty="0">
                <a:latin typeface="Geometria" panose="020B0303020204020204" pitchFamily="34" charset="-52"/>
              </a:rPr>
              <a:t>. Таких данных гораздо больше в системе.</a:t>
            </a:r>
          </a:p>
          <a:p>
            <a:r>
              <a:rPr lang="ru-RU" dirty="0">
                <a:latin typeface="Geometria" panose="020B0303020204020204" pitchFamily="34" charset="-52"/>
              </a:rPr>
              <a:t>Обычно стараются использовать как можно больше данных, взвешивая разный тип </a:t>
            </a:r>
            <a:r>
              <a:rPr lang="ru-RU" dirty="0" err="1">
                <a:latin typeface="Geometria" panose="020B0303020204020204" pitchFamily="34" charset="-52"/>
              </a:rPr>
              <a:t>таргета</a:t>
            </a:r>
            <a:r>
              <a:rPr lang="ru-RU" dirty="0">
                <a:latin typeface="Geometria" panose="020B0303020204020204" pitchFamily="34" charset="-52"/>
              </a:rPr>
              <a:t>.</a:t>
            </a:r>
            <a:endParaRPr lang="ru-RU" sz="1600" dirty="0">
              <a:latin typeface="Geometria" panose="020B0303020204020204" pitchFamily="34" charset="-52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7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28F718-D938-A61D-2EAB-46737B6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340" y="1615233"/>
            <a:ext cx="5526469" cy="4660071"/>
          </a:xfrm>
        </p:spPr>
        <p:txBody>
          <a:bodyPr lIns="0" tIns="0" rIns="0" bIns="0" anchor="t"/>
          <a:lstStyle/>
          <a:p>
            <a:pPr marL="0" indent="0">
              <a:buNone/>
            </a:pPr>
            <a:r>
              <a:rPr lang="ru-RU" dirty="0">
                <a:latin typeface="Geometria"/>
              </a:rPr>
              <a:t>.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50204CC-5E31-1342-5BEE-B62EA01F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/>
          <a:lstStyle/>
          <a:p>
            <a:pPr defTabSz="825500" hangingPunct="0"/>
            <a:r>
              <a:rPr lang="ru-RU" dirty="0">
                <a:latin typeface="GEOMETRIA-MEDIUM" panose="020B0603020204020204" pitchFamily="34" charset="-52"/>
                <a:ea typeface="Roboto" panose="02000000000000000000" pitchFamily="2" charset="0"/>
                <a:cs typeface="Roboto" panose="02000000000000000000" pitchFamily="2" charset="0"/>
              </a:rPr>
              <a:t>Данные для рекомендаций</a:t>
            </a:r>
            <a:endParaRPr lang="ru-RU" b="1" dirty="0">
              <a:latin typeface="GEOMETRIA-MEDIUM" panose="020B0603020204020204" pitchFamily="34" charset="-52"/>
              <a:ea typeface="Roboto" panose="02000000000000000000" pitchFamily="2" charset="0"/>
              <a:cs typeface="Roboto" panose="02000000000000000000" pitchFamily="2" charset="0"/>
              <a:sym typeface="Helvetica Neu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F7FC94-BE55-DB42-34AE-9148BFBB5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519289-E817-408A-8C38-5120A2AE2257}" type="slidenum">
              <a:rPr lang="ru-RU" smtClean="0"/>
              <a:t>9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AE986D-4A4A-430E-916F-12F7D6066B88}"/>
              </a:ext>
            </a:extLst>
          </p:cNvPr>
          <p:cNvSpPr/>
          <p:nvPr/>
        </p:nvSpPr>
        <p:spPr>
          <a:xfrm>
            <a:off x="417809" y="151877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Geometria" panose="020B0303020204020204" pitchFamily="34" charset="-52"/>
              </a:rPr>
              <a:t>Что в итоге должен содержать </a:t>
            </a:r>
            <a:r>
              <a:rPr lang="ru-RU" dirty="0" err="1">
                <a:latin typeface="Geometria" panose="020B0303020204020204" pitchFamily="34" charset="-52"/>
              </a:rPr>
              <a:t>датасет</a:t>
            </a:r>
            <a:r>
              <a:rPr lang="ru-RU" dirty="0">
                <a:latin typeface="Geometria" panose="020B0303020204020204" pitchFamily="34" charset="-5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идентификатор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идентификатор объекта</a:t>
            </a:r>
            <a:endParaRPr lang="en-US" dirty="0">
              <a:latin typeface="Geometria" panose="020B0303020204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metria" panose="020B0303020204020204" pitchFamily="34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Geometria" panose="020B0303020204020204" pitchFamily="34" charset="-52"/>
            </a:endParaRPr>
          </a:p>
          <a:p>
            <a:r>
              <a:rPr lang="ru-RU" dirty="0">
                <a:latin typeface="Geometria" panose="020B0303020204020204" pitchFamily="34" charset="-52"/>
              </a:rPr>
              <a:t>Опционально: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оценка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metria" panose="020B0303020204020204" pitchFamily="34" charset="-52"/>
              </a:rPr>
              <a:t>время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D90759-91A8-4248-99FF-10BDECC3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396" y="1354147"/>
            <a:ext cx="5886271" cy="29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9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Qf0SG4Mja20RYdXTKS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5qU9jFazl8fLLZktLoRQ"/>
</p:tagLst>
</file>

<file path=ppt/theme/theme1.xml><?xml version="1.0" encoding="utf-8"?>
<a:theme xmlns:a="http://schemas.openxmlformats.org/drawingml/2006/main" name="7_Тема Office">
  <a:themeElements>
    <a:clrScheme name="Simple">
      <a:dk1>
        <a:srgbClr val="000000"/>
      </a:dk1>
      <a:lt1>
        <a:srgbClr val="FFFFFF"/>
      </a:lt1>
      <a:dk2>
        <a:srgbClr val="333333"/>
      </a:dk2>
      <a:lt2>
        <a:srgbClr val="F2F2F2"/>
      </a:lt2>
      <a:accent1>
        <a:srgbClr val="333333"/>
      </a:accent1>
      <a:accent2>
        <a:srgbClr val="E80073"/>
      </a:accent2>
      <a:accent3>
        <a:srgbClr val="FFD1E8"/>
      </a:accent3>
      <a:accent4>
        <a:srgbClr val="D0D0D0"/>
      </a:accent4>
      <a:accent5>
        <a:srgbClr val="777777"/>
      </a:accent5>
      <a:accent6>
        <a:srgbClr val="00B050"/>
      </a:accent6>
      <a:hlink>
        <a:srgbClr val="2F5496"/>
      </a:hlink>
      <a:folHlink>
        <a:srgbClr val="B4C6E7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8EB93806D963A4C91D41F9307AB697E" ma:contentTypeVersion="10" ma:contentTypeDescription="Создание документа." ma:contentTypeScope="" ma:versionID="4c0a0a3bfb67fa1ce2a3a3783bd21b51">
  <xsd:schema xmlns:xsd="http://www.w3.org/2001/XMLSchema" xmlns:xs="http://www.w3.org/2001/XMLSchema" xmlns:p="http://schemas.microsoft.com/office/2006/metadata/properties" xmlns:ns2="42c3b0b9-8eda-4ee5-8698-51c95b1a0a1d" xmlns:ns3="4b8ab170-aa21-48f7-a8ab-6417db7e4fc1" targetNamespace="http://schemas.microsoft.com/office/2006/metadata/properties" ma:root="true" ma:fieldsID="5876cd07491eea081aeaf359381b49a1" ns2:_="" ns3:_="">
    <xsd:import namespace="42c3b0b9-8eda-4ee5-8698-51c95b1a0a1d"/>
    <xsd:import namespace="4b8ab170-aa21-48f7-a8ab-6417db7e4f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Detail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3b0b9-8eda-4ee5-8698-51c95b1a0a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ab170-aa21-48f7-a8ab-6417db7e4fc1" elementFormDefault="qualified">
    <xsd:import namespace="http://schemas.microsoft.com/office/2006/documentManagement/types"/>
    <xsd:import namespace="http://schemas.microsoft.com/office/infopath/2007/PartnerControls"/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8ab170-aa21-48f7-a8ab-6417db7e4fc1">
      <UserInfo>
        <DisplayName>БИСТ-20 Машинное обучение — участники</DisplayName>
        <AccountId>37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0538FDC-C7DB-487C-B581-82B0A2775B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C0C7F8-D434-4752-A7C8-22EC281B3C1A}"/>
</file>

<file path=customXml/itemProps3.xml><?xml version="1.0" encoding="utf-8"?>
<ds:datastoreItem xmlns:ds="http://schemas.openxmlformats.org/officeDocument/2006/customXml" ds:itemID="{AF62ED84-35BB-4684-BC6D-B05E3449CF57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SIMPLE_RUS_template</Template>
  <TotalTime>12006</TotalTime>
  <Words>939</Words>
  <Application>Microsoft Office PowerPoint</Application>
  <PresentationFormat>Широкоэкранный</PresentationFormat>
  <Paragraphs>185</Paragraphs>
  <Slides>17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1" baseType="lpstr">
      <vt:lpstr>Arial</vt:lpstr>
      <vt:lpstr>Arial-BoldMT</vt:lpstr>
      <vt:lpstr>ArialMT</vt:lpstr>
      <vt:lpstr>Calibri</vt:lpstr>
      <vt:lpstr>Calibri Light</vt:lpstr>
      <vt:lpstr>Cambria Math</vt:lpstr>
      <vt:lpstr>Geometria</vt:lpstr>
      <vt:lpstr>GEOMETRIA-MEDIUM</vt:lpstr>
      <vt:lpstr>Helvetica</vt:lpstr>
      <vt:lpstr>Helvetica Neue</vt:lpstr>
      <vt:lpstr>Roboto</vt:lpstr>
      <vt:lpstr>Wingdings</vt:lpstr>
      <vt:lpstr>7_Тема Office</vt:lpstr>
      <vt:lpstr>Слайд think-cell</vt:lpstr>
      <vt:lpstr>Что такое рекомендательные системы?</vt:lpstr>
      <vt:lpstr>Примеры рекомендательных систем.</vt:lpstr>
      <vt:lpstr>С чего все начиналось?</vt:lpstr>
      <vt:lpstr>Netflix Prize.</vt:lpstr>
      <vt:lpstr>Основная идея рекомендаций.</vt:lpstr>
      <vt:lpstr>Постановка задачи рекомендаций.</vt:lpstr>
      <vt:lpstr>Данные для рекомендаций</vt:lpstr>
      <vt:lpstr>Данные для рекомендаций</vt:lpstr>
      <vt:lpstr>Данные для рекомендаций</vt:lpstr>
      <vt:lpstr>Данные для рекомендаций. Матрицы</vt:lpstr>
      <vt:lpstr>Данные для рекомендаций. Матрицы</vt:lpstr>
      <vt:lpstr>Виды рекомендательных систем.</vt:lpstr>
      <vt:lpstr>Виды рекомендательных систем.</vt:lpstr>
      <vt:lpstr>Content-based filtering</vt:lpstr>
      <vt:lpstr>Collaborative filtering</vt:lpstr>
      <vt:lpstr>Neighbour-based сollaborative filtering</vt:lpstr>
      <vt:lpstr>Model-based сollaborative filtering</vt:lpstr>
    </vt:vector>
  </TitlesOfParts>
  <Company>SIMPLE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Стратегия ИИ в Simple Group</dc:title>
  <dc:creator/>
  <cp:lastModifiedBy>Жердев Павел</cp:lastModifiedBy>
  <cp:revision>83</cp:revision>
  <dcterms:created xsi:type="dcterms:W3CDTF">2023-11-03T12:27:42Z</dcterms:created>
  <dcterms:modified xsi:type="dcterms:W3CDTF">2024-04-02T11:11:54Z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0x010100E8EB93806D963A4C91D41F9307AB697E</vt:lpwstr>
  </property>
</Properties>
</file>