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notesMasterIdLst>
    <p:notesMasterId r:id="rId18"/>
  </p:notesMasterIdLst>
  <p:sldIdLst>
    <p:sldId id="256" r:id="rId4"/>
    <p:sldId id="257" r:id="rId5"/>
    <p:sldId id="282" r:id="rId6"/>
    <p:sldId id="283" r:id="rId7"/>
    <p:sldId id="289" r:id="rId8"/>
    <p:sldId id="286" r:id="rId9"/>
    <p:sldId id="297" r:id="rId10"/>
    <p:sldId id="292" r:id="rId11"/>
    <p:sldId id="288" r:id="rId12"/>
    <p:sldId id="291" r:id="rId13"/>
    <p:sldId id="298" r:id="rId14"/>
    <p:sldId id="295" r:id="rId15"/>
    <p:sldId id="296" r:id="rId16"/>
    <p:sldId id="268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стеров" initials="М" lastIdx="2" clrIdx="0">
    <p:extLst>
      <p:ext uri="{19B8F6BF-5375-455C-9EA6-DF929625EA0E}">
        <p15:presenceInfo xmlns:p15="http://schemas.microsoft.com/office/powerpoint/2012/main" userId="325751f8c88463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2B91C-2E6B-4B38-BE72-5D35C3E9691B}" v="55" dt="2021-08-29T13:46:39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7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7T10:25:55.5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0 24575,'-4'0'0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7T10:26:30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35 24575,'33'-11'0,"-20"1"0,-13 10 0,0 0 0,1-1 0,-1 1 0,0 0 0,0-1 0,0 1 0,0 0 0,0 0 0,0-1 0,0 1 0,0 0 0,0-1 0,0 1 0,0 0 0,0-1 0,0 1 0,0 0 0,0 0 0,0-1 0,0 1 0,-1 0 0,1-1 0,0 1 0,0 0 0,0 0 0,0-1 0,0 1 0,-1 0 0,1 0 0,0 0 0,0-1 0,-1 1 0,1 0 0,0 0 0,0 0 0,-1 0 0,1-1 0,0 1 0,0 0 0,-1 0 0,-1-1 0,0 0 0,-1 1 0,1-1 0,0 1 0,0-1 0,-1 1 0,1 0 0,0 0 0,-1 0 0,1 0 0,0 1 0,-1-1 0,1 0 0,0 1 0,0 0 0,0-1 0,-1 1 0,1 0 0,0 0 0,0 0 0,-2 2 0,0-1 0,0 1 0,0 0 0,0-1 0,1 1 0,-1 1 0,1-1 0,0 1 0,0-1 0,-4 7 0,-1 4 0,-19 31 0,26-43 0,0 0 0,-1 0 0,1 0 0,-1-1 0,1 1 0,-1-1 0,0 1 0,1-1 0,-1 0 0,0 1 0,0-1 0,0 0 0,0 0 0,0-1 0,0 1 0,-1 0 0,1-1 0,0 1 0,-2 0 0,2-2 3,1 1 0,0 0 0,0-1 0,0 1 0,0-1 0,0 1-1,0-1 1,0 1 0,0-1 0,0 0 0,0 0 0,0 1 0,0-1 0,0 0 0,0 0-1,1 0 1,-1 0 0,0 0 0,1 0 0,-1 0 0,0 0 0,1 0 0,0 0-1,-1 0 1,1-1 0,0 1 0,-1 0 0,1 0 0,0 0 0,0-2 0,-3-41-775,3 38 89,0-18-6143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7T10:26:37.8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0 24575,'-1'3'0,"0"0"0,0 1 0,-1-1 0,1 0 0,-1 0 0,0-1 0,0 1 0,0 0 0,-4 4 0,-5 7 0,-36 71 0,39-70 0,1 1 0,0 0 0,0 0 0,2 1 0,-5 23 0,5-21 0,0 1 0,-1-1 0,-14 28 0,5-28 0,15-19 0,0 0 0,-1 1 0,1-1 0,0 0 0,-1 0 0,1 0 0,-1 0 0,1 1 0,0-1 0,-1 0 0,1 0 0,0 0 0,-1 0 0,1 0 0,-1 0 0,1 0 0,0 0 0,-1 0 0,1 0 0,-1-1 0,1 1 0,0 0 0,-1 0 0,1 0 0,-1 0 0,1 0 0,0-1 0,-1 1 0,1 0 0,-2-3 0,-1 0 0,1 0 0,0 0 0,1 0 0,-1-1 0,0 1 0,1 0 0,-1-4 0,1 4 0,0 0 0,0 1 0,0-1 0,0 1 0,-1-1 0,1 1 0,0-1 0,-1 1 0,-2-3 0,-4 6 0,12-8 0,7-16 0,-1-1 0,-1 0 0,-2 0 0,0-1 0,4-28 0,-33 110 0,14-38 0,0 0 0,1 0 0,-7 31 0,6-8-1365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7T10:26:42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0 108 24575,'20'1'0,"-2"-1"0,0 0 0,21-4 0,-35 4 0,0-1 0,1 0 0,-1 0 0,0-1 0,1 1 0,-1-1 0,0 0 0,0 0 0,0 0 0,-1-1 0,1 1 0,0-1 0,5-6 0,-2 2 0,0 1 0,1-1 0,-1 1 0,1 1 0,1-1 0,-1 2 0,1-1 0,0 1 0,0 0 0,0 1 0,1 0 0,-1 0 0,1 1 0,13-1 0,16-1 0,0 2 0,53 5 0,-25-1 0,-27-3 0,-20 0 0,0 1 0,1 1 0,-1 0 0,0 2 0,31 7 0,-49-9 0,0-1 0,0 1 0,-1-1 0,1 1 0,-1 0 0,1 0 0,0 0 0,-1 0 0,0 0 0,1 0 0,-1 0 0,1 0 0,-1 0 0,2 3 0,-3-4 0,0 1 0,0 0 0,1-1 0,-1 1 0,0-1 0,0 1 0,0 0 0,0-1 0,0 1 0,0 0 0,0-1 0,0 1 0,0 0 0,-1-1 0,1 1 0,0 0 0,0-1 0,0 1 0,-1-1 0,1 1 0,0-1 0,-1 1 0,1 0 0,-1-1 0,1 1 0,-1 0 0,-5 4 0,1 0 0,-2-1 0,1 1 0,0-1 0,-10 4 0,-1 2 0,2-1 0,-1 0 0,1-2 0,-2 0 0,1-1 0,-1-1 0,0 0 0,0-1 0,0-1 0,0-1 0,-1 0 0,1-1 0,-1-1 0,1-1 0,-1 0 0,1-1 0,0-1 0,0-1 0,0 0 0,-24-10 0,40 14 0,0-1 0,-1 1 0,1-1 0,0 1 0,0-1 0,0 0 0,-1 1 0,1-1 0,0 0 0,0 0 0,0 0 0,0 0 0,0 0 0,-1-2 0,2 3 0,0-1 0,0 1 0,0 0 0,0-1 0,0 1 0,0-1 0,0 1 0,0 0 0,0-1 0,0 1 0,0-1 0,0 1 0,0 0 0,0-1 0,1 1 0,-1 0 0,0-1 0,0 1 0,0 0 0,1-1 0,-1 1 0,0 0 0,1-1 0,-1 1 0,0 0 0,0 0 0,1-1 0,-1 1 0,1 0 0,-1 0 0,4-2 0,0 0 0,0 0 0,0 1 0,0 0 0,0 0 0,0 0 0,6-1 0,25-1 0,0 2 0,0 0 0,44 7 0,-61-2 0,-1 2 0,1 0 0,-1 1 0,31 18 0,-47-25 1,-1 0 0,0 0 0,1 0-1,-1 0 1,0 0 0,1 1 0,-1-1 0,0 0-1,1 0 1,-1 0 0,0 1 0,0-1-1,1 0 1,-1 1 0,0-1 0,0 0 0,1 0-1,-1 1 1,0-1 0,0 0 0,0 1-1,0-1 1,0 1 0,1-1 0,-1 0 0,0 1-1,0-1 1,0 0 0,0 1 0,0-1 0,0 1-1,0-1 1,0 0 0,0 1 0,-1-1-1,1 0 1,0 1 0,0-1 0,0 0 0,0 1-1,0-1 1,-1 0 0,1 1 0,0-1-1,0 0 1,0 1 0,-1-1 0,1 0 0,0 0-1,-1 1 1,1-1 0,0 0 0,0 0 0,-1 0-1,1 1 1,0-1 0,-1 0 0,1 0-1,-1 0 1,1 0 0,-1 0 0,-31 14-271,20-10-874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7T10:26:54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1206 2 24575,'-39'0'0,"7"-1"0,-58 6 0,81-4 0,-1 1 0,1 0 0,1 0 0,-1 1 0,0 0 0,1 1 0,-1 0 0,1 0 0,0 1 0,-14 11 0,15-10 0,0-1 0,0 0 0,1 1 0,0 0 0,0 1 0,-8 12 0,13-17 0,0-1 0,0 1 0,0 0 0,0 0 0,1 0 0,-1 0 0,1-1 0,-1 1 0,1 0 0,0 0 0,0 0 0,0 0 0,0 0 0,0 0 0,0 0 0,1 0 0,-1 0 0,0 0 0,1 0 0,0-1 0,-1 1 0,1 0 0,0 0 0,0-1 0,0 1 0,0 0 0,0-1 0,0 1 0,1-1 0,-1 1 0,3 1 0,25 12 0,-27-15 0,1 1 0,-1 0 0,1 0 0,-1 0 0,1 0 0,-1 0 0,0 1 0,0-1 0,0 1 0,0-1 0,0 1 0,3 3 0,-4-3 0,-1 1 0,1-1 0,-1 0 0,0 0 0,0 1 0,0-1 0,-1 0 0,1 0 0,0 0 0,-1 1 0,1-1 0,-1 0 0,0 0 0,0 0 0,0 0 0,-2 4 0,2-4 0,-1 1 0,1 0 0,-1-1 0,1 1 0,-1-1 0,0 0 0,0 0 0,0 0 0,0 1 0,0-2 0,0 1 0,-4 2 0,5-4 0,1 0 0,-1 0 0,0 0 0,0 0 0,0 0 0,0 0 0,0 0 0,0-1 0,0 1 0,1 0 0,-1-1 0,0 1 0,0 0 0,0-1 0,1 1 0,-1-1 0,0 1 0,0-1 0,1 1 0,-1-1 0,0 0 0,1 1 0,-1-1 0,1 0 0,-1 0 0,1 1 0,-1-1 0,1-1 0,-15-27 0,13 22 0,-1 2 0,1 0 0,-1-1 0,0 1 0,0 0 0,-1 1 0,1-1 0,-1 1 0,0-1 0,-1 1 0,1 0 0,-6-4 0,7 6 0,0 1 0,0 0 0,0-1 0,0 1 0,-1 0 0,1 0 0,0 0 0,0 1 0,-1-1 0,1 1 0,0 0 0,-1 0 0,1 0 0,0 0 0,0 1 0,-1-1 0,1 1 0,0 0 0,0 0 0,-6 2 0,-9 3 0,21-13 0,30-20 0,-23 19 0,22-24 0,-21 20 0,-20 20 0,4-3 0,1 1 0,0 0 0,0 0 0,1 0 0,-1 0 0,1 1 0,1 0 0,-1-1 0,1 1 0,0 0 0,-1 10 0,1-7 0,-1 0 0,1 0 0,-2-1 0,-5 13 0,7-19 0,1-1 0,0 0 0,-1 1 0,0-1 0,1 0 0,-1 0 0,0 0 0,0 0 0,0-1 0,0 1 0,0 0 0,-1-1 0,1 1 0,0-1 0,-1 0 0,1 0 0,-1 0 0,1 0 0,-1 0 0,0-1 0,1 1 0,-1-1 0,0 0 0,1 0 0,-1 0 0,0 0 0,0 0 0,1 0 0,-1-1 0,0 1 0,1-1 0,-1 0 0,-3-1 0,-9-4 0,1-1 0,1-1 0,-1 0 0,-21-16 0,11 7 0,-37-29 0,61 46 0,-1-1 0,1 1 0,0 0 0,-1-1 0,1 1 0,-1 0 0,1 0 0,-1 0 0,1-1 0,0 1 0,-1 0 0,1 0 0,-1 0 0,1 0 0,-1 0 0,1 0 0,-1 0 0,1 0 0,-1 0 0,1 0 0,-1 0 0,1 0 0,0 0 0,-1 0 0,1 0 0,-1 1 0,1-1 0,-1 0 0,1 0 0,0 1 0,-1-1 0,1 0 0,-1 0 0,1 1 0,0-1 0,-1 0 0,1 1 0,0-1 0,0 0 0,-1 1 0,1-1 0,0 1 0,0-1 0,-1 1 0,1-1 0,0 0 0,0 1 0,0 0 0,-1 0 0,1 1 0,0-1 0,0 0 0,0 1 0,-1-1 0,1 1 0,1-1 0,-1 0 0,0 1 0,0-1 0,0 1 0,1-1 0,-1 0 0,1 1 0,0 1 0,1 0 0,1-1 0,-1 1 0,1 0 0,0-1 0,-1 0 0,1 1 0,0-1 0,1 0 0,-1-1 0,0 1 0,1 0 0,-1-1 0,0 0 0,1 0 0,0 0 0,-1 0 0,1 0 0,0-1 0,-1 0 0,1 0 0,0 0 0,3 0 0,0-1 0,-1 1 0,1-1 0,-1 0 0,0-1 0,1 1 0,-1-1 0,0-1 0,0 1 0,0-1 0,-1 0 0,11-6 0,-15 8 0,1 0 0,-1 0 0,1 0 0,-1 0 0,0 0 0,1-1 0,-1 1 0,0 0 0,0 0 0,0-1 0,0 1 0,0-1 0,0 1 0,0-1 0,0 0 0,-1 1 0,1-1 0,0 1 0,-1-1 0,0 0 0,1 0 0,-1 1 0,0-1 0,0 0 0,0 0 0,0 1 0,0-3 0,-2 2 0,1-1 0,-1 1 0,0 0 0,0 0 0,0 1 0,0-1 0,0 0 0,0 0 0,0 1 0,-1 0 0,1-1 0,-1 1 0,1 0 0,-1 0 0,1 0 0,-1 1 0,-4-2 0,-4-1 0,1 1 0,-1 0 0,1 1 0,-1 0 0,1 1 0,-1 0 0,0 1 0,1 0 0,-1 0 0,1 1 0,-1 1 0,1 0 0,0 0 0,0 1 0,0 0 0,1 0 0,-11 8 0,1-1 0,-1-1 0,0-1 0,0-1 0,-1 0 0,0-2 0,0 0 0,-1-2 0,-26 3 0,37-5 0,0 1 0,-1 0 0,1 0 0,0 1 0,1 0 0,-20 12 0,10-6 0,13-7 0,1-1 0,-1 0 0,0 0 0,0 0 0,0-1 0,-8 1 0,13-2 0,0 1 0,0-1 0,0 0 0,0 0 0,0 0 0,0 0 0,0 0 0,0-1 0,0 1 0,0 0 0,0-1 0,0 0 0,0 1 0,0-1 0,1 0 0,-1 0 0,0 0 0,0 0 0,1 0 0,-1 0 0,1-1 0,-1 1 0,1 0 0,0-1 0,-1 0 0,0-1 0,2 2 0,0 0 0,0 0 0,0 0 0,0 0 0,0-1 0,0 1 0,1 0 0,-1 0 0,0 0 0,1 0 0,-1 0 0,1 0 0,-1 0 0,1 0 0,-1 0 0,1 0 0,0 1 0,-1-1 0,2-1 0,20-21 0,-13 14 0,-4 1 0,0 0 0,0-1 0,0 1 0,-1-1 0,5-17 0,-6 18 0,-1 0 0,1 1 0,1-1 0,0 1 0,0 0 0,9-12 0,-11 16 0,0 1 0,1 0 0,-1 0 0,1 0 0,0 1 0,0-1 0,0 1 0,0-1 0,-1 1 0,2 0 0,-1 0 0,0 0 0,0 1 0,0-1 0,0 1 0,1 0 0,-1 0 0,0 0 0,0 0 0,0 0 0,1 1 0,2 0 0,1 0 0,0 0 0,-1 1 0,1 0 0,-1 0 0,1 1 0,-1 0 0,7 4 0,-12-7 0,0 1 0,0-1 0,0 1 0,0 0 0,0 0 0,0 0 0,0-1 0,0 1 0,0 0 0,-1 0 0,1 0 0,0 0 0,-1 1 0,1-1 0,0 0 0,-1 0 0,0 0 0,1 0 0,-1 1 0,0-1 0,1 0 0,-1 0 0,0 0 0,0 1 0,0-1 0,0 0 0,0 0 0,0 1 0,-1-1 0,1 0 0,0 0 0,-1 1 0,1-1 0,0 0 0,-1 0 0,0 0 0,1 0 0,-1 0 0,0 0 0,1 0 0,-1 0 0,0 0 0,0 0 0,0 0 0,-1 1 0,-3 3 0,-17 17 0,21-21 0,0 0 0,0 0 0,0 0 0,0-1 0,0 1 0,0 0 0,0-1 0,0 1 0,0-1 0,-1 1 0,1-1 0,0 0 0,0 1 0,0-1 0,-1 0 0,1 0 0,0 0 0,0 0 0,-1 0 0,0 0 0,2 0 0,-1-1 0,1 1 0,0 0 0,0 0 0,0 0 0,0-1 0,0 1 0,0 0 0,-1 0 0,1-1 0,0 1 0,0 0 0,0-1 0,0 1 0,0 0 0,0 0 0,0-1 0,0 1 0,0 0 0,0 0 0,0-1 0,0 1 0,0 0 0,1 0 0,-1-1 0,0 1 0,0 0 0,0 0 0,0-1 0,0 1 0,0 0 0,1 0 0,-1-1 0,0 1 0,0 0 0,0 0 0,1 0 0,-1-1 0,10-11 0,-9 11 0,5-6 0,0 0 0,1 0 0,-1 1 0,1 0 0,1 0 0,8-5 0,-18 12 0,-24 13 0,22-6 0,18-3 0,-5-4 17,1 0 0,-1-1 1,1 0-1,-1 0 0,1-1 0,10-3 0,-16 3-100,0 0 1,-1 0-1,1-1 1,0 1-1,-1-1 1,1 0-1,-1 0 1,0 0-1,0-1 1,1 1-1,-2-1 1,1 1-1,0-1 1,0 0-1,-1 0 1,0-1-1,4-5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7T10:27:19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13 24575,'0'-3'0,"-4"-2"0,-4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6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6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C98FBB0-1895-49FB-82D1-70EBC62466EE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C9280AA-3CF4-4238-807D-AF794F4E313D}" type="slidenum">
              <a:rPr lang="ru-RU" sz="1200" b="0" strike="noStrike" spc="-1">
                <a:latin typeface="+mn-lt"/>
              </a:rPr>
              <a:t>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C98FBB0-1895-49FB-82D1-70EBC62466EE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250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C98FBB0-1895-49FB-82D1-70EBC62466EE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603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C98FBB0-1895-49FB-82D1-70EBC62466EE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82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C98FBB0-1895-49FB-82D1-70EBC62466EE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243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76440" y="1539360"/>
            <a:ext cx="7639200" cy="579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76440" y="1539360"/>
            <a:ext cx="7639200" cy="579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76440" y="1539360"/>
            <a:ext cx="7639200" cy="579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logo_bluered_en.png"/>
          <p:cNvPicPr/>
          <p:nvPr/>
        </p:nvPicPr>
        <p:blipFill>
          <a:blip r:embed="rId14">
            <a:alphaModFix amt="73000"/>
          </a:blip>
          <a:srcRect r="27066" b="42255"/>
          <a:stretch/>
        </p:blipFill>
        <p:spPr>
          <a:xfrm>
            <a:off x="6695280" y="3205080"/>
            <a:ext cx="2448000" cy="1937880"/>
          </a:xfrm>
          <a:prstGeom prst="rect">
            <a:avLst/>
          </a:prstGeom>
          <a:ln w="0">
            <a:noFill/>
          </a:ln>
        </p:spPr>
      </p:pic>
      <p:pic>
        <p:nvPicPr>
          <p:cNvPr id="5" name="Рисунок 8"/>
          <p:cNvPicPr/>
          <p:nvPr/>
        </p:nvPicPr>
        <p:blipFill>
          <a:blip r:embed="rId15"/>
          <a:stretch/>
        </p:blipFill>
        <p:spPr>
          <a:xfrm>
            <a:off x="-60120" y="-92520"/>
            <a:ext cx="1472040" cy="1022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6440" y="1539360"/>
            <a:ext cx="763920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7" descr="Рисунок 4"/>
          <p:cNvPicPr/>
          <p:nvPr/>
        </p:nvPicPr>
        <p:blipFill>
          <a:blip r:embed="rId14"/>
          <a:stretch/>
        </p:blipFill>
        <p:spPr>
          <a:xfrm>
            <a:off x="457200" y="83880"/>
            <a:ext cx="549720" cy="262440"/>
          </a:xfrm>
          <a:prstGeom prst="rect">
            <a:avLst/>
          </a:prstGeom>
          <a:ln w="12700">
            <a:noFill/>
          </a:ln>
        </p:spPr>
      </p:pic>
      <p:pic>
        <p:nvPicPr>
          <p:cNvPr id="41" name="Рисунок 8"/>
          <p:cNvPicPr/>
          <p:nvPr/>
        </p:nvPicPr>
        <p:blipFill>
          <a:blip r:embed="rId15"/>
          <a:stretch/>
        </p:blipFill>
        <p:spPr>
          <a:xfrm>
            <a:off x="81720" y="76320"/>
            <a:ext cx="352440" cy="3344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Рисунок 44" descr="Рисунок 4"/>
          <p:cNvPicPr/>
          <p:nvPr/>
        </p:nvPicPr>
        <p:blipFill>
          <a:blip r:embed="rId14"/>
          <a:stretch/>
        </p:blipFill>
        <p:spPr>
          <a:xfrm>
            <a:off x="457200" y="83880"/>
            <a:ext cx="549720" cy="262440"/>
          </a:xfrm>
          <a:prstGeom prst="rect">
            <a:avLst/>
          </a:prstGeom>
          <a:ln w="12700">
            <a:noFill/>
          </a:ln>
        </p:spPr>
      </p:pic>
      <p:pic>
        <p:nvPicPr>
          <p:cNvPr id="124" name="Рисунок 45"/>
          <p:cNvPicPr/>
          <p:nvPr/>
        </p:nvPicPr>
        <p:blipFill>
          <a:blip r:embed="rId15"/>
          <a:stretch/>
        </p:blipFill>
        <p:spPr>
          <a:xfrm>
            <a:off x="81720" y="76320"/>
            <a:ext cx="352440" cy="33444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6.xml"/><Relationship Id="rId5" Type="http://schemas.openxmlformats.org/officeDocument/2006/relationships/image" Target="../media/image36.png"/><Relationship Id="rId10" Type="http://schemas.openxmlformats.org/officeDocument/2006/relationships/image" Target="../media/image18.jp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3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2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4.xm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17764" y="1244506"/>
            <a:ext cx="8108471" cy="152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br>
              <a:rPr dirty="0"/>
            </a:br>
            <a:r>
              <a:rPr lang="ru-RU" sz="3600" b="0" strike="noStrike" spc="-1" dirty="0">
                <a:solidFill>
                  <a:srgbClr val="598AC8"/>
                </a:solidFill>
                <a:latin typeface="PT Root UI Medium"/>
                <a:ea typeface="PT Root UI Medium"/>
              </a:rPr>
              <a:t>Проект: </a:t>
            </a:r>
            <a:r>
              <a:rPr lang="ru-RU" sz="3600" b="0" i="0" u="none" strike="noStrike" dirty="0">
                <a:solidFill>
                  <a:srgbClr val="598AC8"/>
                </a:solidFill>
                <a:effectLst/>
                <a:latin typeface="Calibri" panose="020F0502020204030204" pitchFamily="34" charset="0"/>
              </a:rPr>
              <a:t>Построение бифуркационных диаграмм динамических систем</a:t>
            </a:r>
          </a:p>
          <a:p>
            <a:pPr algn="ctr">
              <a:lnSpc>
                <a:spcPct val="100000"/>
              </a:lnSpc>
            </a:pPr>
            <a:endParaRPr lang="ru-RU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76440" y="3468780"/>
            <a:ext cx="4702804" cy="96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8B8B8B"/>
                </a:solidFill>
                <a:latin typeface="PT Root UI"/>
                <a:ea typeface="PT Root UI"/>
              </a:rPr>
              <a:t>Светова В</a:t>
            </a:r>
            <a:r>
              <a:rPr lang="en-US" sz="2000" b="0" strike="noStrike" spc="-1" dirty="0">
                <a:solidFill>
                  <a:srgbClr val="8B8B8B"/>
                </a:solidFill>
                <a:latin typeface="PT Root UI"/>
                <a:ea typeface="PT Root UI"/>
              </a:rPr>
              <a:t>.C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8B8B8B"/>
                </a:solidFill>
                <a:latin typeface="PT Root UI"/>
                <a:ea typeface="PT Root UI"/>
              </a:rPr>
              <a:t>Научный руководитель:</a:t>
            </a:r>
            <a:r>
              <a:rPr lang="en-US" sz="2000" spc="-1" dirty="0">
                <a:solidFill>
                  <a:srgbClr val="8B8B8B"/>
                </a:solidFill>
                <a:latin typeface="PT Root UI"/>
                <a:ea typeface="PT Root UI"/>
              </a:rPr>
              <a:t> </a:t>
            </a:r>
            <a:r>
              <a:rPr lang="ru-RU" sz="2000" spc="-1" dirty="0">
                <a:solidFill>
                  <a:srgbClr val="8B8B8B"/>
                </a:solidFill>
                <a:latin typeface="PT Root UI"/>
                <a:ea typeface="PT Root UI"/>
              </a:rPr>
              <a:t>С</a:t>
            </a:r>
            <a:r>
              <a:rPr lang="en-US" sz="2000" spc="-1" dirty="0">
                <a:solidFill>
                  <a:srgbClr val="8B8B8B"/>
                </a:solidFill>
                <a:latin typeface="PT Root UI"/>
                <a:ea typeface="PT Root UI"/>
              </a:rPr>
              <a:t>.</a:t>
            </a:r>
            <a:r>
              <a:rPr lang="ru-RU" sz="2000" spc="-1" dirty="0">
                <a:solidFill>
                  <a:srgbClr val="8B8B8B"/>
                </a:solidFill>
                <a:latin typeface="PT Root UI"/>
                <a:ea typeface="PT Root UI"/>
              </a:rPr>
              <a:t>Ф</a:t>
            </a:r>
            <a:r>
              <a:rPr lang="en-US" sz="2000" spc="-1" dirty="0">
                <a:solidFill>
                  <a:srgbClr val="8B8B8B"/>
                </a:solidFill>
                <a:latin typeface="PT Root UI"/>
                <a:ea typeface="PT Root UI"/>
              </a:rPr>
              <a:t>.</a:t>
            </a:r>
            <a:r>
              <a:rPr lang="ru-RU" sz="2000" spc="-1" dirty="0">
                <a:solidFill>
                  <a:srgbClr val="8B8B8B"/>
                </a:solidFill>
                <a:latin typeface="PT Root UI"/>
                <a:ea typeface="PT Root UI"/>
              </a:rPr>
              <a:t>Лаврова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0" y="4888080"/>
            <a:ext cx="1828080" cy="25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959795"/>
                </a:solidFill>
                <a:latin typeface="Arial"/>
              </a:rPr>
              <a:t>Проектная практика</a:t>
            </a:r>
            <a:endParaRPr lang="ru-RU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8D551-3A66-4432-82B4-52CB28C9CF45}"/>
              </a:ext>
            </a:extLst>
          </p:cNvPr>
          <p:cNvSpPr txBox="1"/>
          <p:nvPr/>
        </p:nvSpPr>
        <p:spPr>
          <a:xfrm>
            <a:off x="1207293" y="0"/>
            <a:ext cx="6729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598AC8"/>
                </a:solidFill>
              </a:rPr>
              <a:t>Бифуркационная диаграмма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8DD73-3370-4AFE-9E35-8A176069AF22}"/>
              </a:ext>
            </a:extLst>
          </p:cNvPr>
          <p:cNvSpPr txBox="1"/>
          <p:nvPr/>
        </p:nvSpPr>
        <p:spPr>
          <a:xfrm>
            <a:off x="110392" y="40921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Бифуркационная диаграмма уравнения Дуффинга</a:t>
            </a:r>
            <a:r>
              <a:rPr lang="en-US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1E7F-6B3A-4DC8-8E63-B81F296C6720}"/>
              </a:ext>
            </a:extLst>
          </p:cNvPr>
          <p:cNvSpPr txBox="1"/>
          <p:nvPr/>
        </p:nvSpPr>
        <p:spPr>
          <a:xfrm>
            <a:off x="4505093" y="1769649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</a:t>
            </a:r>
            <a:r>
              <a:rPr lang="ru-RU" sz="1800" dirty="0"/>
              <a:t>ри значении параметра </a:t>
            </a:r>
            <a:r>
              <a:rPr lang="en-US" sz="1800" dirty="0"/>
              <a:t>f </a:t>
            </a:r>
            <a:r>
              <a:rPr lang="ru-RU" sz="1800" dirty="0"/>
              <a:t>большем</a:t>
            </a:r>
            <a:r>
              <a:rPr lang="en-US" sz="1800" dirty="0"/>
              <a:t> 0.</a:t>
            </a:r>
            <a:r>
              <a:rPr lang="ru-RU" dirty="0"/>
              <a:t>541 можно наблюдать периодическое окно в хаотическом режиме</a:t>
            </a:r>
            <a:r>
              <a:rPr lang="en-US" dirty="0"/>
              <a:t>.</a:t>
            </a:r>
            <a:r>
              <a:rPr lang="ru-RU" dirty="0"/>
              <a:t> Следующее периодическое окно наблюдается при </a:t>
            </a:r>
            <a:r>
              <a:rPr lang="en-US" sz="1800" dirty="0"/>
              <a:t>f</a:t>
            </a:r>
            <a:r>
              <a:rPr lang="ru-RU" sz="1800" dirty="0"/>
              <a:t> большем </a:t>
            </a:r>
            <a:r>
              <a:rPr lang="en-US" sz="1800" dirty="0"/>
              <a:t>0.58</a:t>
            </a:r>
            <a:r>
              <a:rPr lang="ru-RU" sz="1800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E229D1F3-D038-43E7-9A1B-83A963897215}"/>
                  </a:ext>
                </a:extLst>
              </p14:cNvPr>
              <p14:cNvContentPartPr/>
              <p14:nvPr/>
            </p14:nvContentPartPr>
            <p14:xfrm>
              <a:off x="3483585" y="779991"/>
              <a:ext cx="434160" cy="975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E229D1F3-D038-43E7-9A1B-83A9638972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5945" y="762351"/>
                <a:ext cx="4698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1D035D98-3239-45CF-9D88-D8A1E9F46858}"/>
                  </a:ext>
                </a:extLst>
              </p14:cNvPr>
              <p14:cNvContentPartPr/>
              <p14:nvPr/>
            </p14:nvContentPartPr>
            <p14:xfrm>
              <a:off x="8500545" y="2619591"/>
              <a:ext cx="4680" cy="50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1D035D98-3239-45CF-9D88-D8A1E9F468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82545" y="2601951"/>
                <a:ext cx="40320" cy="4068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84EC1A-936D-4F44-98D0-308FF7B641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1" y="854562"/>
            <a:ext cx="4217402" cy="3163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075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C57A415-B482-4D2C-9FE8-5088CB91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9" y="561400"/>
            <a:ext cx="7597798" cy="2534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9DE636-AB41-4362-B2E6-AC402C1FB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353" y="3240341"/>
            <a:ext cx="3112070" cy="1774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32087B-811F-41C3-AF66-25DC63572769}"/>
              </a:ext>
            </a:extLst>
          </p:cNvPr>
          <p:cNvSpPr txBox="1"/>
          <p:nvPr/>
        </p:nvSpPr>
        <p:spPr>
          <a:xfrm>
            <a:off x="1083805" y="54107"/>
            <a:ext cx="7926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598AC8"/>
                </a:solidFill>
              </a:rPr>
              <a:t>Алгоритм нахождения старшего показателя Ляпунова</a:t>
            </a:r>
          </a:p>
        </p:txBody>
      </p:sp>
    </p:spTree>
    <p:extLst>
      <p:ext uri="{BB962C8B-B14F-4D97-AF65-F5344CB8AC3E}">
        <p14:creationId xmlns:p14="http://schemas.microsoft.com/office/powerpoint/2010/main" val="262714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608833-EE12-46D7-8BC5-200A0B35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" y="1178308"/>
            <a:ext cx="4222881" cy="3167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EF9DEA-9B73-41FF-AE7F-4A6E95486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15" y="1174380"/>
            <a:ext cx="4312680" cy="3171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545F4A-41B1-4647-8EFF-BEB427481570}"/>
              </a:ext>
            </a:extLst>
          </p:cNvPr>
          <p:cNvSpPr txBox="1"/>
          <p:nvPr/>
        </p:nvSpPr>
        <p:spPr>
          <a:xfrm>
            <a:off x="1086866" y="0"/>
            <a:ext cx="6970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598AC8"/>
                </a:solidFill>
              </a:rPr>
              <a:t>Полученная зависимость показателя Ляпунова от параметра </a:t>
            </a:r>
            <a:r>
              <a:rPr lang="en-US" sz="2400" dirty="0">
                <a:solidFill>
                  <a:srgbClr val="598AC8"/>
                </a:solidFill>
              </a:rPr>
              <a:t>f </a:t>
            </a:r>
            <a:r>
              <a:rPr lang="ru-RU" sz="2400" dirty="0">
                <a:solidFill>
                  <a:srgbClr val="598AC8"/>
                </a:solidFill>
              </a:rPr>
              <a:t>для осциллятора Дуффинга</a:t>
            </a:r>
          </a:p>
        </p:txBody>
      </p:sp>
    </p:spTree>
    <p:extLst>
      <p:ext uri="{BB962C8B-B14F-4D97-AF65-F5344CB8AC3E}">
        <p14:creationId xmlns:p14="http://schemas.microsoft.com/office/powerpoint/2010/main" val="111043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797581-39C5-4C5F-B586-FC6555A3C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" y="1075096"/>
            <a:ext cx="4422283" cy="33230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AE1381-F03A-4BC2-B0B1-73209A55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76" y="1075097"/>
            <a:ext cx="4422283" cy="3323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4B51C-B184-47C4-9589-44DE56EBAAD5}"/>
              </a:ext>
            </a:extLst>
          </p:cNvPr>
          <p:cNvSpPr txBox="1"/>
          <p:nvPr/>
        </p:nvSpPr>
        <p:spPr>
          <a:xfrm>
            <a:off x="1207293" y="48986"/>
            <a:ext cx="67294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598AC8"/>
                </a:solidFill>
              </a:rPr>
              <a:t>Совмещенные график показателя Ляпунова и бифуркационная диаграмма для наглядности</a:t>
            </a:r>
          </a:p>
        </p:txBody>
      </p:sp>
    </p:spTree>
    <p:extLst>
      <p:ext uri="{BB962C8B-B14F-4D97-AF65-F5344CB8AC3E}">
        <p14:creationId xmlns:p14="http://schemas.microsoft.com/office/powerpoint/2010/main" val="291727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667160" y="2013120"/>
            <a:ext cx="5810400" cy="1111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ru-RU" sz="3600" b="0" strike="noStrike" spc="-1">
                <a:solidFill>
                  <a:srgbClr val="598AC8"/>
                </a:solidFill>
                <a:latin typeface="PT Root UI Medium"/>
                <a:ea typeface="PT Root UI Medium"/>
              </a:rPr>
              <a:t>Благодарим за внимание!</a:t>
            </a:r>
            <a:endParaRPr lang="ru-RU" sz="3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lang="ru-RU" sz="36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4888080"/>
            <a:ext cx="1828080" cy="25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ru-RU" sz="1000" b="0" strike="noStrike" spc="-1">
                <a:solidFill>
                  <a:srgbClr val="959795"/>
                </a:solidFill>
                <a:latin typeface="Arial"/>
              </a:rPr>
              <a:t>Проектная практика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808120" y="2208240"/>
            <a:ext cx="335160" cy="726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fld id="{B4DD9EAF-D47B-4A0A-820B-06FB4EF5C623}" type="slidenum">
              <a:rPr lang="en" sz="1200" b="0" strike="noStrike" spc="-1">
                <a:solidFill>
                  <a:srgbClr val="FFFFFF"/>
                </a:solidFill>
                <a:latin typeface="PT Root UI"/>
                <a:ea typeface="PT Root UI"/>
              </a:rPr>
              <a:t>14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465997" y="-173521"/>
            <a:ext cx="6212006" cy="856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598AC8"/>
                </a:solidFill>
                <a:latin typeface="PT Root UI"/>
                <a:ea typeface="PT Root UI"/>
              </a:rPr>
              <a:t>Достигнутые результаты в этом семестре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20" y="-173522"/>
            <a:ext cx="8808120" cy="49445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740" indent="-3429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1600" spc="-1" dirty="0">
              <a:solidFill>
                <a:srgbClr val="000000"/>
              </a:solidFill>
              <a:latin typeface="PT Root UI"/>
            </a:endParaRPr>
          </a:p>
          <a:p>
            <a:pPr marL="457740" indent="-3429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1600" spc="-1" dirty="0">
              <a:solidFill>
                <a:srgbClr val="000000"/>
              </a:solidFill>
              <a:latin typeface="PT Root UI"/>
            </a:endParaRPr>
          </a:p>
          <a:p>
            <a:pPr marL="457740" indent="-3429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1600" spc="-1" dirty="0">
              <a:solidFill>
                <a:srgbClr val="000000"/>
              </a:solidFill>
              <a:latin typeface="PT Root UI"/>
            </a:endParaRPr>
          </a:p>
          <a:p>
            <a:pPr marL="457740" indent="-3429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1600" spc="-1" dirty="0">
              <a:solidFill>
                <a:srgbClr val="000000"/>
              </a:solidFill>
              <a:latin typeface="PT Root UI"/>
            </a:endParaRPr>
          </a:p>
          <a:p>
            <a:pPr marL="457740" indent="-3429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0000"/>
                </a:solidFill>
                <a:latin typeface="PT Root UI"/>
              </a:rPr>
              <a:t>Был проведён анализ </a:t>
            </a:r>
            <a:r>
              <a:rPr lang="ru-RU" sz="1600" dirty="0"/>
              <a:t>осциллятора Дуффинга</a:t>
            </a:r>
            <a:r>
              <a:rPr lang="en-US" sz="1600" dirty="0"/>
              <a:t>.</a:t>
            </a:r>
            <a:endParaRPr lang="ru-RU" sz="1600" spc="-1" dirty="0">
              <a:solidFill>
                <a:srgbClr val="000000"/>
              </a:solidFill>
              <a:latin typeface="PT Root UI"/>
            </a:endParaRPr>
          </a:p>
          <a:p>
            <a:pPr marL="457740" indent="-342900" algn="just"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0000"/>
                </a:solidFill>
                <a:latin typeface="PT Root UI"/>
              </a:rPr>
              <a:t>Были построены фазовые траектории для данного уравнения при различных значениях изменяемого параметра</a:t>
            </a:r>
            <a:r>
              <a:rPr lang="en-US" sz="1600" spc="-1" dirty="0">
                <a:solidFill>
                  <a:srgbClr val="000000"/>
                </a:solidFill>
                <a:latin typeface="PT Root UI"/>
              </a:rPr>
              <a:t>.</a:t>
            </a:r>
          </a:p>
          <a:p>
            <a:pPr marL="457740" indent="-342900" algn="just"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0000"/>
                </a:solidFill>
                <a:latin typeface="PT Root UI"/>
              </a:rPr>
              <a:t>Было изучено и построено отображение Пуанкаре</a:t>
            </a:r>
            <a:r>
              <a:rPr lang="en-US" sz="1600" spc="-1" dirty="0">
                <a:solidFill>
                  <a:srgbClr val="000000"/>
                </a:solidFill>
                <a:latin typeface="PT Root UI"/>
              </a:rPr>
              <a:t>.</a:t>
            </a:r>
          </a:p>
          <a:p>
            <a:pPr marL="457740" indent="-342900" algn="just"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600" b="0" strike="noStrike" spc="-1" dirty="0">
                <a:latin typeface="Arial"/>
              </a:rPr>
              <a:t>Была построена бифуркационная диаграмма уравнения Дуффинга</a:t>
            </a:r>
            <a:r>
              <a:rPr lang="en-US" sz="1600" b="0" strike="noStrike" spc="-1" dirty="0">
                <a:latin typeface="Arial"/>
              </a:rPr>
              <a:t>,</a:t>
            </a:r>
            <a:r>
              <a:rPr lang="ru-RU" sz="1600" b="0" strike="noStrike" spc="-1" dirty="0">
                <a:latin typeface="Arial"/>
              </a:rPr>
              <a:t> позволяющая качественно </a:t>
            </a:r>
            <a:r>
              <a:rPr lang="en-US" sz="1600" b="0" strike="noStrike" spc="-1" dirty="0">
                <a:latin typeface="Arial"/>
              </a:rPr>
              <a:t> </a:t>
            </a:r>
            <a:r>
              <a:rPr lang="ru-RU" sz="1600" b="0" strike="noStrike" spc="-1" dirty="0">
                <a:latin typeface="Arial"/>
              </a:rPr>
              <a:t>наблюдать за бифуркациями</a:t>
            </a:r>
            <a:r>
              <a:rPr lang="en-US" sz="1600" b="0" strike="noStrike" spc="-1" dirty="0">
                <a:latin typeface="Arial"/>
              </a:rPr>
              <a:t>,</a:t>
            </a:r>
            <a:r>
              <a:rPr lang="ru-RU" sz="1600" spc="-1" dirty="0">
                <a:latin typeface="Arial"/>
              </a:rPr>
              <a:t> происходящими при изменение параметра</a:t>
            </a:r>
            <a:r>
              <a:rPr lang="en-US" sz="1600" spc="-1" dirty="0">
                <a:latin typeface="Arial"/>
              </a:rPr>
              <a:t>.</a:t>
            </a:r>
            <a:endParaRPr lang="ru-RU" sz="1600" spc="-1" dirty="0">
              <a:latin typeface="Arial"/>
            </a:endParaRPr>
          </a:p>
          <a:p>
            <a:pPr marL="457740" indent="-342900" algn="just"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600" b="0" strike="noStrike" spc="-1" dirty="0">
                <a:latin typeface="Arial"/>
              </a:rPr>
              <a:t>Были найдены показатели </a:t>
            </a:r>
            <a:r>
              <a:rPr lang="ru-RU" sz="1600" spc="-1" dirty="0">
                <a:latin typeface="Arial"/>
              </a:rPr>
              <a:t>Л</a:t>
            </a:r>
            <a:r>
              <a:rPr lang="ru-RU" sz="1600" b="0" strike="noStrike" spc="-1" dirty="0">
                <a:latin typeface="Arial"/>
              </a:rPr>
              <a:t>япунова</a:t>
            </a:r>
            <a:r>
              <a:rPr lang="en-US" sz="1600" b="0" strike="noStrike" spc="-1" dirty="0">
                <a:latin typeface="Arial"/>
              </a:rPr>
              <a:t>, </a:t>
            </a:r>
            <a:r>
              <a:rPr lang="ru-RU" sz="1600" spc="-1" dirty="0">
                <a:latin typeface="Arial"/>
              </a:rPr>
              <a:t>с помощью которых можно подтвердить результат построенной бифуркационной  диаграммы</a:t>
            </a:r>
            <a:r>
              <a:rPr lang="en-US" sz="1600" spc="-1" dirty="0">
                <a:latin typeface="Arial"/>
              </a:rPr>
              <a:t>.</a:t>
            </a:r>
            <a:endParaRPr lang="ru-RU" sz="1600" b="0" strike="noStrike" spc="-1" dirty="0">
              <a:latin typeface="Arial"/>
            </a:endParaRPr>
          </a:p>
          <a:p>
            <a:pPr marL="457740" indent="-3429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1600" i="1" spc="-1" dirty="0">
              <a:solidFill>
                <a:srgbClr val="000000"/>
              </a:solidFill>
              <a:latin typeface="PT Root UI"/>
            </a:endParaRPr>
          </a:p>
          <a:p>
            <a:pPr marL="457740" indent="-3429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1600" spc="-1" dirty="0">
              <a:solidFill>
                <a:srgbClr val="000000"/>
              </a:solidFill>
              <a:latin typeface="PT Root UI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808840" y="2208510"/>
            <a:ext cx="335160" cy="726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1200" spc="-1" dirty="0">
                <a:solidFill>
                  <a:srgbClr val="FFFFFF"/>
                </a:solidFill>
                <a:latin typeface="PT Root UI"/>
              </a:rPr>
              <a:t>1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0" y="4888080"/>
            <a:ext cx="1828080" cy="25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959795"/>
                </a:solidFill>
                <a:latin typeface="Arial"/>
              </a:rPr>
              <a:t>Проектная практика</a:t>
            </a:r>
            <a:endParaRPr lang="ru-RU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8D551-3A66-4432-82B4-52CB28C9CF45}"/>
              </a:ext>
            </a:extLst>
          </p:cNvPr>
          <p:cNvSpPr txBox="1"/>
          <p:nvPr/>
        </p:nvSpPr>
        <p:spPr>
          <a:xfrm>
            <a:off x="1207293" y="0"/>
            <a:ext cx="67294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598AC8"/>
                </a:solidFill>
                <a:latin typeface="SFBX1728"/>
              </a:rPr>
              <a:t>Анализ неавтономной системы с непрерывным временем (Генератор Дуффинга)</a:t>
            </a:r>
            <a:endParaRPr lang="ru-RU" sz="2400" dirty="0">
              <a:solidFill>
                <a:srgbClr val="598AC8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5B3BD7-41DD-43EB-9B42-D387A23C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3" y="944607"/>
            <a:ext cx="3886189" cy="588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05AF87-7BD1-4CF5-8B3A-1129D23545BC}"/>
                  </a:ext>
                </a:extLst>
              </p:cNvPr>
              <p:cNvSpPr txBox="1"/>
              <p:nvPr/>
            </p:nvSpPr>
            <p:spPr>
              <a:xfrm>
                <a:off x="4356409" y="818569"/>
                <a:ext cx="4261616" cy="957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ru-RU" dirty="0"/>
                  <a:t>Уравнение осциллятора Дуффинга</a:t>
                </a:r>
              </a:p>
              <a:p>
                <a:r>
                  <a:rPr lang="ru-RU" dirty="0"/>
                  <a:t>          ( </a:t>
                </a:r>
                <a:r>
                  <a:rPr lang="el-GR" dirty="0"/>
                  <a:t>α</a:t>
                </a:r>
                <a:r>
                  <a:rPr lang="ru-RU" dirty="0"/>
                  <a:t>=0</a:t>
                </a:r>
                <a:r>
                  <a:rPr lang="en-US" dirty="0"/>
                  <a:t>.5 , </a:t>
                </a:r>
                <a:r>
                  <a:rPr lang="el-GR" dirty="0"/>
                  <a:t>β</a:t>
                </a:r>
                <a:r>
                  <a:rPr lang="en-US" dirty="0"/>
                  <a:t>=1, </a:t>
                </a:r>
                <a:r>
                  <a:rPr lang="el-GR" dirty="0"/>
                  <a:t>ω</a:t>
                </a:r>
                <a:r>
                  <a:rPr lang="en-US" dirty="0"/>
                  <a:t> = 1, (</a:t>
                </a:r>
                <a:r>
                  <a:rPr lang="el-GR" dirty="0"/>
                  <a:t>ω</a:t>
                </a:r>
                <a:r>
                  <a:rPr lang="ru-RU" baseline="-25000" dirty="0"/>
                  <a:t>0</a:t>
                </a:r>
                <a:r>
                  <a:rPr lang="en-US" dirty="0"/>
                  <a:t>)²</a:t>
                </a:r>
                <a:r>
                  <a:rPr lang="ru-RU" dirty="0"/>
                  <a:t> = -1 )</a:t>
                </a:r>
                <a:endParaRPr lang="en-US" dirty="0"/>
              </a:p>
              <a:p>
                <a:r>
                  <a:rPr lang="en-US" dirty="0"/>
                  <a:t>		</a:t>
                </a:r>
                <a:r>
                  <a:rPr lang="ru-RU" dirty="0"/>
                  <a:t>Замена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у=</m:t>
                    </m:r>
                    <m:acc>
                      <m:accPr>
                        <m:chr m:val="̇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05AF87-7BD1-4CF5-8B3A-1129D235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09" y="818569"/>
                <a:ext cx="4261616" cy="957698"/>
              </a:xfrm>
              <a:prstGeom prst="rect">
                <a:avLst/>
              </a:prstGeom>
              <a:blipFill>
                <a:blip r:embed="rId3"/>
                <a:stretch>
                  <a:fillRect l="-1001" t="-3185" r="-572" b="-57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7FDA65-7C0F-40AC-92E6-8D43D1513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6" y="1761895"/>
            <a:ext cx="3417381" cy="25630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A2529F-C027-481D-94E2-A619FAF31830}"/>
              </a:ext>
            </a:extLst>
          </p:cNvPr>
          <p:cNvSpPr txBox="1"/>
          <p:nvPr/>
        </p:nvSpPr>
        <p:spPr>
          <a:xfrm>
            <a:off x="638411" y="4324931"/>
            <a:ext cx="31632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Фазовая траектория в окрестностях стационарной точки (-1,0) при 𝑓 = 0</a:t>
            </a:r>
          </a:p>
          <a:p>
            <a:r>
              <a:rPr lang="ru-RU" sz="1400" dirty="0"/>
              <a:t>               (устойчивый фокус)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C7AF183-26A2-4C16-8891-0D75716E9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43" y="1761894"/>
            <a:ext cx="3417382" cy="25630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1A38B5-1394-4107-8035-F7910640DD8C}"/>
              </a:ext>
            </a:extLst>
          </p:cNvPr>
          <p:cNvSpPr txBox="1"/>
          <p:nvPr/>
        </p:nvSpPr>
        <p:spPr>
          <a:xfrm>
            <a:off x="5168773" y="4318697"/>
            <a:ext cx="34811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Фазовая траектория в окрестностях стационарной точки (-1,0) при 𝑓 = 0</a:t>
            </a:r>
            <a:r>
              <a:rPr lang="en-US" sz="1400" dirty="0"/>
              <a:t>.35</a:t>
            </a:r>
            <a:r>
              <a:rPr lang="ru-RU" sz="1400" dirty="0"/>
              <a:t>7</a:t>
            </a:r>
          </a:p>
          <a:p>
            <a:r>
              <a:rPr lang="ru-RU" sz="1400" dirty="0"/>
              <a:t>               (предельный цикл)</a:t>
            </a: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C3B41AD1-8EC7-403A-8F21-C6939079B5EF}"/>
              </a:ext>
            </a:extLst>
          </p:cNvPr>
          <p:cNvSpPr/>
          <p:nvPr/>
        </p:nvSpPr>
        <p:spPr>
          <a:xfrm>
            <a:off x="8808840" y="2208510"/>
            <a:ext cx="335160" cy="726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1200" spc="-1" dirty="0">
                <a:solidFill>
                  <a:schemeClr val="bg1"/>
                </a:solidFill>
                <a:latin typeface="Arial"/>
              </a:rPr>
              <a:t>2</a:t>
            </a:r>
            <a:endParaRPr lang="ru-RU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C30F4-1F0C-47F6-ABE6-B3EA9823F060}"/>
              </a:ext>
            </a:extLst>
          </p:cNvPr>
          <p:cNvSpPr txBox="1"/>
          <p:nvPr/>
        </p:nvSpPr>
        <p:spPr>
          <a:xfrm>
            <a:off x="795454" y="1077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F2F1F-81E6-4E2B-A1CA-C1EFF9FCC335}"/>
              </a:ext>
            </a:extLst>
          </p:cNvPr>
          <p:cNvSpPr txBox="1"/>
          <p:nvPr/>
        </p:nvSpPr>
        <p:spPr>
          <a:xfrm>
            <a:off x="856425" y="924063"/>
            <a:ext cx="12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468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8D551-3A66-4432-82B4-52CB28C9CF45}"/>
              </a:ext>
            </a:extLst>
          </p:cNvPr>
          <p:cNvSpPr txBox="1"/>
          <p:nvPr/>
        </p:nvSpPr>
        <p:spPr>
          <a:xfrm>
            <a:off x="1207293" y="0"/>
            <a:ext cx="67294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598AC8"/>
                </a:solidFill>
                <a:latin typeface="SFBX1728"/>
              </a:rPr>
              <a:t>Анализ неавтономной системы с непрерывным временем (Генератор Дуффинга)</a:t>
            </a:r>
            <a:endParaRPr lang="ru-RU" sz="2400" dirty="0">
              <a:solidFill>
                <a:srgbClr val="598AC8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C080A7-A685-44B5-9B34-56B06BB63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99" y="831847"/>
            <a:ext cx="2689457" cy="20170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874CCB-4710-450D-8257-B9EC9F7F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3" y="830997"/>
            <a:ext cx="2731648" cy="2048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5E62B9-8967-4659-9FA2-B8A31C37B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75" y="2058761"/>
            <a:ext cx="2731648" cy="2048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117180-7E0B-4ADE-A917-0740664EEA8B}"/>
              </a:ext>
            </a:extLst>
          </p:cNvPr>
          <p:cNvSpPr txBox="1"/>
          <p:nvPr/>
        </p:nvSpPr>
        <p:spPr>
          <a:xfrm>
            <a:off x="244499" y="2879733"/>
            <a:ext cx="26969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фазовая траектория в окрестностях стационарной точки (-1,0) при 𝑓 = 0.365 (хаотическое поведение)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93CAA-D014-4973-845A-1D8890691CB4}"/>
              </a:ext>
            </a:extLst>
          </p:cNvPr>
          <p:cNvSpPr txBox="1"/>
          <p:nvPr/>
        </p:nvSpPr>
        <p:spPr>
          <a:xfrm>
            <a:off x="6375609" y="2879732"/>
            <a:ext cx="25238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фазовая траектория в окрестностях стационарной </a:t>
            </a:r>
            <a:r>
              <a:rPr lang="ru-RU" sz="1400"/>
              <a:t>точки (1,0</a:t>
            </a:r>
            <a:r>
              <a:rPr lang="ru-RU" sz="1400" dirty="0"/>
              <a:t>) при 𝑓 = 0.365 (хаотическое поведение)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2DD6E-C385-4DB4-AD59-CC7651CDFA4A}"/>
              </a:ext>
            </a:extLst>
          </p:cNvPr>
          <p:cNvSpPr txBox="1"/>
          <p:nvPr/>
        </p:nvSpPr>
        <p:spPr>
          <a:xfrm>
            <a:off x="2938345" y="4107497"/>
            <a:ext cx="32673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фазовая траектория стационарных точек при 𝑓 = 0.42 (хаотический аттрактор с двумя скважинами)</a:t>
            </a:r>
          </a:p>
        </p:txBody>
      </p:sp>
    </p:spTree>
    <p:extLst>
      <p:ext uri="{BB962C8B-B14F-4D97-AF65-F5344CB8AC3E}">
        <p14:creationId xmlns:p14="http://schemas.microsoft.com/office/powerpoint/2010/main" val="201184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7640AC-F716-4DBC-AE03-721F1E3A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2" y="825639"/>
            <a:ext cx="4656292" cy="3492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3A1D52-AE93-4F36-B29B-8F016BF78529}"/>
              </a:ext>
            </a:extLst>
          </p:cNvPr>
          <p:cNvSpPr txBox="1"/>
          <p:nvPr/>
        </p:nvSpPr>
        <p:spPr>
          <a:xfrm>
            <a:off x="2286000" y="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598AC8"/>
                </a:solidFill>
              </a:rPr>
              <a:t>Отображение Пуанкаре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B194A-6A46-4C7D-B52D-AA41BCC17BCD}"/>
              </a:ext>
            </a:extLst>
          </p:cNvPr>
          <p:cNvSpPr txBox="1"/>
          <p:nvPr/>
        </p:nvSpPr>
        <p:spPr>
          <a:xfrm>
            <a:off x="2519770" y="4527945"/>
            <a:ext cx="410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Сечение</a:t>
            </a:r>
            <a:r>
              <a:rPr lang="en-US" sz="1400" dirty="0"/>
              <a:t> </a:t>
            </a:r>
            <a:r>
              <a:rPr lang="ru-RU" sz="1400" dirty="0"/>
              <a:t>фазовых траекторий плоскостью </a:t>
            </a:r>
            <a:r>
              <a:rPr lang="en-US" sz="1400" dirty="0"/>
              <a:t>t = 3</a:t>
            </a:r>
            <a:endParaRPr lang="ru-RU" sz="1400" dirty="0"/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0C57CDE9-DC04-47E6-8FB7-55BCCC0F10EA}"/>
              </a:ext>
            </a:extLst>
          </p:cNvPr>
          <p:cNvSpPr/>
          <p:nvPr/>
        </p:nvSpPr>
        <p:spPr>
          <a:xfrm>
            <a:off x="8808840" y="2208509"/>
            <a:ext cx="335160" cy="726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1200" spc="-1" dirty="0">
                <a:solidFill>
                  <a:schemeClr val="bg1"/>
                </a:solidFill>
                <a:latin typeface="Arial"/>
              </a:rPr>
              <a:t>5</a:t>
            </a:r>
            <a:endParaRPr lang="ru-RU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44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8D551-3A66-4432-82B4-52CB28C9CF45}"/>
              </a:ext>
            </a:extLst>
          </p:cNvPr>
          <p:cNvSpPr txBox="1"/>
          <p:nvPr/>
        </p:nvSpPr>
        <p:spPr>
          <a:xfrm>
            <a:off x="1207293" y="223758"/>
            <a:ext cx="6729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598AC8"/>
                </a:solidFill>
              </a:rPr>
              <a:t>Отображение Пуанкаре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CB61E5-4B16-4F90-A4B8-CD43A94E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0" y="1070138"/>
            <a:ext cx="4004293" cy="3003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BAC36F-E03B-4381-8B6D-E107E3A65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95" y="1070138"/>
            <a:ext cx="4004293" cy="3003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00BCF-CB25-4049-B990-3D03974B059E}"/>
              </a:ext>
            </a:extLst>
          </p:cNvPr>
          <p:cNvSpPr txBox="1"/>
          <p:nvPr/>
        </p:nvSpPr>
        <p:spPr>
          <a:xfrm>
            <a:off x="-12044" y="4073357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Отображение Пуанкаре при f = 0.365</a:t>
            </a:r>
          </a:p>
          <a:p>
            <a:pPr algn="ctr"/>
            <a:r>
              <a:rPr lang="ru-RU" sz="1400" dirty="0"/>
              <a:t>(При хаотическом поведении с одной скважиной) </a:t>
            </a:r>
          </a:p>
          <a:p>
            <a:pPr algn="ctr"/>
            <a:r>
              <a:rPr lang="ru-RU" sz="1400" dirty="0"/>
              <a:t>На одном рисунке разными цветами сразу изображены два отображения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57549-F668-4A6F-AD85-6E1446C96F75}"/>
              </a:ext>
            </a:extLst>
          </p:cNvPr>
          <p:cNvSpPr txBox="1"/>
          <p:nvPr/>
        </p:nvSpPr>
        <p:spPr>
          <a:xfrm>
            <a:off x="4867894" y="4181078"/>
            <a:ext cx="40042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Отображение Пуанкаре при f = 0.42</a:t>
            </a:r>
          </a:p>
          <a:p>
            <a:pPr algn="ctr"/>
            <a:r>
              <a:rPr lang="ru-RU" sz="1400" dirty="0"/>
              <a:t>(При хаотическом поведении с двумя скважинами) </a:t>
            </a:r>
          </a:p>
        </p:txBody>
      </p:sp>
    </p:spTree>
    <p:extLst>
      <p:ext uri="{BB962C8B-B14F-4D97-AF65-F5344CB8AC3E}">
        <p14:creationId xmlns:p14="http://schemas.microsoft.com/office/powerpoint/2010/main" val="224254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3CBC34-FE97-4C5F-AABD-91B648F1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15" y="708088"/>
            <a:ext cx="4969765" cy="37273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22BB32-BF46-4817-A8C8-E1E5A8AB21D1}"/>
              </a:ext>
            </a:extLst>
          </p:cNvPr>
          <p:cNvSpPr txBox="1"/>
          <p:nvPr/>
        </p:nvSpPr>
        <p:spPr>
          <a:xfrm>
            <a:off x="3593008" y="4485945"/>
            <a:ext cx="1957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Устойчивый фокус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8C7F1-D24C-46E6-881D-97128A56CF46}"/>
              </a:ext>
            </a:extLst>
          </p:cNvPr>
          <p:cNvSpPr txBox="1"/>
          <p:nvPr/>
        </p:nvSpPr>
        <p:spPr>
          <a:xfrm>
            <a:off x="1822842" y="88168"/>
            <a:ext cx="5498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598AC8"/>
                </a:solidFill>
              </a:rPr>
              <a:t>Анализ чувствительности аттрактора</a:t>
            </a:r>
          </a:p>
        </p:txBody>
      </p:sp>
    </p:spTree>
    <p:extLst>
      <p:ext uri="{BB962C8B-B14F-4D97-AF65-F5344CB8AC3E}">
        <p14:creationId xmlns:p14="http://schemas.microsoft.com/office/powerpoint/2010/main" val="426435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0A2B49-122F-4D12-A88D-4074F55738F3}"/>
              </a:ext>
            </a:extLst>
          </p:cNvPr>
          <p:cNvSpPr txBox="1"/>
          <p:nvPr/>
        </p:nvSpPr>
        <p:spPr>
          <a:xfrm>
            <a:off x="4901708" y="4121785"/>
            <a:ext cx="3948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Хаотические режим</a:t>
            </a:r>
            <a:r>
              <a:rPr lang="en-US" sz="1600" dirty="0"/>
              <a:t> c </a:t>
            </a:r>
            <a:r>
              <a:rPr lang="ru-RU" sz="1600" dirty="0"/>
              <a:t>двумя скважинами</a:t>
            </a:r>
            <a:r>
              <a:rPr lang="en-US" sz="1600" dirty="0"/>
              <a:t> </a:t>
            </a:r>
            <a:endParaRPr lang="ru-RU" sz="1600" dirty="0"/>
          </a:p>
          <a:p>
            <a:pPr algn="ctr"/>
            <a:r>
              <a:rPr lang="ru-RU" sz="1600" dirty="0"/>
              <a:t> (не наблюдается периодичность)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CAC54-CACF-488D-9C97-C3EC78F77E61}"/>
              </a:ext>
            </a:extLst>
          </p:cNvPr>
          <p:cNvSpPr txBox="1"/>
          <p:nvPr/>
        </p:nvSpPr>
        <p:spPr>
          <a:xfrm>
            <a:off x="-18047" y="424489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Предельный цикл</a:t>
            </a:r>
          </a:p>
          <a:p>
            <a:pPr algn="ctr"/>
            <a:r>
              <a:rPr lang="ru-RU" sz="1600" dirty="0"/>
              <a:t>(Наблюдается периодичность)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9453F-5E7D-408A-B9D6-C2D1D79B8A82}"/>
              </a:ext>
            </a:extLst>
          </p:cNvPr>
          <p:cNvSpPr txBox="1"/>
          <p:nvPr/>
        </p:nvSpPr>
        <p:spPr>
          <a:xfrm>
            <a:off x="1822847" y="109683"/>
            <a:ext cx="5498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598AC8"/>
                </a:solidFill>
              </a:rPr>
              <a:t>Анализ чувствительности аттрактора</a:t>
            </a:r>
          </a:p>
        </p:txBody>
      </p:sp>
      <p:pic>
        <p:nvPicPr>
          <p:cNvPr id="3" name="Рисунок 2" descr="Изображение выглядит как текст,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07EDF7F9-B75E-4E63-BF1D-DCE897728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2" y="906966"/>
            <a:ext cx="4206682" cy="31550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42AFFE-41B7-48AE-B230-3D0075051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08" y="877229"/>
            <a:ext cx="4206682" cy="31550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095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8D551-3A66-4432-82B4-52CB28C9CF45}"/>
              </a:ext>
            </a:extLst>
          </p:cNvPr>
          <p:cNvSpPr txBox="1"/>
          <p:nvPr/>
        </p:nvSpPr>
        <p:spPr>
          <a:xfrm>
            <a:off x="1207293" y="48986"/>
            <a:ext cx="6729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598AC8"/>
                </a:solidFill>
              </a:rPr>
              <a:t>Бифуркационная диаграмма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8DD73-3370-4AFE-9E35-8A176069AF22}"/>
              </a:ext>
            </a:extLst>
          </p:cNvPr>
          <p:cNvSpPr txBox="1"/>
          <p:nvPr/>
        </p:nvSpPr>
        <p:spPr>
          <a:xfrm>
            <a:off x="69323" y="408774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Бифуркационная диаграмма уравнения Дуффинга</a:t>
            </a:r>
            <a:r>
              <a:rPr lang="en-US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1E7F-6B3A-4DC8-8E63-B81F296C6720}"/>
              </a:ext>
            </a:extLst>
          </p:cNvPr>
          <p:cNvSpPr txBox="1"/>
          <p:nvPr/>
        </p:nvSpPr>
        <p:spPr>
          <a:xfrm>
            <a:off x="4571999" y="1577991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Можно наблюдать первую бифуркацию удвоения периода при значении параметра </a:t>
            </a:r>
            <a:r>
              <a:rPr lang="en-US" sz="1800" dirty="0"/>
              <a:t>f </a:t>
            </a:r>
            <a:r>
              <a:rPr lang="ru-RU" sz="1800" dirty="0"/>
              <a:t>чуть большем</a:t>
            </a:r>
            <a:r>
              <a:rPr lang="en-US" sz="1800" dirty="0"/>
              <a:t> 0.</a:t>
            </a:r>
            <a:r>
              <a:rPr lang="ru-RU" sz="1800" dirty="0"/>
              <a:t>34</a:t>
            </a:r>
            <a:r>
              <a:rPr lang="en-US" dirty="0"/>
              <a:t>.</a:t>
            </a:r>
            <a:r>
              <a:rPr lang="ru-RU" dirty="0"/>
              <a:t> Затем происходят последующие бифуркации удвоения периода до тех пор</a:t>
            </a:r>
            <a:r>
              <a:rPr lang="en-US" dirty="0"/>
              <a:t>,</a:t>
            </a:r>
            <a:r>
              <a:rPr lang="ru-RU" dirty="0"/>
              <a:t> пока не начнется хаос</a:t>
            </a:r>
            <a:r>
              <a:rPr lang="en-US" dirty="0"/>
              <a:t>.</a:t>
            </a:r>
            <a:endParaRPr lang="ru-RU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B1A80DD-65AB-461D-B9DE-29D033C4C11D}"/>
                  </a:ext>
                </a:extLst>
              </p14:cNvPr>
              <p14:cNvContentPartPr/>
              <p14:nvPr/>
            </p14:nvContentPartPr>
            <p14:xfrm>
              <a:off x="3752865" y="1137471"/>
              <a:ext cx="144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2B1A80DD-65AB-461D-B9DE-29D033C4C1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6865" y="1101471"/>
                <a:ext cx="73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073901D-9A0F-41EF-A838-62E46F2168B4}"/>
                  </a:ext>
                </a:extLst>
              </p14:cNvPr>
              <p14:cNvContentPartPr/>
              <p14:nvPr/>
            </p14:nvContentPartPr>
            <p14:xfrm>
              <a:off x="3500505" y="1132431"/>
              <a:ext cx="70200" cy="4752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073901D-9A0F-41EF-A838-62E46F216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1505" y="1123431"/>
                <a:ext cx="878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5470A72-C2D7-45A7-B746-D895DADFC6B1}"/>
                  </a:ext>
                </a:extLst>
              </p14:cNvPr>
              <p14:cNvContentPartPr/>
              <p14:nvPr/>
            </p14:nvContentPartPr>
            <p14:xfrm>
              <a:off x="3469905" y="1055751"/>
              <a:ext cx="83880" cy="1368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5470A72-C2D7-45A7-B746-D895DADFC6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1905" y="1037751"/>
                <a:ext cx="119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95EA451A-3326-4A23-9E9B-FA0A44494919}"/>
                  </a:ext>
                </a:extLst>
              </p14:cNvPr>
              <p14:cNvContentPartPr/>
              <p14:nvPr/>
            </p14:nvContentPartPr>
            <p14:xfrm>
              <a:off x="3553425" y="1128111"/>
              <a:ext cx="271800" cy="6192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95EA451A-3326-4A23-9E9B-FA0A444949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5425" y="1110111"/>
                <a:ext cx="307440" cy="975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E08CD2-6899-49D8-A96E-EDE136A0E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0" y="894919"/>
            <a:ext cx="4160626" cy="3120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15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2033"/>
      </a:accent1>
      <a:accent2>
        <a:srgbClr val="4C656E"/>
      </a:accent2>
      <a:accent3>
        <a:srgbClr val="C7C8C7"/>
      </a:accent3>
      <a:accent4>
        <a:srgbClr val="DC7827"/>
      </a:accent4>
      <a:accent5>
        <a:srgbClr val="C32439"/>
      </a:accent5>
      <a:accent6>
        <a:srgbClr val="6BE0F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2033"/>
      </a:accent1>
      <a:accent2>
        <a:srgbClr val="4C656E"/>
      </a:accent2>
      <a:accent3>
        <a:srgbClr val="C7C8C7"/>
      </a:accent3>
      <a:accent4>
        <a:srgbClr val="DC7827"/>
      </a:accent4>
      <a:accent5>
        <a:srgbClr val="C32439"/>
      </a:accent5>
      <a:accent6>
        <a:srgbClr val="6BE0F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2033"/>
      </a:accent1>
      <a:accent2>
        <a:srgbClr val="4C656E"/>
      </a:accent2>
      <a:accent3>
        <a:srgbClr val="C7C8C7"/>
      </a:accent3>
      <a:accent4>
        <a:srgbClr val="DC7827"/>
      </a:accent4>
      <a:accent5>
        <a:srgbClr val="C32439"/>
      </a:accent5>
      <a:accent6>
        <a:srgbClr val="6BE0F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2033"/>
      </a:accent1>
      <a:accent2>
        <a:srgbClr val="4C656E"/>
      </a:accent2>
      <a:accent3>
        <a:srgbClr val="C7C8C7"/>
      </a:accent3>
      <a:accent4>
        <a:srgbClr val="DC7827"/>
      </a:accent4>
      <a:accent5>
        <a:srgbClr val="C32439"/>
      </a:accent5>
      <a:accent6>
        <a:srgbClr val="6BE0F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5735</TotalTime>
  <Words>409</Words>
  <Application>Microsoft Office PowerPoint</Application>
  <PresentationFormat>Экран (16:9)</PresentationFormat>
  <Paragraphs>63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Calibri</vt:lpstr>
      <vt:lpstr>Cambria Math</vt:lpstr>
      <vt:lpstr>PT Root UI</vt:lpstr>
      <vt:lpstr>PT Root UI Medium</vt:lpstr>
      <vt:lpstr>SFBX1728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Gendalf</dc:creator>
  <dc:description/>
  <cp:lastModifiedBy>Дмитрий Мастеров</cp:lastModifiedBy>
  <cp:revision>1145</cp:revision>
  <dcterms:created xsi:type="dcterms:W3CDTF">2017-02-09T07:28:42Z</dcterms:created>
  <dcterms:modified xsi:type="dcterms:W3CDTF">2022-03-28T10:20:35Z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Экран (16:9)</vt:lpwstr>
  </property>
  <property fmtid="{D5CDD505-2E9C-101B-9397-08002B2CF9AE}" pid="4" name="Slides">
    <vt:i4>13</vt:i4>
  </property>
</Properties>
</file>