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5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6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7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8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9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0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1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2" r:id="rId2"/>
    <p:sldId id="281" r:id="rId3"/>
    <p:sldId id="282" r:id="rId4"/>
    <p:sldId id="290" r:id="rId5"/>
    <p:sldId id="293" r:id="rId6"/>
    <p:sldId id="283" r:id="rId7"/>
    <p:sldId id="284" r:id="rId8"/>
    <p:sldId id="285" r:id="rId9"/>
    <p:sldId id="260" r:id="rId10"/>
    <p:sldId id="294" r:id="rId11"/>
    <p:sldId id="289" r:id="rId12"/>
    <p:sldId id="262" r:id="rId13"/>
    <p:sldId id="288" r:id="rId14"/>
    <p:sldId id="274" r:id="rId15"/>
    <p:sldId id="287" r:id="rId16"/>
    <p:sldId id="270" r:id="rId17"/>
    <p:sldId id="258" r:id="rId18"/>
    <p:sldId id="267" r:id="rId19"/>
    <p:sldId id="269" r:id="rId20"/>
    <p:sldId id="291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B3C"/>
    <a:srgbClr val="FEF14C"/>
    <a:srgbClr val="FF7F51"/>
    <a:srgbClr val="D4586A"/>
    <a:srgbClr val="86002D"/>
    <a:srgbClr val="260005"/>
    <a:srgbClr val="FDE44D"/>
    <a:srgbClr val="FAB840"/>
    <a:srgbClr val="FDBD3D"/>
    <a:srgbClr val="FEBD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496" autoAdjust="0"/>
  </p:normalViewPr>
  <p:slideViewPr>
    <p:cSldViewPr snapToGrid="0">
      <p:cViewPr varScale="1">
        <p:scale>
          <a:sx n="75" d="100"/>
          <a:sy n="75" d="100"/>
        </p:scale>
        <p:origin x="2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Etymology (incl. Pterosaurs)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Etymology (s)</c:v>
                </c:pt>
              </c:strCache>
            </c:strRef>
          </c:tx>
          <c:dPt>
            <c:idx val="0"/>
            <c:bubble3D val="0"/>
            <c:spPr>
              <a:solidFill>
                <a:srgbClr val="86002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234-4EF1-8619-52B4EC7A27F8}"/>
              </c:ext>
            </c:extLst>
          </c:dPt>
          <c:dPt>
            <c:idx val="1"/>
            <c:bubble3D val="0"/>
            <c:spPr>
              <a:solidFill>
                <a:srgbClr val="D4586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234-4EF1-8619-52B4EC7A27F8}"/>
              </c:ext>
            </c:extLst>
          </c:dPt>
          <c:dPt>
            <c:idx val="2"/>
            <c:bubble3D val="0"/>
            <c:spPr>
              <a:solidFill>
                <a:srgbClr val="FF7F5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234-4EF1-8619-52B4EC7A27F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057E75F-4C4F-4287-91FD-BAEAE1F9F2DE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234-4EF1-8619-52B4EC7A27F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CF337F3-EDD8-4DB1-B898-A2F619B488EF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234-4EF1-8619-52B4EC7A27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morphology</c:v>
                </c:pt>
                <c:pt idx="1">
                  <c:v>eponym</c:v>
                </c:pt>
                <c:pt idx="2">
                  <c:v>geography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22</c:v>
                </c:pt>
                <c:pt idx="1">
                  <c:v>16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E7-4E6F-8EB3-8B65D932A4C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2400" b="0" dirty="0" err="1">
                <a:solidFill>
                  <a:schemeClr val="tx1"/>
                </a:solidFill>
              </a:rPr>
              <a:t>Publication</a:t>
            </a:r>
            <a:r>
              <a:rPr lang="de-DE" sz="2400" b="0" baseline="0" dirty="0">
                <a:solidFill>
                  <a:schemeClr val="tx1"/>
                </a:solidFill>
              </a:rPr>
              <a:t> </a:t>
            </a:r>
            <a:r>
              <a:rPr lang="de-DE" sz="2400" b="0" baseline="0" dirty="0" err="1">
                <a:solidFill>
                  <a:schemeClr val="tx1"/>
                </a:solidFill>
              </a:rPr>
              <a:t>year</a:t>
            </a:r>
            <a:endParaRPr lang="de-DE" sz="2400" b="0" baseline="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41425478767693591"/>
          <c:y val="1.40624991349348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Genera</c:v>
                </c:pt>
              </c:strCache>
            </c:strRef>
          </c:tx>
          <c:spPr>
            <a:solidFill>
              <a:srgbClr val="720026"/>
            </a:solidFill>
            <a:ln>
              <a:noFill/>
            </a:ln>
            <a:effectLst/>
          </c:spPr>
          <c:invertIfNegative val="0"/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Tabelle1!$B$2:$B$24</c:f>
              <c:numCache>
                <c:formatCode>General</c:formatCode>
                <c:ptCount val="23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4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2</c:v>
                </c:pt>
                <c:pt idx="21">
                  <c:v>3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58-4E85-8FB3-DFB2A1D80CE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Species</c:v>
                </c:pt>
              </c:strCache>
            </c:strRef>
          </c:tx>
          <c:spPr>
            <a:solidFill>
              <a:srgbClr val="FF7F51"/>
            </a:solidFill>
            <a:ln>
              <a:noFill/>
            </a:ln>
            <a:effectLst/>
          </c:spPr>
          <c:invertIfNegative val="0"/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Tabelle1!$C$2:$C$24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6</c:v>
                </c:pt>
                <c:pt idx="12">
                  <c:v>5</c:v>
                </c:pt>
                <c:pt idx="13">
                  <c:v>2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2</c:v>
                </c:pt>
                <c:pt idx="21">
                  <c:v>3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58-4E85-8FB3-DFB2A1D80C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75133231"/>
        <c:axId val="1575127471"/>
      </c:barChart>
      <c:catAx>
        <c:axId val="15751332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500" dirty="0">
                    <a:solidFill>
                      <a:schemeClr val="tx1"/>
                    </a:solidFill>
                  </a:rPr>
                  <a:t>Year</a:t>
                </a:r>
              </a:p>
            </c:rich>
          </c:tx>
          <c:layout>
            <c:manualLayout>
              <c:xMode val="edge"/>
              <c:yMode val="edge"/>
              <c:x val="0.47886673616255926"/>
              <c:y val="0.860207870312015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75127471"/>
        <c:crosses val="autoZero"/>
        <c:auto val="1"/>
        <c:lblAlgn val="ctr"/>
        <c:lblOffset val="100"/>
        <c:noMultiLvlLbl val="0"/>
      </c:catAx>
      <c:valAx>
        <c:axId val="1575127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500" dirty="0" err="1">
                    <a:solidFill>
                      <a:schemeClr val="tx1"/>
                    </a:solidFill>
                  </a:rPr>
                  <a:t>Number</a:t>
                </a:r>
                <a:r>
                  <a:rPr lang="de-DE" sz="1500" dirty="0">
                    <a:solidFill>
                      <a:schemeClr val="tx1"/>
                    </a:solidFill>
                  </a:rPr>
                  <a:t> </a:t>
                </a:r>
                <a:r>
                  <a:rPr lang="de-DE" sz="1500" dirty="0" err="1">
                    <a:solidFill>
                      <a:schemeClr val="tx1"/>
                    </a:solidFill>
                  </a:rPr>
                  <a:t>of</a:t>
                </a:r>
                <a:r>
                  <a:rPr lang="de-DE" sz="1500" baseline="0" dirty="0">
                    <a:solidFill>
                      <a:schemeClr val="tx1"/>
                    </a:solidFill>
                  </a:rPr>
                  <a:t> </a:t>
                </a:r>
                <a:r>
                  <a:rPr lang="de-DE" sz="1500" baseline="0" dirty="0" err="1">
                    <a:solidFill>
                      <a:schemeClr val="tx1"/>
                    </a:solidFill>
                  </a:rPr>
                  <a:t>publications</a:t>
                </a:r>
                <a:endParaRPr lang="de-DE" sz="1500" baseline="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751332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928281550151774"/>
          <c:y val="0.92655942873035013"/>
          <c:w val="0.17477325326007856"/>
          <c:h val="5.93780721347150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2400" b="0" dirty="0" err="1">
                <a:solidFill>
                  <a:schemeClr val="tx1"/>
                </a:solidFill>
              </a:rPr>
              <a:t>Publication</a:t>
            </a:r>
            <a:r>
              <a:rPr lang="de-DE" sz="2400" b="0" baseline="0" dirty="0">
                <a:solidFill>
                  <a:schemeClr val="tx1"/>
                </a:solidFill>
              </a:rPr>
              <a:t> </a:t>
            </a:r>
            <a:r>
              <a:rPr lang="de-DE" sz="2400" b="0" baseline="0" dirty="0" err="1">
                <a:solidFill>
                  <a:schemeClr val="tx1"/>
                </a:solidFill>
              </a:rPr>
              <a:t>year</a:t>
            </a:r>
            <a:endParaRPr lang="de-DE" sz="2400" b="0" baseline="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41425478767693591"/>
          <c:y val="1.40624991349348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Genera</c:v>
                </c:pt>
              </c:strCache>
            </c:strRef>
          </c:tx>
          <c:spPr>
            <a:solidFill>
              <a:srgbClr val="720026"/>
            </a:solidFill>
            <a:ln>
              <a:noFill/>
            </a:ln>
            <a:effectLst/>
          </c:spPr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Tabelle1!$B$2:$B$24</c:f>
              <c:numCache>
                <c:formatCode>General</c:formatCode>
                <c:ptCount val="23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4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2</c:v>
                </c:pt>
                <c:pt idx="21">
                  <c:v>3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58-4E85-8FB3-DFB2A1D80CE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Species</c:v>
                </c:pt>
              </c:strCache>
            </c:strRef>
          </c:tx>
          <c:spPr>
            <a:solidFill>
              <a:srgbClr val="FF7F51"/>
            </a:solidFill>
            <a:ln>
              <a:noFill/>
            </a:ln>
            <a:effectLst/>
          </c:spPr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Tabelle1!$C$2:$C$24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6</c:v>
                </c:pt>
                <c:pt idx="12">
                  <c:v>5</c:v>
                </c:pt>
                <c:pt idx="13">
                  <c:v>2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2</c:v>
                </c:pt>
                <c:pt idx="21">
                  <c:v>3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58-4E85-8FB3-DFB2A1D80C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5133231"/>
        <c:axId val="1575127471"/>
      </c:areaChart>
      <c:catAx>
        <c:axId val="15751332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500" dirty="0">
                    <a:solidFill>
                      <a:schemeClr val="tx1"/>
                    </a:solidFill>
                  </a:rPr>
                  <a:t>Year</a:t>
                </a:r>
              </a:p>
            </c:rich>
          </c:tx>
          <c:layout>
            <c:manualLayout>
              <c:xMode val="edge"/>
              <c:yMode val="edge"/>
              <c:x val="0.47886673616255926"/>
              <c:y val="0.860207870312015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75127471"/>
        <c:crosses val="autoZero"/>
        <c:auto val="1"/>
        <c:lblAlgn val="ctr"/>
        <c:lblOffset val="100"/>
        <c:noMultiLvlLbl val="0"/>
      </c:catAx>
      <c:valAx>
        <c:axId val="1575127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500" dirty="0" err="1">
                    <a:solidFill>
                      <a:schemeClr val="tx1"/>
                    </a:solidFill>
                  </a:rPr>
                  <a:t>Number</a:t>
                </a:r>
                <a:r>
                  <a:rPr lang="de-DE" sz="1500" dirty="0">
                    <a:solidFill>
                      <a:schemeClr val="tx1"/>
                    </a:solidFill>
                  </a:rPr>
                  <a:t> </a:t>
                </a:r>
                <a:r>
                  <a:rPr lang="de-DE" sz="1500" dirty="0" err="1">
                    <a:solidFill>
                      <a:schemeClr val="tx1"/>
                    </a:solidFill>
                  </a:rPr>
                  <a:t>of</a:t>
                </a:r>
                <a:r>
                  <a:rPr lang="de-DE" sz="1500" baseline="0" dirty="0">
                    <a:solidFill>
                      <a:schemeClr val="tx1"/>
                    </a:solidFill>
                  </a:rPr>
                  <a:t> </a:t>
                </a:r>
                <a:r>
                  <a:rPr lang="de-DE" sz="1500" baseline="0" dirty="0" err="1">
                    <a:solidFill>
                      <a:schemeClr val="tx1"/>
                    </a:solidFill>
                  </a:rPr>
                  <a:t>publications</a:t>
                </a:r>
                <a:endParaRPr lang="de-DE" sz="1500" baseline="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7513323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928281550151774"/>
          <c:y val="0.92655942873035013"/>
          <c:w val="0.17477325326007856"/>
          <c:h val="5.93780721347150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2400" dirty="0" err="1">
                <a:solidFill>
                  <a:schemeClr val="tx1"/>
                </a:solidFill>
              </a:rPr>
              <a:t>Etymolog</a:t>
            </a:r>
            <a:r>
              <a:rPr lang="de-DE" sz="2400" baseline="0" dirty="0" err="1">
                <a:solidFill>
                  <a:schemeClr val="tx1"/>
                </a:solidFill>
              </a:rPr>
              <a:t>y</a:t>
            </a:r>
            <a:r>
              <a:rPr lang="de-DE" sz="2400" baseline="0" dirty="0">
                <a:solidFill>
                  <a:schemeClr val="tx1"/>
                </a:solidFill>
              </a:rPr>
              <a:t> </a:t>
            </a:r>
            <a:r>
              <a:rPr lang="de-DE" sz="2400" baseline="0" dirty="0" err="1">
                <a:solidFill>
                  <a:schemeClr val="tx1"/>
                </a:solidFill>
              </a:rPr>
              <a:t>by</a:t>
            </a:r>
            <a:r>
              <a:rPr lang="de-DE" sz="2400" baseline="0" dirty="0">
                <a:solidFill>
                  <a:schemeClr val="tx1"/>
                </a:solidFill>
              </a:rPr>
              <a:t> </a:t>
            </a:r>
            <a:r>
              <a:rPr lang="de-DE" sz="2400" baseline="0" dirty="0" err="1">
                <a:solidFill>
                  <a:schemeClr val="tx1"/>
                </a:solidFill>
              </a:rPr>
              <a:t>p</a:t>
            </a:r>
            <a:r>
              <a:rPr lang="de-DE" sz="2400" dirty="0" err="1">
                <a:solidFill>
                  <a:schemeClr val="tx1"/>
                </a:solidFill>
              </a:rPr>
              <a:t>ublication</a:t>
            </a:r>
            <a:r>
              <a:rPr lang="de-DE" sz="2400" baseline="0" dirty="0">
                <a:solidFill>
                  <a:schemeClr val="tx1"/>
                </a:solidFill>
              </a:rPr>
              <a:t> </a:t>
            </a:r>
            <a:r>
              <a:rPr lang="de-DE" sz="2400" baseline="0" dirty="0" err="1">
                <a:solidFill>
                  <a:schemeClr val="tx1"/>
                </a:solidFill>
              </a:rPr>
              <a:t>year</a:t>
            </a:r>
            <a:endParaRPr lang="de-DE" sz="2400" baseline="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3099084096586179"/>
          <c:y val="1.87499988465797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Morphology</c:v>
                </c:pt>
              </c:strCache>
            </c:strRef>
          </c:tx>
          <c:spPr>
            <a:solidFill>
              <a:srgbClr val="720026"/>
            </a:solidFill>
            <a:ln>
              <a:noFill/>
            </a:ln>
            <a:effectLst/>
          </c:spPr>
          <c:invertIfNegative val="0"/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Tabelle1!$B$2:$B$24</c:f>
              <c:numCache>
                <c:formatCode>General</c:formatCode>
                <c:ptCount val="23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2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2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58-4E85-8FB3-DFB2A1D80CE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Eponym </c:v>
                </c:pt>
              </c:strCache>
            </c:strRef>
          </c:tx>
          <c:spPr>
            <a:solidFill>
              <a:srgbClr val="CE4257"/>
            </a:solidFill>
            <a:ln>
              <a:noFill/>
            </a:ln>
            <a:effectLst/>
          </c:spPr>
          <c:invertIfNegative val="0"/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Tabelle1!$C$2:$C$24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6</c:v>
                </c:pt>
                <c:pt idx="12">
                  <c:v>3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2</c:v>
                </c:pt>
                <c:pt idx="20">
                  <c:v>1</c:v>
                </c:pt>
                <c:pt idx="21">
                  <c:v>3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58-4E85-8FB3-DFB2A1D80CE7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Geography</c:v>
                </c:pt>
              </c:strCache>
            </c:strRef>
          </c:tx>
          <c:spPr>
            <a:solidFill>
              <a:srgbClr val="FF7F51"/>
            </a:solidFill>
            <a:ln>
              <a:noFill/>
            </a:ln>
            <a:effectLst/>
          </c:spPr>
          <c:invertIfNegative val="0"/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Tabelle1!$D$2:$D$24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3</c:v>
                </c:pt>
                <c:pt idx="21">
                  <c:v>1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6-4614-8F2D-1E5374654E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75133231"/>
        <c:axId val="1575127471"/>
      </c:barChart>
      <c:catAx>
        <c:axId val="15751332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500" dirty="0">
                    <a:solidFill>
                      <a:schemeClr val="tx1"/>
                    </a:solidFill>
                  </a:rPr>
                  <a:t>Year</a:t>
                </a:r>
              </a:p>
            </c:rich>
          </c:tx>
          <c:layout>
            <c:manualLayout>
              <c:xMode val="edge"/>
              <c:yMode val="edge"/>
              <c:x val="0.47886673616255926"/>
              <c:y val="0.857864120456193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75127471"/>
        <c:crosses val="autoZero"/>
        <c:auto val="1"/>
        <c:lblAlgn val="ctr"/>
        <c:lblOffset val="100"/>
        <c:noMultiLvlLbl val="0"/>
      </c:catAx>
      <c:valAx>
        <c:axId val="1575127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500" dirty="0" err="1">
                    <a:solidFill>
                      <a:schemeClr val="tx1"/>
                    </a:solidFill>
                  </a:rPr>
                  <a:t>Number</a:t>
                </a:r>
                <a:r>
                  <a:rPr lang="de-DE" sz="1500" dirty="0">
                    <a:solidFill>
                      <a:schemeClr val="tx1"/>
                    </a:solidFill>
                  </a:rPr>
                  <a:t> </a:t>
                </a:r>
                <a:r>
                  <a:rPr lang="de-DE" sz="1500" dirty="0" err="1">
                    <a:solidFill>
                      <a:schemeClr val="tx1"/>
                    </a:solidFill>
                  </a:rPr>
                  <a:t>of</a:t>
                </a:r>
                <a:r>
                  <a:rPr lang="de-DE" sz="1500" dirty="0">
                    <a:solidFill>
                      <a:schemeClr val="tx1"/>
                    </a:solidFill>
                  </a:rPr>
                  <a:t> </a:t>
                </a:r>
                <a:r>
                  <a:rPr lang="de-DE" sz="1500" dirty="0" err="1">
                    <a:solidFill>
                      <a:schemeClr val="tx1"/>
                    </a:solidFill>
                  </a:rPr>
                  <a:t>publications</a:t>
                </a:r>
                <a:endParaRPr lang="de-DE" sz="15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751332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309313542301799"/>
          <c:y val="0.92655942873035013"/>
          <c:w val="0.34715252600086105"/>
          <c:h val="5.93780721347150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2400" dirty="0" err="1">
                <a:solidFill>
                  <a:schemeClr val="tx1"/>
                </a:solidFill>
              </a:rPr>
              <a:t>Etymolog</a:t>
            </a:r>
            <a:r>
              <a:rPr lang="de-DE" sz="2400" baseline="0" dirty="0" err="1">
                <a:solidFill>
                  <a:schemeClr val="tx1"/>
                </a:solidFill>
              </a:rPr>
              <a:t>y</a:t>
            </a:r>
            <a:r>
              <a:rPr lang="de-DE" sz="2400" baseline="0" dirty="0">
                <a:solidFill>
                  <a:schemeClr val="tx1"/>
                </a:solidFill>
              </a:rPr>
              <a:t> </a:t>
            </a:r>
            <a:r>
              <a:rPr lang="de-DE" sz="2400" baseline="0" dirty="0" err="1">
                <a:solidFill>
                  <a:schemeClr val="tx1"/>
                </a:solidFill>
              </a:rPr>
              <a:t>by</a:t>
            </a:r>
            <a:r>
              <a:rPr lang="de-DE" sz="2400" baseline="0" dirty="0">
                <a:solidFill>
                  <a:schemeClr val="tx1"/>
                </a:solidFill>
              </a:rPr>
              <a:t> </a:t>
            </a:r>
            <a:r>
              <a:rPr lang="de-DE" sz="2400" baseline="0" dirty="0" err="1">
                <a:solidFill>
                  <a:schemeClr val="tx1"/>
                </a:solidFill>
              </a:rPr>
              <a:t>p</a:t>
            </a:r>
            <a:r>
              <a:rPr lang="de-DE" sz="2400" dirty="0" err="1">
                <a:solidFill>
                  <a:schemeClr val="tx1"/>
                </a:solidFill>
              </a:rPr>
              <a:t>ublication</a:t>
            </a:r>
            <a:r>
              <a:rPr lang="de-DE" sz="2400" baseline="0" dirty="0">
                <a:solidFill>
                  <a:schemeClr val="tx1"/>
                </a:solidFill>
              </a:rPr>
              <a:t> </a:t>
            </a:r>
            <a:r>
              <a:rPr lang="de-DE" sz="2400" baseline="0" dirty="0" err="1">
                <a:solidFill>
                  <a:schemeClr val="tx1"/>
                </a:solidFill>
              </a:rPr>
              <a:t>year</a:t>
            </a:r>
            <a:endParaRPr lang="de-DE" sz="2400" baseline="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3099084096586179"/>
          <c:y val="1.87499988465797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Morphology</c:v>
                </c:pt>
              </c:strCache>
            </c:strRef>
          </c:tx>
          <c:spPr>
            <a:solidFill>
              <a:srgbClr val="720026"/>
            </a:solidFill>
            <a:ln>
              <a:noFill/>
            </a:ln>
            <a:effectLst/>
          </c:spPr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Tabelle1!$B$2:$B$24</c:f>
              <c:numCache>
                <c:formatCode>General</c:formatCode>
                <c:ptCount val="23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2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2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58-4E85-8FB3-DFB2A1D80CE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Eponym </c:v>
                </c:pt>
              </c:strCache>
            </c:strRef>
          </c:tx>
          <c:spPr>
            <a:solidFill>
              <a:srgbClr val="CE4257"/>
            </a:solidFill>
            <a:ln>
              <a:noFill/>
            </a:ln>
            <a:effectLst/>
          </c:spPr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Tabelle1!$C$2:$C$24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6</c:v>
                </c:pt>
                <c:pt idx="12">
                  <c:v>3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2</c:v>
                </c:pt>
                <c:pt idx="20">
                  <c:v>1</c:v>
                </c:pt>
                <c:pt idx="21">
                  <c:v>3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58-4E85-8FB3-DFB2A1D80CE7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Geography</c:v>
                </c:pt>
              </c:strCache>
            </c:strRef>
          </c:tx>
          <c:spPr>
            <a:solidFill>
              <a:srgbClr val="FF7F51"/>
            </a:solidFill>
            <a:ln>
              <a:noFill/>
            </a:ln>
            <a:effectLst/>
          </c:spPr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Tabelle1!$D$2:$D$24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3</c:v>
                </c:pt>
                <c:pt idx="21">
                  <c:v>1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6-4614-8F2D-1E5374654E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5133231"/>
        <c:axId val="1575127471"/>
      </c:areaChart>
      <c:catAx>
        <c:axId val="15751332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500" dirty="0">
                    <a:solidFill>
                      <a:schemeClr val="tx1"/>
                    </a:solidFill>
                  </a:rPr>
                  <a:t>Year</a:t>
                </a:r>
              </a:p>
            </c:rich>
          </c:tx>
          <c:layout>
            <c:manualLayout>
              <c:xMode val="edge"/>
              <c:yMode val="edge"/>
              <c:x val="0.47886673616255926"/>
              <c:y val="0.857864120456193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75127471"/>
        <c:crosses val="autoZero"/>
        <c:auto val="1"/>
        <c:lblAlgn val="ctr"/>
        <c:lblOffset val="100"/>
        <c:noMultiLvlLbl val="0"/>
      </c:catAx>
      <c:valAx>
        <c:axId val="1575127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500" dirty="0" err="1">
                    <a:solidFill>
                      <a:schemeClr val="tx1"/>
                    </a:solidFill>
                  </a:rPr>
                  <a:t>Number</a:t>
                </a:r>
                <a:r>
                  <a:rPr lang="de-DE" sz="1500" dirty="0">
                    <a:solidFill>
                      <a:schemeClr val="tx1"/>
                    </a:solidFill>
                  </a:rPr>
                  <a:t> </a:t>
                </a:r>
                <a:r>
                  <a:rPr lang="de-DE" sz="1500" dirty="0" err="1">
                    <a:solidFill>
                      <a:schemeClr val="tx1"/>
                    </a:solidFill>
                  </a:rPr>
                  <a:t>of</a:t>
                </a:r>
                <a:r>
                  <a:rPr lang="de-DE" sz="1500" dirty="0">
                    <a:solidFill>
                      <a:schemeClr val="tx1"/>
                    </a:solidFill>
                  </a:rPr>
                  <a:t> </a:t>
                </a:r>
                <a:r>
                  <a:rPr lang="de-DE" sz="1500" dirty="0" err="1">
                    <a:solidFill>
                      <a:schemeClr val="tx1"/>
                    </a:solidFill>
                  </a:rPr>
                  <a:t>publications</a:t>
                </a:r>
                <a:endParaRPr lang="de-DE" sz="15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7513323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309313542301799"/>
          <c:y val="0.92655942873035013"/>
          <c:w val="0.34715252600086105"/>
          <c:h val="5.93780721347150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2400" dirty="0" err="1">
                <a:solidFill>
                  <a:schemeClr val="tx1"/>
                </a:solidFill>
              </a:rPr>
              <a:t>Publication</a:t>
            </a:r>
            <a:r>
              <a:rPr lang="de-DE" sz="2400" baseline="0" dirty="0">
                <a:solidFill>
                  <a:schemeClr val="tx1"/>
                </a:solidFill>
              </a:rPr>
              <a:t> </a:t>
            </a:r>
            <a:r>
              <a:rPr lang="de-DE" sz="2400" baseline="0" dirty="0" err="1">
                <a:solidFill>
                  <a:schemeClr val="tx1"/>
                </a:solidFill>
              </a:rPr>
              <a:t>year</a:t>
            </a:r>
            <a:endParaRPr lang="de-DE" sz="2400" baseline="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41425478767693591"/>
          <c:y val="1.40624991349348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 Morphology (G)</c:v>
                </c:pt>
              </c:strCache>
            </c:strRef>
          </c:tx>
          <c:spPr>
            <a:solidFill>
              <a:srgbClr val="260005"/>
            </a:solidFill>
            <a:ln>
              <a:noFill/>
            </a:ln>
            <a:effectLst/>
          </c:spPr>
          <c:invertIfNegative val="0"/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Tabelle1!$B$2:$B$24</c:f>
              <c:numCache>
                <c:formatCode>General</c:formatCode>
                <c:ptCount val="23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3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58-4E85-8FB3-DFB2A1D80CE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Morphology (S)</c:v>
                </c:pt>
              </c:strCache>
            </c:strRef>
          </c:tx>
          <c:spPr>
            <a:solidFill>
              <a:srgbClr val="86002D"/>
            </a:solidFill>
            <a:ln>
              <a:noFill/>
            </a:ln>
            <a:effectLst/>
          </c:spPr>
          <c:invertIfNegative val="0"/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Tabelle1!$C$2:$C$24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58-4E85-8FB3-DFB2A1D80CE7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Eponym (G)</c:v>
                </c:pt>
              </c:strCache>
            </c:strRef>
          </c:tx>
          <c:spPr>
            <a:solidFill>
              <a:srgbClr val="D4586A"/>
            </a:solidFill>
            <a:ln>
              <a:noFill/>
            </a:ln>
            <a:effectLst/>
          </c:spPr>
          <c:invertIfNegative val="0"/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Tabelle1!$D$2:$D$24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2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6-4614-8F2D-1E5374654E59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Eponym (S)</c:v>
                </c:pt>
              </c:strCache>
            </c:strRef>
          </c:tx>
          <c:spPr>
            <a:solidFill>
              <a:srgbClr val="FF7F51"/>
            </a:solidFill>
            <a:ln>
              <a:noFill/>
            </a:ln>
            <a:effectLst/>
          </c:spPr>
          <c:invertIfNegative val="0"/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Tabelle1!$E$2:$E$24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5</c:v>
                </c:pt>
                <c:pt idx="12">
                  <c:v>3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D2-45FB-9990-FDD1CA376F2B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Geography (G)</c:v>
                </c:pt>
              </c:strCache>
            </c:strRef>
          </c:tx>
          <c:spPr>
            <a:solidFill>
              <a:srgbClr val="FAB840"/>
            </a:solidFill>
            <a:ln>
              <a:noFill/>
            </a:ln>
            <a:effectLst/>
          </c:spPr>
          <c:invertIfNegative val="0"/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Tabelle1!$F$2:$F$24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2</c:v>
                </c:pt>
                <c:pt idx="21">
                  <c:v>1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D2-45FB-9990-FDD1CA376F2B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Geography (S)</c:v>
                </c:pt>
              </c:strCache>
            </c:strRef>
          </c:tx>
          <c:spPr>
            <a:solidFill>
              <a:srgbClr val="FEF14C"/>
            </a:solidFill>
            <a:ln>
              <a:noFill/>
            </a:ln>
            <a:effectLst/>
          </c:spPr>
          <c:invertIfNegative val="0"/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Tabelle1!$G$2:$G$24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D2-45FB-9990-FDD1CA376F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75133231"/>
        <c:axId val="1575127471"/>
      </c:barChart>
      <c:catAx>
        <c:axId val="15751332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500" dirty="0">
                    <a:solidFill>
                      <a:schemeClr val="tx1"/>
                    </a:solidFill>
                  </a:rPr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75127471"/>
        <c:crosses val="autoZero"/>
        <c:auto val="1"/>
        <c:lblAlgn val="ctr"/>
        <c:lblOffset val="100"/>
        <c:noMultiLvlLbl val="0"/>
      </c:catAx>
      <c:valAx>
        <c:axId val="1575127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500" dirty="0" err="1">
                    <a:solidFill>
                      <a:schemeClr val="tx1"/>
                    </a:solidFill>
                  </a:rPr>
                  <a:t>Number</a:t>
                </a:r>
                <a:r>
                  <a:rPr lang="de-DE" sz="1500" dirty="0">
                    <a:solidFill>
                      <a:schemeClr val="tx1"/>
                    </a:solidFill>
                  </a:rPr>
                  <a:t> </a:t>
                </a:r>
                <a:r>
                  <a:rPr lang="de-DE" sz="1500" dirty="0" err="1">
                    <a:solidFill>
                      <a:schemeClr val="tx1"/>
                    </a:solidFill>
                  </a:rPr>
                  <a:t>of</a:t>
                </a:r>
                <a:r>
                  <a:rPr lang="de-DE" sz="1500" dirty="0">
                    <a:solidFill>
                      <a:schemeClr val="tx1"/>
                    </a:solidFill>
                  </a:rPr>
                  <a:t> </a:t>
                </a:r>
                <a:r>
                  <a:rPr lang="de-DE" sz="1500" dirty="0" err="1">
                    <a:solidFill>
                      <a:schemeClr val="tx1"/>
                    </a:solidFill>
                  </a:rPr>
                  <a:t>puboications</a:t>
                </a:r>
                <a:endParaRPr lang="de-DE" sz="15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751332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2400" dirty="0" err="1">
                <a:solidFill>
                  <a:schemeClr val="tx1"/>
                </a:solidFill>
              </a:rPr>
              <a:t>Publication</a:t>
            </a:r>
            <a:r>
              <a:rPr lang="de-DE" sz="2400" baseline="0" dirty="0">
                <a:solidFill>
                  <a:schemeClr val="tx1"/>
                </a:solidFill>
              </a:rPr>
              <a:t> </a:t>
            </a:r>
            <a:r>
              <a:rPr lang="de-DE" sz="2400" baseline="0" dirty="0" err="1">
                <a:solidFill>
                  <a:schemeClr val="tx1"/>
                </a:solidFill>
              </a:rPr>
              <a:t>year</a:t>
            </a:r>
            <a:endParaRPr lang="de-DE" sz="2400" baseline="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41425478767693591"/>
          <c:y val="1.40624991349348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 Morphology (G)</c:v>
                </c:pt>
              </c:strCache>
            </c:strRef>
          </c:tx>
          <c:spPr>
            <a:solidFill>
              <a:srgbClr val="260005"/>
            </a:solidFill>
            <a:ln>
              <a:noFill/>
            </a:ln>
            <a:effectLst/>
          </c:spPr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Tabelle1!$B$2:$B$24</c:f>
              <c:numCache>
                <c:formatCode>General</c:formatCode>
                <c:ptCount val="23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3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58-4E85-8FB3-DFB2A1D80CE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Morphology (S)</c:v>
                </c:pt>
              </c:strCache>
            </c:strRef>
          </c:tx>
          <c:spPr>
            <a:solidFill>
              <a:srgbClr val="720026"/>
            </a:solidFill>
            <a:ln>
              <a:noFill/>
            </a:ln>
            <a:effectLst/>
          </c:spPr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Tabelle1!$C$2:$C$24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58-4E85-8FB3-DFB2A1D80CE7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Eponym (G)</c:v>
                </c:pt>
              </c:strCache>
            </c:strRef>
          </c:tx>
          <c:spPr>
            <a:solidFill>
              <a:srgbClr val="CE4257"/>
            </a:solidFill>
            <a:ln>
              <a:noFill/>
            </a:ln>
            <a:effectLst/>
          </c:spPr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Tabelle1!$D$2:$D$24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2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6-4614-8F2D-1E5374654E59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Eponym (S)</c:v>
                </c:pt>
              </c:strCache>
            </c:strRef>
          </c:tx>
          <c:spPr>
            <a:solidFill>
              <a:srgbClr val="FF7F51"/>
            </a:solidFill>
            <a:ln>
              <a:noFill/>
            </a:ln>
            <a:effectLst/>
          </c:spPr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Tabelle1!$E$2:$E$24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5</c:v>
                </c:pt>
                <c:pt idx="12">
                  <c:v>3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D2-45FB-9990-FDD1CA376F2B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Geography (G)</c:v>
                </c:pt>
              </c:strCache>
            </c:strRef>
          </c:tx>
          <c:spPr>
            <a:solidFill>
              <a:srgbClr val="FAB840"/>
            </a:solidFill>
            <a:ln>
              <a:noFill/>
            </a:ln>
            <a:effectLst/>
          </c:spPr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Tabelle1!$F$2:$F$24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2</c:v>
                </c:pt>
                <c:pt idx="21">
                  <c:v>1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D2-45FB-9990-FDD1CA376F2B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Geography (S)</c:v>
                </c:pt>
              </c:strCache>
            </c:strRef>
          </c:tx>
          <c:spPr>
            <a:solidFill>
              <a:srgbClr val="FEF14C"/>
            </a:solidFill>
            <a:ln>
              <a:noFill/>
            </a:ln>
            <a:effectLst/>
          </c:spPr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Tabelle1!$G$2:$G$24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D2-45FB-9990-FDD1CA376F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5133231"/>
        <c:axId val="1575127471"/>
      </c:areaChart>
      <c:catAx>
        <c:axId val="15751332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500" dirty="0">
                    <a:solidFill>
                      <a:schemeClr val="tx1"/>
                    </a:solidFill>
                  </a:rPr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75127471"/>
        <c:crosses val="autoZero"/>
        <c:auto val="1"/>
        <c:lblAlgn val="ctr"/>
        <c:lblOffset val="100"/>
        <c:noMultiLvlLbl val="0"/>
      </c:catAx>
      <c:valAx>
        <c:axId val="1575127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500" dirty="0" err="1">
                    <a:solidFill>
                      <a:schemeClr val="tx1"/>
                    </a:solidFill>
                  </a:rPr>
                  <a:t>Number</a:t>
                </a:r>
                <a:r>
                  <a:rPr lang="de-DE" sz="1500" dirty="0">
                    <a:solidFill>
                      <a:schemeClr val="tx1"/>
                    </a:solidFill>
                  </a:rPr>
                  <a:t> </a:t>
                </a:r>
                <a:r>
                  <a:rPr lang="de-DE" sz="1500" dirty="0" err="1">
                    <a:solidFill>
                      <a:schemeClr val="tx1"/>
                    </a:solidFill>
                  </a:rPr>
                  <a:t>of</a:t>
                </a:r>
                <a:r>
                  <a:rPr lang="de-DE" sz="1500" dirty="0">
                    <a:solidFill>
                      <a:schemeClr val="tx1"/>
                    </a:solidFill>
                  </a:rPr>
                  <a:t> </a:t>
                </a:r>
                <a:r>
                  <a:rPr lang="de-DE" sz="1500" dirty="0" err="1">
                    <a:solidFill>
                      <a:schemeClr val="tx1"/>
                    </a:solidFill>
                  </a:rPr>
                  <a:t>puboications</a:t>
                </a:r>
                <a:endParaRPr lang="de-DE" sz="15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7513323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Etymology (incl. Pterosaurs)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Etymology (s)</c:v>
                </c:pt>
              </c:strCache>
            </c:strRef>
          </c:tx>
          <c:dPt>
            <c:idx val="0"/>
            <c:bubble3D val="0"/>
            <c:spPr>
              <a:solidFill>
                <a:srgbClr val="86002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234-4EF1-8619-52B4EC7A27F8}"/>
              </c:ext>
            </c:extLst>
          </c:dPt>
          <c:dPt>
            <c:idx val="1"/>
            <c:bubble3D val="0"/>
            <c:spPr>
              <a:solidFill>
                <a:srgbClr val="D4586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234-4EF1-8619-52B4EC7A27F8}"/>
              </c:ext>
            </c:extLst>
          </c:dPt>
          <c:dPt>
            <c:idx val="2"/>
            <c:bubble3D val="0"/>
            <c:spPr>
              <a:solidFill>
                <a:srgbClr val="FF7F5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234-4EF1-8619-52B4EC7A27F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057E75F-4C4F-4287-91FD-BAEAE1F9F2DE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234-4EF1-8619-52B4EC7A27F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CF337F3-EDD8-4DB1-B898-A2F619B488EF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234-4EF1-8619-52B4EC7A27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morphology</c:v>
                </c:pt>
                <c:pt idx="1">
                  <c:v>eponym</c:v>
                </c:pt>
                <c:pt idx="2">
                  <c:v>geography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</c:v>
                </c:pt>
                <c:pt idx="1">
                  <c:v>13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E7-4E6F-8EB3-8B65D932A4C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Etymology (g)</c:v>
                </c:pt>
              </c:strCache>
            </c:strRef>
          </c:tx>
          <c:dPt>
            <c:idx val="0"/>
            <c:bubble3D val="0"/>
            <c:spPr>
              <a:solidFill>
                <a:srgbClr val="86002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D1C-4821-B070-A04237605E1A}"/>
              </c:ext>
            </c:extLst>
          </c:dPt>
          <c:dPt>
            <c:idx val="1"/>
            <c:bubble3D val="0"/>
            <c:spPr>
              <a:solidFill>
                <a:srgbClr val="D4586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AD1C-4821-B070-A04237605E1A}"/>
              </c:ext>
            </c:extLst>
          </c:dPt>
          <c:dPt>
            <c:idx val="2"/>
            <c:bubble3D val="0"/>
            <c:spPr>
              <a:solidFill>
                <a:srgbClr val="FF7F5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D1C-4821-B070-A04237605E1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24446D4-DC04-4801-B6C7-D4CC53E7B172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D1C-4821-B070-A04237605E1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33F3573-F992-4E2C-92D6-DFA2868FA33D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AD1C-4821-B070-A04237605E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morphology</c:v>
                </c:pt>
                <c:pt idx="1">
                  <c:v>eponym</c:v>
                </c:pt>
                <c:pt idx="2">
                  <c:v>geography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18</c:v>
                </c:pt>
                <c:pt idx="1">
                  <c:v>3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D1C-4821-B070-A04237605E1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Taxon status (incl. Pt)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Taxon status (incl. Pt)</c:v>
                </c:pt>
              </c:strCache>
            </c:strRef>
          </c:tx>
          <c:spPr>
            <a:solidFill>
              <a:srgbClr val="820263"/>
            </a:solidFill>
          </c:spPr>
          <c:dPt>
            <c:idx val="0"/>
            <c:bubble3D val="0"/>
            <c:spPr>
              <a:solidFill>
                <a:srgbClr val="86002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BC-4475-9D0D-DBA562B0E178}"/>
              </c:ext>
            </c:extLst>
          </c:dPt>
          <c:dPt>
            <c:idx val="1"/>
            <c:bubble3D val="0"/>
            <c:spPr>
              <a:solidFill>
                <a:srgbClr val="D4586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BC-4475-9D0D-DBA562B0E178}"/>
              </c:ext>
            </c:extLst>
          </c:dPt>
          <c:dPt>
            <c:idx val="2"/>
            <c:bubble3D val="0"/>
            <c:spPr>
              <a:solidFill>
                <a:srgbClr val="FF7F5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6BC-4475-9D0D-DBA562B0E178}"/>
              </c:ext>
            </c:extLst>
          </c:dPt>
          <c:dPt>
            <c:idx val="3"/>
            <c:bubble3D val="0"/>
            <c:spPr>
              <a:solidFill>
                <a:srgbClr val="FEAB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6BC-4475-9D0D-DBA562B0E17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95BA250-31B1-408A-B907-D3327CEEE5C8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6BC-4475-9D0D-DBA562B0E17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3DEF49B-4A0D-4287-B377-FAD80A56D4C4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6BC-4475-9D0D-DBA562B0E178}"/>
                </c:ext>
              </c:extLst>
            </c:dLbl>
            <c:dLbl>
              <c:idx val="3"/>
              <c:layout>
                <c:manualLayout>
                  <c:x val="-7.8124999999999428E-3"/>
                  <c:y val="-0.12656249221441365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6BC-4475-9D0D-DBA562B0E1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valid</c:v>
                </c:pt>
                <c:pt idx="1">
                  <c:v>recombined</c:v>
                </c:pt>
                <c:pt idx="2">
                  <c:v>nomen dubium</c:v>
                </c:pt>
                <c:pt idx="3">
                  <c:v>synonym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22</c:v>
                </c:pt>
                <c:pt idx="1">
                  <c:v>13</c:v>
                </c:pt>
                <c:pt idx="2">
                  <c:v>11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E7-4E6F-8EB3-8B65D932A4C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Where authors were based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Number Genera</c:v>
                </c:pt>
              </c:strCache>
            </c:strRef>
          </c:tx>
          <c:dPt>
            <c:idx val="0"/>
            <c:bubble3D val="0"/>
            <c:spPr>
              <a:solidFill>
                <a:srgbClr val="26000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87-432B-B7B4-3A0105C6BD40}"/>
              </c:ext>
            </c:extLst>
          </c:dPt>
          <c:dPt>
            <c:idx val="1"/>
            <c:bubble3D val="0"/>
            <c:spPr>
              <a:solidFill>
                <a:srgbClr val="86002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F87-432B-B7B4-3A0105C6BD40}"/>
              </c:ext>
            </c:extLst>
          </c:dPt>
          <c:dPt>
            <c:idx val="2"/>
            <c:bubble3D val="0"/>
            <c:spPr>
              <a:solidFill>
                <a:srgbClr val="D4586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F87-432B-B7B4-3A0105C6BD40}"/>
              </c:ext>
            </c:extLst>
          </c:dPt>
          <c:dPt>
            <c:idx val="3"/>
            <c:bubble3D val="0"/>
            <c:spPr>
              <a:solidFill>
                <a:srgbClr val="FF7F5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F87-432B-B7B4-3A0105C6BD40}"/>
              </c:ext>
            </c:extLst>
          </c:dPt>
          <c:dPt>
            <c:idx val="4"/>
            <c:bubble3D val="0"/>
            <c:spPr>
              <a:solidFill>
                <a:srgbClr val="FEAB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F87-432B-B7B4-3A0105C6BD40}"/>
              </c:ext>
            </c:extLst>
          </c:dPt>
          <c:dPt>
            <c:idx val="5"/>
            <c:bubble3D val="0"/>
            <c:spPr>
              <a:solidFill>
                <a:srgbClr val="FEF14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F87-432B-B7B4-3A0105C6BD40}"/>
              </c:ext>
            </c:extLst>
          </c:dPt>
          <c:dPt>
            <c:idx val="6"/>
            <c:bubble3D val="0"/>
            <c:spPr>
              <a:solidFill>
                <a:srgbClr val="FDE44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F87-432B-B7B4-3A0105C6BD4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6918A79B-584C-4DDD-BFFA-8AF63382CE4A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F87-432B-B7B4-3A0105C6BD4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FDFE4DD-F3E1-4350-908C-534AFB40A41F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F87-432B-B7B4-3A0105C6BD4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7E828D4-AEFD-4CF7-A6AA-20A0AA1F2C36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F87-432B-B7B4-3A0105C6BD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Tabelle1!$A$2:$A$8</c:f>
              <c:strCache>
                <c:ptCount val="7"/>
                <c:pt idx="0">
                  <c:v>Germany </c:v>
                </c:pt>
                <c:pt idx="1">
                  <c:v>USA </c:v>
                </c:pt>
                <c:pt idx="2">
                  <c:v>UK </c:v>
                </c:pt>
                <c:pt idx="3">
                  <c:v>France </c:v>
                </c:pt>
                <c:pt idx="4">
                  <c:v>Argentina </c:v>
                </c:pt>
                <c:pt idx="5">
                  <c:v>Portugal</c:v>
                </c:pt>
                <c:pt idx="6">
                  <c:v>China</c:v>
                </c:pt>
              </c:strCache>
            </c:str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12</c:v>
                </c:pt>
                <c:pt idx="1">
                  <c:v>9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E3-4F19-A2ED-BB4CA2552A08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Number Species</c:v>
                </c:pt>
              </c:strCache>
            </c:strRef>
          </c:tx>
          <c:dPt>
            <c:idx val="0"/>
            <c:bubble3D val="0"/>
            <c:spPr>
              <a:solidFill>
                <a:srgbClr val="26000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6457-42E3-8079-30838D6A9535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6FB-474F-9624-AAFAD6BE3B0A}"/>
              </c:ext>
            </c:extLst>
          </c:dPt>
          <c:dPt>
            <c:idx val="2"/>
            <c:bubble3D val="0"/>
            <c:spPr>
              <a:solidFill>
                <a:srgbClr val="D4586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6457-42E3-8079-30838D6A9535}"/>
              </c:ext>
            </c:extLst>
          </c:dPt>
          <c:dPt>
            <c:idx val="3"/>
            <c:bubble3D val="0"/>
            <c:spPr>
              <a:solidFill>
                <a:srgbClr val="FF7F5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6457-42E3-8079-30838D6A9535}"/>
              </c:ext>
            </c:extLst>
          </c:dPt>
          <c:dPt>
            <c:idx val="4"/>
            <c:bubble3D val="0"/>
            <c:spPr>
              <a:solidFill>
                <a:srgbClr val="FEAB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6457-42E3-8079-30838D6A9535}"/>
              </c:ext>
            </c:extLst>
          </c:dPt>
          <c:dPt>
            <c:idx val="5"/>
            <c:bubble3D val="0"/>
            <c:spPr>
              <a:solidFill>
                <a:srgbClr val="FEF14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6457-42E3-8079-30838D6A9535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D6FB-474F-9624-AAFAD6BE3B0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A0F4EEE-0372-4E72-82EB-465962D21B31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9-6457-42E3-8079-30838D6A953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AF60E05-5B90-406E-8E1F-2E2C2C15B64D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A-6457-42E3-8079-30838D6A953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Tabelle1!$A$2:$A$8</c:f>
              <c:strCache>
                <c:ptCount val="7"/>
                <c:pt idx="0">
                  <c:v>Germany </c:v>
                </c:pt>
                <c:pt idx="1">
                  <c:v>USA </c:v>
                </c:pt>
                <c:pt idx="2">
                  <c:v>UK </c:v>
                </c:pt>
                <c:pt idx="3">
                  <c:v>France </c:v>
                </c:pt>
                <c:pt idx="4">
                  <c:v>Argentina </c:v>
                </c:pt>
                <c:pt idx="5">
                  <c:v>Portugal</c:v>
                </c:pt>
                <c:pt idx="6">
                  <c:v>China</c:v>
                </c:pt>
              </c:strCache>
            </c:strRef>
          </c:cat>
          <c:val>
            <c:numRef>
              <c:f>Tabelle1!$C$2:$C$8</c:f>
              <c:numCache>
                <c:formatCode>General</c:formatCode>
                <c:ptCount val="7"/>
                <c:pt idx="0">
                  <c:v>20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6457-42E3-8079-30838D6A953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400" dirty="0"/>
              <a:t>Language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27311921751968504"/>
          <c:y val="0.16080430851351452"/>
          <c:w val="0.45376156496062992"/>
          <c:h val="0.68064230557072436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Genus</c:v>
                </c:pt>
              </c:strCache>
            </c:strRef>
          </c:tx>
          <c:dPt>
            <c:idx val="0"/>
            <c:bubble3D val="0"/>
            <c:spPr>
              <a:solidFill>
                <a:srgbClr val="26000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E18-4B78-9383-5C0A54BD792E}"/>
              </c:ext>
            </c:extLst>
          </c:dPt>
          <c:dPt>
            <c:idx val="1"/>
            <c:bubble3D val="0"/>
            <c:spPr>
              <a:solidFill>
                <a:srgbClr val="86002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18-4B78-9383-5C0A54BD792E}"/>
              </c:ext>
            </c:extLst>
          </c:dPt>
          <c:dPt>
            <c:idx val="2"/>
            <c:bubble3D val="0"/>
            <c:spPr>
              <a:solidFill>
                <a:srgbClr val="D4586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E18-4B78-9383-5C0A54BD792E}"/>
              </c:ext>
            </c:extLst>
          </c:dPt>
          <c:dPt>
            <c:idx val="3"/>
            <c:bubble3D val="0"/>
            <c:spPr>
              <a:solidFill>
                <a:srgbClr val="FF7F5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E18-4B78-9383-5C0A54BD792E}"/>
              </c:ext>
            </c:extLst>
          </c:dPt>
          <c:dPt>
            <c:idx val="4"/>
            <c:bubble3D val="0"/>
            <c:spPr>
              <a:solidFill>
                <a:srgbClr val="FEAB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E18-4B78-9383-5C0A54BD792E}"/>
              </c:ext>
            </c:extLst>
          </c:dPt>
          <c:dPt>
            <c:idx val="5"/>
            <c:bubble3D val="0"/>
            <c:spPr>
              <a:solidFill>
                <a:srgbClr val="FEF14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E18-4B78-9383-5C0A54BD792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12D9E2A-4257-4F46-BA17-832A3729415D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E18-4B78-9383-5C0A54BD792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3965484-DF28-4226-85F4-26D496623596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E18-4B78-9383-5C0A54BD792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97DD783-B331-464D-865A-D2AB0577FDF9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E18-4B78-9383-5C0A54BD79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Tabelle1!$A$2:$A$7</c:f>
              <c:strCache>
                <c:ptCount val="6"/>
                <c:pt idx="0">
                  <c:v>Greek</c:v>
                </c:pt>
                <c:pt idx="1">
                  <c:v>German</c:v>
                </c:pt>
                <c:pt idx="2">
                  <c:v>Latin</c:v>
                </c:pt>
                <c:pt idx="3">
                  <c:v>Local</c:v>
                </c:pt>
                <c:pt idx="4">
                  <c:v>English</c:v>
                </c:pt>
                <c:pt idx="5">
                  <c:v>Chinese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18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D9-4629-BEAB-27005B3052B5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Species</c:v>
                </c:pt>
              </c:strCache>
            </c:strRef>
          </c:tx>
          <c:dPt>
            <c:idx val="0"/>
            <c:bubble3D val="0"/>
            <c:spPr>
              <a:solidFill>
                <a:srgbClr val="26000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EE18-4B78-9383-5C0A54BD792E}"/>
              </c:ext>
            </c:extLst>
          </c:dPt>
          <c:dPt>
            <c:idx val="1"/>
            <c:bubble3D val="0"/>
            <c:spPr>
              <a:solidFill>
                <a:srgbClr val="86002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EE18-4B78-9383-5C0A54BD792E}"/>
              </c:ext>
            </c:extLst>
          </c:dPt>
          <c:dPt>
            <c:idx val="2"/>
            <c:bubble3D val="0"/>
            <c:spPr>
              <a:solidFill>
                <a:srgbClr val="D4586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EE18-4B78-9383-5C0A54BD792E}"/>
              </c:ext>
            </c:extLst>
          </c:dPt>
          <c:dPt>
            <c:idx val="3"/>
            <c:bubble3D val="0"/>
            <c:spPr>
              <a:solidFill>
                <a:srgbClr val="FF7F5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EE18-4B78-9383-5C0A54BD792E}"/>
              </c:ext>
            </c:extLst>
          </c:dPt>
          <c:dPt>
            <c:idx val="4"/>
            <c:bubble3D val="0"/>
            <c:spPr>
              <a:solidFill>
                <a:srgbClr val="FEAB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EE18-4B78-9383-5C0A54BD792E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9CB2-43FA-A55A-655D6E16048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F2EF1F7-B9F2-4D6C-AE7C-7F1EFBF5DF67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EE18-4B78-9383-5C0A54BD792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17C9D8F-B3EC-404E-B9DA-169C25C7CD93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EE18-4B78-9383-5C0A54BD792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4033C9E-6024-47A0-8F82-1765A846ABF8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EE18-4B78-9383-5C0A54BD79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Tabelle1!$A$2:$A$7</c:f>
              <c:strCache>
                <c:ptCount val="6"/>
                <c:pt idx="0">
                  <c:v>Greek</c:v>
                </c:pt>
                <c:pt idx="1">
                  <c:v>German</c:v>
                </c:pt>
                <c:pt idx="2">
                  <c:v>Latin</c:v>
                </c:pt>
                <c:pt idx="3">
                  <c:v>Local</c:v>
                </c:pt>
                <c:pt idx="4">
                  <c:v>English</c:v>
                </c:pt>
                <c:pt idx="5">
                  <c:v>Chinese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1</c:v>
                </c:pt>
                <c:pt idx="1">
                  <c:v>10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E18-4B78-9383-5C0A54BD792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solidFill>
                  <a:schemeClr val="tx1"/>
                </a:solidFill>
              </a:rPr>
              <a:t>Etymology (Genera)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Etymology (genera)</c:v>
                </c:pt>
              </c:strCache>
            </c:strRef>
          </c:tx>
          <c:spPr>
            <a:solidFill>
              <a:srgbClr val="820263"/>
            </a:solidFill>
          </c:spPr>
          <c:dPt>
            <c:idx val="0"/>
            <c:bubble3D val="0"/>
            <c:spPr>
              <a:solidFill>
                <a:srgbClr val="720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B68-45C5-9030-5DB4AB8FA058}"/>
              </c:ext>
            </c:extLst>
          </c:dPt>
          <c:dPt>
            <c:idx val="1"/>
            <c:bubble3D val="0"/>
            <c:spPr>
              <a:solidFill>
                <a:srgbClr val="CE425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B68-45C5-9030-5DB4AB8FA058}"/>
              </c:ext>
            </c:extLst>
          </c:dPt>
          <c:dPt>
            <c:idx val="2"/>
            <c:bubble3D val="0"/>
            <c:spPr>
              <a:solidFill>
                <a:srgbClr val="FF7F5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B68-45C5-9030-5DB4AB8FA05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9DF14EF-F01A-4129-8EA1-0FB728CB46B4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B68-45C5-9030-5DB4AB8FA05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7307CBD-BC0C-4FD8-B8B5-52EFDD096D9F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B68-45C5-9030-5DB4AB8FA0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morphology</c:v>
                </c:pt>
                <c:pt idx="1">
                  <c:v>eponym</c:v>
                </c:pt>
                <c:pt idx="2">
                  <c:v>geography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18</c:v>
                </c:pt>
                <c:pt idx="1">
                  <c:v>3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B68-45C5-9030-5DB4AB8FA05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solidFill>
                  <a:schemeClr val="tx1"/>
                </a:solidFill>
              </a:rPr>
              <a:t>Etymology (Species)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Etymology (species)</c:v>
                </c:pt>
              </c:strCache>
            </c:strRef>
          </c:tx>
          <c:dPt>
            <c:idx val="0"/>
            <c:bubble3D val="0"/>
            <c:spPr>
              <a:solidFill>
                <a:srgbClr val="720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BC-4475-9D0D-DBA562B0E178}"/>
              </c:ext>
            </c:extLst>
          </c:dPt>
          <c:dPt>
            <c:idx val="1"/>
            <c:bubble3D val="0"/>
            <c:spPr>
              <a:solidFill>
                <a:srgbClr val="CE425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BC-4475-9D0D-DBA562B0E178}"/>
              </c:ext>
            </c:extLst>
          </c:dPt>
          <c:dPt>
            <c:idx val="2"/>
            <c:bubble3D val="0"/>
            <c:spPr>
              <a:solidFill>
                <a:srgbClr val="FF7F5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6BC-4475-9D0D-DBA562B0E17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79B4BA0-E9DC-4C9C-A24A-73FEAFAEC454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6BC-4475-9D0D-DBA562B0E17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E54035D-417B-4AE7-A1F7-1200EF722BC0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6BC-4475-9D0D-DBA562B0E1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morphology</c:v>
                </c:pt>
                <c:pt idx="1">
                  <c:v>eponym </c:v>
                </c:pt>
                <c:pt idx="2">
                  <c:v>geography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</c:v>
                </c:pt>
                <c:pt idx="1">
                  <c:v>13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E7-4E6F-8EB3-8B65D932A4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solidFill>
                  <a:schemeClr val="tx1"/>
                </a:solidFill>
              </a:rPr>
              <a:t>Eponym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Number</c:v>
                </c:pt>
              </c:strCache>
            </c:strRef>
          </c:tx>
          <c:dPt>
            <c:idx val="0"/>
            <c:bubble3D val="0"/>
            <c:spPr>
              <a:solidFill>
                <a:srgbClr val="3A00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AE3-4F19-A2ED-BB4CA2552A08}"/>
              </c:ext>
            </c:extLst>
          </c:dPt>
          <c:dPt>
            <c:idx val="1"/>
            <c:bubble3D val="0"/>
            <c:spPr>
              <a:solidFill>
                <a:srgbClr val="720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AE3-4F19-A2ED-BB4CA2552A08}"/>
              </c:ext>
            </c:extLst>
          </c:dPt>
          <c:dPt>
            <c:idx val="2"/>
            <c:bubble3D val="0"/>
            <c:spPr>
              <a:solidFill>
                <a:srgbClr val="CE425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AE3-4F19-A2ED-BB4CA2552A08}"/>
              </c:ext>
            </c:extLst>
          </c:dPt>
          <c:dPt>
            <c:idx val="3"/>
            <c:bubble3D val="0"/>
            <c:spPr>
              <a:solidFill>
                <a:srgbClr val="FF7F5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AE3-4F19-A2ED-BB4CA2552A08}"/>
              </c:ext>
            </c:extLst>
          </c:dPt>
          <c:dPt>
            <c:idx val="4"/>
            <c:bubble3D val="0"/>
            <c:spPr>
              <a:solidFill>
                <a:srgbClr val="FEAB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AE3-4F19-A2ED-BB4CA2552A08}"/>
              </c:ext>
            </c:extLst>
          </c:dPt>
          <c:dPt>
            <c:idx val="5"/>
            <c:bubble3D val="0"/>
            <c:spPr>
              <a:solidFill>
                <a:srgbClr val="FDE44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8AE3-4F19-A2ED-BB4CA2552A0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78E6F9D5-FF1E-4214-A0E2-B14727FA0C42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AE3-4F19-A2ED-BB4CA2552A0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81B288F-A926-41F4-8D17-07539B68E702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AE3-4F19-A2ED-BB4CA2552A0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5207B4B-328C-4B39-B19B-DEEDEB9AECA5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AE3-4F19-A2ED-BB4CA2552A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Tabelle1!$A$2:$A$7</c:f>
              <c:strCache>
                <c:ptCount val="6"/>
                <c:pt idx="0">
                  <c:v>Supporters</c:v>
                </c:pt>
                <c:pt idx="1">
                  <c:v>Contributors</c:v>
                </c:pt>
                <c:pt idx="2">
                  <c:v>Discoverers</c:v>
                </c:pt>
                <c:pt idx="3">
                  <c:v>Research leaders</c:v>
                </c:pt>
                <c:pt idx="4">
                  <c:v>Other Scientists</c:v>
                </c:pt>
                <c:pt idx="5">
                  <c:v>Other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6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E3-4F19-A2ED-BB4CA2552A0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090329724409448"/>
          <c:y val="0.89140318089301296"/>
          <c:w val="0.613818282480315"/>
          <c:h val="8.51593205487622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400" dirty="0"/>
              <a:t>Language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27311921751968504"/>
          <c:y val="0.16080430851351452"/>
          <c:w val="0.45376156496062992"/>
          <c:h val="0.68064230557072436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all</c:v>
                </c:pt>
              </c:strCache>
            </c:strRef>
          </c:tx>
          <c:dPt>
            <c:idx val="0"/>
            <c:bubble3D val="0"/>
            <c:spPr>
              <a:solidFill>
                <a:srgbClr val="26000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E18-4B78-9383-5C0A54BD792E}"/>
              </c:ext>
            </c:extLst>
          </c:dPt>
          <c:dPt>
            <c:idx val="1"/>
            <c:bubble3D val="0"/>
            <c:spPr>
              <a:solidFill>
                <a:srgbClr val="86002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18-4B78-9383-5C0A54BD792E}"/>
              </c:ext>
            </c:extLst>
          </c:dPt>
          <c:dPt>
            <c:idx val="2"/>
            <c:bubble3D val="0"/>
            <c:spPr>
              <a:solidFill>
                <a:srgbClr val="D4586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E18-4B78-9383-5C0A54BD792E}"/>
              </c:ext>
            </c:extLst>
          </c:dPt>
          <c:dPt>
            <c:idx val="3"/>
            <c:bubble3D val="0"/>
            <c:spPr>
              <a:solidFill>
                <a:srgbClr val="FF7F5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E18-4B78-9383-5C0A54BD792E}"/>
              </c:ext>
            </c:extLst>
          </c:dPt>
          <c:dPt>
            <c:idx val="4"/>
            <c:bubble3D val="0"/>
            <c:spPr>
              <a:solidFill>
                <a:srgbClr val="FEAB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E18-4B78-9383-5C0A54BD792E}"/>
              </c:ext>
            </c:extLst>
          </c:dPt>
          <c:dPt>
            <c:idx val="5"/>
            <c:bubble3D val="0"/>
            <c:spPr>
              <a:solidFill>
                <a:srgbClr val="FEF14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E18-4B78-9383-5C0A54BD792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12D9E2A-4257-4F46-BA17-832A3729415D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E18-4B78-9383-5C0A54BD792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3965484-DF28-4226-85F4-26D496623596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E18-4B78-9383-5C0A54BD792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97DD783-B331-464D-865A-D2AB0577FDF9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E18-4B78-9383-5C0A54BD792E}"/>
                </c:ext>
              </c:extLst>
            </c:dLbl>
            <c:dLbl>
              <c:idx val="4"/>
              <c:layout>
                <c:manualLayout>
                  <c:x val="-2.6562499999999999E-2"/>
                  <c:y val="-0.1078124933678338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E18-4B78-9383-5C0A54BD792E}"/>
                </c:ext>
              </c:extLst>
            </c:dLbl>
            <c:dLbl>
              <c:idx val="5"/>
              <c:layout>
                <c:manualLayout>
                  <c:x val="-4.6874999999999426E-3"/>
                  <c:y val="-0.12656249221441365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E18-4B78-9383-5C0A54BD79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Tabelle1!$A$2:$A$7</c:f>
              <c:strCache>
                <c:ptCount val="6"/>
                <c:pt idx="0">
                  <c:v>Greek</c:v>
                </c:pt>
                <c:pt idx="1">
                  <c:v>German</c:v>
                </c:pt>
                <c:pt idx="2">
                  <c:v>Latin</c:v>
                </c:pt>
                <c:pt idx="3">
                  <c:v>Local</c:v>
                </c:pt>
                <c:pt idx="4">
                  <c:v>English</c:v>
                </c:pt>
                <c:pt idx="5">
                  <c:v>Chinese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19</c:v>
                </c:pt>
                <c:pt idx="1">
                  <c:v>13</c:v>
                </c:pt>
                <c:pt idx="2">
                  <c:v>8</c:v>
                </c:pt>
                <c:pt idx="3">
                  <c:v>7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D9-4629-BEAB-27005B3052B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Language (Genera)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Genus</c:v>
                </c:pt>
              </c:strCache>
            </c:strRef>
          </c:tx>
          <c:dPt>
            <c:idx val="0"/>
            <c:bubble3D val="0"/>
            <c:spPr>
              <a:solidFill>
                <a:srgbClr val="3A00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D9-4629-BEAB-27005B3052B5}"/>
              </c:ext>
            </c:extLst>
          </c:dPt>
          <c:dPt>
            <c:idx val="1"/>
            <c:bubble3D val="0"/>
            <c:spPr>
              <a:solidFill>
                <a:srgbClr val="720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61D9-4629-BEAB-27005B3052B5}"/>
              </c:ext>
            </c:extLst>
          </c:dPt>
          <c:dPt>
            <c:idx val="2"/>
            <c:bubble3D val="0"/>
            <c:spPr>
              <a:solidFill>
                <a:srgbClr val="CE425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1D9-4629-BEAB-27005B3052B5}"/>
              </c:ext>
            </c:extLst>
          </c:dPt>
          <c:dPt>
            <c:idx val="3"/>
            <c:bubble3D val="0"/>
            <c:spPr>
              <a:solidFill>
                <a:srgbClr val="FF7F5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61D9-4629-BEAB-27005B3052B5}"/>
              </c:ext>
            </c:extLst>
          </c:dPt>
          <c:dPt>
            <c:idx val="4"/>
            <c:bubble3D val="0"/>
            <c:spPr>
              <a:solidFill>
                <a:srgbClr val="FFB27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D9-4629-BEAB-27005B3052B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BCCD907-503A-4B2E-9C02-1FFA40723092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1D9-4629-BEAB-27005B3052B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6847017-4EFD-4E23-9A98-0481BC57FB5D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1D9-4629-BEAB-27005B3052B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FB98196-1CCA-4039-ABD8-EA2D97F7A8AA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1D9-4629-BEAB-27005B3052B5}"/>
                </c:ext>
              </c:extLst>
            </c:dLbl>
            <c:dLbl>
              <c:idx val="4"/>
              <c:layout>
                <c:manualLayout>
                  <c:x val="-5.729100483608997E-17"/>
                  <c:y val="-2.3437498558224745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1D9-4629-BEAB-27005B3052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Greek</c:v>
                </c:pt>
                <c:pt idx="1">
                  <c:v>German</c:v>
                </c:pt>
                <c:pt idx="2">
                  <c:v>Latin</c:v>
                </c:pt>
                <c:pt idx="3">
                  <c:v>Local</c:v>
                </c:pt>
                <c:pt idx="4">
                  <c:v>Chinese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18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D9-4629-BEAB-27005B3052B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35756643700787"/>
          <c:y val="0.91249692959541528"/>
          <c:w val="0.67284867125984249"/>
          <c:h val="5.93780721347150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Language (Species)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Species</c:v>
                </c:pt>
              </c:strCache>
            </c:strRef>
          </c:tx>
          <c:dPt>
            <c:idx val="0"/>
            <c:bubble3D val="0"/>
            <c:spPr>
              <a:solidFill>
                <a:srgbClr val="3A00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D9-4629-BEAB-27005B3052B5}"/>
              </c:ext>
            </c:extLst>
          </c:dPt>
          <c:dPt>
            <c:idx val="1"/>
            <c:bubble3D val="0"/>
            <c:spPr>
              <a:solidFill>
                <a:srgbClr val="720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61D9-4629-BEAB-27005B3052B5}"/>
              </c:ext>
            </c:extLst>
          </c:dPt>
          <c:dPt>
            <c:idx val="2"/>
            <c:bubble3D val="0"/>
            <c:spPr>
              <a:solidFill>
                <a:srgbClr val="CE425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1D9-4629-BEAB-27005B3052B5}"/>
              </c:ext>
            </c:extLst>
          </c:dPt>
          <c:dPt>
            <c:idx val="3"/>
            <c:bubble3D val="0"/>
            <c:spPr>
              <a:solidFill>
                <a:srgbClr val="FF7F5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61D9-4629-BEAB-27005B3052B5}"/>
              </c:ext>
            </c:extLst>
          </c:dPt>
          <c:dPt>
            <c:idx val="4"/>
            <c:bubble3D val="0"/>
            <c:spPr>
              <a:solidFill>
                <a:srgbClr val="FFB27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D9-4629-BEAB-27005B3052B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BCCD907-503A-4B2E-9C02-1FFA40723092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1D9-4629-BEAB-27005B3052B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6847017-4EFD-4E23-9A98-0481BC57FB5D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1D9-4629-BEAB-27005B3052B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FB98196-1CCA-4039-ABD8-EA2D97F7A8AA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1D9-4629-BEAB-27005B3052B5}"/>
                </c:ext>
              </c:extLst>
            </c:dLbl>
            <c:dLbl>
              <c:idx val="4"/>
              <c:layout>
                <c:manualLayout>
                  <c:x val="-3.1250000000000002E-3"/>
                  <c:y val="2.3437498558224745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1D9-4629-BEAB-27005B3052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Greek</c:v>
                </c:pt>
                <c:pt idx="1">
                  <c:v>German</c:v>
                </c:pt>
                <c:pt idx="2">
                  <c:v>Latin</c:v>
                </c:pt>
                <c:pt idx="3">
                  <c:v>Local</c:v>
                </c:pt>
                <c:pt idx="4">
                  <c:v>English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1</c:v>
                </c:pt>
                <c:pt idx="1">
                  <c:v>10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D9-4629-BEAB-27005B3052B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763816437007875"/>
          <c:y val="0.90780942988377045"/>
          <c:w val="0.54391043307086617"/>
          <c:h val="5.93780721347150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chemeClr val="tx1"/>
                </a:solidFill>
              </a:rPr>
              <a:t>Where authors were based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Number</c:v>
                </c:pt>
              </c:strCache>
            </c:strRef>
          </c:tx>
          <c:dPt>
            <c:idx val="0"/>
            <c:bubble3D val="0"/>
            <c:spPr>
              <a:solidFill>
                <a:srgbClr val="3A00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AE3-4F19-A2ED-BB4CA2552A08}"/>
              </c:ext>
            </c:extLst>
          </c:dPt>
          <c:dPt>
            <c:idx val="1"/>
            <c:bubble3D val="0"/>
            <c:spPr>
              <a:solidFill>
                <a:srgbClr val="720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AE3-4F19-A2ED-BB4CA2552A08}"/>
              </c:ext>
            </c:extLst>
          </c:dPt>
          <c:dPt>
            <c:idx val="2"/>
            <c:bubble3D val="0"/>
            <c:spPr>
              <a:solidFill>
                <a:srgbClr val="CE425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AE3-4F19-A2ED-BB4CA2552A08}"/>
              </c:ext>
            </c:extLst>
          </c:dPt>
          <c:dPt>
            <c:idx val="3"/>
            <c:bubble3D val="0"/>
            <c:spPr>
              <a:solidFill>
                <a:srgbClr val="FF7F5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AE3-4F19-A2ED-BB4CA2552A08}"/>
              </c:ext>
            </c:extLst>
          </c:dPt>
          <c:dPt>
            <c:idx val="4"/>
            <c:bubble3D val="0"/>
            <c:spPr>
              <a:solidFill>
                <a:srgbClr val="FEAB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AE3-4F19-A2ED-BB4CA2552A08}"/>
              </c:ext>
            </c:extLst>
          </c:dPt>
          <c:dPt>
            <c:idx val="5"/>
            <c:bubble3D val="0"/>
            <c:spPr>
              <a:solidFill>
                <a:srgbClr val="FDE44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8AE3-4F19-A2ED-BB4CA2552A08}"/>
              </c:ext>
            </c:extLst>
          </c:dPt>
          <c:dPt>
            <c:idx val="6"/>
            <c:bubble3D val="0"/>
            <c:spPr>
              <a:solidFill>
                <a:srgbClr val="DEFF3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AE3-4F19-A2ED-BB4CA2552A0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78E6F9D5-FF1E-4214-A0E2-B14727FA0C42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AE3-4F19-A2ED-BB4CA2552A0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81B288F-A926-41F4-8D17-07539B68E702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AE3-4F19-A2ED-BB4CA2552A0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5207B4B-328C-4B39-B19B-DEEDEB9AECA5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AE3-4F19-A2ED-BB4CA2552A08}"/>
                </c:ext>
              </c:extLst>
            </c:dLbl>
            <c:dLbl>
              <c:idx val="6"/>
              <c:layout>
                <c:manualLayout>
                  <c:x val="-9.3750000000000569E-3"/>
                  <c:y val="-0.12421874235859115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AE3-4F19-A2ED-BB4CA2552A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Tabelle1!$A$2:$A$8</c:f>
              <c:strCache>
                <c:ptCount val="7"/>
                <c:pt idx="0">
                  <c:v>Germany</c:v>
                </c:pt>
                <c:pt idx="1">
                  <c:v>USA</c:v>
                </c:pt>
                <c:pt idx="2">
                  <c:v>UK</c:v>
                </c:pt>
                <c:pt idx="3">
                  <c:v>France</c:v>
                </c:pt>
                <c:pt idx="4">
                  <c:v>Argentina</c:v>
                </c:pt>
                <c:pt idx="5">
                  <c:v>Portugal</c:v>
                </c:pt>
                <c:pt idx="6">
                  <c:v>China</c:v>
                </c:pt>
              </c:strCache>
            </c:str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34</c:v>
                </c:pt>
                <c:pt idx="1">
                  <c:v>9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E3-4F19-A2ED-BB4CA2552A0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77782972440945"/>
          <c:y val="0.89140318089301296"/>
          <c:w val="0.70288078248031494"/>
          <c:h val="8.51593205487622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2400" b="0" dirty="0" err="1">
                <a:solidFill>
                  <a:schemeClr val="tx1"/>
                </a:solidFill>
              </a:rPr>
              <a:t>Publication</a:t>
            </a:r>
            <a:r>
              <a:rPr lang="de-DE" sz="2400" b="0" baseline="0" dirty="0">
                <a:solidFill>
                  <a:schemeClr val="tx1"/>
                </a:solidFill>
              </a:rPr>
              <a:t> </a:t>
            </a:r>
            <a:r>
              <a:rPr lang="de-DE" sz="2400" b="0" baseline="0" dirty="0" err="1">
                <a:solidFill>
                  <a:schemeClr val="tx1"/>
                </a:solidFill>
              </a:rPr>
              <a:t>year</a:t>
            </a:r>
            <a:endParaRPr lang="de-DE" sz="2400" b="0" baseline="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41425478767693591"/>
          <c:y val="1.40624991349348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all</c:v>
                </c:pt>
              </c:strCache>
            </c:strRef>
          </c:tx>
          <c:spPr>
            <a:solidFill>
              <a:srgbClr val="720026"/>
            </a:solidFill>
            <a:ln>
              <a:noFill/>
            </a:ln>
            <a:effectLst/>
          </c:spPr>
          <c:invertIfNegative val="0"/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Tabelle1!$B$2:$B$24</c:f>
              <c:numCache>
                <c:formatCode>General</c:formatCode>
                <c:ptCount val="23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10</c:v>
                </c:pt>
                <c:pt idx="12">
                  <c:v>6</c:v>
                </c:pt>
                <c:pt idx="13">
                  <c:v>2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3</c:v>
                </c:pt>
                <c:pt idx="20">
                  <c:v>4</c:v>
                </c:pt>
                <c:pt idx="21">
                  <c:v>6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58-4E85-8FB3-DFB2A1D80C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75133231"/>
        <c:axId val="1575127471"/>
      </c:barChart>
      <c:catAx>
        <c:axId val="15751332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75127471"/>
        <c:crosses val="autoZero"/>
        <c:auto val="1"/>
        <c:lblAlgn val="ctr"/>
        <c:lblOffset val="100"/>
        <c:noMultiLvlLbl val="0"/>
      </c:catAx>
      <c:valAx>
        <c:axId val="1575127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err="1"/>
                  <a:t>Number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publications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751332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D2B37-2147-4AD8-8477-7A055A504ACF}" type="datetimeFigureOut">
              <a:rPr lang="de-DE" smtClean="0"/>
              <a:t>22.06.2024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97B38-7FD1-4A9B-BF61-A5BFFA0E1B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91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97B38-7FD1-4A9B-BF61-A5BFFA0E1B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706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GENUS INNEN; SPECIES </a:t>
            </a:r>
            <a:r>
              <a:rPr lang="de-DE" dirty="0" err="1"/>
              <a:t>AUßEN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97B38-7FD1-4A9B-BF61-A5BFFA0E1BF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594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GENUS </a:t>
            </a:r>
            <a:r>
              <a:rPr lang="de-DE" dirty="0" err="1"/>
              <a:t>inner</a:t>
            </a:r>
            <a:r>
              <a:rPr lang="de-DE" dirty="0"/>
              <a:t> ring; SPECIES </a:t>
            </a:r>
            <a:r>
              <a:rPr lang="de-DE" dirty="0" err="1"/>
              <a:t>outer</a:t>
            </a:r>
            <a:r>
              <a:rPr lang="de-DE" dirty="0"/>
              <a:t> ring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97B38-7FD1-4A9B-BF61-A5BFFA0E1BF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774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97B38-7FD1-4A9B-BF61-A5BFFA0E1BF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67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97B38-7FD1-4A9B-BF61-A5BFFA0E1BF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260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97B38-7FD1-4A9B-BF61-A5BFFA0E1BF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159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97B38-7FD1-4A9B-BF61-A5BFFA0E1BF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38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97B38-7FD1-4A9B-BF61-A5BFFA0E1BF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229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97B38-7FD1-4A9B-BF61-A5BFFA0E1BF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384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97B38-7FD1-4A9B-BF61-A5BFFA0E1BF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611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GENUS INSIDE; SPECIES OUTSIDE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97B38-7FD1-4A9B-BF61-A5BFFA0E1BF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114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FE948-DBD3-F4FA-9462-7FFC45015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98F8A4-AB35-9E88-CBAC-35233F5C8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BD0287-0718-51E9-A7A7-C382AF7B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85CB-5C4C-4D77-A5C6-DCF1E22C4812}" type="datetimeFigureOut">
              <a:rPr lang="de-DE" smtClean="0"/>
              <a:t>22.06.2024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816947-7C58-05F2-92A9-7FFAB8C8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436BBB-EACC-DF19-0091-8576ABFA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5BC7-F4CE-4278-B8BE-4543310700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1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BB726-0826-3583-775E-979E1381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2A2B76-E1D2-D32E-9D4E-617D07D77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766947-E529-8BB3-015C-0A523B84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85CB-5C4C-4D77-A5C6-DCF1E22C4812}" type="datetimeFigureOut">
              <a:rPr lang="de-DE" smtClean="0"/>
              <a:t>22.06.2024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16B1D5-5886-8008-AB2E-63F39516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A8F5D5-0D3A-338D-84E7-578429B1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5BC7-F4CE-4278-B8BE-4543310700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26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B573C0B-4D8A-B75C-1FA7-542D01706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A9B645-9C17-6B3D-FCBB-DFE08E32A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A952D9-E4A7-8A4F-E833-0F1789DB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85CB-5C4C-4D77-A5C6-DCF1E22C4812}" type="datetimeFigureOut">
              <a:rPr lang="de-DE" smtClean="0"/>
              <a:t>22.06.2024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90F403-9860-EED3-1241-CF26BDC9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D2065E-D62E-2975-DD55-77B35170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5BC7-F4CE-4278-B8BE-4543310700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83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EE1B8-278B-0354-FEAA-9B993FEB7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55CC9D-0E31-83B4-D126-921C9A83B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F91365-B6B0-B480-DD20-568674DB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85CB-5C4C-4D77-A5C6-DCF1E22C4812}" type="datetimeFigureOut">
              <a:rPr lang="de-DE" smtClean="0"/>
              <a:t>22.06.2024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923E29-3E46-3760-0EC4-CE4F47760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602D95-D62E-0A6F-BEA0-510C21BD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5BC7-F4CE-4278-B8BE-4543310700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87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69AEC-B2E8-006F-071F-DCE2CB5EB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43FFD0-7477-1736-1330-3660994AF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EC8F3B-D1F0-6119-FDC0-1AECF91F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85CB-5C4C-4D77-A5C6-DCF1E22C4812}" type="datetimeFigureOut">
              <a:rPr lang="de-DE" smtClean="0"/>
              <a:t>22.06.2024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11C390-86B5-4278-9039-68A3C88D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ECED2A-75B7-039A-2713-406F0FE9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5BC7-F4CE-4278-B8BE-4543310700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18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C6E06-55FA-D814-3EE2-5FFEFA5F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9280D5-5219-9460-2A28-A9D5DA4E9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A1A60B-5607-B92A-4BC9-29B67B830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3098EA-3418-C7B7-7455-22C487F22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85CB-5C4C-4D77-A5C6-DCF1E22C4812}" type="datetimeFigureOut">
              <a:rPr lang="de-DE" smtClean="0"/>
              <a:t>22.06.2024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EAC5B0-A17A-6750-E0F9-C8DF2009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B6108E-80D0-5119-F9EC-4EEF89FE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5BC7-F4CE-4278-B8BE-4543310700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1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DB47D-ACD6-DF27-5BEB-481841192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E2A2B4-C87B-3E91-7026-D4300A106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A80E37-D4AE-5DA6-F5B6-F623DCEB5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C2C625-3AB3-D1C8-B578-CCF5A3969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47A89C-FD96-5D97-ECC1-FB8A57430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9EAC534-773D-5E1E-C33C-4966E0A9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85CB-5C4C-4D77-A5C6-DCF1E22C4812}" type="datetimeFigureOut">
              <a:rPr lang="de-DE" smtClean="0"/>
              <a:t>22.06.2024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692637-E8ED-8903-CD09-6DE25126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BFDA27-864F-7983-CE9A-46C9C207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5BC7-F4CE-4278-B8BE-4543310700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75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D1BAA-4F84-F095-CFCD-E3CEAC16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230403-1725-82DC-8B2B-A1BD3773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85CB-5C4C-4D77-A5C6-DCF1E22C4812}" type="datetimeFigureOut">
              <a:rPr lang="de-DE" smtClean="0"/>
              <a:t>22.06.2024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5EB516-7EBA-5855-FA00-F790474F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E7E01E-B215-7EB7-0FDA-1B67DF62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5BC7-F4CE-4278-B8BE-4543310700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71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BC04D93-75F2-0598-FDB7-C91D73E8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85CB-5C4C-4D77-A5C6-DCF1E22C4812}" type="datetimeFigureOut">
              <a:rPr lang="de-DE" smtClean="0"/>
              <a:t>22.06.2024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FDB7A3-7984-D91C-1E9A-D6B01F85E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80E044-E236-FAAD-5724-3243C728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5BC7-F4CE-4278-B8BE-4543310700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07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34DEE-342F-ADAB-25AF-AD2473A1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896C2F-055B-8095-1596-B4735ABA3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2EB822-F4F7-EDFD-F8E0-5ABCE8F53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CD34D9-D05D-75CA-C75E-6F71979F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85CB-5C4C-4D77-A5C6-DCF1E22C4812}" type="datetimeFigureOut">
              <a:rPr lang="de-DE" smtClean="0"/>
              <a:t>22.06.2024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19DFC9-1606-8D94-E1C6-839D617F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27DDB8-07A1-1F74-DB16-C5C02A02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5BC7-F4CE-4278-B8BE-4543310700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85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0855C-581D-17C3-485F-C98AEC6FB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D0DC168-5083-C3FB-8230-A55ED60C3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31F236-A305-6741-C06B-C7E6114C0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7DF804-64C3-0CC1-6C48-BB329127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85CB-5C4C-4D77-A5C6-DCF1E22C4812}" type="datetimeFigureOut">
              <a:rPr lang="de-DE" smtClean="0"/>
              <a:t>22.06.2024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92C062-8203-1938-334E-6E38978D7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8D4DE5-1312-5469-0CEE-BFFB5A70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5BC7-F4CE-4278-B8BE-4543310700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16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76D22D4-E70F-2FF2-9B0E-7EA43886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DF0769-E3BC-4BE5-9A69-1A09EDE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444757-F2DE-27BE-ECF5-5117B4F03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A85CB-5C4C-4D77-A5C6-DCF1E22C4812}" type="datetimeFigureOut">
              <a:rPr lang="de-DE" smtClean="0"/>
              <a:t>22.06.2024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495EF4-D2BF-11F3-1C14-5474FB48E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0B827-0019-7B6E-258D-18539058E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15BC7-F4CE-4278-B8BE-4543310700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61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2C909AC6-E88F-155B-5B38-C99F17BF40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90238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33786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B1ABEA1C-BBDC-1DB7-17A7-15B7B116DC34}"/>
              </a:ext>
            </a:extLst>
          </p:cNvPr>
          <p:cNvGraphicFramePr/>
          <p:nvPr/>
        </p:nvGraphicFramePr>
        <p:xfrm>
          <a:off x="419100" y="719666"/>
          <a:ext cx="1143952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4751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B1ABEA1C-BBDC-1DB7-17A7-15B7B116DC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7198419"/>
              </p:ext>
            </p:extLst>
          </p:nvPr>
        </p:nvGraphicFramePr>
        <p:xfrm>
          <a:off x="419100" y="719666"/>
          <a:ext cx="1143952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3752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B1ABEA1C-BBDC-1DB7-17A7-15B7B116DC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1342397"/>
              </p:ext>
            </p:extLst>
          </p:nvPr>
        </p:nvGraphicFramePr>
        <p:xfrm>
          <a:off x="419100" y="719666"/>
          <a:ext cx="1143952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09639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B1ABEA1C-BBDC-1DB7-17A7-15B7B116DC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0756972"/>
              </p:ext>
            </p:extLst>
          </p:nvPr>
        </p:nvGraphicFramePr>
        <p:xfrm>
          <a:off x="419100" y="719666"/>
          <a:ext cx="1143952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31176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B1ABEA1C-BBDC-1DB7-17A7-15B7B116DC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9616683"/>
              </p:ext>
            </p:extLst>
          </p:nvPr>
        </p:nvGraphicFramePr>
        <p:xfrm>
          <a:off x="419100" y="719666"/>
          <a:ext cx="1143952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85416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B1ABEA1C-BBDC-1DB7-17A7-15B7B116DC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8489733"/>
              </p:ext>
            </p:extLst>
          </p:nvPr>
        </p:nvGraphicFramePr>
        <p:xfrm>
          <a:off x="419100" y="719666"/>
          <a:ext cx="1143952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43308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2C909AC6-E88F-155B-5B38-C99F17BF40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164298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0480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2C909AC6-E88F-155B-5B38-C99F17BF40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677170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812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EDC5A06F-FB74-6CA5-1748-83737CD444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36067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2739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66B750-F6B3-8DED-CF9D-7D05FAA724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43220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211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1A80EFD0-9B61-2910-015B-1BFE114617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3190360"/>
              </p:ext>
            </p:extLst>
          </p:nvPr>
        </p:nvGraphicFramePr>
        <p:xfrm>
          <a:off x="2133599" y="720000"/>
          <a:ext cx="8128800" cy="541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70994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F12BC22-9B49-3A8D-D861-D89B60882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408"/>
            <a:ext cx="12192000" cy="614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8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2C909AC6-E88F-155B-5B38-C99F17BF40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8675333"/>
              </p:ext>
            </p:extLst>
          </p:nvPr>
        </p:nvGraphicFramePr>
        <p:xfrm>
          <a:off x="2031600" y="720000"/>
          <a:ext cx="8128800" cy="541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759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EDC5A06F-FB74-6CA5-1748-83737CD444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728725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644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66B750-F6B3-8DED-CF9D-7D05FAA724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40298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5719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66B750-F6B3-8DED-CF9D-7D05FAA724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27804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331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66B750-F6B3-8DED-CF9D-7D05FAA724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72731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362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EDC5A06F-FB74-6CA5-1748-83737CD444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804465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3256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B1ABEA1C-BBDC-1DB7-17A7-15B7B116DC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8089297"/>
              </p:ext>
            </p:extLst>
          </p:nvPr>
        </p:nvGraphicFramePr>
        <p:xfrm>
          <a:off x="419100" y="719666"/>
          <a:ext cx="1143952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6560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Breitbild</PresentationFormat>
  <Paragraphs>91</Paragraphs>
  <Slides>20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Victoria Thiel</dc:creator>
  <cp:lastModifiedBy>Victoria Thiel</cp:lastModifiedBy>
  <cp:revision>57</cp:revision>
  <dcterms:created xsi:type="dcterms:W3CDTF">2024-05-28T21:13:54Z</dcterms:created>
  <dcterms:modified xsi:type="dcterms:W3CDTF">2024-06-23T17:42:23Z</dcterms:modified>
</cp:coreProperties>
</file>