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Nunito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A87803-5ABC-457D-AFF3-E76295F58D01}">
  <a:tblStyle styleId="{3DA87803-5ABC-457D-AFF3-E76295F58D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6.xml"/><Relationship Id="rId44" Type="http://schemas.openxmlformats.org/officeDocument/2006/relationships/font" Target="fonts/NunitoExtraBold-boldItalic.fntdata"/><Relationship Id="rId21" Type="http://schemas.openxmlformats.org/officeDocument/2006/relationships/slide" Target="slides/slide15.xml"/><Relationship Id="rId43" Type="http://schemas.openxmlformats.org/officeDocument/2006/relationships/font" Target="fonts/NunitoExtra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86447e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b86447e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c483b98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c483b98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c483b98f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c483b98f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c483b98f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c483b98f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c483b98f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c483b98f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c483b98f3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c483b98f3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c483b98f3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c483b98f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c483b98f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c483b98f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c483b98f3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c483b98f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c483b98f3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c483b98f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1efa93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1efa93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c483b98f3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c483b98f3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c483b98f3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c483b98f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c483b98f3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c483b98f3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c483b9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c483b9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c483b98f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c483b98f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c483b98f3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c483b98f3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ec4c041e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ec4c041e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c4c041e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c4c041e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c483b98f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c483b98f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c4c041e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ec4c041e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c483b98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c483b98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b1efa93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eb1efa93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a9704f3f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a9704f3f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a9704f3f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a9704f3f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a9704f3f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a9704f3f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a9704f3f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a9704f3f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83b98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83b98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b1efa93e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b1efa93e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Transporte.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Vallejo Victoria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L. 61834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-8070" r="8070" t="0"/>
          <a:stretch/>
        </p:blipFill>
        <p:spPr>
          <a:xfrm>
            <a:off x="721125" y="1147725"/>
            <a:ext cx="1754000" cy="5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275" y="111375"/>
            <a:ext cx="7993723" cy="496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0" y="0"/>
            <a:ext cx="832134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3"/>
          <p:cNvCxnSpPr/>
          <p:nvPr/>
        </p:nvCxnSpPr>
        <p:spPr>
          <a:xfrm>
            <a:off x="1094175" y="1374725"/>
            <a:ext cx="75564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3"/>
          <p:cNvSpPr txBox="1"/>
          <p:nvPr/>
        </p:nvSpPr>
        <p:spPr>
          <a:xfrm>
            <a:off x="388975" y="1159625"/>
            <a:ext cx="52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312</a:t>
            </a:r>
            <a:endParaRPr b="1" sz="13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0" y="0"/>
            <a:ext cx="8321340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4" name="Google Shape;354;p24"/>
          <p:cNvGraphicFramePr/>
          <p:nvPr/>
        </p:nvGraphicFramePr>
        <p:xfrm>
          <a:off x="6299825" y="20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453950"/>
                <a:gridCol w="675850"/>
                <a:gridCol w="498850"/>
              </a:tblGrid>
              <a:tr h="469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Capacidad no utilizada camiones =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548B9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1%</a:t>
                      </a:r>
                      <a:endParaRPr b="1" sz="1100">
                        <a:solidFill>
                          <a:srgbClr val="548B9A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24"/>
          <p:cNvSpPr txBox="1"/>
          <p:nvPr/>
        </p:nvSpPr>
        <p:spPr>
          <a:xfrm>
            <a:off x="388975" y="1159625"/>
            <a:ext cx="52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312</a:t>
            </a:r>
            <a:endParaRPr b="1" sz="13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6" name="Google Shape;356;p24"/>
          <p:cNvCxnSpPr/>
          <p:nvPr/>
        </p:nvCxnSpPr>
        <p:spPr>
          <a:xfrm>
            <a:off x="1094175" y="1374725"/>
            <a:ext cx="75564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0" y="0"/>
            <a:ext cx="8321340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25"/>
          <p:cNvGraphicFramePr/>
          <p:nvPr/>
        </p:nvGraphicFramePr>
        <p:xfrm>
          <a:off x="6299825" y="20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453950"/>
                <a:gridCol w="675850"/>
                <a:gridCol w="498850"/>
              </a:tblGrid>
              <a:tr h="4691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Capacidad no utilizada camiones =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548B9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1%</a:t>
                      </a:r>
                      <a:endParaRPr b="1" sz="1100">
                        <a:solidFill>
                          <a:srgbClr val="548B9A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25"/>
          <p:cNvSpPr txBox="1"/>
          <p:nvPr/>
        </p:nvSpPr>
        <p:spPr>
          <a:xfrm>
            <a:off x="388975" y="1159625"/>
            <a:ext cx="520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312</a:t>
            </a:r>
            <a:endParaRPr b="1" sz="13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4" name="Google Shape;364;p25"/>
          <p:cNvCxnSpPr/>
          <p:nvPr/>
        </p:nvCxnSpPr>
        <p:spPr>
          <a:xfrm>
            <a:off x="1094175" y="1374725"/>
            <a:ext cx="75564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5" name="Google Shape;365;p25"/>
          <p:cNvGraphicFramePr/>
          <p:nvPr/>
        </p:nvGraphicFramePr>
        <p:xfrm>
          <a:off x="2101913" y="103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455350"/>
                <a:gridCol w="402950"/>
                <a:gridCol w="382850"/>
              </a:tblGrid>
              <a:tr h="2062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Coef de Correl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 hMerge="1"/>
                <a:tc hMerge="1"/>
              </a:tr>
              <a:tr h="2062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Viajes y Pallets T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  <a:tc hMerge="1"/>
              </a:tr>
              <a:tr h="2062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0,99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0" y="-86925"/>
            <a:ext cx="8094325" cy="50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6349875" y="659850"/>
            <a:ext cx="2794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434343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La diferencia con la disponibilidad esperada de los camiones se relaciona directamente con la cantidad de horas en Mantenimiento y Reparaciones → CV      .</a:t>
            </a:r>
            <a:endParaRPr i="1" sz="1100">
              <a:solidFill>
                <a:srgbClr val="434343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72" name="Google Shape;372;p26"/>
          <p:cNvGraphicFramePr/>
          <p:nvPr/>
        </p:nvGraphicFramePr>
        <p:xfrm>
          <a:off x="375950" y="47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3143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</a:tblGrid>
              <a:tr h="13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Ciclos</a:t>
                      </a:r>
                      <a:endParaRPr b="1"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26"/>
          <p:cNvSpPr txBox="1"/>
          <p:nvPr/>
        </p:nvSpPr>
        <p:spPr>
          <a:xfrm>
            <a:off x="7687700" y="3497600"/>
            <a:ext cx="1512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Menor ciclos, más mantenimiento…</a:t>
            </a:r>
            <a:endParaRPr sz="1300">
              <a:solidFill>
                <a:schemeClr val="dk2"/>
              </a:solidFill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0" y="-86925"/>
            <a:ext cx="8094325" cy="5003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" name="Google Shape;379;p27"/>
          <p:cNvGraphicFramePr/>
          <p:nvPr/>
        </p:nvGraphicFramePr>
        <p:xfrm>
          <a:off x="375950" y="47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3143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  <a:gridCol w="123825"/>
              </a:tblGrid>
              <a:tr h="133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Ciclos</a:t>
                      </a:r>
                      <a:endParaRPr b="1"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highlight>
                            <a:srgbClr val="FFF2CC"/>
                          </a:highlight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700">
                        <a:highlight>
                          <a:srgbClr val="FFF2CC"/>
                        </a:highlight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</a:t>
                      </a:r>
                      <a:endParaRPr sz="7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27"/>
          <p:cNvSpPr txBox="1"/>
          <p:nvPr>
            <p:ph type="title"/>
          </p:nvPr>
        </p:nvSpPr>
        <p:spPr>
          <a:xfrm>
            <a:off x="4528850" y="1243800"/>
            <a:ext cx="43368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  <a:highlight>
                  <a:srgbClr val="FFF2CC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Para aquellos camiones con menor disponibilidad (en mantenimiento más de 50 HS) son aquellos camiones con 3 ciclos o menos.</a:t>
            </a:r>
            <a:endParaRPr b="0">
              <a:highlight>
                <a:srgbClr val="FFF2CC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92325" y="76200"/>
            <a:ext cx="3381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Costos Variables</a:t>
            </a:r>
            <a:endParaRPr sz="2000"/>
          </a:p>
        </p:txBody>
      </p:sp>
      <p:pic>
        <p:nvPicPr>
          <p:cNvPr id="386" name="Google Shape;386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0" y="765575"/>
            <a:ext cx="7085927" cy="43779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 txBox="1"/>
          <p:nvPr/>
        </p:nvSpPr>
        <p:spPr>
          <a:xfrm>
            <a:off x="213700" y="467700"/>
            <a:ext cx="2777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menor a mayor cantidad de KM (ciclos).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88" name="Google Shape;388;p28"/>
          <p:cNvGraphicFramePr/>
          <p:nvPr/>
        </p:nvGraphicFramePr>
        <p:xfrm>
          <a:off x="7299625" y="142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876500"/>
                <a:gridCol w="847175"/>
              </a:tblGrid>
              <a:tr h="40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TOTALES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 Combustible</a:t>
                      </a:r>
                      <a:endParaRPr b="1" sz="8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$13.517.104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$Mantenimiento (Prev)</a:t>
                      </a:r>
                      <a:endParaRPr b="1" sz="8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$1.574.946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 Reparaciones (Corr)</a:t>
                      </a:r>
                      <a:endParaRPr b="1" sz="8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$6.011.533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 Cubiertas</a:t>
                      </a:r>
                      <a:endParaRPr b="1" sz="8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$13.784.454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 Peajes</a:t>
                      </a:r>
                      <a:endParaRPr b="1" sz="8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$472.626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92325" y="76200"/>
            <a:ext cx="3381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Costos Variables</a:t>
            </a:r>
            <a:endParaRPr sz="2000"/>
          </a:p>
        </p:txBody>
      </p:sp>
      <p:pic>
        <p:nvPicPr>
          <p:cNvPr id="394" name="Google Shape;394;p2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773900"/>
            <a:ext cx="7085927" cy="43779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9"/>
          <p:cNvSpPr txBox="1"/>
          <p:nvPr/>
        </p:nvSpPr>
        <p:spPr>
          <a:xfrm>
            <a:off x="213700" y="467700"/>
            <a:ext cx="2777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menor a mayor cantidad de KM (ciclos).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7275725" y="1112875"/>
            <a:ext cx="18144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Aquellos camiones con </a:t>
            </a:r>
            <a:r>
              <a:rPr lang="es" sz="1200">
                <a:solidFill>
                  <a:schemeClr val="dk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Ciclos &lt;= 3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tienen menor disponibilidad. Esto es atribuido a fallas en las cubiertas causadas en los primeros ciclos las cuales deben ser restauradas y están en </a:t>
            </a: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Mantenimiento Correctivo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esperando tales cubiertas, acumulando HS en Mant. Correctivo.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Tienen $0 en cubiertas al estar a su espera y altos costos de Mantenimiento Correctivo al permanecer allí.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925825" y="1187675"/>
            <a:ext cx="2609100" cy="3881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4122125" y="318950"/>
            <a:ext cx="47901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Camiones con menor disponibilidad</a:t>
            </a:r>
            <a:endParaRPr sz="2000"/>
          </a:p>
        </p:txBody>
      </p:sp>
      <p:pic>
        <p:nvPicPr>
          <p:cNvPr id="403" name="Google Shape;40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425" y="1094175"/>
            <a:ext cx="6134899" cy="37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 txBox="1"/>
          <p:nvPr/>
        </p:nvSpPr>
        <p:spPr>
          <a:xfrm>
            <a:off x="6976450" y="1402775"/>
            <a:ext cx="17862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05" name="Google Shape;405;p30"/>
          <p:cNvGraphicFramePr/>
          <p:nvPr/>
        </p:nvGraphicFramePr>
        <p:xfrm>
          <a:off x="234050" y="76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172850"/>
                <a:gridCol w="1267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Mantenimiento Correctivo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$Mantenimiento Correctivo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$5.431.539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90,4%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30"/>
          <p:cNvSpPr txBox="1"/>
          <p:nvPr/>
        </p:nvSpPr>
        <p:spPr>
          <a:xfrm>
            <a:off x="280550" y="2399600"/>
            <a:ext cx="23937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25 camiones con Ciclos &lt;= 3 representan el 90,4% de los Costos por Mantenimiento Correctivo.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Cómo se podría disminuir?</a:t>
            </a:r>
            <a:endParaRPr b="1" i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title"/>
          </p:nvPr>
        </p:nvSpPr>
        <p:spPr>
          <a:xfrm>
            <a:off x="192325" y="76200"/>
            <a:ext cx="3381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Costos Variables</a:t>
            </a:r>
            <a:endParaRPr sz="2000"/>
          </a:p>
        </p:txBody>
      </p:sp>
      <p:pic>
        <p:nvPicPr>
          <p:cNvPr id="412" name="Google Shape;412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0" y="765575"/>
            <a:ext cx="7085927" cy="43779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1"/>
          <p:cNvSpPr txBox="1"/>
          <p:nvPr/>
        </p:nvSpPr>
        <p:spPr>
          <a:xfrm>
            <a:off x="213700" y="467700"/>
            <a:ext cx="2777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menor a mayor cantidad de KM (ciclos).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3478875" y="1187675"/>
            <a:ext cx="3684600" cy="3881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7275725" y="1189075"/>
            <a:ext cx="18144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Aquellos camiones con </a:t>
            </a:r>
            <a:r>
              <a:rPr lang="es" sz="1200">
                <a:solidFill>
                  <a:schemeClr val="lt1"/>
                </a:solidFill>
                <a:highlight>
                  <a:srgbClr val="0000FF"/>
                </a:highlight>
                <a:latin typeface="Nunito"/>
                <a:ea typeface="Nunito"/>
                <a:cs typeface="Nunito"/>
                <a:sym typeface="Nunito"/>
              </a:rPr>
              <a:t>Ciclos &gt;= 4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tienen mayor disponibilidad. Cuentan con altos costos de </a:t>
            </a: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Cubiertas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y bajos costos de Mantenimiento Correctivo al no precisar de nuevos cambios en las cubiertas.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Además al ser los camiones con más KM recorridos los costos de Combustible son mayores.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579050" y="685250"/>
            <a:ext cx="181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Excel</a:t>
            </a:r>
            <a:endParaRPr sz="3000"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190850" y="3642225"/>
            <a:ext cx="6762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 estos datos calculados fue diseñado el ciclo y costos operativo reales de acuerdo al primer mes de operación además de gráficos descriptivos y correlaciones relevantes entre variables.</a:t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3979625" y="1057225"/>
            <a:ext cx="4430100" cy="23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02"/>
              <a:t>A partir de los datos del 1er mes de operación fue posible calcular: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Distancia recorrida </a:t>
            </a:r>
            <a:r>
              <a:rPr lang="es" sz="1402"/>
              <a:t>Origen</a:t>
            </a:r>
            <a:r>
              <a:rPr lang="es" sz="1402"/>
              <a:t> - Destino (KM).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Capacidad utilizada de los camiones.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Tiempo operativo total.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Velocidad promedio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Correlaciones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Costos Fijos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Costos Variables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/>
              <a:t>Costos Totales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4122125" y="318950"/>
            <a:ext cx="47901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Camiones con mayor disponibilidad</a:t>
            </a:r>
            <a:endParaRPr sz="2000"/>
          </a:p>
        </p:txBody>
      </p:sp>
      <p:sp>
        <p:nvSpPr>
          <p:cNvPr id="421" name="Google Shape;421;p32"/>
          <p:cNvSpPr txBox="1"/>
          <p:nvPr/>
        </p:nvSpPr>
        <p:spPr>
          <a:xfrm>
            <a:off x="6976450" y="1402775"/>
            <a:ext cx="17862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280550" y="2399600"/>
            <a:ext cx="23937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35 camiones con Ciclos &gt;= 4 representan sólo el 9,65% de los Costos por Mantenimiento Correctivo.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diferencia de los camiones con menor disponibilidad, cuentan con mayores costos de Cubiertas pero tienen más tiempo operativo en tránsito.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00" y="1153050"/>
            <a:ext cx="6321852" cy="3909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32"/>
          <p:cNvGraphicFramePr/>
          <p:nvPr/>
        </p:nvGraphicFramePr>
        <p:xfrm>
          <a:off x="280550" y="7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172850"/>
                <a:gridCol w="1323300"/>
              </a:tblGrid>
              <a:tr h="56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Mantenimiento Correctivo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$Mantenimiento Correctivo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$579.994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9,65%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1303800" y="645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Cómo disminuir las Horas y los Costos Correctivos de aquellos camiones con menor disponibilidad ?</a:t>
            </a:r>
            <a:endParaRPr sz="2000"/>
          </a:p>
        </p:txBody>
      </p:sp>
      <p:sp>
        <p:nvSpPr>
          <p:cNvPr id="430" name="Google Shape;430;p33"/>
          <p:cNvSpPr txBox="1"/>
          <p:nvPr/>
        </p:nvSpPr>
        <p:spPr>
          <a:xfrm>
            <a:off x="542400" y="1740450"/>
            <a:ext cx="80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Aquellos camiones que se encuentran + de 50 HS en mantenimiento correctivo (Ciclo&lt;=3) se deduce que es porque no compran cubiertas y las están reparando, estos camiones representan el 90,4% de los gastos en mantenimiento correctivo.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542400" y="2749425"/>
            <a:ext cx="83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Se recomienda que en lugar de dejarlos en correctivo, compren las cubiertas nuevas e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inviertan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 más tiempo en mantenimiento Preventivo poniendo tales Cubiertas y un menor tiempo en Correctivo. </a:t>
            </a:r>
            <a:r>
              <a:rPr i="1" lang="es">
                <a:latin typeface="Maven Pro"/>
                <a:ea typeface="Maven Pro"/>
                <a:cs typeface="Maven Pro"/>
                <a:sym typeface="Maven Pro"/>
              </a:rPr>
              <a:t>Cómo afectaría esto los Costos?</a:t>
            </a:r>
            <a:endParaRPr i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48150" y="3758050"/>
            <a:ext cx="778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Compra de Cubiertas en base a KM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Mantenimiento preventivo general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Correctivo de “holgura” en caso de haber alguna falla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Google Shape;437;p34"/>
          <p:cNvGraphicFramePr/>
          <p:nvPr/>
        </p:nvGraphicFramePr>
        <p:xfrm>
          <a:off x="1919975" y="47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762125"/>
                <a:gridCol w="1657350"/>
                <a:gridCol w="18097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Correctivo original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Cubiertas + Prev + Corr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Ahorro / Diferencia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$5.431.539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$3.231.623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$2.199.916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8" name="Google Shape;438;p34"/>
          <p:cNvGraphicFramePr/>
          <p:nvPr/>
        </p:nvGraphicFramePr>
        <p:xfrm>
          <a:off x="1148450" y="170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543050"/>
                <a:gridCol w="1762125"/>
                <a:gridCol w="1657350"/>
                <a:gridCol w="18097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Costo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Nuevo eficiente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Diferencia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Cubiertas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$13.784.454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$16.233.516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-$2.449.062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Preventivo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$1.574.946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$2.074.946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-$500.000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Correctivo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$6.011.533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$862.555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$5.148.978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$21.370.933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$19.171.017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$2.199.916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34"/>
          <p:cNvSpPr txBox="1"/>
          <p:nvPr/>
        </p:nvSpPr>
        <p:spPr>
          <a:xfrm>
            <a:off x="1140925" y="3823500"/>
            <a:ext cx="68454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CV = $35.360.663.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 invertir más tiempo en Preventivo, colocando las nuevas Cubiertas y disminuyendo las horas y costos en Correctivo el ahorro total sería de $2.199.916 en Costos Variables, lo cuál representa un 6% del CV total.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nuevo CV sería de $33.160.747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80" y="0"/>
            <a:ext cx="83280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5" y="609250"/>
            <a:ext cx="7459927" cy="460782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6"/>
          <p:cNvSpPr txBox="1"/>
          <p:nvPr>
            <p:ph type="title"/>
          </p:nvPr>
        </p:nvSpPr>
        <p:spPr>
          <a:xfrm>
            <a:off x="170150" y="8025"/>
            <a:ext cx="51021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Costos Fijos</a:t>
            </a:r>
            <a:endParaRPr/>
          </a:p>
        </p:txBody>
      </p:sp>
      <p:sp>
        <p:nvSpPr>
          <p:cNvPr id="451" name="Google Shape;451;p36"/>
          <p:cNvSpPr txBox="1"/>
          <p:nvPr/>
        </p:nvSpPr>
        <p:spPr>
          <a:xfrm>
            <a:off x="213700" y="467700"/>
            <a:ext cx="2777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menor a mayor cantidad de KM (ciclos).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5985175" y="953875"/>
            <a:ext cx="402000" cy="4189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6686550" y="2001300"/>
            <a:ext cx="2339700" cy="1346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 Choferes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Las horas disponibles de 315 HS &gt; 312 HS son explicadas con un chofer más, permitiendo un esquema de relevos sin necesidad de descansos de 12 HS como parte de ciclo operativo.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635925" y="2627850"/>
            <a:ext cx="23397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00" y="228600"/>
            <a:ext cx="78151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5" y="609250"/>
            <a:ext cx="7459927" cy="460782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8"/>
          <p:cNvSpPr txBox="1"/>
          <p:nvPr>
            <p:ph type="title"/>
          </p:nvPr>
        </p:nvSpPr>
        <p:spPr>
          <a:xfrm>
            <a:off x="170150" y="8025"/>
            <a:ext cx="51021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Costos Fijos</a:t>
            </a:r>
            <a:endParaRPr/>
          </a:p>
        </p:txBody>
      </p:sp>
      <p:sp>
        <p:nvSpPr>
          <p:cNvPr id="466" name="Google Shape;466;p38"/>
          <p:cNvSpPr txBox="1"/>
          <p:nvPr/>
        </p:nvSpPr>
        <p:spPr>
          <a:xfrm>
            <a:off x="213700" y="467700"/>
            <a:ext cx="2777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menor a mayor cantidad de KM (ciclos). 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766850" y="2571750"/>
            <a:ext cx="2339700" cy="2571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6686550" y="2001300"/>
            <a:ext cx="2339700" cy="1346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Ciclos 1, 2 y 3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sueldo del Chofer es menor al realizar pocos Ciclos.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sueldos a Personal Temporarios crecen al necesarios para los altos tiempos de Mantenimiento Correctivo.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635925" y="2627850"/>
            <a:ext cx="23397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75" y="56100"/>
            <a:ext cx="8219100" cy="50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4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75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4966850" y="285850"/>
            <a:ext cx="37761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Conclusiones</a:t>
            </a:r>
            <a:endParaRPr sz="3500"/>
          </a:p>
        </p:txBody>
      </p:sp>
      <p:sp>
        <p:nvSpPr>
          <p:cNvPr id="485" name="Google Shape;485;p41"/>
          <p:cNvSpPr txBox="1"/>
          <p:nvPr/>
        </p:nvSpPr>
        <p:spPr>
          <a:xfrm>
            <a:off x="804250" y="1151650"/>
            <a:ext cx="75564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Aquellos camiones con menor disponibilidad tienen alta cantidad de Horas en Mantenimiento Correctivo, se debería implementar un mayor Mantenimiento Preventivo para consecuentemente </a:t>
            </a: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disminuir</a:t>
            </a: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el Correctivo.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variación de los Costos Fijos es explicada por los Sueldos de Personal.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Costos Fijos más altos se atribuyen a aquellos camiones que superan la disponibilidad de 312 al tener 2 Choferes → relevos sin necesidad de tomar descansos de 12 horas como parte del ciclo operativo.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variación de los Costos Variables se explica debido a las HS de Mantenimiento Correctivo principalmente.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 los camiones que tuvieron una menor disponibilidad tuvieron una cantidad de ciclos entre 1 y 3. Puede deberse a que está a la espera en Mantenimiento Correctivo de la reparación de cubiertas por ejemplo.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0" y="0"/>
            <a:ext cx="83213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type="title"/>
          </p:nvPr>
        </p:nvSpPr>
        <p:spPr>
          <a:xfrm>
            <a:off x="1388550" y="11812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Gracias!</a:t>
            </a:r>
            <a:endParaRPr sz="7000"/>
          </a:p>
        </p:txBody>
      </p:sp>
      <p:sp>
        <p:nvSpPr>
          <p:cNvPr id="491" name="Google Shape;491;p42"/>
          <p:cNvSpPr txBox="1"/>
          <p:nvPr/>
        </p:nvSpPr>
        <p:spPr>
          <a:xfrm>
            <a:off x="94275" y="62850"/>
            <a:ext cx="2681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Vallejo Victoria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2" name="Google Shape;492;p42"/>
          <p:cNvPicPr preferRelativeResize="0"/>
          <p:nvPr/>
        </p:nvPicPr>
        <p:blipFill rotWithShape="1">
          <a:blip r:embed="rId3">
            <a:alphaModFix/>
          </a:blip>
          <a:srcRect b="0" l="-8070" r="8070" t="0"/>
          <a:stretch/>
        </p:blipFill>
        <p:spPr>
          <a:xfrm>
            <a:off x="8120900" y="128400"/>
            <a:ext cx="880750" cy="2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16"/>
          <p:cNvGraphicFramePr/>
          <p:nvPr/>
        </p:nvGraphicFramePr>
        <p:xfrm>
          <a:off x="1162050" y="151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2228850"/>
                <a:gridCol w="1171575"/>
                <a:gridCol w="1171575"/>
                <a:gridCol w="1171575"/>
                <a:gridCol w="10763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Planificado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Desvío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Desvío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Camiones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18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42,9%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Recorrido Origen - Destino (KM)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1023 KM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1023 KM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 KM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0,0%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Recorrido Mensual (KM)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10834 KM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10107 KM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-727 KM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-6,7%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Pallets / Viaje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26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25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-1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-3,2%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Pallets Totales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5.780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5.780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0,0%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Ciclos / Mes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5,3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4,9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-0,4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-6,7%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Viajes Totales / Mes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10,6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9,9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-0,7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-6,7%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16"/>
          <p:cNvSpPr txBox="1"/>
          <p:nvPr>
            <p:ph type="title"/>
          </p:nvPr>
        </p:nvSpPr>
        <p:spPr>
          <a:xfrm>
            <a:off x="1440000" y="594225"/>
            <a:ext cx="70305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Plan de Trabajo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4562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</a:t>
            </a:r>
            <a:r>
              <a:rPr lang="es"/>
              <a:t>de Camiones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660675" y="3142175"/>
            <a:ext cx="448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número real de camiones es de 18 camiones más de lo que se había planificado originalmente, pasó de 42 a 60.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736900" y="21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380825"/>
                <a:gridCol w="566925"/>
                <a:gridCol w="937675"/>
                <a:gridCol w="325100"/>
                <a:gridCol w="566925"/>
                <a:gridCol w="566925"/>
                <a:gridCol w="566925"/>
              </a:tblGrid>
              <a:tr h="2381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Aumento en cantidad 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Camiones debido a las ineficiencias =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accen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42,9%</a:t>
                      </a:r>
                      <a:endParaRPr b="1" sz="1200">
                        <a:solidFill>
                          <a:schemeClr val="accen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05" name="Google Shape;305;p17"/>
          <p:cNvSpPr txBox="1"/>
          <p:nvPr/>
        </p:nvSpPr>
        <p:spPr>
          <a:xfrm>
            <a:off x="5648500" y="2121525"/>
            <a:ext cx="327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acuerdo a la cantidad de pallets total a transportar de 5.780 y un promedio de ciclos reales por camión de 4,9 la cantidad eficiente de camiones sería de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47 camiones</a:t>
            </a:r>
            <a:endParaRPr b="1" sz="17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440000" y="594225"/>
            <a:ext cx="70305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Costos</a:t>
            </a:r>
            <a:endParaRPr/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2754975" y="152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400175"/>
                <a:gridCol w="1171575"/>
                <a:gridCol w="1171575"/>
                <a:gridCol w="1171575"/>
                <a:gridCol w="10763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Planificado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Desvío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Desvío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C9CA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Costo por KM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$123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$112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-$12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-9,4%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Costos Fijos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$17.001.250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$26.033.804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$9.032.554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53,1%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Costos Variables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$34.646.243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$35.360.663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$714.420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2,1%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Amortizaciones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$4.410.000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$6.300.000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$1.890.000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42,9%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Total Costos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$56.057.493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$67.694.467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$11.636.974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20,8%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18"/>
          <p:cNvSpPr txBox="1"/>
          <p:nvPr/>
        </p:nvSpPr>
        <p:spPr>
          <a:xfrm>
            <a:off x="209525" y="2245625"/>
            <a:ext cx="21474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Los Costos Fijos aumentan en un </a:t>
            </a:r>
            <a:r>
              <a:rPr b="1" lang="es" sz="1300">
                <a:solidFill>
                  <a:srgbClr val="88C9CA"/>
                </a:solidFill>
                <a:latin typeface="Maven Pro"/>
                <a:ea typeface="Maven Pro"/>
                <a:cs typeface="Maven Pro"/>
                <a:sym typeface="Maven Pro"/>
              </a:rPr>
              <a:t>53</a:t>
            </a:r>
            <a:r>
              <a:rPr b="1" lang="es" sz="1300">
                <a:solidFill>
                  <a:srgbClr val="88C9CA"/>
                </a:solidFill>
                <a:latin typeface="Maven Pro"/>
                <a:ea typeface="Maven Pro"/>
                <a:cs typeface="Maven Pro"/>
                <a:sym typeface="Maven Pro"/>
              </a:rPr>
              <a:t>,1</a:t>
            </a:r>
            <a:r>
              <a:rPr b="1" lang="es" sz="1300">
                <a:solidFill>
                  <a:srgbClr val="88C9CA"/>
                </a:solidFill>
                <a:latin typeface="Maven Pro"/>
                <a:ea typeface="Maven Pro"/>
                <a:cs typeface="Maven Pro"/>
                <a:sym typeface="Maven Pro"/>
              </a:rPr>
              <a:t>%</a:t>
            </a:r>
            <a:r>
              <a:rPr b="1" lang="es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lo cuál corresponde a </a:t>
            </a:r>
            <a:r>
              <a:rPr b="1" lang="es" sz="13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$9.032.554 </a:t>
            </a:r>
            <a:r>
              <a:rPr b="1" lang="es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más que lo planificado.</a:t>
            </a:r>
            <a:endParaRPr b="1"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842900" y="4159975"/>
            <a:ext cx="39759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Costos de Amortización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están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directamente relacionados con el aumento en </a:t>
            </a:r>
            <a:r>
              <a:rPr b="1" lang="es" sz="13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42,9%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en la cantidad de camiones.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Operativo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1645925" y="3913125"/>
            <a:ext cx="6284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tiempo operativo real fue un 99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,7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% del tiempo operativo total posible, indicando un buen uso del tiempo.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0" name="Google Shape;320;p19"/>
          <p:cNvGraphicFramePr/>
          <p:nvPr/>
        </p:nvGraphicFramePr>
        <p:xfrm>
          <a:off x="2111763" y="17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3522750"/>
                <a:gridCol w="1397725"/>
              </a:tblGrid>
              <a:tr h="55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Tiempo posible operativo total (HS)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18720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Tiempo operativo Real total (HS)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18672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Disponibilidad Real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99,7%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Disponibilidad de camiones</a:t>
            </a:r>
            <a:endParaRPr/>
          </a:p>
        </p:txBody>
      </p:sp>
      <p:graphicFrame>
        <p:nvGraphicFramePr>
          <p:cNvPr id="326" name="Google Shape;326;p20"/>
          <p:cNvGraphicFramePr/>
          <p:nvPr/>
        </p:nvGraphicFramePr>
        <p:xfrm>
          <a:off x="2302838" y="185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2682675"/>
                <a:gridCol w="1483725"/>
              </a:tblGrid>
              <a:tr h="53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Tiempo Total Real (HS)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18672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Tiempo Operativo (HS)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13552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Disponible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72,6%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20"/>
          <p:cNvSpPr txBox="1"/>
          <p:nvPr/>
        </p:nvSpPr>
        <p:spPr>
          <a:xfrm>
            <a:off x="1839050" y="3871650"/>
            <a:ext cx="5094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Del tiempo operativo total, un 72,6% del tiempo los camiones se encontraron disponibles, fuera de mantenimiento.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79875"/>
            <a:ext cx="552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No disponible - Mantenimiento</a:t>
            </a:r>
            <a:endParaRPr sz="2500"/>
          </a:p>
        </p:txBody>
      </p:sp>
      <p:sp>
        <p:nvSpPr>
          <p:cNvPr id="333" name="Google Shape;333;p21"/>
          <p:cNvSpPr txBox="1"/>
          <p:nvPr/>
        </p:nvSpPr>
        <p:spPr>
          <a:xfrm>
            <a:off x="1140925" y="4024450"/>
            <a:ext cx="70698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 evidencia que el 27,4% del tiempo total fue dedicado al 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mantenimiento.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Dentro de ese tiempo, el 93,7% fue dedicado al mantenimiento Correctivo por lo tanto es necesario analizar sus causas.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4" name="Google Shape;334;p21"/>
          <p:cNvGraphicFramePr/>
          <p:nvPr/>
        </p:nvGraphicFramePr>
        <p:xfrm>
          <a:off x="5323950" y="133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2008225"/>
                <a:gridCol w="7788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Mantenimiento Real total (HS)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5114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Mantenimiento Preventivo (HS)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322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Prev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6,3%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21"/>
          <p:cNvGraphicFramePr/>
          <p:nvPr/>
        </p:nvGraphicFramePr>
        <p:xfrm>
          <a:off x="5323950" y="274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995350"/>
                <a:gridCol w="7916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Mantenimiento Real total (HS)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5114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Mantenimiento Corr (HS)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4792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Corr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93,7%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Google Shape;336;p21"/>
          <p:cNvGraphicFramePr/>
          <p:nvPr/>
        </p:nvGraphicFramePr>
        <p:xfrm>
          <a:off x="1303800" y="210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{3DA87803-5ABC-457D-AFF3-E76295F58D01}</a:tableStyleId>
              </a:tblPr>
              <a:tblGrid>
                <a:gridCol w="1811825"/>
                <a:gridCol w="9377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Tiempo Total Real (HS)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18672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Mantenimiento (HS)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5114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% No disponible - Mantenimiento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27,4%</a:t>
                      </a:r>
                      <a:endParaRPr b="1"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