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8"/>
  </p:notesMasterIdLst>
  <p:sldIdLst>
    <p:sldId id="313" r:id="rId2"/>
    <p:sldId id="256" r:id="rId3"/>
    <p:sldId id="314" r:id="rId4"/>
    <p:sldId id="318" r:id="rId5"/>
    <p:sldId id="257" r:id="rId6"/>
    <p:sldId id="3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92"/>
    <p:restoredTop sz="96327"/>
  </p:normalViewPr>
  <p:slideViewPr>
    <p:cSldViewPr snapToGrid="0">
      <p:cViewPr varScale="1">
        <p:scale>
          <a:sx n="106" d="100"/>
          <a:sy n="106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CB8C0-EB5E-1843-AE24-7364B2DD6D62}" type="doc">
      <dgm:prSet loTypeId="urn:microsoft.com/office/officeart/2005/8/layout/process1" loCatId="" qsTypeId="urn:microsoft.com/office/officeart/2005/8/quickstyle/simple1" qsCatId="simple" csTypeId="urn:microsoft.com/office/officeart/2005/8/colors/accent2_1" csCatId="accent2" phldr="1"/>
      <dgm:spPr/>
    </dgm:pt>
    <dgm:pt modelId="{068054A5-6907-EB4C-826A-E57FFB76C21F}">
      <dgm:prSet phldrT="[Text]"/>
      <dgm:spPr/>
      <dgm:t>
        <a:bodyPr/>
        <a:lstStyle/>
        <a:p>
          <a:r>
            <a:rPr lang="en-US" b="1" dirty="0"/>
            <a:t>EDA, Text Data Preprocessing   </a:t>
          </a:r>
        </a:p>
      </dgm:t>
    </dgm:pt>
    <dgm:pt modelId="{70276D8F-6912-C946-A1B6-D961BEF9DAB1}" type="parTrans" cxnId="{53A1D18C-B2F6-9440-8101-45985E632B60}">
      <dgm:prSet/>
      <dgm:spPr/>
      <dgm:t>
        <a:bodyPr/>
        <a:lstStyle/>
        <a:p>
          <a:endParaRPr lang="en-US"/>
        </a:p>
      </dgm:t>
    </dgm:pt>
    <dgm:pt modelId="{BB664F9C-6489-B045-A188-A8582CC84E96}" type="sibTrans" cxnId="{53A1D18C-B2F6-9440-8101-45985E632B60}">
      <dgm:prSet/>
      <dgm:spPr/>
      <dgm:t>
        <a:bodyPr/>
        <a:lstStyle/>
        <a:p>
          <a:endParaRPr lang="en-US"/>
        </a:p>
      </dgm:t>
    </dgm:pt>
    <dgm:pt modelId="{4D28A838-5284-594D-AADF-751C93937976}">
      <dgm:prSet phldrT="[Text]"/>
      <dgm:spPr/>
      <dgm:t>
        <a:bodyPr/>
        <a:lstStyle/>
        <a:p>
          <a:r>
            <a:rPr lang="en-US" b="1" dirty="0"/>
            <a:t>Modeling </a:t>
          </a:r>
        </a:p>
      </dgm:t>
    </dgm:pt>
    <dgm:pt modelId="{BB3796F7-63A5-6D48-84B4-AB3B293C2BEE}" type="parTrans" cxnId="{3A31E2B7-4DA6-4C40-86D0-9E29F12DE8C7}">
      <dgm:prSet/>
      <dgm:spPr/>
      <dgm:t>
        <a:bodyPr/>
        <a:lstStyle/>
        <a:p>
          <a:endParaRPr lang="en-US"/>
        </a:p>
      </dgm:t>
    </dgm:pt>
    <dgm:pt modelId="{32530063-B57C-C441-9D2F-99B224BD030D}" type="sibTrans" cxnId="{3A31E2B7-4DA6-4C40-86D0-9E29F12DE8C7}">
      <dgm:prSet/>
      <dgm:spPr/>
      <dgm:t>
        <a:bodyPr/>
        <a:lstStyle/>
        <a:p>
          <a:endParaRPr lang="en-US"/>
        </a:p>
      </dgm:t>
    </dgm:pt>
    <dgm:pt modelId="{02125573-754E-A84B-98A8-D702AA44B773}">
      <dgm:prSet/>
      <dgm:spPr/>
      <dgm:t>
        <a:bodyPr/>
        <a:lstStyle/>
        <a:p>
          <a:r>
            <a:rPr lang="en-US" b="1" dirty="0"/>
            <a:t>Product Review Analyzer Application </a:t>
          </a:r>
        </a:p>
      </dgm:t>
    </dgm:pt>
    <dgm:pt modelId="{C40C1165-1BC1-3645-8663-182521BC9D62}" type="parTrans" cxnId="{EC6BA2C5-F69C-234C-A683-2624F3C9A32B}">
      <dgm:prSet/>
      <dgm:spPr/>
      <dgm:t>
        <a:bodyPr/>
        <a:lstStyle/>
        <a:p>
          <a:endParaRPr lang="en-US"/>
        </a:p>
      </dgm:t>
    </dgm:pt>
    <dgm:pt modelId="{B4787EB7-B1DE-3C49-8881-3F0CE3073FF3}" type="sibTrans" cxnId="{EC6BA2C5-F69C-234C-A683-2624F3C9A32B}">
      <dgm:prSet/>
      <dgm:spPr/>
      <dgm:t>
        <a:bodyPr/>
        <a:lstStyle/>
        <a:p>
          <a:endParaRPr lang="en-US"/>
        </a:p>
      </dgm:t>
    </dgm:pt>
    <dgm:pt modelId="{2FB05F89-7613-9C4B-BF51-801D6E1711C8}" type="pres">
      <dgm:prSet presAssocID="{BD0CB8C0-EB5E-1843-AE24-7364B2DD6D62}" presName="Name0" presStyleCnt="0">
        <dgm:presLayoutVars>
          <dgm:dir/>
          <dgm:resizeHandles val="exact"/>
        </dgm:presLayoutVars>
      </dgm:prSet>
      <dgm:spPr/>
    </dgm:pt>
    <dgm:pt modelId="{86FAB1CE-ECC7-E343-B3A2-449E96E9BD63}" type="pres">
      <dgm:prSet presAssocID="{068054A5-6907-EB4C-826A-E57FFB76C21F}" presName="node" presStyleLbl="node1" presStyleIdx="0" presStyleCnt="3" custLinFactY="-23164" custLinFactNeighborY="-100000">
        <dgm:presLayoutVars>
          <dgm:bulletEnabled val="1"/>
        </dgm:presLayoutVars>
      </dgm:prSet>
      <dgm:spPr/>
    </dgm:pt>
    <dgm:pt modelId="{75F8DE33-2D41-4B48-8F13-2D31EE9DF699}" type="pres">
      <dgm:prSet presAssocID="{BB664F9C-6489-B045-A188-A8582CC84E96}" presName="sibTrans" presStyleLbl="sibTrans2D1" presStyleIdx="0" presStyleCnt="2"/>
      <dgm:spPr/>
    </dgm:pt>
    <dgm:pt modelId="{5A6A0F3A-D0A6-F849-88B1-549DE69CE6F4}" type="pres">
      <dgm:prSet presAssocID="{BB664F9C-6489-B045-A188-A8582CC84E96}" presName="connectorText" presStyleLbl="sibTrans2D1" presStyleIdx="0" presStyleCnt="2"/>
      <dgm:spPr/>
    </dgm:pt>
    <dgm:pt modelId="{77D3087D-47CC-324C-8737-60F860060EEB}" type="pres">
      <dgm:prSet presAssocID="{4D28A838-5284-594D-AADF-751C93937976}" presName="node" presStyleLbl="node1" presStyleIdx="1" presStyleCnt="3" custLinFactY="-23164" custLinFactNeighborY="-100000">
        <dgm:presLayoutVars>
          <dgm:bulletEnabled val="1"/>
        </dgm:presLayoutVars>
      </dgm:prSet>
      <dgm:spPr/>
    </dgm:pt>
    <dgm:pt modelId="{DCDC8336-B5A1-584E-AC78-CE16D71680E9}" type="pres">
      <dgm:prSet presAssocID="{32530063-B57C-C441-9D2F-99B224BD030D}" presName="sibTrans" presStyleLbl="sibTrans2D1" presStyleIdx="1" presStyleCnt="2"/>
      <dgm:spPr/>
    </dgm:pt>
    <dgm:pt modelId="{46BF778F-BC16-CC45-B802-DD44EBB93AE7}" type="pres">
      <dgm:prSet presAssocID="{32530063-B57C-C441-9D2F-99B224BD030D}" presName="connectorText" presStyleLbl="sibTrans2D1" presStyleIdx="1" presStyleCnt="2"/>
      <dgm:spPr/>
    </dgm:pt>
    <dgm:pt modelId="{EC5B2653-640C-5C42-9837-F6B103D0AFD6}" type="pres">
      <dgm:prSet presAssocID="{02125573-754E-A84B-98A8-D702AA44B773}" presName="node" presStyleLbl="node1" presStyleIdx="2" presStyleCnt="3" custLinFactY="-23164" custLinFactNeighborY="-100000">
        <dgm:presLayoutVars>
          <dgm:bulletEnabled val="1"/>
        </dgm:presLayoutVars>
      </dgm:prSet>
      <dgm:spPr/>
    </dgm:pt>
  </dgm:ptLst>
  <dgm:cxnLst>
    <dgm:cxn modelId="{3B88921B-1737-8C40-8A3E-11E85D3F602E}" type="presOf" srcId="{BB664F9C-6489-B045-A188-A8582CC84E96}" destId="{5A6A0F3A-D0A6-F849-88B1-549DE69CE6F4}" srcOrd="1" destOrd="0" presId="urn:microsoft.com/office/officeart/2005/8/layout/process1"/>
    <dgm:cxn modelId="{6EDC872B-9E38-BC4A-BD19-B36D9AF15A22}" type="presOf" srcId="{32530063-B57C-C441-9D2F-99B224BD030D}" destId="{46BF778F-BC16-CC45-B802-DD44EBB93AE7}" srcOrd="1" destOrd="0" presId="urn:microsoft.com/office/officeart/2005/8/layout/process1"/>
    <dgm:cxn modelId="{F8D95031-252A-4047-BB8A-3F323394F7B5}" type="presOf" srcId="{32530063-B57C-C441-9D2F-99B224BD030D}" destId="{DCDC8336-B5A1-584E-AC78-CE16D71680E9}" srcOrd="0" destOrd="0" presId="urn:microsoft.com/office/officeart/2005/8/layout/process1"/>
    <dgm:cxn modelId="{AE7EE669-E76C-914E-B809-1A1AF29259F6}" type="presOf" srcId="{4D28A838-5284-594D-AADF-751C93937976}" destId="{77D3087D-47CC-324C-8737-60F860060EEB}" srcOrd="0" destOrd="0" presId="urn:microsoft.com/office/officeart/2005/8/layout/process1"/>
    <dgm:cxn modelId="{53A1D18C-B2F6-9440-8101-45985E632B60}" srcId="{BD0CB8C0-EB5E-1843-AE24-7364B2DD6D62}" destId="{068054A5-6907-EB4C-826A-E57FFB76C21F}" srcOrd="0" destOrd="0" parTransId="{70276D8F-6912-C946-A1B6-D961BEF9DAB1}" sibTransId="{BB664F9C-6489-B045-A188-A8582CC84E96}"/>
    <dgm:cxn modelId="{40D6A78E-7174-9A4D-BBD9-F96A0B7F7C15}" type="presOf" srcId="{02125573-754E-A84B-98A8-D702AA44B773}" destId="{EC5B2653-640C-5C42-9837-F6B103D0AFD6}" srcOrd="0" destOrd="0" presId="urn:microsoft.com/office/officeart/2005/8/layout/process1"/>
    <dgm:cxn modelId="{36BFBF94-D620-0C4E-9666-F7041069F124}" type="presOf" srcId="{068054A5-6907-EB4C-826A-E57FFB76C21F}" destId="{86FAB1CE-ECC7-E343-B3A2-449E96E9BD63}" srcOrd="0" destOrd="0" presId="urn:microsoft.com/office/officeart/2005/8/layout/process1"/>
    <dgm:cxn modelId="{03558EAB-9540-4842-98D1-F93846BAC906}" type="presOf" srcId="{BB664F9C-6489-B045-A188-A8582CC84E96}" destId="{75F8DE33-2D41-4B48-8F13-2D31EE9DF699}" srcOrd="0" destOrd="0" presId="urn:microsoft.com/office/officeart/2005/8/layout/process1"/>
    <dgm:cxn modelId="{3A31E2B7-4DA6-4C40-86D0-9E29F12DE8C7}" srcId="{BD0CB8C0-EB5E-1843-AE24-7364B2DD6D62}" destId="{4D28A838-5284-594D-AADF-751C93937976}" srcOrd="1" destOrd="0" parTransId="{BB3796F7-63A5-6D48-84B4-AB3B293C2BEE}" sibTransId="{32530063-B57C-C441-9D2F-99B224BD030D}"/>
    <dgm:cxn modelId="{051E9BC0-CA46-8B43-98E5-4A05E8247869}" type="presOf" srcId="{BD0CB8C0-EB5E-1843-AE24-7364B2DD6D62}" destId="{2FB05F89-7613-9C4B-BF51-801D6E1711C8}" srcOrd="0" destOrd="0" presId="urn:microsoft.com/office/officeart/2005/8/layout/process1"/>
    <dgm:cxn modelId="{EC6BA2C5-F69C-234C-A683-2624F3C9A32B}" srcId="{BD0CB8C0-EB5E-1843-AE24-7364B2DD6D62}" destId="{02125573-754E-A84B-98A8-D702AA44B773}" srcOrd="2" destOrd="0" parTransId="{C40C1165-1BC1-3645-8663-182521BC9D62}" sibTransId="{B4787EB7-B1DE-3C49-8881-3F0CE3073FF3}"/>
    <dgm:cxn modelId="{0AE4ACAD-A493-9F42-AD45-9B2E2EADD645}" type="presParOf" srcId="{2FB05F89-7613-9C4B-BF51-801D6E1711C8}" destId="{86FAB1CE-ECC7-E343-B3A2-449E96E9BD63}" srcOrd="0" destOrd="0" presId="urn:microsoft.com/office/officeart/2005/8/layout/process1"/>
    <dgm:cxn modelId="{383B2F52-DA78-524D-8E83-F5677A7C371C}" type="presParOf" srcId="{2FB05F89-7613-9C4B-BF51-801D6E1711C8}" destId="{75F8DE33-2D41-4B48-8F13-2D31EE9DF699}" srcOrd="1" destOrd="0" presId="urn:microsoft.com/office/officeart/2005/8/layout/process1"/>
    <dgm:cxn modelId="{89C74C68-5A1B-8046-B4B8-9BF473EA1E44}" type="presParOf" srcId="{75F8DE33-2D41-4B48-8F13-2D31EE9DF699}" destId="{5A6A0F3A-D0A6-F849-88B1-549DE69CE6F4}" srcOrd="0" destOrd="0" presId="urn:microsoft.com/office/officeart/2005/8/layout/process1"/>
    <dgm:cxn modelId="{647B2137-7AA6-D14A-8B6B-E6E24EAC472C}" type="presParOf" srcId="{2FB05F89-7613-9C4B-BF51-801D6E1711C8}" destId="{77D3087D-47CC-324C-8737-60F860060EEB}" srcOrd="2" destOrd="0" presId="urn:microsoft.com/office/officeart/2005/8/layout/process1"/>
    <dgm:cxn modelId="{A194B726-8E3C-4943-A1A6-B0FEC2C05B51}" type="presParOf" srcId="{2FB05F89-7613-9C4B-BF51-801D6E1711C8}" destId="{DCDC8336-B5A1-584E-AC78-CE16D71680E9}" srcOrd="3" destOrd="0" presId="urn:microsoft.com/office/officeart/2005/8/layout/process1"/>
    <dgm:cxn modelId="{E6BC9443-C96E-D047-9A5D-804AE1A5CF1A}" type="presParOf" srcId="{DCDC8336-B5A1-584E-AC78-CE16D71680E9}" destId="{46BF778F-BC16-CC45-B802-DD44EBB93AE7}" srcOrd="0" destOrd="0" presId="urn:microsoft.com/office/officeart/2005/8/layout/process1"/>
    <dgm:cxn modelId="{A56E7B47-B9C9-9149-9905-3097E946BECC}" type="presParOf" srcId="{2FB05F89-7613-9C4B-BF51-801D6E1711C8}" destId="{EC5B2653-640C-5C42-9837-F6B103D0AFD6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AB1CE-ECC7-E343-B3A2-449E96E9BD63}">
      <dsp:nvSpPr>
        <dsp:cNvPr id="0" name=""/>
        <dsp:cNvSpPr/>
      </dsp:nvSpPr>
      <dsp:spPr>
        <a:xfrm>
          <a:off x="8928" y="0"/>
          <a:ext cx="2668717" cy="8046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EDA, Text Data Preprocessing   </a:t>
          </a:r>
        </a:p>
      </dsp:txBody>
      <dsp:txXfrm>
        <a:off x="32494" y="23566"/>
        <a:ext cx="2621585" cy="757478"/>
      </dsp:txXfrm>
    </dsp:sp>
    <dsp:sp modelId="{75F8DE33-2D41-4B48-8F13-2D31EE9DF699}">
      <dsp:nvSpPr>
        <dsp:cNvPr id="0" name=""/>
        <dsp:cNvSpPr/>
      </dsp:nvSpPr>
      <dsp:spPr>
        <a:xfrm>
          <a:off x="2944518" y="71384"/>
          <a:ext cx="565768" cy="661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944518" y="203752"/>
        <a:ext cx="396038" cy="397105"/>
      </dsp:txXfrm>
    </dsp:sp>
    <dsp:sp modelId="{77D3087D-47CC-324C-8737-60F860060EEB}">
      <dsp:nvSpPr>
        <dsp:cNvPr id="0" name=""/>
        <dsp:cNvSpPr/>
      </dsp:nvSpPr>
      <dsp:spPr>
        <a:xfrm>
          <a:off x="3745133" y="0"/>
          <a:ext cx="2668717" cy="8046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Modeling </a:t>
          </a:r>
        </a:p>
      </dsp:txBody>
      <dsp:txXfrm>
        <a:off x="3768699" y="23566"/>
        <a:ext cx="2621585" cy="757478"/>
      </dsp:txXfrm>
    </dsp:sp>
    <dsp:sp modelId="{DCDC8336-B5A1-584E-AC78-CE16D71680E9}">
      <dsp:nvSpPr>
        <dsp:cNvPr id="0" name=""/>
        <dsp:cNvSpPr/>
      </dsp:nvSpPr>
      <dsp:spPr>
        <a:xfrm>
          <a:off x="6680722" y="71384"/>
          <a:ext cx="565768" cy="661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80722" y="203752"/>
        <a:ext cx="396038" cy="397105"/>
      </dsp:txXfrm>
    </dsp:sp>
    <dsp:sp modelId="{EC5B2653-640C-5C42-9837-F6B103D0AFD6}">
      <dsp:nvSpPr>
        <dsp:cNvPr id="0" name=""/>
        <dsp:cNvSpPr/>
      </dsp:nvSpPr>
      <dsp:spPr>
        <a:xfrm>
          <a:off x="7481337" y="0"/>
          <a:ext cx="2668717" cy="8046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Product Review Analyzer Application </a:t>
          </a:r>
        </a:p>
      </dsp:txBody>
      <dsp:txXfrm>
        <a:off x="7504903" y="23566"/>
        <a:ext cx="2621585" cy="75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5F25-AB8B-A74D-B524-D043B590DAC0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66514-CFF6-1047-9302-D610DFB3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Hi everyone, my name is Victoria</a:t>
            </a: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As a former researcher and biotech program manager, I'm eager to apply my problem-solving, and team-building skills to drive data-driven solutions.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I am transitioning into data analytics because I am excited about using data to build innovative products that solve complex problems.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At the core of any amazing product is the ability to empathize with the user, to improve user-product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Hi everyone, my name is Victoria</a:t>
            </a: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As a former researcher and biotech program manager, I'm eager to apply my problem-solving, and team-building skills to drive data-driven solutions.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I am transitioning into data analytics because I am excited about using data to build innovative products that solve complex problems.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-- </a:t>
            </a: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At the core of any amazing product is the ability to empathize with the user, to improve user-product fit.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effectLst/>
                <a:latin typeface="Helvetica Neue" panose="02000503000000020004" pitchFamily="2" charset="0"/>
              </a:rPr>
              <a:t>Hence, my capstone project is focused on analyzing customer sentiment towards beauty and personal care products using the Amazon review datasets.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While the U.S. e-commerce market is projected to reach $1.9 trillion by 2029, businesses must prioritize customer insights to maintain a competitive edge.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Hence, how might we… leverage user text reviews to identify product issues and prioritize features that customers value the most?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My solution is to use machine learning and NLP to analyze customer text review via sentiment analysis and building a Product Review Analyzer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Let’s review the data pipeline and then dive into the demo.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The text data were preprocessed in 3 different ways and ran through various classification models.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The model with highest score, utilized  the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SBert</a:t>
            </a:r>
            <a:r>
              <a:rPr lang="en-US" dirty="0">
                <a:effectLst/>
                <a:latin typeface="Helvetica Neue" panose="02000503000000020004" pitchFamily="2" charset="0"/>
              </a:rPr>
              <a:t> sentence transformer, was used in the application.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Let’s see how this works!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That was fun! It challenged me to think creatively on how best to extract business insights from text data.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 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This application will empower stakeholders to gain actionable insights to improve user-product fit and profits.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From here, I would improve it by resolving the edge cases and optimizing the embedding transformations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Lastly, thank you! I would love to connect to explore the potential of data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66514-CFF6-1047-9302-D610DFB3E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4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3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B5A050A-2D78-CE36-6FC3-9634AFBDA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0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0C5F3-006B-37B9-3DD8-49552E05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57" y="631004"/>
            <a:ext cx="8198786" cy="3237615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Abadi MT Condensed Extra Bold" panose="020B0306030101010103" pitchFamily="34" charset="77"/>
              </a:rPr>
              <a:t>Enhancing Customer Satisfaction with Data-Driven Product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70FA1-B893-20AE-CD59-D6F78A89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338" y="3868619"/>
            <a:ext cx="7764316" cy="1066522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Abadi MT Condensed Light" panose="020B0306030101010103" pitchFamily="34" charset="77"/>
              </a:rPr>
              <a:t>Leveraging sentiment Analysis and similarity search to optimize product offerings and success  </a:t>
            </a:r>
          </a:p>
        </p:txBody>
      </p:sp>
      <p:pic>
        <p:nvPicPr>
          <p:cNvPr id="14" name="Picture 13" descr="Network connection abstract against a white background">
            <a:extLst>
              <a:ext uri="{FF2B5EF4-FFF2-40B4-BE49-F238E27FC236}">
                <a16:creationId xmlns:a16="http://schemas.microsoft.com/office/drawing/2014/main" id="{A6A44A03-0485-4A78-40CF-BE2334C6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29" r="55239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CE31347B-A4B5-9FDC-4CC1-D9281AE49FB6}"/>
              </a:ext>
            </a:extLst>
          </p:cNvPr>
          <p:cNvSpPr txBox="1">
            <a:spLocks/>
          </p:cNvSpPr>
          <p:nvPr/>
        </p:nvSpPr>
        <p:spPr>
          <a:xfrm>
            <a:off x="583420" y="4834601"/>
            <a:ext cx="7764317" cy="106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Abadi MT Condensed Light" panose="020B0306030101010103" pitchFamily="34" charset="77"/>
              </a:rPr>
              <a:t>Victoria X. Wang</a:t>
            </a:r>
          </a:p>
          <a:p>
            <a:pPr algn="r"/>
            <a:r>
              <a:rPr lang="en-US" dirty="0">
                <a:latin typeface="Abadi MT Condensed Light" panose="020B0306030101010103" pitchFamily="34" charset="77"/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420846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A51BF6-593B-D453-789F-0B6C75EC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Business Value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5F84-D6D2-C92C-CFE1-B947382E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5554099" cy="419033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Statista: $1.9 trillion by 2029 </a:t>
            </a:r>
          </a:p>
          <a:p>
            <a:endParaRPr lang="en-US" sz="2400" dirty="0"/>
          </a:p>
          <a:p>
            <a:r>
              <a:rPr lang="en-US" dirty="0"/>
              <a:t>How might we… </a:t>
            </a:r>
          </a:p>
          <a:p>
            <a:pPr lvl="1"/>
            <a:r>
              <a:rPr lang="en-US" dirty="0"/>
              <a:t>leverage user text reviews to identify product issues and prioritize features that customers value the most? </a:t>
            </a:r>
          </a:p>
          <a:p>
            <a:pPr lvl="1"/>
            <a:endParaRPr lang="en-US" sz="1800" dirty="0"/>
          </a:p>
          <a:p>
            <a:r>
              <a:rPr lang="en-US" dirty="0"/>
              <a:t>Solution</a:t>
            </a:r>
          </a:p>
          <a:p>
            <a:pPr lvl="1"/>
            <a:r>
              <a:rPr lang="en-US" kern="100" dirty="0">
                <a:cs typeface="Times New Roman" panose="02020603050405020304" pitchFamily="18" charset="0"/>
              </a:rPr>
              <a:t>Machine learning </a:t>
            </a: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and NLP to analyze customer text review via sentiment analysis and build a Product Review Analyzer application.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079846-8257-5185-8697-EE33104B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51" t="5200" r="3089" b="1198"/>
          <a:stretch/>
        </p:blipFill>
        <p:spPr>
          <a:xfrm>
            <a:off x="6986270" y="1662896"/>
            <a:ext cx="3340225" cy="4210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B9620-D409-DE3E-2CD0-20B8BA2C6553}"/>
              </a:ext>
            </a:extLst>
          </p:cNvPr>
          <p:cNvSpPr txBox="1"/>
          <p:nvPr/>
        </p:nvSpPr>
        <p:spPr>
          <a:xfrm>
            <a:off x="9144001" y="6304880"/>
            <a:ext cx="26271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McAuley Lab Amazon Reviews’23</a:t>
            </a:r>
          </a:p>
        </p:txBody>
      </p:sp>
    </p:spTree>
    <p:extLst>
      <p:ext uri="{BB962C8B-B14F-4D97-AF65-F5344CB8AC3E}">
        <p14:creationId xmlns:p14="http://schemas.microsoft.com/office/powerpoint/2010/main" val="307557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5F87-65B6-B678-8176-D702117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7C5AB4-1B0F-B0AA-F0C3-066A04F89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304408"/>
              </p:ext>
            </p:extLst>
          </p:nvPr>
        </p:nvGraphicFramePr>
        <p:xfrm>
          <a:off x="1143000" y="1830098"/>
          <a:ext cx="10158984" cy="80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BF4C414-ED3C-FE2C-C46D-CA6F875DE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213" y="3013816"/>
            <a:ext cx="5607016" cy="3058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C9F43E-7A8F-8CA4-F8E4-1D63535AA0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2273" y="3365457"/>
            <a:ext cx="3112986" cy="21598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7D1C25-7EAE-DC0F-CE8E-9382D3C331D7}"/>
              </a:ext>
            </a:extLst>
          </p:cNvPr>
          <p:cNvGrpSpPr/>
          <p:nvPr/>
        </p:nvGrpSpPr>
        <p:grpSpPr>
          <a:xfrm>
            <a:off x="7862849" y="4161133"/>
            <a:ext cx="551679" cy="645360"/>
            <a:chOff x="6514355" y="457997"/>
            <a:chExt cx="551679" cy="645360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8E2780F7-0180-D806-9EE9-F957261F780D}"/>
                </a:ext>
              </a:extLst>
            </p:cNvPr>
            <p:cNvSpPr/>
            <p:nvPr/>
          </p:nvSpPr>
          <p:spPr>
            <a:xfrm>
              <a:off x="6514355" y="457997"/>
              <a:ext cx="551679" cy="6453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-481452"/>
                <a:satOff val="2416"/>
                <a:lumOff val="24259"/>
                <a:alphaOff val="0"/>
              </a:schemeClr>
            </a:lnRef>
            <a:fillRef idx="1">
              <a:schemeClr val="accent2">
                <a:shade val="90000"/>
                <a:hueOff val="-481452"/>
                <a:satOff val="2416"/>
                <a:lumOff val="24259"/>
                <a:alphaOff val="0"/>
              </a:schemeClr>
            </a:fillRef>
            <a:effectRef idx="0">
              <a:schemeClr val="accent2">
                <a:shade val="90000"/>
                <a:hueOff val="-481452"/>
                <a:satOff val="2416"/>
                <a:lumOff val="2425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BEAEB4C9-8400-FD37-DA7F-269BEA33146B}"/>
                </a:ext>
              </a:extLst>
            </p:cNvPr>
            <p:cNvSpPr txBox="1"/>
            <p:nvPr/>
          </p:nvSpPr>
          <p:spPr>
            <a:xfrm>
              <a:off x="6514355" y="587069"/>
              <a:ext cx="386175" cy="387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0BC39F7-699F-C388-68BC-468954672391}"/>
              </a:ext>
            </a:extLst>
          </p:cNvPr>
          <p:cNvSpPr txBox="1"/>
          <p:nvPr/>
        </p:nvSpPr>
        <p:spPr>
          <a:xfrm>
            <a:off x="8938337" y="6366803"/>
            <a:ext cx="31129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"Sentence-BERT (all-MiniLM-L6-v2 model)”</a:t>
            </a:r>
          </a:p>
        </p:txBody>
      </p:sp>
    </p:spTree>
    <p:extLst>
      <p:ext uri="{BB962C8B-B14F-4D97-AF65-F5344CB8AC3E}">
        <p14:creationId xmlns:p14="http://schemas.microsoft.com/office/powerpoint/2010/main" val="7918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03F-D6E8-1144-2064-90A5E65B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1040-E9A4-ECDD-4285-9A82181B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Conclusion:</a:t>
            </a:r>
          </a:p>
          <a:p>
            <a:pPr lvl="1"/>
            <a:r>
              <a:rPr lang="en-US" sz="2600" dirty="0"/>
              <a:t>This application will empower stakeholders to gain actionable insights to improve customer-product fit and profits. </a:t>
            </a:r>
          </a:p>
          <a:p>
            <a:pPr lvl="1"/>
            <a:endParaRPr lang="en-US" sz="2600" b="0" i="0" dirty="0">
              <a:effectLst/>
            </a:endParaRPr>
          </a:p>
          <a:p>
            <a:r>
              <a:rPr lang="en-US" sz="2600" b="1" dirty="0"/>
              <a:t>Product Review Analyzer Application: </a:t>
            </a:r>
          </a:p>
          <a:p>
            <a:pPr lvl="1"/>
            <a:r>
              <a:rPr lang="en-US" sz="2600" dirty="0"/>
              <a:t>Resolving the edge cases </a:t>
            </a:r>
          </a:p>
          <a:p>
            <a:pPr lvl="1"/>
            <a:r>
              <a:rPr lang="en-US" sz="2600" b="0" i="0" dirty="0">
                <a:effectLst/>
              </a:rPr>
              <a:t>Optimizing the embedding transformations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221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039C8A-EC7A-A01F-D061-B365BFCA04B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you!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BCF44-F263-1911-D8A0-4BB431CD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42" y="2440087"/>
            <a:ext cx="2881746" cy="2671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4EA71-28CE-C5E9-2676-6ED248C4B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830" y="2582474"/>
            <a:ext cx="1095084" cy="1095084"/>
          </a:xfrm>
          <a:prstGeom prst="rect">
            <a:avLst/>
          </a:prstGeom>
        </p:spPr>
      </p:pic>
      <p:pic>
        <p:nvPicPr>
          <p:cNvPr id="8" name="Picture 2" descr="Linkedin logo vector, Linkedin symbol, Linkedin icon free vector 18910721  Vector Art at Vecteezy">
            <a:extLst>
              <a:ext uri="{FF2B5EF4-FFF2-40B4-BE49-F238E27FC236}">
                <a16:creationId xmlns:a16="http://schemas.microsoft.com/office/drawing/2014/main" id="{50F445FB-6DC1-37EF-FA93-85353D0D4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0" t="15205" r="15448" b="15665"/>
          <a:stretch/>
        </p:blipFill>
        <p:spPr bwMode="auto">
          <a:xfrm>
            <a:off x="1191634" y="4016333"/>
            <a:ext cx="1033221" cy="100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itHub Logo, Git Hub Icon With Text On White and Black ...">
            <a:extLst>
              <a:ext uri="{FF2B5EF4-FFF2-40B4-BE49-F238E27FC236}">
                <a16:creationId xmlns:a16="http://schemas.microsoft.com/office/drawing/2014/main" id="{E5F66B64-1F4B-6732-7C8A-8789845D3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4084" r="55890" b="4639"/>
          <a:stretch/>
        </p:blipFill>
        <p:spPr bwMode="auto">
          <a:xfrm>
            <a:off x="6923922" y="2430908"/>
            <a:ext cx="1095084" cy="13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7C4805-E8A2-7068-9234-8CC7E4446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6212" y="3956629"/>
            <a:ext cx="1128322" cy="1128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31AC41-4547-D25C-7E02-78FE28C0365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394" t="1" r="5127" b="-2"/>
          <a:stretch/>
        </p:blipFill>
        <p:spPr>
          <a:xfrm>
            <a:off x="6418616" y="4273361"/>
            <a:ext cx="2185060" cy="5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068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524</Words>
  <Application>Microsoft Macintosh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Abadi MT Condensed Extra Bold</vt:lpstr>
      <vt:lpstr>Abadi MT Condensed Light</vt:lpstr>
      <vt:lpstr>Aptos</vt:lpstr>
      <vt:lpstr>Arial</vt:lpstr>
      <vt:lpstr>Helvetica Neue</vt:lpstr>
      <vt:lpstr>Times New Roman</vt:lpstr>
      <vt:lpstr>Univers Condensed Light</vt:lpstr>
      <vt:lpstr>Walbaum Display Light</vt:lpstr>
      <vt:lpstr>AngleLinesVTI</vt:lpstr>
      <vt:lpstr>PowerPoint Presentation</vt:lpstr>
      <vt:lpstr>Enhancing Customer Satisfaction with Data-Driven Product Insights</vt:lpstr>
      <vt:lpstr>Business Value</vt:lpstr>
      <vt:lpstr>Data Pipeline</vt:lpstr>
      <vt:lpstr>Future Direction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Wang</dc:creator>
  <cp:lastModifiedBy>Victoria Wang</cp:lastModifiedBy>
  <cp:revision>31</cp:revision>
  <dcterms:created xsi:type="dcterms:W3CDTF">2024-12-09T20:01:30Z</dcterms:created>
  <dcterms:modified xsi:type="dcterms:W3CDTF">2024-12-11T13:15:45Z</dcterms:modified>
</cp:coreProperties>
</file>