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2"/>
  </p:notesMasterIdLst>
  <p:sldIdLst>
    <p:sldId id="256" r:id="rId2"/>
    <p:sldId id="257" r:id="rId3"/>
    <p:sldId id="258" r:id="rId4"/>
    <p:sldId id="259" r:id="rId5"/>
    <p:sldId id="260" r:id="rId6"/>
    <p:sldId id="265" r:id="rId7"/>
    <p:sldId id="267" r:id="rId8"/>
    <p:sldId id="262" r:id="rId9"/>
    <p:sldId id="268"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956" autoAdjust="0"/>
  </p:normalViewPr>
  <p:slideViewPr>
    <p:cSldViewPr snapToGrid="0">
      <p:cViewPr varScale="1">
        <p:scale>
          <a:sx n="61" d="100"/>
          <a:sy n="61" d="100"/>
        </p:scale>
        <p:origin x="99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C3638D-90DD-48A5-9A93-804CE951794B}" type="datetimeFigureOut">
              <a:rPr lang="fr-FR" smtClean="0"/>
              <a:t>09/12/2022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A328D7-29BC-4EA1-A4D3-D6FA78AE7671}" type="slidenum">
              <a:rPr lang="fr-FR" smtClean="0"/>
              <a:t>‹N°›</a:t>
            </a:fld>
            <a:endParaRPr lang="fr-FR"/>
          </a:p>
        </p:txBody>
      </p:sp>
    </p:spTree>
    <p:extLst>
      <p:ext uri="{BB962C8B-B14F-4D97-AF65-F5344CB8AC3E}">
        <p14:creationId xmlns:p14="http://schemas.microsoft.com/office/powerpoint/2010/main" val="41733133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p:txBody>
      </p:sp>
      <p:sp>
        <p:nvSpPr>
          <p:cNvPr id="4" name="Espace réservé du numéro de diapositive 3"/>
          <p:cNvSpPr>
            <a:spLocks noGrp="1"/>
          </p:cNvSpPr>
          <p:nvPr>
            <p:ph type="sldNum" sz="quarter" idx="10"/>
          </p:nvPr>
        </p:nvSpPr>
        <p:spPr/>
        <p:txBody>
          <a:bodyPr/>
          <a:lstStyle/>
          <a:p>
            <a:fld id="{08A328D7-29BC-4EA1-A4D3-D6FA78AE7671}" type="slidenum">
              <a:rPr lang="fr-FR" smtClean="0"/>
              <a:t>3</a:t>
            </a:fld>
            <a:endParaRPr lang="fr-FR"/>
          </a:p>
        </p:txBody>
      </p:sp>
    </p:spTree>
    <p:extLst>
      <p:ext uri="{BB962C8B-B14F-4D97-AF65-F5344CB8AC3E}">
        <p14:creationId xmlns:p14="http://schemas.microsoft.com/office/powerpoint/2010/main" val="2494988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8A328D7-29BC-4EA1-A4D3-D6FA78AE7671}" type="slidenum">
              <a:rPr lang="fr-FR" smtClean="0"/>
              <a:t>4</a:t>
            </a:fld>
            <a:endParaRPr lang="fr-FR"/>
          </a:p>
        </p:txBody>
      </p:sp>
    </p:spTree>
    <p:extLst>
      <p:ext uri="{BB962C8B-B14F-4D97-AF65-F5344CB8AC3E}">
        <p14:creationId xmlns:p14="http://schemas.microsoft.com/office/powerpoint/2010/main" val="2697886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8A328D7-29BC-4EA1-A4D3-D6FA78AE7671}" type="slidenum">
              <a:rPr lang="fr-FR" smtClean="0"/>
              <a:t>7</a:t>
            </a:fld>
            <a:endParaRPr lang="fr-FR"/>
          </a:p>
        </p:txBody>
      </p:sp>
    </p:spTree>
    <p:extLst>
      <p:ext uri="{BB962C8B-B14F-4D97-AF65-F5344CB8AC3E}">
        <p14:creationId xmlns:p14="http://schemas.microsoft.com/office/powerpoint/2010/main" val="8720005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8A328D7-29BC-4EA1-A4D3-D6FA78AE7671}" type="slidenum">
              <a:rPr lang="fr-FR" smtClean="0"/>
              <a:t>8</a:t>
            </a:fld>
            <a:endParaRPr lang="fr-FR"/>
          </a:p>
        </p:txBody>
      </p:sp>
    </p:spTree>
    <p:extLst>
      <p:ext uri="{BB962C8B-B14F-4D97-AF65-F5344CB8AC3E}">
        <p14:creationId xmlns:p14="http://schemas.microsoft.com/office/powerpoint/2010/main" val="3202331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fr-FR" smtClean="0"/>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p>
            <a:fld id="{E3CC32EA-33E0-4FD4-A4A8-CAB6EF8C7369}" type="datetimeFigureOut">
              <a:rPr lang="fr-FR" smtClean="0"/>
              <a:t>09/12/2022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757F9CD-BD21-44FA-9179-3AFE2678AB83}" type="slidenum">
              <a:rPr lang="fr-FR" smtClean="0"/>
              <a:t>‹N°›</a:t>
            </a:fld>
            <a:endParaRPr lang="fr-FR"/>
          </a:p>
        </p:txBody>
      </p:sp>
    </p:spTree>
    <p:extLst>
      <p:ext uri="{BB962C8B-B14F-4D97-AF65-F5344CB8AC3E}">
        <p14:creationId xmlns:p14="http://schemas.microsoft.com/office/powerpoint/2010/main" val="2486093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E3CC32EA-33E0-4FD4-A4A8-CAB6EF8C7369}" type="datetimeFigureOut">
              <a:rPr lang="fr-FR" smtClean="0"/>
              <a:t>09/12/2022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757F9CD-BD21-44FA-9179-3AFE2678AB83}" type="slidenum">
              <a:rPr lang="fr-FR" smtClean="0"/>
              <a:t>‹N°›</a:t>
            </a:fld>
            <a:endParaRPr lang="fr-FR"/>
          </a:p>
        </p:txBody>
      </p:sp>
    </p:spTree>
    <p:extLst>
      <p:ext uri="{BB962C8B-B14F-4D97-AF65-F5344CB8AC3E}">
        <p14:creationId xmlns:p14="http://schemas.microsoft.com/office/powerpoint/2010/main" val="1556298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fr-FR" smtClean="0"/>
              <a:t>Modifiez le style du titre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E3CC32EA-33E0-4FD4-A4A8-CAB6EF8C7369}" type="datetimeFigureOut">
              <a:rPr lang="fr-FR" smtClean="0"/>
              <a:t>09/12/2022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757F9CD-BD21-44FA-9179-3AFE2678AB83}" type="slidenum">
              <a:rPr lang="fr-FR" smtClean="0"/>
              <a:t>‹N°›</a:t>
            </a:fld>
            <a:endParaRPr lang="fr-FR"/>
          </a:p>
        </p:txBody>
      </p:sp>
    </p:spTree>
    <p:extLst>
      <p:ext uri="{BB962C8B-B14F-4D97-AF65-F5344CB8AC3E}">
        <p14:creationId xmlns:p14="http://schemas.microsoft.com/office/powerpoint/2010/main" val="12528202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fr-FR" smtClean="0"/>
              <a:t>Modifiez le style du titre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fr-FR" smtClean="0"/>
              <a:t>Modifier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E3CC32EA-33E0-4FD4-A4A8-CAB6EF8C7369}" type="datetimeFigureOut">
              <a:rPr lang="fr-FR" smtClean="0"/>
              <a:t>09/12/2022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757F9CD-BD21-44FA-9179-3AFE2678AB83}" type="slidenum">
              <a:rPr lang="fr-FR" smtClean="0"/>
              <a:t>‹N°›</a:t>
            </a:fld>
            <a:endParaRPr lang="fr-F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4821078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E3CC32EA-33E0-4FD4-A4A8-CAB6EF8C7369}" type="datetimeFigureOut">
              <a:rPr lang="fr-FR" smtClean="0"/>
              <a:t>09/12/2022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757F9CD-BD21-44FA-9179-3AFE2678AB83}" type="slidenum">
              <a:rPr lang="fr-FR" smtClean="0"/>
              <a:t>‹N°›</a:t>
            </a:fld>
            <a:endParaRPr lang="fr-FR"/>
          </a:p>
        </p:txBody>
      </p:sp>
    </p:spTree>
    <p:extLst>
      <p:ext uri="{BB962C8B-B14F-4D97-AF65-F5344CB8AC3E}">
        <p14:creationId xmlns:p14="http://schemas.microsoft.com/office/powerpoint/2010/main" val="7451389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smtClean="0"/>
              <a:t>Modifiez le style du titre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3CC32EA-33E0-4FD4-A4A8-CAB6EF8C7369}" type="datetimeFigureOut">
              <a:rPr lang="fr-FR" smtClean="0"/>
              <a:t>09/12/2022</a:t>
            </a:fld>
            <a:endParaRPr lang="fr-FR"/>
          </a:p>
        </p:txBody>
      </p:sp>
      <p:sp>
        <p:nvSpPr>
          <p:cNvPr id="4"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757F9CD-BD21-44FA-9179-3AFE2678AB83}" type="slidenum">
              <a:rPr lang="fr-FR" smtClean="0"/>
              <a:t>‹N°›</a:t>
            </a:fld>
            <a:endParaRPr lang="fr-FR"/>
          </a:p>
        </p:txBody>
      </p:sp>
    </p:spTree>
    <p:extLst>
      <p:ext uri="{BB962C8B-B14F-4D97-AF65-F5344CB8AC3E}">
        <p14:creationId xmlns:p14="http://schemas.microsoft.com/office/powerpoint/2010/main" val="30748948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smtClean="0"/>
              <a:t>Modifiez le style du titre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3CC32EA-33E0-4FD4-A4A8-CAB6EF8C7369}" type="datetimeFigureOut">
              <a:rPr lang="fr-FR" smtClean="0"/>
              <a:t>09/12/2022</a:t>
            </a:fld>
            <a:endParaRPr lang="fr-FR"/>
          </a:p>
        </p:txBody>
      </p:sp>
      <p:sp>
        <p:nvSpPr>
          <p:cNvPr id="4"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757F9CD-BD21-44FA-9179-3AFE2678AB83}" type="slidenum">
              <a:rPr lang="fr-FR" smtClean="0"/>
              <a:t>‹N°›</a:t>
            </a:fld>
            <a:endParaRPr lang="fr-FR"/>
          </a:p>
        </p:txBody>
      </p:sp>
    </p:spTree>
    <p:extLst>
      <p:ext uri="{BB962C8B-B14F-4D97-AF65-F5344CB8AC3E}">
        <p14:creationId xmlns:p14="http://schemas.microsoft.com/office/powerpoint/2010/main" val="36020282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E3CC32EA-33E0-4FD4-A4A8-CAB6EF8C7369}" type="datetimeFigureOut">
              <a:rPr lang="fr-FR" smtClean="0"/>
              <a:t>09/12/2022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757F9CD-BD21-44FA-9179-3AFE2678AB83}" type="slidenum">
              <a:rPr lang="fr-FR" smtClean="0"/>
              <a:t>‹N°›</a:t>
            </a:fld>
            <a:endParaRPr lang="fr-FR"/>
          </a:p>
        </p:txBody>
      </p:sp>
    </p:spTree>
    <p:extLst>
      <p:ext uri="{BB962C8B-B14F-4D97-AF65-F5344CB8AC3E}">
        <p14:creationId xmlns:p14="http://schemas.microsoft.com/office/powerpoint/2010/main" val="39175898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fr-FR" smtClean="0"/>
              <a:t>Modifiez le style du titre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E3CC32EA-33E0-4FD4-A4A8-CAB6EF8C7369}" type="datetimeFigureOut">
              <a:rPr lang="fr-FR" smtClean="0"/>
              <a:t>09/12/2022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757F9CD-BD21-44FA-9179-3AFE2678AB83}" type="slidenum">
              <a:rPr lang="fr-FR" smtClean="0"/>
              <a:t>‹N°›</a:t>
            </a:fld>
            <a:endParaRPr lang="fr-FR"/>
          </a:p>
        </p:txBody>
      </p:sp>
    </p:spTree>
    <p:extLst>
      <p:ext uri="{BB962C8B-B14F-4D97-AF65-F5344CB8AC3E}">
        <p14:creationId xmlns:p14="http://schemas.microsoft.com/office/powerpoint/2010/main" val="3139288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3"/>
          <p:cNvSpPr>
            <a:spLocks noGrp="1"/>
          </p:cNvSpPr>
          <p:nvPr>
            <p:ph type="dt" sz="half" idx="10"/>
          </p:nvPr>
        </p:nvSpPr>
        <p:spPr/>
        <p:txBody>
          <a:bodyPr/>
          <a:lstStyle/>
          <a:p>
            <a:fld id="{E3CC32EA-33E0-4FD4-A4A8-CAB6EF8C7369}" type="datetimeFigureOut">
              <a:rPr lang="fr-FR" smtClean="0"/>
              <a:t>09/12/2022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757F9CD-BD21-44FA-9179-3AFE2678AB83}" type="slidenum">
              <a:rPr lang="fr-FR" smtClean="0"/>
              <a:t>‹N°›</a:t>
            </a:fld>
            <a:endParaRPr lang="fr-FR"/>
          </a:p>
        </p:txBody>
      </p:sp>
    </p:spTree>
    <p:extLst>
      <p:ext uri="{BB962C8B-B14F-4D97-AF65-F5344CB8AC3E}">
        <p14:creationId xmlns:p14="http://schemas.microsoft.com/office/powerpoint/2010/main" val="1464252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E3CC32EA-33E0-4FD4-A4A8-CAB6EF8C7369}" type="datetimeFigureOut">
              <a:rPr lang="fr-FR" smtClean="0"/>
              <a:t>09/12/2022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757F9CD-BD21-44FA-9179-3AFE2678AB83}" type="slidenum">
              <a:rPr lang="fr-FR" smtClean="0"/>
              <a:t>‹N°›</a:t>
            </a:fld>
            <a:endParaRPr lang="fr-FR"/>
          </a:p>
        </p:txBody>
      </p:sp>
    </p:spTree>
    <p:extLst>
      <p:ext uri="{BB962C8B-B14F-4D97-AF65-F5344CB8AC3E}">
        <p14:creationId xmlns:p14="http://schemas.microsoft.com/office/powerpoint/2010/main" val="336253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E3CC32EA-33E0-4FD4-A4A8-CAB6EF8C7369}" type="datetimeFigureOut">
              <a:rPr lang="fr-FR" smtClean="0"/>
              <a:t>09/12/2022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757F9CD-BD21-44FA-9179-3AFE2678AB83}" type="slidenum">
              <a:rPr lang="fr-FR" smtClean="0"/>
              <a:t>‹N°›</a:t>
            </a:fld>
            <a:endParaRPr lang="fr-FR"/>
          </a:p>
        </p:txBody>
      </p:sp>
    </p:spTree>
    <p:extLst>
      <p:ext uri="{BB962C8B-B14F-4D97-AF65-F5344CB8AC3E}">
        <p14:creationId xmlns:p14="http://schemas.microsoft.com/office/powerpoint/2010/main" val="3860422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E3CC32EA-33E0-4FD4-A4A8-CAB6EF8C7369}" type="datetimeFigureOut">
              <a:rPr lang="fr-FR" smtClean="0"/>
              <a:t>09/12/2022</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B757F9CD-BD21-44FA-9179-3AFE2678AB83}" type="slidenum">
              <a:rPr lang="fr-FR" smtClean="0"/>
              <a:t>‹N°›</a:t>
            </a:fld>
            <a:endParaRPr lang="fr-FR"/>
          </a:p>
        </p:txBody>
      </p:sp>
    </p:spTree>
    <p:extLst>
      <p:ext uri="{BB962C8B-B14F-4D97-AF65-F5344CB8AC3E}">
        <p14:creationId xmlns:p14="http://schemas.microsoft.com/office/powerpoint/2010/main" val="2915849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7" name="Date Placeholder 2"/>
          <p:cNvSpPr>
            <a:spLocks noGrp="1"/>
          </p:cNvSpPr>
          <p:nvPr>
            <p:ph type="dt" sz="half" idx="10"/>
          </p:nvPr>
        </p:nvSpPr>
        <p:spPr/>
        <p:txBody>
          <a:bodyPr/>
          <a:lstStyle/>
          <a:p>
            <a:fld id="{E3CC32EA-33E0-4FD4-A4A8-CAB6EF8C7369}" type="datetimeFigureOut">
              <a:rPr lang="fr-FR" smtClean="0"/>
              <a:t>09/12/2022</a:t>
            </a:fld>
            <a:endParaRPr lang="fr-FR"/>
          </a:p>
        </p:txBody>
      </p:sp>
      <p:sp>
        <p:nvSpPr>
          <p:cNvPr id="5" name="Footer Placeholder 3"/>
          <p:cNvSpPr>
            <a:spLocks noGrp="1"/>
          </p:cNvSpPr>
          <p:nvPr>
            <p:ph type="ftr" sz="quarter" idx="11"/>
          </p:nvPr>
        </p:nvSpPr>
        <p:spPr/>
        <p:txBody>
          <a:bodyPr/>
          <a:lstStyle/>
          <a:p>
            <a:endParaRPr lang="fr-FR"/>
          </a:p>
        </p:txBody>
      </p:sp>
      <p:sp>
        <p:nvSpPr>
          <p:cNvPr id="6" name="Slide Number Placeholder 4"/>
          <p:cNvSpPr>
            <a:spLocks noGrp="1"/>
          </p:cNvSpPr>
          <p:nvPr>
            <p:ph type="sldNum" sz="quarter" idx="12"/>
          </p:nvPr>
        </p:nvSpPr>
        <p:spPr/>
        <p:txBody>
          <a:bodyPr/>
          <a:lstStyle/>
          <a:p>
            <a:fld id="{B757F9CD-BD21-44FA-9179-3AFE2678AB83}" type="slidenum">
              <a:rPr lang="fr-FR" smtClean="0"/>
              <a:t>‹N°›</a:t>
            </a:fld>
            <a:endParaRPr lang="fr-FR"/>
          </a:p>
        </p:txBody>
      </p:sp>
    </p:spTree>
    <p:extLst>
      <p:ext uri="{BB962C8B-B14F-4D97-AF65-F5344CB8AC3E}">
        <p14:creationId xmlns:p14="http://schemas.microsoft.com/office/powerpoint/2010/main" val="2813794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3CC32EA-33E0-4FD4-A4A8-CAB6EF8C7369}" type="datetimeFigureOut">
              <a:rPr lang="fr-FR" smtClean="0"/>
              <a:t>09/12/2022</a:t>
            </a:fld>
            <a:endParaRPr lang="fr-FR"/>
          </a:p>
        </p:txBody>
      </p:sp>
      <p:sp>
        <p:nvSpPr>
          <p:cNvPr id="5" name="Footer Placeholder 2"/>
          <p:cNvSpPr>
            <a:spLocks noGrp="1"/>
          </p:cNvSpPr>
          <p:nvPr>
            <p:ph type="ftr" sz="quarter" idx="11"/>
          </p:nvPr>
        </p:nvSpPr>
        <p:spPr/>
        <p:txBody>
          <a:bodyPr/>
          <a:lstStyle/>
          <a:p>
            <a:endParaRPr lang="fr-FR"/>
          </a:p>
        </p:txBody>
      </p:sp>
      <p:sp>
        <p:nvSpPr>
          <p:cNvPr id="6" name="Slide Number Placeholder 3"/>
          <p:cNvSpPr>
            <a:spLocks noGrp="1"/>
          </p:cNvSpPr>
          <p:nvPr>
            <p:ph type="sldNum" sz="quarter" idx="12"/>
          </p:nvPr>
        </p:nvSpPr>
        <p:spPr/>
        <p:txBody>
          <a:bodyPr/>
          <a:lstStyle/>
          <a:p>
            <a:fld id="{B757F9CD-BD21-44FA-9179-3AFE2678AB83}" type="slidenum">
              <a:rPr lang="fr-FR" smtClean="0"/>
              <a:t>‹N°›</a:t>
            </a:fld>
            <a:endParaRPr lang="fr-FR"/>
          </a:p>
        </p:txBody>
      </p:sp>
    </p:spTree>
    <p:extLst>
      <p:ext uri="{BB962C8B-B14F-4D97-AF65-F5344CB8AC3E}">
        <p14:creationId xmlns:p14="http://schemas.microsoft.com/office/powerpoint/2010/main" val="3090590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fr-FR" smtClean="0"/>
              <a:t>Modifiez le style du titre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7" name="Date Placeholder 4"/>
          <p:cNvSpPr>
            <a:spLocks noGrp="1"/>
          </p:cNvSpPr>
          <p:nvPr>
            <p:ph type="dt" sz="half" idx="10"/>
          </p:nvPr>
        </p:nvSpPr>
        <p:spPr/>
        <p:txBody>
          <a:bodyPr/>
          <a:lstStyle/>
          <a:p>
            <a:fld id="{E3CC32EA-33E0-4FD4-A4A8-CAB6EF8C7369}" type="datetimeFigureOut">
              <a:rPr lang="fr-FR" smtClean="0"/>
              <a:t>09/12/2022</a:t>
            </a:fld>
            <a:endParaRPr lang="fr-FR"/>
          </a:p>
        </p:txBody>
      </p:sp>
      <p:sp>
        <p:nvSpPr>
          <p:cNvPr id="5" name="Footer Placeholder 5"/>
          <p:cNvSpPr>
            <a:spLocks noGrp="1"/>
          </p:cNvSpPr>
          <p:nvPr>
            <p:ph type="ftr" sz="quarter" idx="11"/>
          </p:nvPr>
        </p:nvSpPr>
        <p:spPr/>
        <p:txBody>
          <a:bodyPr/>
          <a:lstStyle/>
          <a:p>
            <a:endParaRPr lang="fr-FR"/>
          </a:p>
        </p:txBody>
      </p:sp>
      <p:sp>
        <p:nvSpPr>
          <p:cNvPr id="6" name="Slide Number Placeholder 6"/>
          <p:cNvSpPr>
            <a:spLocks noGrp="1"/>
          </p:cNvSpPr>
          <p:nvPr>
            <p:ph type="sldNum" sz="quarter" idx="12"/>
          </p:nvPr>
        </p:nvSpPr>
        <p:spPr/>
        <p:txBody>
          <a:bodyPr/>
          <a:lstStyle/>
          <a:p>
            <a:fld id="{B757F9CD-BD21-44FA-9179-3AFE2678AB83}" type="slidenum">
              <a:rPr lang="fr-FR" smtClean="0"/>
              <a:t>‹N°›</a:t>
            </a:fld>
            <a:endParaRPr lang="fr-FR"/>
          </a:p>
        </p:txBody>
      </p:sp>
    </p:spTree>
    <p:extLst>
      <p:ext uri="{BB962C8B-B14F-4D97-AF65-F5344CB8AC3E}">
        <p14:creationId xmlns:p14="http://schemas.microsoft.com/office/powerpoint/2010/main" val="4067165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E3CC32EA-33E0-4FD4-A4A8-CAB6EF8C7369}" type="datetimeFigureOut">
              <a:rPr lang="fr-FR" smtClean="0"/>
              <a:t>09/12/2022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757F9CD-BD21-44FA-9179-3AFE2678AB83}" type="slidenum">
              <a:rPr lang="fr-FR" smtClean="0"/>
              <a:t>‹N°›</a:t>
            </a:fld>
            <a:endParaRPr lang="fr-FR"/>
          </a:p>
        </p:txBody>
      </p:sp>
    </p:spTree>
    <p:extLst>
      <p:ext uri="{BB962C8B-B14F-4D97-AF65-F5344CB8AC3E}">
        <p14:creationId xmlns:p14="http://schemas.microsoft.com/office/powerpoint/2010/main" val="2555403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fr-FR" smtClean="0"/>
              <a:t>Modifiez le style du titre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3CC32EA-33E0-4FD4-A4A8-CAB6EF8C7369}" type="datetimeFigureOut">
              <a:rPr lang="fr-FR" smtClean="0"/>
              <a:t>09/12/2022</a:t>
            </a:fld>
            <a:endParaRPr lang="fr-F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fr-F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757F9CD-BD21-44FA-9179-3AFE2678AB83}" type="slidenum">
              <a:rPr lang="fr-FR" smtClean="0"/>
              <a:t>‹N°›</a:t>
            </a:fld>
            <a:endParaRPr lang="fr-FR"/>
          </a:p>
        </p:txBody>
      </p:sp>
    </p:spTree>
    <p:extLst>
      <p:ext uri="{BB962C8B-B14F-4D97-AF65-F5344CB8AC3E}">
        <p14:creationId xmlns:p14="http://schemas.microsoft.com/office/powerpoint/2010/main" val="3710398182"/>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154955" y="1032387"/>
            <a:ext cx="9478632" cy="1978827"/>
          </a:xfrm>
        </p:spPr>
        <p:txBody>
          <a:bodyPr/>
          <a:lstStyle/>
          <a:p>
            <a:r>
              <a:rPr lang="fr-FR" sz="4800" b="1" dirty="0">
                <a:solidFill>
                  <a:schemeClr val="bg2">
                    <a:lumMod val="20000"/>
                    <a:lumOff val="80000"/>
                  </a:schemeClr>
                </a:solidFill>
              </a:rPr>
              <a:t>A08 :2021-</a:t>
            </a:r>
            <a:r>
              <a:rPr lang="fr-FR" sz="4800" b="1" dirty="0" smtClean="0">
                <a:solidFill>
                  <a:schemeClr val="bg2">
                    <a:lumMod val="20000"/>
                    <a:lumOff val="80000"/>
                  </a:schemeClr>
                </a:solidFill>
              </a:rPr>
              <a:t>Défaillance du logiciel et de l’intégrité des données </a:t>
            </a:r>
            <a:endParaRPr lang="fr-FR" sz="4800" b="1" dirty="0">
              <a:solidFill>
                <a:schemeClr val="bg2">
                  <a:lumMod val="20000"/>
                  <a:lumOff val="80000"/>
                </a:schemeClr>
              </a:solidFill>
            </a:endParaRPr>
          </a:p>
        </p:txBody>
      </p:sp>
      <p:sp>
        <p:nvSpPr>
          <p:cNvPr id="3" name="Sous-titre 2"/>
          <p:cNvSpPr>
            <a:spLocks noGrp="1"/>
          </p:cNvSpPr>
          <p:nvPr>
            <p:ph type="subTitle" idx="1"/>
          </p:nvPr>
        </p:nvSpPr>
        <p:spPr>
          <a:xfrm>
            <a:off x="1154955" y="3819832"/>
            <a:ext cx="10909226" cy="3082413"/>
          </a:xfrm>
        </p:spPr>
        <p:txBody>
          <a:bodyPr>
            <a:normAutofit/>
          </a:bodyPr>
          <a:lstStyle/>
          <a:p>
            <a:pPr lvl="2" algn="l"/>
            <a:r>
              <a:rPr lang="fr-FR" sz="2800" b="1" u="sng" dirty="0" smtClean="0">
                <a:solidFill>
                  <a:schemeClr val="bg2">
                    <a:lumMod val="20000"/>
                    <a:lumOff val="80000"/>
                  </a:schemeClr>
                </a:solidFill>
              </a:rPr>
              <a:t>Membres du groupe</a:t>
            </a:r>
            <a:r>
              <a:rPr lang="fr-FR" sz="2800" b="1" dirty="0" smtClean="0">
                <a:solidFill>
                  <a:schemeClr val="bg2">
                    <a:lumMod val="20000"/>
                    <a:lumOff val="80000"/>
                  </a:schemeClr>
                </a:solidFill>
              </a:rPr>
              <a:t>														</a:t>
            </a:r>
            <a:endParaRPr lang="fr-FR" sz="2800" b="1" u="sng" dirty="0" smtClean="0">
              <a:solidFill>
                <a:schemeClr val="bg2">
                  <a:lumMod val="20000"/>
                  <a:lumOff val="80000"/>
                </a:schemeClr>
              </a:solidFill>
            </a:endParaRPr>
          </a:p>
          <a:p>
            <a:pPr lvl="2" algn="l"/>
            <a:r>
              <a:rPr lang="fr-FR" sz="2800" b="1" dirty="0" err="1" smtClean="0">
                <a:solidFill>
                  <a:schemeClr val="bg2">
                    <a:lumMod val="20000"/>
                    <a:lumOff val="80000"/>
                  </a:schemeClr>
                </a:solidFill>
              </a:rPr>
              <a:t>Anta</a:t>
            </a:r>
            <a:r>
              <a:rPr lang="fr-FR" sz="2800" b="1" dirty="0" smtClean="0">
                <a:solidFill>
                  <a:schemeClr val="bg2">
                    <a:lumMod val="20000"/>
                    <a:lumOff val="80000"/>
                  </a:schemeClr>
                </a:solidFill>
              </a:rPr>
              <a:t> Diop MBAYE</a:t>
            </a:r>
          </a:p>
          <a:p>
            <a:pPr lvl="2" algn="l"/>
            <a:r>
              <a:rPr lang="fr-FR" sz="2800" b="1" dirty="0" smtClean="0">
                <a:solidFill>
                  <a:schemeClr val="bg2">
                    <a:lumMod val="20000"/>
                    <a:lumOff val="80000"/>
                  </a:schemeClr>
                </a:solidFill>
              </a:rPr>
              <a:t>Mame </a:t>
            </a:r>
            <a:r>
              <a:rPr lang="fr-FR" sz="2800" b="1" dirty="0" err="1" smtClean="0">
                <a:solidFill>
                  <a:schemeClr val="bg2">
                    <a:lumMod val="20000"/>
                    <a:lumOff val="80000"/>
                  </a:schemeClr>
                </a:solidFill>
              </a:rPr>
              <a:t>Meissa</a:t>
            </a:r>
            <a:r>
              <a:rPr lang="fr-FR" sz="2800" b="1" dirty="0" smtClean="0">
                <a:solidFill>
                  <a:schemeClr val="bg2">
                    <a:lumMod val="20000"/>
                    <a:lumOff val="80000"/>
                  </a:schemeClr>
                </a:solidFill>
              </a:rPr>
              <a:t> DIENG</a:t>
            </a:r>
          </a:p>
          <a:p>
            <a:pPr lvl="2" algn="l"/>
            <a:r>
              <a:rPr lang="fr-FR" sz="2800" b="1" dirty="0" smtClean="0">
                <a:solidFill>
                  <a:schemeClr val="bg2">
                    <a:lumMod val="20000"/>
                    <a:lumOff val="80000"/>
                  </a:schemeClr>
                </a:solidFill>
              </a:rPr>
              <a:t>Victorine </a:t>
            </a:r>
            <a:r>
              <a:rPr lang="fr-FR" sz="2800" b="1" dirty="0" err="1" smtClean="0">
                <a:solidFill>
                  <a:schemeClr val="bg2">
                    <a:lumMod val="20000"/>
                    <a:lumOff val="80000"/>
                  </a:schemeClr>
                </a:solidFill>
              </a:rPr>
              <a:t>Sady</a:t>
            </a:r>
            <a:r>
              <a:rPr lang="fr-FR" sz="2800" b="1" dirty="0" smtClean="0">
                <a:solidFill>
                  <a:schemeClr val="bg2">
                    <a:lumMod val="20000"/>
                    <a:lumOff val="80000"/>
                  </a:schemeClr>
                </a:solidFill>
              </a:rPr>
              <a:t> NDIAYE</a:t>
            </a:r>
          </a:p>
          <a:p>
            <a:pPr lvl="2" algn="l"/>
            <a:r>
              <a:rPr lang="fr-FR" sz="2800" b="1" dirty="0" err="1">
                <a:solidFill>
                  <a:schemeClr val="bg2">
                    <a:lumMod val="20000"/>
                    <a:lumOff val="80000"/>
                  </a:schemeClr>
                </a:solidFill>
              </a:rPr>
              <a:t>Zeinebou</a:t>
            </a:r>
            <a:r>
              <a:rPr lang="fr-FR" sz="2800" b="1" dirty="0">
                <a:solidFill>
                  <a:schemeClr val="bg2">
                    <a:lumMod val="20000"/>
                    <a:lumOff val="80000"/>
                  </a:schemeClr>
                </a:solidFill>
              </a:rPr>
              <a:t> MOHAMED </a:t>
            </a:r>
            <a:r>
              <a:rPr lang="fr-FR" sz="2800" b="1" dirty="0" smtClean="0">
                <a:solidFill>
                  <a:schemeClr val="bg2">
                    <a:lumMod val="20000"/>
                    <a:lumOff val="80000"/>
                  </a:schemeClr>
                </a:solidFill>
              </a:rPr>
              <a:t>MAHMOUD</a:t>
            </a:r>
          </a:p>
          <a:p>
            <a:pPr lvl="2"/>
            <a:endParaRPr lang="fr-FR" sz="3200" dirty="0" smtClean="0"/>
          </a:p>
          <a:p>
            <a:pPr lvl="2"/>
            <a:endParaRPr lang="fr-FR" sz="3200" dirty="0"/>
          </a:p>
        </p:txBody>
      </p:sp>
    </p:spTree>
    <p:extLst>
      <p:ext uri="{BB962C8B-B14F-4D97-AF65-F5344CB8AC3E}">
        <p14:creationId xmlns:p14="http://schemas.microsoft.com/office/powerpoint/2010/main" val="11132375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a:bodyPr>
          <a:lstStyle/>
          <a:p>
            <a:pPr marL="0" indent="0">
              <a:buNone/>
            </a:pPr>
            <a:r>
              <a:rPr lang="fr-FR" sz="8000" dirty="0" smtClean="0">
                <a:solidFill>
                  <a:schemeClr val="bg2">
                    <a:lumMod val="20000"/>
                    <a:lumOff val="80000"/>
                  </a:schemeClr>
                </a:solidFill>
              </a:rPr>
              <a:t>Merci  de votre attention !</a:t>
            </a:r>
            <a:endParaRPr lang="fr-FR" sz="8000" dirty="0">
              <a:solidFill>
                <a:schemeClr val="bg2">
                  <a:lumMod val="20000"/>
                  <a:lumOff val="80000"/>
                </a:schemeClr>
              </a:solidFill>
            </a:endParaRPr>
          </a:p>
        </p:txBody>
      </p:sp>
    </p:spTree>
    <p:extLst>
      <p:ext uri="{BB962C8B-B14F-4D97-AF65-F5344CB8AC3E}">
        <p14:creationId xmlns:p14="http://schemas.microsoft.com/office/powerpoint/2010/main" val="2953484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46111" y="393724"/>
            <a:ext cx="9404723" cy="1051618"/>
          </a:xfrm>
        </p:spPr>
        <p:txBody>
          <a:bodyPr/>
          <a:lstStyle/>
          <a:p>
            <a:r>
              <a:rPr lang="fr-FR" b="1" dirty="0" smtClean="0">
                <a:solidFill>
                  <a:schemeClr val="bg2">
                    <a:lumMod val="20000"/>
                    <a:lumOff val="80000"/>
                  </a:schemeClr>
                </a:solidFill>
              </a:rPr>
              <a:t>PLAN</a:t>
            </a:r>
            <a:endParaRPr lang="fr-FR" b="1" dirty="0">
              <a:solidFill>
                <a:schemeClr val="bg2">
                  <a:lumMod val="20000"/>
                  <a:lumOff val="80000"/>
                </a:schemeClr>
              </a:solidFill>
            </a:endParaRPr>
          </a:p>
        </p:txBody>
      </p:sp>
      <p:sp>
        <p:nvSpPr>
          <p:cNvPr id="3" name="Espace réservé du contenu 2"/>
          <p:cNvSpPr>
            <a:spLocks noGrp="1"/>
          </p:cNvSpPr>
          <p:nvPr>
            <p:ph idx="1"/>
          </p:nvPr>
        </p:nvSpPr>
        <p:spPr>
          <a:xfrm>
            <a:off x="1103312" y="1681316"/>
            <a:ext cx="8946541" cy="4567083"/>
          </a:xfrm>
        </p:spPr>
        <p:txBody>
          <a:bodyPr/>
          <a:lstStyle/>
          <a:p>
            <a:pPr marL="0" indent="0">
              <a:buNone/>
            </a:pPr>
            <a:endParaRPr lang="fr-FR" dirty="0" smtClean="0"/>
          </a:p>
          <a:p>
            <a:pPr marL="457200" indent="-457200">
              <a:buFont typeface="+mj-lt"/>
              <a:buAutoNum type="arabicPeriod"/>
            </a:pPr>
            <a:r>
              <a:rPr lang="fr-FR" b="1" dirty="0" smtClean="0">
                <a:solidFill>
                  <a:schemeClr val="bg2">
                    <a:lumMod val="20000"/>
                    <a:lumOff val="80000"/>
                  </a:schemeClr>
                </a:solidFill>
              </a:rPr>
              <a:t>Introduction</a:t>
            </a:r>
          </a:p>
          <a:p>
            <a:pPr marL="457200" indent="-457200">
              <a:buFont typeface="+mj-lt"/>
              <a:buAutoNum type="arabicPeriod"/>
            </a:pPr>
            <a:r>
              <a:rPr lang="fr-FR" b="1" dirty="0">
                <a:solidFill>
                  <a:schemeClr val="bg2">
                    <a:lumMod val="20000"/>
                    <a:lumOff val="80000"/>
                  </a:schemeClr>
                </a:solidFill>
              </a:rPr>
              <a:t>I</a:t>
            </a:r>
            <a:r>
              <a:rPr lang="fr-FR" b="1" dirty="0" smtClean="0">
                <a:solidFill>
                  <a:schemeClr val="bg2">
                    <a:lumMod val="20000"/>
                    <a:lumOff val="80000"/>
                  </a:schemeClr>
                </a:solidFill>
              </a:rPr>
              <a:t>ntégrité </a:t>
            </a:r>
            <a:r>
              <a:rPr lang="fr-FR" b="1" dirty="0">
                <a:solidFill>
                  <a:schemeClr val="bg2">
                    <a:lumMod val="20000"/>
                    <a:lumOff val="80000"/>
                  </a:schemeClr>
                </a:solidFill>
              </a:rPr>
              <a:t>des </a:t>
            </a:r>
            <a:r>
              <a:rPr lang="fr-FR" b="1" dirty="0" smtClean="0">
                <a:solidFill>
                  <a:schemeClr val="bg2">
                    <a:lumMod val="20000"/>
                    <a:lumOff val="80000"/>
                  </a:schemeClr>
                </a:solidFill>
              </a:rPr>
              <a:t>données</a:t>
            </a:r>
            <a:endParaRPr lang="fr-FR" b="1" dirty="0">
              <a:solidFill>
                <a:schemeClr val="bg2">
                  <a:lumMod val="20000"/>
                  <a:lumOff val="80000"/>
                </a:schemeClr>
              </a:solidFill>
            </a:endParaRPr>
          </a:p>
          <a:p>
            <a:pPr marL="457200" indent="-457200">
              <a:buFont typeface="+mj-lt"/>
              <a:buAutoNum type="arabicPeriod"/>
            </a:pPr>
            <a:r>
              <a:rPr lang="fr-FR" b="1" dirty="0">
                <a:solidFill>
                  <a:schemeClr val="bg2">
                    <a:lumMod val="20000"/>
                    <a:lumOff val="80000"/>
                  </a:schemeClr>
                </a:solidFill>
              </a:rPr>
              <a:t>Fonction de </a:t>
            </a:r>
            <a:r>
              <a:rPr lang="fr-FR" b="1" dirty="0" smtClean="0">
                <a:solidFill>
                  <a:schemeClr val="bg2">
                    <a:lumMod val="20000"/>
                    <a:lumOff val="80000"/>
                  </a:schemeClr>
                </a:solidFill>
              </a:rPr>
              <a:t>hachage </a:t>
            </a:r>
            <a:r>
              <a:rPr lang="fr-FR" b="1" dirty="0">
                <a:solidFill>
                  <a:schemeClr val="bg2">
                    <a:lumMod val="20000"/>
                    <a:lumOff val="80000"/>
                  </a:schemeClr>
                </a:solidFill>
              </a:rPr>
              <a:t>cryptographique</a:t>
            </a:r>
            <a:endParaRPr lang="fr-FR" b="1" dirty="0" smtClean="0">
              <a:solidFill>
                <a:schemeClr val="bg2">
                  <a:lumMod val="20000"/>
                  <a:lumOff val="80000"/>
                </a:schemeClr>
              </a:solidFill>
            </a:endParaRPr>
          </a:p>
          <a:p>
            <a:pPr marL="457200" indent="-457200">
              <a:buFont typeface="+mj-lt"/>
              <a:buAutoNum type="arabicPeriod"/>
            </a:pPr>
            <a:r>
              <a:rPr lang="fr-FR" b="1" dirty="0">
                <a:solidFill>
                  <a:schemeClr val="bg2">
                    <a:lumMod val="20000"/>
                    <a:lumOff val="80000"/>
                  </a:schemeClr>
                </a:solidFill>
              </a:rPr>
              <a:t>Comment utiliser une fonction de </a:t>
            </a:r>
            <a:r>
              <a:rPr lang="fr-FR" b="1" dirty="0" smtClean="0">
                <a:solidFill>
                  <a:schemeClr val="bg2">
                    <a:lumMod val="20000"/>
                    <a:lumOff val="80000"/>
                  </a:schemeClr>
                </a:solidFill>
              </a:rPr>
              <a:t>hachage </a:t>
            </a:r>
            <a:r>
              <a:rPr lang="fr-FR" b="1" dirty="0">
                <a:solidFill>
                  <a:schemeClr val="bg2">
                    <a:lumMod val="20000"/>
                    <a:lumOff val="80000"/>
                  </a:schemeClr>
                </a:solidFill>
              </a:rPr>
              <a:t>pour contrôler l'intégrité de </a:t>
            </a:r>
            <a:r>
              <a:rPr lang="fr-FR" b="1" dirty="0" smtClean="0">
                <a:solidFill>
                  <a:schemeClr val="bg2">
                    <a:lumMod val="20000"/>
                    <a:lumOff val="80000"/>
                  </a:schemeClr>
                </a:solidFill>
              </a:rPr>
              <a:t>données ?</a:t>
            </a:r>
          </a:p>
          <a:p>
            <a:pPr marL="457200" indent="-457200">
              <a:buFont typeface="+mj-lt"/>
              <a:buAutoNum type="arabicPeriod"/>
            </a:pPr>
            <a:r>
              <a:rPr lang="fr-FR" b="1" dirty="0">
                <a:solidFill>
                  <a:schemeClr val="bg2">
                    <a:lumMod val="20000"/>
                    <a:lumOff val="80000"/>
                  </a:schemeClr>
                </a:solidFill>
              </a:rPr>
              <a:t>Codes d’authentification des </a:t>
            </a:r>
            <a:r>
              <a:rPr lang="fr-FR" b="1" dirty="0" smtClean="0">
                <a:solidFill>
                  <a:schemeClr val="bg2">
                    <a:lumMod val="20000"/>
                    <a:lumOff val="80000"/>
                  </a:schemeClr>
                </a:solidFill>
              </a:rPr>
              <a:t>messages</a:t>
            </a:r>
          </a:p>
        </p:txBody>
      </p:sp>
    </p:spTree>
    <p:extLst>
      <p:ext uri="{BB962C8B-B14F-4D97-AF65-F5344CB8AC3E}">
        <p14:creationId xmlns:p14="http://schemas.microsoft.com/office/powerpoint/2010/main" val="8072283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03312" y="452718"/>
            <a:ext cx="8947522" cy="1400530"/>
          </a:xfrm>
        </p:spPr>
        <p:txBody>
          <a:bodyPr/>
          <a:lstStyle/>
          <a:p>
            <a:r>
              <a:rPr lang="fr-FR" b="1" dirty="0" smtClean="0">
                <a:solidFill>
                  <a:schemeClr val="bg2">
                    <a:lumMod val="20000"/>
                    <a:lumOff val="80000"/>
                  </a:schemeClr>
                </a:solidFill>
              </a:rPr>
              <a:t>INTRODUCTION</a:t>
            </a:r>
            <a:endParaRPr lang="fr-FR" b="1" dirty="0">
              <a:solidFill>
                <a:schemeClr val="bg2">
                  <a:lumMod val="20000"/>
                  <a:lumOff val="80000"/>
                </a:schemeClr>
              </a:solidFill>
            </a:endParaRPr>
          </a:p>
        </p:txBody>
      </p:sp>
      <p:sp>
        <p:nvSpPr>
          <p:cNvPr id="3" name="Espace réservé du contenu 2"/>
          <p:cNvSpPr>
            <a:spLocks noGrp="1"/>
          </p:cNvSpPr>
          <p:nvPr>
            <p:ph idx="1"/>
          </p:nvPr>
        </p:nvSpPr>
        <p:spPr>
          <a:xfrm>
            <a:off x="1103312" y="1607574"/>
            <a:ext cx="8946541" cy="4640825"/>
          </a:xfrm>
        </p:spPr>
        <p:txBody>
          <a:bodyPr>
            <a:noAutofit/>
          </a:bodyPr>
          <a:lstStyle/>
          <a:p>
            <a:pPr marL="0" indent="0">
              <a:buNone/>
            </a:pPr>
            <a:r>
              <a:rPr lang="fr-FR" dirty="0"/>
              <a:t>Le but premier de l’utilisation de la cryptographie est de garantir les quatre services fondamentaux de la sécurité des informations </a:t>
            </a:r>
            <a:r>
              <a:rPr lang="fr-FR" dirty="0" smtClean="0"/>
              <a:t>:</a:t>
            </a:r>
          </a:p>
          <a:p>
            <a:pPr>
              <a:buFont typeface="Wingdings" panose="05000000000000000000" pitchFamily="2" charset="2"/>
              <a:buChar char="q"/>
            </a:pPr>
            <a:r>
              <a:rPr lang="fr-FR" dirty="0" smtClean="0"/>
              <a:t>La </a:t>
            </a:r>
            <a:r>
              <a:rPr lang="fr-FR" dirty="0"/>
              <a:t>confidentialité, </a:t>
            </a:r>
            <a:endParaRPr lang="fr-FR" dirty="0" smtClean="0"/>
          </a:p>
          <a:p>
            <a:pPr>
              <a:buFont typeface="Wingdings" panose="05000000000000000000" pitchFamily="2" charset="2"/>
              <a:buChar char="q"/>
            </a:pPr>
            <a:r>
              <a:rPr lang="fr-FR" dirty="0" smtClean="0"/>
              <a:t>L’intégrité </a:t>
            </a:r>
            <a:r>
              <a:rPr lang="fr-FR" dirty="0"/>
              <a:t>des données, </a:t>
            </a:r>
            <a:endParaRPr lang="fr-FR" dirty="0" smtClean="0"/>
          </a:p>
          <a:p>
            <a:pPr>
              <a:buFont typeface="Wingdings" panose="05000000000000000000" pitchFamily="2" charset="2"/>
              <a:buChar char="q"/>
            </a:pPr>
            <a:r>
              <a:rPr lang="fr-FR" dirty="0" smtClean="0"/>
              <a:t>L’authentification,</a:t>
            </a:r>
          </a:p>
          <a:p>
            <a:pPr>
              <a:buFont typeface="Wingdings" panose="05000000000000000000" pitchFamily="2" charset="2"/>
              <a:buChar char="q"/>
            </a:pPr>
            <a:r>
              <a:rPr lang="fr-FR" dirty="0" smtClean="0"/>
              <a:t>La </a:t>
            </a:r>
            <a:r>
              <a:rPr lang="fr-FR" dirty="0"/>
              <a:t>non-répudiation. </a:t>
            </a:r>
            <a:endParaRPr lang="fr-FR" dirty="0" smtClean="0"/>
          </a:p>
          <a:p>
            <a:pPr marL="0" indent="0">
              <a:buNone/>
            </a:pPr>
            <a:endParaRPr lang="fr-FR" dirty="0"/>
          </a:p>
          <a:p>
            <a:pPr marL="0" indent="0">
              <a:buNone/>
            </a:pPr>
            <a:r>
              <a:rPr lang="fr-FR" dirty="0" smtClean="0"/>
              <a:t>Dans </a:t>
            </a:r>
            <a:r>
              <a:rPr lang="fr-FR" dirty="0"/>
              <a:t>notre cas, on étudie la défaillance du logiciel et de l’intégrité des données. </a:t>
            </a:r>
            <a:endParaRPr lang="fr-FR" dirty="0" smtClean="0"/>
          </a:p>
          <a:p>
            <a:pPr marL="0" indent="0">
              <a:buNone/>
            </a:pPr>
            <a:r>
              <a:rPr lang="fr-FR" dirty="0" smtClean="0"/>
              <a:t>Elle est liée </a:t>
            </a:r>
            <a:r>
              <a:rPr lang="fr-FR" dirty="0"/>
              <a:t>au code et à l'infrastructure qui ne sont pas protégés contre les violations de l'intégrité</a:t>
            </a:r>
          </a:p>
          <a:p>
            <a:pPr marL="0" indent="0">
              <a:buNone/>
            </a:pPr>
            <a:endParaRPr lang="fr-FR" dirty="0" smtClean="0"/>
          </a:p>
          <a:p>
            <a:pPr marL="0" indent="0">
              <a:buNone/>
            </a:pPr>
            <a:endParaRPr lang="fr-FR" dirty="0" smtClean="0"/>
          </a:p>
        </p:txBody>
      </p:sp>
    </p:spTree>
    <p:extLst>
      <p:ext uri="{BB962C8B-B14F-4D97-AF65-F5344CB8AC3E}">
        <p14:creationId xmlns:p14="http://schemas.microsoft.com/office/powerpoint/2010/main" val="13637293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03312" y="452718"/>
            <a:ext cx="8947522" cy="1400530"/>
          </a:xfrm>
        </p:spPr>
        <p:txBody>
          <a:bodyPr/>
          <a:lstStyle/>
          <a:p>
            <a:r>
              <a:rPr lang="fr-FR" b="1" dirty="0" smtClean="0">
                <a:solidFill>
                  <a:schemeClr val="bg2">
                    <a:lumMod val="20000"/>
                    <a:lumOff val="80000"/>
                  </a:schemeClr>
                </a:solidFill>
              </a:rPr>
              <a:t>Intégrité des données</a:t>
            </a:r>
            <a:endParaRPr lang="fr-FR" b="1" dirty="0">
              <a:solidFill>
                <a:schemeClr val="bg2">
                  <a:lumMod val="20000"/>
                  <a:lumOff val="80000"/>
                </a:schemeClr>
              </a:solidFill>
            </a:endParaRPr>
          </a:p>
        </p:txBody>
      </p:sp>
      <p:sp>
        <p:nvSpPr>
          <p:cNvPr id="3" name="Espace réservé du contenu 2"/>
          <p:cNvSpPr>
            <a:spLocks noGrp="1"/>
          </p:cNvSpPr>
          <p:nvPr>
            <p:ph idx="1"/>
          </p:nvPr>
        </p:nvSpPr>
        <p:spPr/>
        <p:txBody>
          <a:bodyPr>
            <a:normAutofit/>
          </a:bodyPr>
          <a:lstStyle/>
          <a:p>
            <a:pPr marL="0" indent="0">
              <a:buNone/>
            </a:pPr>
            <a:r>
              <a:rPr lang="fr-FR" dirty="0"/>
              <a:t>C'est la propriété qui permet de vérifier qu'une données n'a pas été modifiée par une entité tierce (accidentellement ou intentionnellement</a:t>
            </a:r>
            <a:r>
              <a:rPr lang="fr-FR" dirty="0" smtClean="0"/>
              <a:t>).</a:t>
            </a:r>
            <a:endParaRPr lang="fr-FR" dirty="0"/>
          </a:p>
          <a:p>
            <a:pPr marL="0" indent="0">
              <a:buNone/>
            </a:pPr>
            <a:endParaRPr lang="fr-FR" dirty="0" smtClean="0"/>
          </a:p>
          <a:p>
            <a:pPr marL="0" indent="0">
              <a:buNone/>
            </a:pPr>
            <a:r>
              <a:rPr lang="fr-FR" dirty="0" smtClean="0"/>
              <a:t>L’intégrité </a:t>
            </a:r>
            <a:r>
              <a:rPr lang="fr-FR" dirty="0"/>
              <a:t>comprend trois objectifs qui contribuent à la sécurité des données :</a:t>
            </a:r>
          </a:p>
          <a:p>
            <a:r>
              <a:rPr lang="fr-FR" dirty="0"/>
              <a:t>Empêcher la modification des informations par des utilisateurs non autorisés</a:t>
            </a:r>
          </a:p>
          <a:p>
            <a:r>
              <a:rPr lang="fr-FR" dirty="0"/>
              <a:t>Empêcher la modification non autorisée ou involontaire des informations par des utilisateurs autorisés</a:t>
            </a:r>
          </a:p>
          <a:p>
            <a:r>
              <a:rPr lang="fr-FR" dirty="0"/>
              <a:t>Préserver une cohérence interne et externe </a:t>
            </a:r>
          </a:p>
          <a:p>
            <a:pPr marL="0" indent="0">
              <a:buNone/>
            </a:pPr>
            <a:endParaRPr lang="fr-FR" dirty="0"/>
          </a:p>
        </p:txBody>
      </p:sp>
    </p:spTree>
    <p:extLst>
      <p:ext uri="{BB962C8B-B14F-4D97-AF65-F5344CB8AC3E}">
        <p14:creationId xmlns:p14="http://schemas.microsoft.com/office/powerpoint/2010/main" val="22317615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03312" y="452717"/>
            <a:ext cx="8947522" cy="1600201"/>
          </a:xfrm>
        </p:spPr>
        <p:txBody>
          <a:bodyPr/>
          <a:lstStyle/>
          <a:p>
            <a:r>
              <a:rPr lang="fr-FR" b="1" dirty="0">
                <a:solidFill>
                  <a:schemeClr val="bg2">
                    <a:lumMod val="20000"/>
                    <a:lumOff val="80000"/>
                  </a:schemeClr>
                </a:solidFill>
              </a:rPr>
              <a:t>Fonction de </a:t>
            </a:r>
            <a:r>
              <a:rPr lang="fr-FR" b="1" dirty="0" smtClean="0">
                <a:solidFill>
                  <a:schemeClr val="bg2">
                    <a:lumMod val="20000"/>
                    <a:lumOff val="80000"/>
                  </a:schemeClr>
                </a:solidFill>
              </a:rPr>
              <a:t>hachage cryptographique</a:t>
            </a:r>
            <a:br>
              <a:rPr lang="fr-FR" b="1" dirty="0" smtClean="0">
                <a:solidFill>
                  <a:schemeClr val="bg2">
                    <a:lumMod val="20000"/>
                    <a:lumOff val="80000"/>
                  </a:schemeClr>
                </a:solidFill>
              </a:rPr>
            </a:br>
            <a:endParaRPr lang="fr-FR" dirty="0"/>
          </a:p>
        </p:txBody>
      </p:sp>
      <p:sp>
        <p:nvSpPr>
          <p:cNvPr id="3" name="Espace réservé du contenu 2"/>
          <p:cNvSpPr>
            <a:spLocks noGrp="1"/>
          </p:cNvSpPr>
          <p:nvPr>
            <p:ph idx="1"/>
          </p:nvPr>
        </p:nvSpPr>
        <p:spPr/>
        <p:txBody>
          <a:bodyPr/>
          <a:lstStyle/>
          <a:p>
            <a:pPr marL="0" indent="0">
              <a:buNone/>
            </a:pPr>
            <a:r>
              <a:rPr lang="fr-FR" dirty="0"/>
              <a:t>Une fonction de hachage est typiquement utilisée pour vérifier l'intégrité de </a:t>
            </a:r>
            <a:r>
              <a:rPr lang="fr-FR" dirty="0" smtClean="0"/>
              <a:t>données.</a:t>
            </a:r>
          </a:p>
          <a:p>
            <a:pPr marL="0" indent="0">
              <a:buNone/>
            </a:pPr>
            <a:endParaRPr lang="fr-FR" dirty="0" smtClean="0"/>
          </a:p>
          <a:p>
            <a:pPr marL="0" indent="0">
              <a:buNone/>
            </a:pPr>
            <a:endParaRPr lang="fr-FR" dirty="0"/>
          </a:p>
          <a:p>
            <a:pPr marL="0" indent="0">
              <a:buNone/>
            </a:pPr>
            <a:r>
              <a:rPr lang="fr-FR" dirty="0" smtClean="0"/>
              <a:t>L’idée </a:t>
            </a:r>
            <a:r>
              <a:rPr lang="fr-FR" dirty="0"/>
              <a:t>de base des fonctions de hachage cryptographique est qu’une valeur de hachage sert d’image représentative compacte (parfois appelée empreinte, empreinte digitale ou résumé de message) d’une chaîne d’entrée et peut être utilisée comme si elle était identifiable de manière unique avec cette chaîne. </a:t>
            </a:r>
            <a:r>
              <a:rPr lang="fr-FR" dirty="0" smtClean="0"/>
              <a:t>(chapitre 6_ page6)</a:t>
            </a:r>
            <a:endParaRPr lang="fr-FR" dirty="0"/>
          </a:p>
        </p:txBody>
      </p:sp>
    </p:spTree>
    <p:extLst>
      <p:ext uri="{BB962C8B-B14F-4D97-AF65-F5344CB8AC3E}">
        <p14:creationId xmlns:p14="http://schemas.microsoft.com/office/powerpoint/2010/main" val="15024495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03312" y="452718"/>
            <a:ext cx="8947522" cy="1400530"/>
          </a:xfrm>
        </p:spPr>
        <p:txBody>
          <a:bodyPr/>
          <a:lstStyle/>
          <a:p>
            <a:r>
              <a:rPr lang="fr-FR" b="1" dirty="0">
                <a:solidFill>
                  <a:schemeClr val="bg2">
                    <a:lumMod val="20000"/>
                    <a:lumOff val="80000"/>
                  </a:schemeClr>
                </a:solidFill>
              </a:rPr>
              <a:t>Fonction de </a:t>
            </a:r>
            <a:r>
              <a:rPr lang="fr-FR" b="1" dirty="0" smtClean="0">
                <a:solidFill>
                  <a:schemeClr val="bg2">
                    <a:lumMod val="20000"/>
                    <a:lumOff val="80000"/>
                  </a:schemeClr>
                </a:solidFill>
              </a:rPr>
              <a:t>hachage </a:t>
            </a:r>
            <a:r>
              <a:rPr lang="fr-FR" b="1" dirty="0">
                <a:solidFill>
                  <a:schemeClr val="bg2">
                    <a:lumMod val="20000"/>
                    <a:lumOff val="80000"/>
                  </a:schemeClr>
                </a:solidFill>
              </a:rPr>
              <a:t>cryptographique</a:t>
            </a:r>
            <a:endParaRPr lang="fr-FR" dirty="0"/>
          </a:p>
        </p:txBody>
      </p:sp>
      <p:sp>
        <p:nvSpPr>
          <p:cNvPr id="3" name="Espace réservé du contenu 2"/>
          <p:cNvSpPr>
            <a:spLocks noGrp="1"/>
          </p:cNvSpPr>
          <p:nvPr>
            <p:ph idx="1"/>
          </p:nvPr>
        </p:nvSpPr>
        <p:spPr/>
        <p:txBody>
          <a:bodyPr/>
          <a:lstStyle/>
          <a:p>
            <a:pPr marL="0" indent="0">
              <a:buNone/>
            </a:pPr>
            <a:r>
              <a:rPr lang="fr-FR" dirty="0"/>
              <a:t>Les hachages utilisés pour stocker des données sont très différents des hachages de chiffrement. </a:t>
            </a:r>
          </a:p>
          <a:p>
            <a:pPr marL="0" indent="0">
              <a:buNone/>
            </a:pPr>
            <a:endParaRPr lang="fr-FR" dirty="0"/>
          </a:p>
          <a:p>
            <a:pPr marL="0" indent="0">
              <a:buNone/>
            </a:pPr>
            <a:r>
              <a:rPr lang="fr-FR" dirty="0"/>
              <a:t>En matière de chiffrement, une fonction de hachage doit présenter trois caractéristiques :</a:t>
            </a:r>
          </a:p>
          <a:p>
            <a:pPr>
              <a:buFont typeface="Wingdings" panose="05000000000000000000" pitchFamily="2" charset="2"/>
              <a:buChar char="v"/>
            </a:pPr>
            <a:r>
              <a:rPr lang="fr-FR" dirty="0"/>
              <a:t>Elle doit être à sens unique</a:t>
            </a:r>
          </a:p>
          <a:p>
            <a:pPr>
              <a:buFont typeface="Wingdings" panose="05000000000000000000" pitchFamily="2" charset="2"/>
              <a:buChar char="v"/>
            </a:pPr>
            <a:r>
              <a:rPr lang="fr-FR" dirty="0"/>
              <a:t>Une entrée de longueur variable produit une sortie de longueur fixe. </a:t>
            </a:r>
          </a:p>
          <a:p>
            <a:pPr>
              <a:buFont typeface="Wingdings" panose="05000000000000000000" pitchFamily="2" charset="2"/>
              <a:buChar char="v"/>
            </a:pPr>
            <a:r>
              <a:rPr lang="fr-FR" dirty="0"/>
              <a:t>L’algorithme ne doit présenter que peu ou pas de collisions. </a:t>
            </a:r>
          </a:p>
        </p:txBody>
      </p:sp>
    </p:spTree>
    <p:extLst>
      <p:ext uri="{BB962C8B-B14F-4D97-AF65-F5344CB8AC3E}">
        <p14:creationId xmlns:p14="http://schemas.microsoft.com/office/powerpoint/2010/main" val="28985557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pic>
        <p:nvPicPr>
          <p:cNvPr id="4" name="Espace réservé du contenu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6111" y="452717"/>
            <a:ext cx="10941544" cy="6105737"/>
          </a:xfrm>
        </p:spPr>
      </p:pic>
    </p:spTree>
    <p:extLst>
      <p:ext uri="{BB962C8B-B14F-4D97-AF65-F5344CB8AC3E}">
        <p14:creationId xmlns:p14="http://schemas.microsoft.com/office/powerpoint/2010/main" val="8662565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46111" y="452718"/>
            <a:ext cx="9404723" cy="1265723"/>
          </a:xfrm>
        </p:spPr>
        <p:txBody>
          <a:bodyPr/>
          <a:lstStyle/>
          <a:p>
            <a:pPr marL="457200" indent="-457200"/>
            <a:r>
              <a:rPr lang="fr-FR" sz="3600" b="1" dirty="0" smtClean="0">
                <a:solidFill>
                  <a:schemeClr val="bg2">
                    <a:lumMod val="20000"/>
                    <a:lumOff val="80000"/>
                  </a:schemeClr>
                </a:solidFill>
              </a:rPr>
              <a:t>	</a:t>
            </a:r>
            <a:r>
              <a:rPr lang="fr-FR" sz="4000" b="1" dirty="0" smtClean="0">
                <a:solidFill>
                  <a:schemeClr val="bg2">
                    <a:lumMod val="20000"/>
                    <a:lumOff val="80000"/>
                  </a:schemeClr>
                </a:solidFill>
              </a:rPr>
              <a:t>Codes d’authentification des messages</a:t>
            </a:r>
            <a:br>
              <a:rPr lang="fr-FR" sz="4000" b="1" dirty="0" smtClean="0">
                <a:solidFill>
                  <a:schemeClr val="bg2">
                    <a:lumMod val="20000"/>
                    <a:lumOff val="80000"/>
                  </a:schemeClr>
                </a:solidFill>
              </a:rPr>
            </a:br>
            <a:endParaRPr lang="fr-FR" sz="4000" b="1" dirty="0">
              <a:solidFill>
                <a:schemeClr val="bg2">
                  <a:lumMod val="20000"/>
                  <a:lumOff val="80000"/>
                </a:schemeClr>
              </a:solidFill>
            </a:endParaRPr>
          </a:p>
        </p:txBody>
      </p:sp>
      <p:sp>
        <p:nvSpPr>
          <p:cNvPr id="3" name="Espace réservé du contenu 2"/>
          <p:cNvSpPr>
            <a:spLocks noGrp="1"/>
          </p:cNvSpPr>
          <p:nvPr>
            <p:ph idx="1"/>
          </p:nvPr>
        </p:nvSpPr>
        <p:spPr>
          <a:xfrm>
            <a:off x="1103312" y="1718442"/>
            <a:ext cx="8946541" cy="4529958"/>
          </a:xfrm>
        </p:spPr>
        <p:txBody>
          <a:bodyPr>
            <a:normAutofit/>
          </a:bodyPr>
          <a:lstStyle/>
          <a:p>
            <a:pPr marL="0" indent="0">
              <a:buNone/>
            </a:pPr>
            <a:endParaRPr lang="fr-FR" dirty="0" smtClean="0"/>
          </a:p>
          <a:p>
            <a:pPr marL="0" indent="0">
              <a:buNone/>
            </a:pPr>
            <a:r>
              <a:rPr lang="fr-FR" dirty="0" smtClean="0"/>
              <a:t>Un </a:t>
            </a:r>
            <a:r>
              <a:rPr lang="fr-FR" dirty="0"/>
              <a:t>code d’authentification des messages (MAC) </a:t>
            </a:r>
            <a:endParaRPr lang="fr-FR" dirty="0" smtClean="0"/>
          </a:p>
          <a:p>
            <a:pPr marL="0" indent="0">
              <a:buNone/>
            </a:pPr>
            <a:endParaRPr lang="fr-FR" dirty="0" smtClean="0"/>
          </a:p>
          <a:p>
            <a:pPr>
              <a:buFont typeface="Wingdings" panose="05000000000000000000" pitchFamily="2" charset="2"/>
              <a:buChar char="Ø"/>
            </a:pPr>
            <a:r>
              <a:rPr lang="fr-FR" dirty="0" smtClean="0"/>
              <a:t>permet </a:t>
            </a:r>
            <a:r>
              <a:rPr lang="fr-FR" dirty="0"/>
              <a:t>d’empêcher la falsification des </a:t>
            </a:r>
            <a:r>
              <a:rPr lang="fr-FR" dirty="0" smtClean="0"/>
              <a:t>messages</a:t>
            </a:r>
            <a:r>
              <a:rPr lang="fr-FR" dirty="0"/>
              <a:t>,</a:t>
            </a:r>
            <a:endParaRPr lang="fr-FR" dirty="0" smtClean="0"/>
          </a:p>
          <a:p>
            <a:pPr>
              <a:buFont typeface="Wingdings" panose="05000000000000000000" pitchFamily="2" charset="2"/>
              <a:buChar char="Ø"/>
            </a:pPr>
            <a:r>
              <a:rPr lang="fr-FR" dirty="0" smtClean="0"/>
              <a:t>prennent </a:t>
            </a:r>
            <a:r>
              <a:rPr lang="fr-FR" dirty="0"/>
              <a:t>deux entrées fonctionnellement distinctes, un message et une clé secrète, et produisent une sortie de taille fixe (par exemple n-bit), avec l’intention de conception telle qu’il soit impossible en pratique de produire la même sortie sans connaissance de la </a:t>
            </a:r>
            <a:r>
              <a:rPr lang="fr-FR" dirty="0" smtClean="0"/>
              <a:t>clé (chapitre6_page20),</a:t>
            </a:r>
          </a:p>
          <a:p>
            <a:pPr marL="0" indent="0">
              <a:buNone/>
            </a:pPr>
            <a:endParaRPr lang="fr-FR" dirty="0" smtClean="0"/>
          </a:p>
        </p:txBody>
      </p:sp>
    </p:spTree>
    <p:extLst>
      <p:ext uri="{BB962C8B-B14F-4D97-AF65-F5344CB8AC3E}">
        <p14:creationId xmlns:p14="http://schemas.microsoft.com/office/powerpoint/2010/main" val="26914439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1" y="283779"/>
            <a:ext cx="10720827" cy="6132787"/>
          </a:xfrm>
        </p:spPr>
      </p:pic>
    </p:spTree>
    <p:extLst>
      <p:ext uri="{BB962C8B-B14F-4D97-AF65-F5344CB8AC3E}">
        <p14:creationId xmlns:p14="http://schemas.microsoft.com/office/powerpoint/2010/main" val="409582176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245</TotalTime>
  <Words>317</Words>
  <Application>Microsoft Office PowerPoint</Application>
  <PresentationFormat>Grand écran</PresentationFormat>
  <Paragraphs>52</Paragraphs>
  <Slides>10</Slides>
  <Notes>4</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10</vt:i4>
      </vt:variant>
    </vt:vector>
  </HeadingPairs>
  <TitlesOfParts>
    <vt:vector size="16" baseType="lpstr">
      <vt:lpstr>Arial</vt:lpstr>
      <vt:lpstr>Calibri</vt:lpstr>
      <vt:lpstr>Century Gothic</vt:lpstr>
      <vt:lpstr>Wingdings</vt:lpstr>
      <vt:lpstr>Wingdings 3</vt:lpstr>
      <vt:lpstr>Ion</vt:lpstr>
      <vt:lpstr>A08 :2021-Défaillance du logiciel et de l’intégrité des données </vt:lpstr>
      <vt:lpstr>PLAN</vt:lpstr>
      <vt:lpstr>INTRODUCTION</vt:lpstr>
      <vt:lpstr>Intégrité des données</vt:lpstr>
      <vt:lpstr>Fonction de hachage cryptographique </vt:lpstr>
      <vt:lpstr>Fonction de hachage cryptographique</vt:lpstr>
      <vt:lpstr>Présentation PowerPoint</vt:lpstr>
      <vt:lpstr> Codes d’authentification des messages </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Défaillance du logiciel et de l’intégrité des données </dc:title>
  <dc:creator>vicky</dc:creator>
  <cp:lastModifiedBy>vicky</cp:lastModifiedBy>
  <cp:revision>71</cp:revision>
  <dcterms:created xsi:type="dcterms:W3CDTF">2022-12-08T22:57:56Z</dcterms:created>
  <dcterms:modified xsi:type="dcterms:W3CDTF">2022-12-09T17:32:05Z</dcterms:modified>
</cp:coreProperties>
</file>