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576" r:id="rId2"/>
    <p:sldId id="673" r:id="rId3"/>
    <p:sldId id="713" r:id="rId4"/>
    <p:sldId id="704" r:id="rId5"/>
    <p:sldId id="715" r:id="rId6"/>
    <p:sldId id="716" r:id="rId7"/>
    <p:sldId id="719" r:id="rId8"/>
    <p:sldId id="717" r:id="rId9"/>
    <p:sldId id="720" r:id="rId10"/>
    <p:sldId id="718" r:id="rId11"/>
    <p:sldId id="721" r:id="rId12"/>
    <p:sldId id="677" r:id="rId13"/>
    <p:sldId id="679" r:id="rId14"/>
    <p:sldId id="678" r:id="rId15"/>
    <p:sldId id="698" r:id="rId16"/>
    <p:sldId id="693" r:id="rId17"/>
    <p:sldId id="703" r:id="rId18"/>
    <p:sldId id="710" r:id="rId19"/>
    <p:sldId id="695" r:id="rId20"/>
    <p:sldId id="689" r:id="rId21"/>
    <p:sldId id="711" r:id="rId22"/>
    <p:sldId id="700" r:id="rId23"/>
    <p:sldId id="702" r:id="rId24"/>
    <p:sldId id="705" r:id="rId25"/>
    <p:sldId id="614" r:id="rId26"/>
    <p:sldId id="616" r:id="rId27"/>
    <p:sldId id="640" r:id="rId28"/>
    <p:sldId id="627" r:id="rId29"/>
    <p:sldId id="707" r:id="rId30"/>
    <p:sldId id="708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76"/>
            <p14:sldId id="673"/>
            <p14:sldId id="713"/>
            <p14:sldId id="704"/>
            <p14:sldId id="715"/>
            <p14:sldId id="716"/>
            <p14:sldId id="719"/>
            <p14:sldId id="717"/>
            <p14:sldId id="720"/>
            <p14:sldId id="718"/>
            <p14:sldId id="721"/>
            <p14:sldId id="677"/>
            <p14:sldId id="679"/>
            <p14:sldId id="678"/>
            <p14:sldId id="698"/>
            <p14:sldId id="693"/>
            <p14:sldId id="703"/>
            <p14:sldId id="710"/>
            <p14:sldId id="695"/>
            <p14:sldId id="689"/>
            <p14:sldId id="711"/>
            <p14:sldId id="700"/>
            <p14:sldId id="702"/>
            <p14:sldId id="705"/>
            <p14:sldId id="614"/>
            <p14:sldId id="616"/>
            <p14:sldId id="640"/>
            <p14:sldId id="627"/>
            <p14:sldId id="707"/>
            <p14:sldId id="7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CC00"/>
    <a:srgbClr val="D8C7EE"/>
    <a:srgbClr val="E3F1D9"/>
    <a:srgbClr val="0092FF"/>
    <a:srgbClr val="F0D0D5"/>
    <a:srgbClr val="D9D08E"/>
    <a:srgbClr val="56D72C"/>
    <a:srgbClr val="FF8CD8"/>
    <a:srgbClr val="FF8B00"/>
    <a:srgbClr val="1F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1" autoAdjust="0"/>
    <p:restoredTop sz="96327" autoAdjust="0"/>
  </p:normalViewPr>
  <p:slideViewPr>
    <p:cSldViewPr>
      <p:cViewPr varScale="1">
        <p:scale>
          <a:sx n="157" d="100"/>
          <a:sy n="157" d="100"/>
        </p:scale>
        <p:origin x="19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200" d="100"/>
        <a:sy n="20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CAA6-73F7-69AB-93CB-399594AB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CB5B1-01D2-8F74-4DBB-978D90D52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47986-9539-D1BA-B6E8-BD4DA4039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EAB4-4524-ACEA-7186-38736CE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NumPy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require no time at all because noting is changing , only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Any operation that only needs to change the metadata. NumPy very efficient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Every time it can, it can only change </a:t>
            </a:r>
            <a:r>
              <a:rPr lang="en-US" dirty="0" err="1">
                <a:sym typeface="Wingdings" pitchFamily="2" charset="2"/>
              </a:rPr>
              <a:t>thet</a:t>
            </a:r>
            <a:r>
              <a:rPr lang="en-US" dirty="0">
                <a:sym typeface="Wingdings" pitchFamily="2" charset="2"/>
              </a:rPr>
              <a:t>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NumPy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require no time at all because noting is changing , only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Any operation that only needs to change the metadata. NumPy very efficient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Every time it can, it can only change </a:t>
            </a:r>
            <a:r>
              <a:rPr lang="en-US" dirty="0" err="1">
                <a:sym typeface="Wingdings" pitchFamily="2" charset="2"/>
              </a:rPr>
              <a:t>thet</a:t>
            </a:r>
            <a:r>
              <a:rPr lang="en-US" dirty="0">
                <a:sym typeface="Wingdings" pitchFamily="2" charset="2"/>
              </a:rPr>
              <a:t>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NumPy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require no time at all because noting is changing , only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Any operation that only needs to change the metadata. NumPy very efficient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Every time it can, it can only change </a:t>
            </a:r>
            <a:r>
              <a:rPr lang="en-US" dirty="0" err="1">
                <a:sym typeface="Wingdings" pitchFamily="2" charset="2"/>
              </a:rPr>
              <a:t>thet</a:t>
            </a:r>
            <a:r>
              <a:rPr lang="en-US" dirty="0">
                <a:sym typeface="Wingdings" pitchFamily="2" charset="2"/>
              </a:rPr>
              <a:t>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sets of operations </a:t>
            </a:r>
          </a:p>
          <a:p>
            <a:r>
              <a:rPr lang="en-US" dirty="0"/>
              <a:t>1.Only change metadata</a:t>
            </a:r>
          </a:p>
          <a:p>
            <a:r>
              <a:rPr lang="en-US" dirty="0"/>
              <a:t>2. New memory block is allocated </a:t>
            </a:r>
            <a:r>
              <a:rPr lang="en-US" dirty="0">
                <a:sym typeface="Wingdings" pitchFamily="2" charset="2"/>
              </a:rPr>
              <a:t> return a copy (in NumPy we say)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sets of operations </a:t>
            </a:r>
          </a:p>
          <a:p>
            <a:r>
              <a:rPr lang="en-US" dirty="0"/>
              <a:t>1.Only change metadata</a:t>
            </a:r>
          </a:p>
          <a:p>
            <a:r>
              <a:rPr lang="en-US" dirty="0"/>
              <a:t>2. New memory block is allocated </a:t>
            </a:r>
            <a:r>
              <a:rPr lang="en-US" dirty="0">
                <a:sym typeface="Wingdings" pitchFamily="2" charset="2"/>
              </a:rPr>
              <a:t> return a copy (we say)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case, when one of the strides is 0 </a:t>
            </a:r>
            <a:r>
              <a:rPr lang="en-US" dirty="0">
                <a:sym typeface="Wingdings" pitchFamily="2" charset="2"/>
              </a:rPr>
              <a:t> duplicates without occupying more memory</a:t>
            </a:r>
            <a:endParaRPr lang="en-US" dirty="0"/>
          </a:p>
          <a:p>
            <a:r>
              <a:rPr lang="en-US" dirty="0"/>
              <a:t>Transition, other operations that can </a:t>
            </a:r>
          </a:p>
          <a:p>
            <a:endParaRPr lang="en-US" dirty="0"/>
          </a:p>
          <a:p>
            <a:r>
              <a:rPr lang="en-US" dirty="0" err="1"/>
              <a:t>Braodcasting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Imagine what happens if we have a stride of 0</a:t>
            </a:r>
          </a:p>
          <a:p>
            <a:r>
              <a:rPr lang="en-US" dirty="0"/>
              <a:t>It allows us to replicate the </a:t>
            </a:r>
            <a:r>
              <a:rPr lang="en-US" dirty="0" err="1"/>
              <a:t>sae</a:t>
            </a:r>
            <a:r>
              <a:rPr lang="en-US" dirty="0"/>
              <a:t> row without allocating extra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it’s a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5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Stride == 0 </a:t>
            </a:r>
            <a:r>
              <a:rPr lang="en-US" dirty="0">
                <a:sym typeface="Wingdings" pitchFamily="2" charset="2"/>
              </a:rPr>
              <a:t> then we are not actually moving in memory, same memory, we are looping over the same thing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1,2 examples and the notebook with the rules/ their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7B13-67EE-5239-A047-977FADEA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00D01-8D63-82FC-DF86-A61D578EC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C8000-E221-0A3C-C094-3DAD38EF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22877-ECB8-3F18-3866-16C028BD4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D658-C99C-E456-F96A-921A419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BB3C0-4577-8D20-FA2C-4495FC08C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32D68-8FE7-3857-4093-D2BB75017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7B23D-1B6A-4C3A-559A-71278499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9D64D-9926-6557-B011-42040977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F5260-8E6F-296A-7120-3E30A01F7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006A1-4013-6CA1-4622-57347C22D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152FA-B7A6-9F9A-62F1-34288DC8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NumPy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require no time at all because noting is changing , only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Any operation that only needs to change the metadata. NumPy very efficient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Every time it can, it can only change </a:t>
            </a:r>
            <a:r>
              <a:rPr lang="en-US" dirty="0" err="1">
                <a:sym typeface="Wingdings" pitchFamily="2" charset="2"/>
              </a:rPr>
              <a:t>thet</a:t>
            </a:r>
            <a:r>
              <a:rPr lang="en-US" dirty="0">
                <a:sym typeface="Wingdings" pitchFamily="2" charset="2"/>
              </a:rPr>
              <a:t>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NumPy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require no time at all because noting is changing , only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Any operation that only needs to change the metadata. NumPy very efficient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Every time it can, it can only change </a:t>
            </a:r>
            <a:r>
              <a:rPr lang="en-US" dirty="0" err="1">
                <a:sym typeface="Wingdings" pitchFamily="2" charset="2"/>
              </a:rPr>
              <a:t>thet</a:t>
            </a:r>
            <a:r>
              <a:rPr lang="en-US" dirty="0">
                <a:sym typeface="Wingdings" pitchFamily="2" charset="2"/>
              </a:rPr>
              <a:t>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NumPy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require no time at all because noting is changing , only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Any operation that only needs to change the metadata. NumPy very efficient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Every time it can, it can only change </a:t>
            </a:r>
            <a:r>
              <a:rPr lang="en-US" dirty="0" err="1">
                <a:sym typeface="Wingdings" pitchFamily="2" charset="2"/>
              </a:rPr>
              <a:t>thet</a:t>
            </a:r>
            <a:r>
              <a:rPr lang="en-US" dirty="0">
                <a:sym typeface="Wingdings" pitchFamily="2" charset="2"/>
              </a:rPr>
              <a:t>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/>
              <a:t>The same memory block can be interpreted in many ways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that means that there are operations that cost nothing because they only change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NumPy view and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require no time at all because noting is changing , only the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Any operation that only needs to change the metadata. NumPy very efficient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Every time it can, it can only change </a:t>
            </a:r>
            <a:r>
              <a:rPr lang="en-US" dirty="0" err="1">
                <a:sym typeface="Wingdings" pitchFamily="2" charset="2"/>
              </a:rPr>
              <a:t>thet</a:t>
            </a:r>
            <a:r>
              <a:rPr lang="en-US" dirty="0">
                <a:sym typeface="Wingdings" pitchFamily="2" charset="2"/>
              </a:rPr>
              <a:t> metadata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Operations that can only change the metadata  return a view (introduce new concept)</a:t>
            </a:r>
            <a:endParaRPr lang="en-CH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0D4-3906-5E84-9A66-DB37BEBD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B22A-8A05-AD52-8CD6-5F245070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85C7-A8EA-280C-CFBA-89A4A20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72EE-FDE1-C1F3-4957-207508B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409-FF3D-5A1F-DCB8-2A1521C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998-4DFB-949C-9946-44ABA06D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8318-8086-2300-EBA3-6BD9655B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3218-1C1C-8ECD-A72E-EED3A3D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8D7D-503F-65D1-2659-739E6A1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9E4B-F73D-F0A8-9E9B-E60A9F3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20345-524B-8751-BCE7-58AFCFD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C1A7-E700-E428-197C-BDCDADD7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8320-916C-734C-F2BE-F0C29D8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22D-995A-2177-AEFB-2B97C71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489E-1D46-1DD9-1A3C-47EC27C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289-AB40-9846-F843-B9633204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DB23-192C-438B-D8F3-D8A1D259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A9C4-05FD-10D3-FE4B-76DC2AF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A97E-49EC-5507-F31A-8468F501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0223-066B-A525-B45F-4A4427D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1EF-8D9D-352A-F2A6-BD28612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6055-D9A9-9CE9-1AA6-7B4562B1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7972-6FA4-CF11-473A-DD997E3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CE54-DDB9-AF26-27D0-3987F176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0F92-78DB-2A78-9A43-9F2F501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131E-9D33-D5F2-A451-A9FAA49A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941E-A496-3834-EA97-689CF208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04C0-AB24-E0A9-4DDF-255BC4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37F5-1F8D-43F2-27CB-3E0D305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2D06-9CA1-5B96-505F-4EC2B74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1F3-6C74-C343-9F66-2607C7CD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BB-68A9-92ED-B0E4-AD639F1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9D9A-BCC6-4F00-12E7-FC7B981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E4DE-A60C-1E47-B575-073B1493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32752-23D6-3CDD-042B-A0DA0A60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EF0C3-AE4A-AC37-F13D-6EA3B422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ED2CC-8C47-56B3-0219-30A82DB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2C63-AE32-D166-FDFA-942C7FA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64B2-A0A4-B777-5580-EB5CAFB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62AF-FB55-10D2-20BC-6ED7F2F3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77EB3-EC84-48C9-39A4-AE836F3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5FB1-8638-CA18-69ED-E51801C8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A662-99E8-5C9E-0EE1-72A62BD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10B7-9A36-B2EE-F43B-2E6DADD6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A99F-D0DE-3DFF-8075-E31B20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4033-CFD7-5273-4BFF-CFEA173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2616-2FB4-0349-153A-78EC93B3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01E-B075-A49D-41D1-7B2E786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3C4-83F2-7123-E293-EC7B61AF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B7A2-3957-6F98-E6EB-6478DC3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A7F2-AE66-8BB8-9043-2077AF0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2501-2BAE-5ADC-8E80-7988963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0D7-5025-56CE-7573-AB28A2D3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BA7C-0CB7-CD9E-9918-BBB143F04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F301-A243-6206-7894-FDA327B6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03FE-41C2-E0C4-9695-65B1712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F643-E0F9-EDBB-B372-4995A01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E0D1-EBAD-C691-0DD4-170EF4A8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ECE4-3DA8-E41F-11D2-43FCEDC7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490D-9724-58BB-AD71-515B6AB1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A2D-647B-C07A-70E3-1B633820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43BC-648B-7077-AF70-1F5B996D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780-2E37-97CA-6F6B-10CB932FD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A garden with different vegetables&#10;&#10;Description automatically generated">
            <a:extLst>
              <a:ext uri="{FF2B5EF4-FFF2-40B4-BE49-F238E27FC236}">
                <a16:creationId xmlns:a16="http://schemas.microsoft.com/office/drawing/2014/main" id="{B00CBF9A-044E-1080-FE23-084017B2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71" y="1788522"/>
            <a:ext cx="8036257" cy="44952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30D173-77C6-9023-1641-66616134D88A}"/>
              </a:ext>
            </a:extLst>
          </p:cNvPr>
          <p:cNvSpPr txBox="1">
            <a:spLocks/>
          </p:cNvSpPr>
          <p:nvPr/>
        </p:nvSpPr>
        <p:spPr>
          <a:xfrm>
            <a:off x="2747628" y="552493"/>
            <a:ext cx="6696744" cy="14847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NumPy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51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EE65-18E9-F09E-0C97-D95DC2D53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DB2-12A7-7D56-3CAC-2714AED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12BA3-A2D2-DEFE-F175-E015AA75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1986-1E8C-7AA0-206A-088F11B8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96C85-9DA5-2E17-7DCD-FDB1985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285A2-0A80-DAB5-781A-93315DF77F52}"/>
              </a:ext>
            </a:extLst>
          </p:cNvPr>
          <p:cNvSpPr txBox="1"/>
          <p:nvPr/>
        </p:nvSpPr>
        <p:spPr>
          <a:xfrm>
            <a:off x="4583832" y="1844824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exercise: guess</a:t>
            </a:r>
          </a:p>
          <a:p>
            <a:endParaRPr lang="en-US" dirty="0"/>
          </a:p>
          <a:p>
            <a:r>
              <a:rPr lang="en-US" dirty="0"/>
              <a:t>here have 2x reshape operations, one that returns a view and one a copy</a:t>
            </a:r>
          </a:p>
        </p:txBody>
      </p:sp>
    </p:spTree>
    <p:extLst>
      <p:ext uri="{BB962C8B-B14F-4D97-AF65-F5344CB8AC3E}">
        <p14:creationId xmlns:p14="http://schemas.microsoft.com/office/powerpoint/2010/main" val="243850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758F-1607-D54E-8789-5E928242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FDAD-51FC-2D30-2A5B-A2F7834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B7288-C46D-1245-54BE-FAE6AE03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B22CE-2719-E131-9218-E978667E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6957-E14C-7AAB-41AD-72912B2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62287-E67C-2C74-3A19-9D8E6CF1DB91}"/>
              </a:ext>
            </a:extLst>
          </p:cNvPr>
          <p:cNvGraphicFramePr>
            <a:graphicFrameLocks noGrp="1"/>
          </p:cNvGraphicFramePr>
          <p:nvPr/>
        </p:nvGraphicFramePr>
        <p:xfrm>
          <a:off x="7944864" y="3366494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F80FFA-0FD8-C324-C70B-68DE96C1AA21}"/>
              </a:ext>
            </a:extLst>
          </p:cNvPr>
          <p:cNvGraphicFramePr>
            <a:graphicFrameLocks noGrp="1"/>
          </p:cNvGraphicFramePr>
          <p:nvPr/>
        </p:nvGraphicFramePr>
        <p:xfrm>
          <a:off x="9489081" y="5721816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505C8B-8025-3215-E7F9-640875EEE956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4273559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EA38-61F4-DE39-6743-E7E35518A587}"/>
              </a:ext>
            </a:extLst>
          </p:cNvPr>
          <p:cNvSpPr txBox="1"/>
          <p:nvPr/>
        </p:nvSpPr>
        <p:spPr>
          <a:xfrm>
            <a:off x="541864" y="336878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2AA83-82E0-FF00-14CA-2EF66F27336E}"/>
              </a:ext>
            </a:extLst>
          </p:cNvPr>
          <p:cNvSpPr txBox="1"/>
          <p:nvPr/>
        </p:nvSpPr>
        <p:spPr>
          <a:xfrm>
            <a:off x="541864" y="463584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E99C-D596-A556-D2D0-76CC8FCBBBDA}"/>
              </a:ext>
            </a:extLst>
          </p:cNvPr>
          <p:cNvSpPr txBox="1"/>
          <p:nvPr/>
        </p:nvSpPr>
        <p:spPr>
          <a:xfrm>
            <a:off x="541864" y="590291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0003A-C803-65D7-049F-87938CBF5F54}"/>
              </a:ext>
            </a:extLst>
          </p:cNvPr>
          <p:cNvSpPr txBox="1"/>
          <p:nvPr/>
        </p:nvSpPr>
        <p:spPr>
          <a:xfrm>
            <a:off x="6551096" y="294822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</p:spTree>
    <p:extLst>
      <p:ext uri="{BB962C8B-B14F-4D97-AF65-F5344CB8AC3E}">
        <p14:creationId xmlns:p14="http://schemas.microsoft.com/office/powerpoint/2010/main" val="149147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62287-E67C-2C74-3A19-9D8E6CF1DB91}"/>
              </a:ext>
            </a:extLst>
          </p:cNvPr>
          <p:cNvGraphicFramePr>
            <a:graphicFrameLocks noGrp="1"/>
          </p:cNvGraphicFramePr>
          <p:nvPr/>
        </p:nvGraphicFramePr>
        <p:xfrm>
          <a:off x="7944864" y="3366494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F80FFA-0FD8-C324-C70B-68DE96C1AA21}"/>
              </a:ext>
            </a:extLst>
          </p:cNvPr>
          <p:cNvGraphicFramePr>
            <a:graphicFrameLocks noGrp="1"/>
          </p:cNvGraphicFramePr>
          <p:nvPr/>
        </p:nvGraphicFramePr>
        <p:xfrm>
          <a:off x="9489081" y="5721816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505C8B-8025-3215-E7F9-640875EEE956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4273559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EA38-61F4-DE39-6743-E7E35518A587}"/>
              </a:ext>
            </a:extLst>
          </p:cNvPr>
          <p:cNvSpPr txBox="1"/>
          <p:nvPr/>
        </p:nvSpPr>
        <p:spPr>
          <a:xfrm>
            <a:off x="541864" y="336878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2AA83-82E0-FF00-14CA-2EF66F27336E}"/>
              </a:ext>
            </a:extLst>
          </p:cNvPr>
          <p:cNvSpPr txBox="1"/>
          <p:nvPr/>
        </p:nvSpPr>
        <p:spPr>
          <a:xfrm>
            <a:off x="541864" y="463584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E99C-D596-A556-D2D0-76CC8FCBBBDA}"/>
              </a:ext>
            </a:extLst>
          </p:cNvPr>
          <p:cNvSpPr txBox="1"/>
          <p:nvPr/>
        </p:nvSpPr>
        <p:spPr>
          <a:xfrm>
            <a:off x="541864" y="590291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0003A-C803-65D7-049F-87938CBF5F54}"/>
              </a:ext>
            </a:extLst>
          </p:cNvPr>
          <p:cNvSpPr txBox="1"/>
          <p:nvPr/>
        </p:nvSpPr>
        <p:spPr>
          <a:xfrm>
            <a:off x="6551096" y="294822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  <p:pic>
        <p:nvPicPr>
          <p:cNvPr id="2" name="Picture 2" descr="Amazon.com: Xeehwb 2 Pack Classic Kaleidoscope Toy,Magic Rotating  Kaleidoscope,Stretchable Long World Kaleidoscope,Educational Toy  Kaleidoscope for Children Gifts : Toys &amp; Games">
            <a:extLst>
              <a:ext uri="{FF2B5EF4-FFF2-40B4-BE49-F238E27FC236}">
                <a16:creationId xmlns:a16="http://schemas.microsoft.com/office/drawing/2014/main" id="{46D12CA3-C936-71D0-72A4-E1EBA9FED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4655840" y="2935887"/>
            <a:ext cx="221034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9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62287-E67C-2C74-3A19-9D8E6CF1DB91}"/>
              </a:ext>
            </a:extLst>
          </p:cNvPr>
          <p:cNvGraphicFramePr>
            <a:graphicFrameLocks noGrp="1"/>
          </p:cNvGraphicFramePr>
          <p:nvPr/>
        </p:nvGraphicFramePr>
        <p:xfrm>
          <a:off x="7944864" y="3366494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F80FFA-0FD8-C324-C70B-68DE96C1AA21}"/>
              </a:ext>
            </a:extLst>
          </p:cNvPr>
          <p:cNvGraphicFramePr>
            <a:graphicFrameLocks noGrp="1"/>
          </p:cNvGraphicFramePr>
          <p:nvPr/>
        </p:nvGraphicFramePr>
        <p:xfrm>
          <a:off x="9489081" y="5721816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505C8B-8025-3215-E7F9-640875EEE956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4273559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EA38-61F4-DE39-6743-E7E35518A587}"/>
              </a:ext>
            </a:extLst>
          </p:cNvPr>
          <p:cNvSpPr txBox="1"/>
          <p:nvPr/>
        </p:nvSpPr>
        <p:spPr>
          <a:xfrm>
            <a:off x="541864" y="336878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2AA83-82E0-FF00-14CA-2EF66F27336E}"/>
              </a:ext>
            </a:extLst>
          </p:cNvPr>
          <p:cNvSpPr txBox="1"/>
          <p:nvPr/>
        </p:nvSpPr>
        <p:spPr>
          <a:xfrm>
            <a:off x="541864" y="463584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E99C-D596-A556-D2D0-76CC8FCBBBDA}"/>
              </a:ext>
            </a:extLst>
          </p:cNvPr>
          <p:cNvSpPr txBox="1"/>
          <p:nvPr/>
        </p:nvSpPr>
        <p:spPr>
          <a:xfrm>
            <a:off x="541864" y="590291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0003A-C803-65D7-049F-87938CBF5F54}"/>
              </a:ext>
            </a:extLst>
          </p:cNvPr>
          <p:cNvSpPr txBox="1"/>
          <p:nvPr/>
        </p:nvSpPr>
        <p:spPr>
          <a:xfrm>
            <a:off x="6551096" y="294822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E51ECA-1DAA-1E29-E3F3-6FFFF23E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51375"/>
              </p:ext>
            </p:extLst>
          </p:nvPr>
        </p:nvGraphicFramePr>
        <p:xfrm>
          <a:off x="4859403" y="276162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B35558-B177-B13A-E1DF-CC1B68D79D22}"/>
              </a:ext>
            </a:extLst>
          </p:cNvPr>
          <p:cNvSpPr txBox="1"/>
          <p:nvPr/>
        </p:nvSpPr>
        <p:spPr>
          <a:xfrm>
            <a:off x="4639711" y="10174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AA688D-0E52-345A-F42C-2E2292B81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23323"/>
              </p:ext>
            </p:extLst>
          </p:nvPr>
        </p:nvGraphicFramePr>
        <p:xfrm>
          <a:off x="4859403" y="5273497"/>
          <a:ext cx="2152904" cy="115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328434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0FDC78-BA98-9BB9-8696-64F3816ACC48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401756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70DB801-1804-C5F6-94F2-86E3C3B56766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150569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1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B62287-E67C-2C74-3A19-9D8E6CF1DB91}"/>
              </a:ext>
            </a:extLst>
          </p:cNvPr>
          <p:cNvGraphicFramePr>
            <a:graphicFrameLocks noGrp="1"/>
          </p:cNvGraphicFramePr>
          <p:nvPr/>
        </p:nvGraphicFramePr>
        <p:xfrm>
          <a:off x="7944864" y="3366494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F80FFA-0FD8-C324-C70B-68DE96C1AA21}"/>
              </a:ext>
            </a:extLst>
          </p:cNvPr>
          <p:cNvGraphicFramePr>
            <a:graphicFrameLocks noGrp="1"/>
          </p:cNvGraphicFramePr>
          <p:nvPr/>
        </p:nvGraphicFramePr>
        <p:xfrm>
          <a:off x="9489081" y="5721816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505C8B-8025-3215-E7F9-640875EEE956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4273559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EA38-61F4-DE39-6743-E7E35518A587}"/>
              </a:ext>
            </a:extLst>
          </p:cNvPr>
          <p:cNvSpPr txBox="1"/>
          <p:nvPr/>
        </p:nvSpPr>
        <p:spPr>
          <a:xfrm>
            <a:off x="541864" y="336878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2AA83-82E0-FF00-14CA-2EF66F27336E}"/>
              </a:ext>
            </a:extLst>
          </p:cNvPr>
          <p:cNvSpPr txBox="1"/>
          <p:nvPr/>
        </p:nvSpPr>
        <p:spPr>
          <a:xfrm>
            <a:off x="541864" y="463584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E99C-D596-A556-D2D0-76CC8FCBBBDA}"/>
              </a:ext>
            </a:extLst>
          </p:cNvPr>
          <p:cNvSpPr txBox="1"/>
          <p:nvPr/>
        </p:nvSpPr>
        <p:spPr>
          <a:xfrm>
            <a:off x="541864" y="590291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0003A-C803-65D7-049F-87938CBF5F54}"/>
              </a:ext>
            </a:extLst>
          </p:cNvPr>
          <p:cNvSpPr txBox="1"/>
          <p:nvPr/>
        </p:nvSpPr>
        <p:spPr>
          <a:xfrm>
            <a:off x="6529757" y="297248"/>
            <a:ext cx="44068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There are NumPy operations that can be performed just by changing the metadata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E51ECA-1DAA-1E29-E3F3-6FFFF23EAA20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276162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B35558-B177-B13A-E1DF-CC1B68D79D22}"/>
              </a:ext>
            </a:extLst>
          </p:cNvPr>
          <p:cNvSpPr txBox="1"/>
          <p:nvPr/>
        </p:nvSpPr>
        <p:spPr>
          <a:xfrm>
            <a:off x="4639711" y="10174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AA688D-0E52-345A-F42C-2E2292B81179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5273497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0FDC78-BA98-9BB9-8696-64F3816ACC48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401756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70DB801-1804-C5F6-94F2-86E3C3B56766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150569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C21F17-8157-FADE-0452-073829313963}"/>
              </a:ext>
            </a:extLst>
          </p:cNvPr>
          <p:cNvSpPr txBox="1"/>
          <p:nvPr/>
        </p:nvSpPr>
        <p:spPr>
          <a:xfrm>
            <a:off x="421297" y="1486890"/>
            <a:ext cx="305066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very efficient --</a:t>
            </a:r>
            <a:r>
              <a:rPr lang="en-US" dirty="0"/>
              <a:t>&gt; </a:t>
            </a:r>
            <a:r>
              <a:rPr lang="en-US" b="1" dirty="0"/>
              <a:t>O(1)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333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35558-B177-B13A-E1DF-CC1B68D79D22}"/>
              </a:ext>
            </a:extLst>
          </p:cNvPr>
          <p:cNvSpPr txBox="1"/>
          <p:nvPr/>
        </p:nvSpPr>
        <p:spPr>
          <a:xfrm>
            <a:off x="4639711" y="10174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70DB801-1804-C5F6-94F2-86E3C3B56766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150569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9A028E-F7AB-B369-D7E2-639B8FBEB055}"/>
              </a:ext>
            </a:extLst>
          </p:cNvPr>
          <p:cNvSpPr txBox="1"/>
          <p:nvPr/>
        </p:nvSpPr>
        <p:spPr>
          <a:xfrm>
            <a:off x="543771" y="3882516"/>
            <a:ext cx="2855028" cy="369332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What’s the output?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AC10-EBC9-C874-59B0-E5DB08787565}"/>
              </a:ext>
            </a:extLst>
          </p:cNvPr>
          <p:cNvSpPr txBox="1"/>
          <p:nvPr/>
        </p:nvSpPr>
        <p:spPr>
          <a:xfrm>
            <a:off x="541864" y="46877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CC00"/>
                </a:solidFill>
              </a:rPr>
              <a:t>x[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[0,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1,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2], [1,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0,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1]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6419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B595AD-5A35-FF37-9562-16DBE21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 in NumPy – reference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DCEB-C902-4DA4-559C-CF95FBC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B65E9-86A7-4746-DA71-F3E0503B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7F01-5EDC-2805-32CD-AB6A9E24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0388936B-3721-BC25-2173-32D9B970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98" y="1012375"/>
            <a:ext cx="7019664" cy="5356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9E6C0-47DC-AED6-7E4E-672E680F3B38}"/>
              </a:ext>
            </a:extLst>
          </p:cNvPr>
          <p:cNvSpPr txBox="1"/>
          <p:nvPr/>
        </p:nvSpPr>
        <p:spPr>
          <a:xfrm>
            <a:off x="407368" y="3550945"/>
            <a:ext cx="3010761" cy="523220"/>
          </a:xfrm>
          <a:prstGeom prst="rect">
            <a:avLst/>
          </a:prstGeom>
          <a:solidFill>
            <a:schemeClr val="tx1"/>
          </a:solidFill>
          <a:ln>
            <a:solidFill>
              <a:srgbClr val="D8C7EE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1CC00"/>
                </a:solidFill>
              </a:rPr>
              <a:t>A[[2, 2, 1], [2, 0, 0]]</a:t>
            </a:r>
          </a:p>
        </p:txBody>
      </p:sp>
    </p:spTree>
    <p:extLst>
      <p:ext uri="{BB962C8B-B14F-4D97-AF65-F5344CB8AC3E}">
        <p14:creationId xmlns:p14="http://schemas.microsoft.com/office/powerpoint/2010/main" val="178795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0003A-C803-65D7-049F-87938CBF5F54}"/>
              </a:ext>
            </a:extLst>
          </p:cNvPr>
          <p:cNvSpPr txBox="1"/>
          <p:nvPr/>
        </p:nvSpPr>
        <p:spPr>
          <a:xfrm>
            <a:off x="6551096" y="294822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35558-B177-B13A-E1DF-CC1B68D79D22}"/>
              </a:ext>
            </a:extLst>
          </p:cNvPr>
          <p:cNvSpPr txBox="1"/>
          <p:nvPr/>
        </p:nvSpPr>
        <p:spPr>
          <a:xfrm>
            <a:off x="4639711" y="10174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70DB801-1804-C5F6-94F2-86E3C3B56766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150569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BD61CE5-0B72-E86E-4DAD-4061A46F4F76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4691273"/>
          <a:ext cx="13080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CH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CH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9A028E-F7AB-B369-D7E2-639B8FBEB055}"/>
              </a:ext>
            </a:extLst>
          </p:cNvPr>
          <p:cNvSpPr txBox="1"/>
          <p:nvPr/>
        </p:nvSpPr>
        <p:spPr>
          <a:xfrm>
            <a:off x="4508341" y="3429000"/>
            <a:ext cx="285502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does the metadata look in this case?</a:t>
            </a:r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E253C9-8D6C-A4B0-D786-59F90BF1F51A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432551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3DAC10-EBC9-C874-59B0-E5DB08787565}"/>
              </a:ext>
            </a:extLst>
          </p:cNvPr>
          <p:cNvSpPr txBox="1"/>
          <p:nvPr/>
        </p:nvSpPr>
        <p:spPr>
          <a:xfrm>
            <a:off x="541864" y="46877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CC00"/>
                </a:solidFill>
              </a:rPr>
              <a:t>x[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[0,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1,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2], [1,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0,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1]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5763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D6FB-C8AD-17CF-5068-8153A4D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7A8-07FD-01B3-8F1C-10C73D1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5121-DC15-2365-17CE-AD98CE9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552-0A7B-9DD1-193A-C7D6508817B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D3D8BA-EBB7-5E06-1F25-52D53C4C4501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230A15-A97F-5E02-4B4D-5BEFE76CC04C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ACBACB7-E568-DAF1-3534-42BC9CA3C745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70E2A-DC9C-B836-0F1D-D65C1DF4BEAD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C64E7-4B03-82D6-6BBA-C34899D79F74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0003A-C803-65D7-049F-87938CBF5F54}"/>
              </a:ext>
            </a:extLst>
          </p:cNvPr>
          <p:cNvSpPr txBox="1"/>
          <p:nvPr/>
        </p:nvSpPr>
        <p:spPr>
          <a:xfrm>
            <a:off x="6551096" y="294822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35558-B177-B13A-E1DF-CC1B68D79D22}"/>
              </a:ext>
            </a:extLst>
          </p:cNvPr>
          <p:cNvSpPr txBox="1"/>
          <p:nvPr/>
        </p:nvSpPr>
        <p:spPr>
          <a:xfrm>
            <a:off x="4639711" y="10174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70DB801-1804-C5F6-94F2-86E3C3B56766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150569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CFBAE3-44B6-A356-64DE-C548C3BA10C3}"/>
              </a:ext>
            </a:extLst>
          </p:cNvPr>
          <p:cNvSpPr txBox="1"/>
          <p:nvPr/>
        </p:nvSpPr>
        <p:spPr>
          <a:xfrm>
            <a:off x="4504318" y="3214717"/>
            <a:ext cx="2855028" cy="646331"/>
          </a:xfrm>
          <a:prstGeom prst="rect">
            <a:avLst/>
          </a:prstGeom>
          <a:solidFill>
            <a:srgbClr val="E3F1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 new memory needs to be allocated</a:t>
            </a:r>
            <a:endParaRPr lang="en-US" sz="12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CBC920-951A-D5D8-ABBB-B08E73BA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2322"/>
              </p:ext>
            </p:extLst>
          </p:nvPr>
        </p:nvGraphicFramePr>
        <p:xfrm>
          <a:off x="1212146" y="3891652"/>
          <a:ext cx="1468962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CH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H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H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A9FF605-9CC6-B8B6-E614-1E9BA4290B61}"/>
              </a:ext>
            </a:extLst>
          </p:cNvPr>
          <p:cNvSpPr txBox="1"/>
          <p:nvPr/>
        </p:nvSpPr>
        <p:spPr>
          <a:xfrm>
            <a:off x="529604" y="3449313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8C7EE"/>
                </a:solidFill>
              </a:rPr>
              <a:t>Another memory block</a:t>
            </a:r>
            <a:endParaRPr lang="en-CH" b="1" dirty="0">
              <a:solidFill>
                <a:srgbClr val="D8C7EE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C37957-2B24-B40E-13D0-BE18EF522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57269"/>
              </p:ext>
            </p:extLst>
          </p:nvPr>
        </p:nvGraphicFramePr>
        <p:xfrm>
          <a:off x="9271080" y="4691273"/>
          <a:ext cx="13080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CH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CH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16584E5-CD2A-B42F-B59C-D403E4BC1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03761"/>
              </p:ext>
            </p:extLst>
          </p:nvPr>
        </p:nvGraphicFramePr>
        <p:xfrm>
          <a:off x="4859403" y="432551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64</a:t>
                      </a:r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(3,)</a:t>
                      </a:r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0A1E10A-7C5E-CADB-7A9C-35CDE368E9CD}"/>
              </a:ext>
            </a:extLst>
          </p:cNvPr>
          <p:cNvSpPr txBox="1"/>
          <p:nvPr/>
        </p:nvSpPr>
        <p:spPr>
          <a:xfrm>
            <a:off x="541864" y="46877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CC00"/>
                </a:solidFill>
              </a:rPr>
              <a:t>x[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[0,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1,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2], [1,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0,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1]</a:t>
            </a:r>
            <a:r>
              <a:rPr lang="bg-BG" dirty="0">
                <a:solidFill>
                  <a:srgbClr val="11CC00"/>
                </a:solidFill>
              </a:rPr>
              <a:t> </a:t>
            </a:r>
            <a:r>
              <a:rPr lang="en-US" dirty="0">
                <a:solidFill>
                  <a:srgbClr val="11CC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7497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1C3-253D-4911-2181-3AC8F0AB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NumPy </a:t>
            </a:r>
            <a:r>
              <a:rPr lang="en-CH" dirty="0"/>
              <a:t>– huh, yeah – what’s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C84-20FA-B23B-2123-8BEE6595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H" dirty="0"/>
              <a:t>ntroduce</a:t>
            </a:r>
            <a:r>
              <a:rPr lang="en-US" dirty="0"/>
              <a:t>s</a:t>
            </a:r>
            <a:r>
              <a:rPr lang="en-CH" dirty="0"/>
              <a:t> new data structure: </a:t>
            </a:r>
            <a:br>
              <a:rPr lang="en-CH" dirty="0"/>
            </a:br>
            <a:r>
              <a:rPr lang="en-CH" b="1" dirty="0"/>
              <a:t>the array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Great for storing homogeneous data, where every element has the same meaning. E.g. images, sound, time series</a:t>
            </a:r>
          </a:p>
          <a:p>
            <a:r>
              <a:rPr lang="en-CH" dirty="0"/>
              <a:t>Q: How is it better than a list-of-lists?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263-5C15-46FF-E275-6905F30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990E-3860-5999-FCB3-A2707E60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34BC-09C4-A642-ADE5-7C56A2AE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3B12A-21CC-F3B3-E2CE-FFC1D9026ACD}"/>
              </a:ext>
            </a:extLst>
          </p:cNvPr>
          <p:cNvSpPr txBox="1"/>
          <p:nvPr/>
        </p:nvSpPr>
        <p:spPr>
          <a:xfrm>
            <a:off x="2531604" y="2780928"/>
            <a:ext cx="712879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H" sz="2800" dirty="0"/>
              <a:t>An array is a regular, N-dimensional grid of data of the same type, typically numerical data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09C2812-AD82-5C8D-DD81-AC5E7A6D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041935"/>
            <a:ext cx="3384376" cy="152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AE307-6596-268A-2A31-A47577C0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13" y="685488"/>
            <a:ext cx="10515600" cy="1718444"/>
          </a:xfrm>
          <a:solidFill>
            <a:srgbClr val="E3F1D9"/>
          </a:solidFill>
        </p:spPr>
        <p:txBody>
          <a:bodyPr>
            <a:noAutofit/>
          </a:bodyPr>
          <a:lstStyle/>
          <a:p>
            <a:r>
              <a:rPr lang="en-CH" sz="3200" dirty="0"/>
              <a:t>Operations that only change the metadata return </a:t>
            </a:r>
            <a:r>
              <a:rPr lang="en-CH" sz="3200"/>
              <a:t>a </a:t>
            </a:r>
            <a:r>
              <a:rPr lang="en-US" sz="3200" dirty="0"/>
              <a:t>“</a:t>
            </a:r>
            <a:r>
              <a:rPr lang="en-CH" sz="3200" b="1"/>
              <a:t>view</a:t>
            </a:r>
            <a:r>
              <a:rPr lang="en-US" sz="3200" b="1" dirty="0"/>
              <a:t> “ of the original memory block</a:t>
            </a:r>
            <a:r>
              <a:rPr lang="en-CH" sz="3200"/>
              <a:t>, </a:t>
            </a:r>
            <a:r>
              <a:rPr lang="en-CH" sz="3200" dirty="0"/>
              <a:t>otherwise a new </a:t>
            </a:r>
            <a:r>
              <a:rPr lang="en-CH" sz="3200"/>
              <a:t>memory block </a:t>
            </a:r>
            <a:r>
              <a:rPr lang="en-CH" sz="3200" dirty="0"/>
              <a:t>needs to </a:t>
            </a:r>
            <a:r>
              <a:rPr lang="en-CH" sz="3200"/>
              <a:t>be allocated</a:t>
            </a:r>
            <a:r>
              <a:rPr lang="en-US" sz="3200" dirty="0"/>
              <a:t>, returning a </a:t>
            </a:r>
            <a:r>
              <a:rPr lang="en-US" sz="3200" b="1" dirty="0"/>
              <a:t>“copy”</a:t>
            </a:r>
            <a:endParaRPr lang="en-CH" sz="32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011F-2444-C1BE-24A4-71B89423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13AD6-F54C-BE79-044A-53207775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8DCC-BE83-D899-4534-FB96CB6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Kaleidoscope Of Colorful Vegetables And by Hiroshi Watanabe">
            <a:extLst>
              <a:ext uri="{FF2B5EF4-FFF2-40B4-BE49-F238E27FC236}">
                <a16:creationId xmlns:a16="http://schemas.microsoft.com/office/drawing/2014/main" id="{0B451B4C-B58A-6A07-2C5D-1380F189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615945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1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4AE307-6596-268A-2A31-A47577C0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13" y="685488"/>
            <a:ext cx="10515600" cy="1718444"/>
          </a:xfrm>
          <a:solidFill>
            <a:srgbClr val="E3F1D9"/>
          </a:solidFill>
        </p:spPr>
        <p:txBody>
          <a:bodyPr>
            <a:noAutofit/>
          </a:bodyPr>
          <a:lstStyle/>
          <a:p>
            <a:r>
              <a:rPr lang="en-CH" sz="3200" dirty="0"/>
              <a:t>Operations that only change the metadata return </a:t>
            </a:r>
            <a:r>
              <a:rPr lang="en-CH" sz="3200"/>
              <a:t>a </a:t>
            </a:r>
            <a:r>
              <a:rPr lang="en-US" sz="3200" dirty="0"/>
              <a:t>“</a:t>
            </a:r>
            <a:r>
              <a:rPr lang="en-CH" sz="3200" b="1"/>
              <a:t>view</a:t>
            </a:r>
            <a:r>
              <a:rPr lang="en-US" sz="3200" b="1" dirty="0"/>
              <a:t> “ of the original memory block</a:t>
            </a:r>
            <a:r>
              <a:rPr lang="en-CH" sz="3200"/>
              <a:t>, </a:t>
            </a:r>
            <a:r>
              <a:rPr lang="en-CH" sz="3200" dirty="0"/>
              <a:t>otherwise a new </a:t>
            </a:r>
            <a:r>
              <a:rPr lang="en-CH" sz="3200"/>
              <a:t>memory block </a:t>
            </a:r>
            <a:r>
              <a:rPr lang="en-CH" sz="3200" dirty="0"/>
              <a:t>needs to </a:t>
            </a:r>
            <a:r>
              <a:rPr lang="en-CH" sz="3200"/>
              <a:t>be allocated</a:t>
            </a:r>
            <a:r>
              <a:rPr lang="en-US" sz="3200" dirty="0"/>
              <a:t>, returning a </a:t>
            </a:r>
            <a:r>
              <a:rPr lang="en-US" sz="3200" b="1" dirty="0"/>
              <a:t>“copy”</a:t>
            </a:r>
            <a:endParaRPr lang="en-CH" sz="32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011F-2444-C1BE-24A4-71B89423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13AD6-F54C-BE79-044A-53207775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8DCC-BE83-D899-4534-FB96CB6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336A06-9ED6-95D2-EA76-A3DE3D97642C}"/>
              </a:ext>
            </a:extLst>
          </p:cNvPr>
          <p:cNvGrpSpPr/>
          <p:nvPr/>
        </p:nvGrpSpPr>
        <p:grpSpPr>
          <a:xfrm>
            <a:off x="838200" y="3871179"/>
            <a:ext cx="4539047" cy="1017923"/>
            <a:chOff x="7544544" y="377602"/>
            <a:chExt cx="4539047" cy="10179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A2BD98-CF34-4056-8F88-BF6B7EC29B6D}"/>
                </a:ext>
              </a:extLst>
            </p:cNvPr>
            <p:cNvSpPr/>
            <p:nvPr/>
          </p:nvSpPr>
          <p:spPr>
            <a:xfrm>
              <a:off x="7544544" y="405338"/>
              <a:ext cx="4539047" cy="990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530F72C-CB22-ABB6-7EBF-23A0452EA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8247" y="560286"/>
              <a:ext cx="710164" cy="6312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94974-122A-57E6-66DF-FB6EC978A48B}"/>
                </a:ext>
              </a:extLst>
            </p:cNvPr>
            <p:cNvSpPr txBox="1"/>
            <p:nvPr/>
          </p:nvSpPr>
          <p:spPr>
            <a:xfrm>
              <a:off x="8316096" y="377602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Live Coding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E3BB5F-CB30-BF5F-52E0-07908B861356}"/>
                </a:ext>
              </a:extLst>
            </p:cNvPr>
            <p:cNvSpPr txBox="1"/>
            <p:nvPr/>
          </p:nvSpPr>
          <p:spPr>
            <a:xfrm>
              <a:off x="8722914" y="695283"/>
              <a:ext cx="26769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DE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otebooks/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NumPy/</a:t>
              </a:r>
              <a:r>
                <a:rPr lang="en-GB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NumPy_views_and_copies.ipynb</a:t>
              </a:r>
              <a:endParaRPr lang="en-DE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26" name="Picture 2" descr="Kaleidoscope Of Colorful Vegetables And by Hiroshi Watanabe">
            <a:extLst>
              <a:ext uri="{FF2B5EF4-FFF2-40B4-BE49-F238E27FC236}">
                <a16:creationId xmlns:a16="http://schemas.microsoft.com/office/drawing/2014/main" id="{0B451B4C-B58A-6A07-2C5D-1380F189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615945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5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83B-D2DF-E679-1EE5-49CCCB5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views and copies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EBAD-B6BC-4F66-2082-609F1CC7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4451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View</a:t>
            </a:r>
          </a:p>
          <a:p>
            <a:pPr lvl="1"/>
            <a:r>
              <a:rPr lang="en-US" sz="2600" dirty="0"/>
              <a:t>accessing the array without changing the memory block </a:t>
            </a:r>
          </a:p>
          <a:p>
            <a:pPr lvl="1"/>
            <a:r>
              <a:rPr lang="en-US" sz="2600" dirty="0"/>
              <a:t>slicing gives views</a:t>
            </a:r>
          </a:p>
          <a:p>
            <a:pPr lvl="1"/>
            <a:r>
              <a:rPr lang="en-US" sz="2600" dirty="0"/>
              <a:t>in-place operations modify the memory block and all of its views</a:t>
            </a:r>
            <a:endParaRPr lang="en-US" dirty="0"/>
          </a:p>
          <a:p>
            <a:pPr marL="0" indent="0">
              <a:buNone/>
            </a:pPr>
            <a:r>
              <a:rPr lang="en-US" sz="3000" dirty="0"/>
              <a:t>Copy</a:t>
            </a:r>
          </a:p>
          <a:p>
            <a:pPr lvl="1"/>
            <a:r>
              <a:rPr lang="en-US" sz="2600" dirty="0"/>
              <a:t>when a copy of an array needs to be created, it allocates a separate memory block and associates it with a new metadata</a:t>
            </a:r>
          </a:p>
          <a:p>
            <a:pPr lvl="1"/>
            <a:r>
              <a:rPr lang="en-US" sz="2600" dirty="0"/>
              <a:t> fancy indexing always gives copies</a:t>
            </a:r>
          </a:p>
          <a:p>
            <a:pPr lvl="1"/>
            <a:r>
              <a:rPr lang="en-US" sz="2600" dirty="0"/>
              <a:t>a copy can be forced by method .copy()</a:t>
            </a:r>
            <a:endParaRPr lang="en-US" sz="3000" dirty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7ED2-239D-1AA7-2409-E23E45A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B893-0E2D-E7C6-223C-E3A7085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3602-B1AC-C90D-7606-E71109A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62AFA2-9403-C60D-AB62-6A8F5F4A2108}"/>
              </a:ext>
            </a:extLst>
          </p:cNvPr>
          <p:cNvGrpSpPr/>
          <p:nvPr/>
        </p:nvGrpSpPr>
        <p:grpSpPr>
          <a:xfrm>
            <a:off x="6814753" y="287474"/>
            <a:ext cx="4539047" cy="1017923"/>
            <a:chOff x="7544544" y="377602"/>
            <a:chExt cx="4539047" cy="10179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3DA188-0421-1750-2FF8-A1F5832D6EC7}"/>
                </a:ext>
              </a:extLst>
            </p:cNvPr>
            <p:cNvSpPr/>
            <p:nvPr/>
          </p:nvSpPr>
          <p:spPr>
            <a:xfrm>
              <a:off x="7544544" y="405338"/>
              <a:ext cx="4539047" cy="990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D36C9E-B2E6-E160-55DA-03691CD47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8247" y="560286"/>
              <a:ext cx="710164" cy="63125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F7FCAD-A5CA-1F4C-3A76-9CC5D97E140B}"/>
                </a:ext>
              </a:extLst>
            </p:cNvPr>
            <p:cNvSpPr txBox="1"/>
            <p:nvPr/>
          </p:nvSpPr>
          <p:spPr>
            <a:xfrm>
              <a:off x="8316096" y="377602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Live Coding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7A93DD-BB20-B3D3-E3B0-BE882D985413}"/>
                </a:ext>
              </a:extLst>
            </p:cNvPr>
            <p:cNvSpPr txBox="1"/>
            <p:nvPr/>
          </p:nvSpPr>
          <p:spPr>
            <a:xfrm>
              <a:off x="8722914" y="695283"/>
              <a:ext cx="26769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DE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otebooks/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NumPy/</a:t>
              </a:r>
              <a:r>
                <a:rPr lang="en-GB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NumPy_views_and_copies.ipynb</a:t>
              </a:r>
              <a:endParaRPr lang="en-DE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33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83B-D2DF-E679-1EE5-49CCCB5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views and copies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7ED2-239D-1AA7-2409-E23E45A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B893-0E2D-E7C6-223C-E3A7085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3602-B1AC-C90D-7606-E71109A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3843FC-6989-7AF7-59CA-65C1F7F7003B}"/>
              </a:ext>
            </a:extLst>
          </p:cNvPr>
          <p:cNvGrpSpPr/>
          <p:nvPr/>
        </p:nvGrpSpPr>
        <p:grpSpPr>
          <a:xfrm>
            <a:off x="4045527" y="5197229"/>
            <a:ext cx="4539047" cy="1040083"/>
            <a:chOff x="7432845" y="224587"/>
            <a:chExt cx="4539047" cy="1040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CF4C97-AFA3-BDF5-C0DC-CA4453E304BB}"/>
                </a:ext>
              </a:extLst>
            </p:cNvPr>
            <p:cNvSpPr/>
            <p:nvPr/>
          </p:nvSpPr>
          <p:spPr>
            <a:xfrm>
              <a:off x="7432845" y="274483"/>
              <a:ext cx="4539047" cy="9901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7CCD2C-F4A7-6E3C-610E-F4C59B3563AE}"/>
                </a:ext>
              </a:extLst>
            </p:cNvPr>
            <p:cNvSpPr txBox="1"/>
            <p:nvPr/>
          </p:nvSpPr>
          <p:spPr>
            <a:xfrm>
              <a:off x="7930760" y="224587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Exercise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C29C379-6E9E-A80C-B045-CB0844326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4831" y="274016"/>
              <a:ext cx="694459" cy="55556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3E2088-2E69-D59D-C191-2E48A98FC74A}"/>
                </a:ext>
              </a:extLst>
            </p:cNvPr>
            <p:cNvSpPr txBox="1"/>
            <p:nvPr/>
          </p:nvSpPr>
          <p:spPr>
            <a:xfrm>
              <a:off x="8606652" y="551365"/>
              <a:ext cx="25936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exercises/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DB8B333-AA04-DB22-58FB-5BBEF61673C4}"/>
              </a:ext>
            </a:extLst>
          </p:cNvPr>
          <p:cNvSpPr txBox="1">
            <a:spLocks/>
          </p:cNvSpPr>
          <p:nvPr/>
        </p:nvSpPr>
        <p:spPr>
          <a:xfrm>
            <a:off x="838200" y="1065672"/>
            <a:ext cx="10515600" cy="445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View</a:t>
            </a:r>
          </a:p>
          <a:p>
            <a:pPr lvl="1"/>
            <a:r>
              <a:rPr lang="en-US" sz="2600" dirty="0"/>
              <a:t>accessing the array without changing the memory block </a:t>
            </a:r>
          </a:p>
          <a:p>
            <a:pPr lvl="1"/>
            <a:r>
              <a:rPr lang="en-US" sz="2600" dirty="0"/>
              <a:t>slicing gives views</a:t>
            </a:r>
          </a:p>
          <a:p>
            <a:pPr lvl="1"/>
            <a:r>
              <a:rPr lang="en-US" sz="2600" dirty="0"/>
              <a:t>in-place operations modify the memory block and all of its views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Copy</a:t>
            </a:r>
          </a:p>
          <a:p>
            <a:pPr lvl="1"/>
            <a:r>
              <a:rPr lang="en-US" sz="2600" dirty="0"/>
              <a:t>when a copy of an array needs to be created, it allocates a separate memory block and associates it with a new metadata</a:t>
            </a:r>
          </a:p>
          <a:p>
            <a:pPr lvl="1"/>
            <a:r>
              <a:rPr lang="en-US" sz="2600" dirty="0"/>
              <a:t> fancy indexing always gives copies</a:t>
            </a:r>
          </a:p>
          <a:p>
            <a:pPr lvl="1"/>
            <a:r>
              <a:rPr lang="en-US" sz="2600" dirty="0"/>
              <a:t>a copy can be forced by method .copy()</a:t>
            </a:r>
            <a:endParaRPr lang="en-US" sz="3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282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/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/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6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1670"/>
              </p:ext>
            </p:extLst>
          </p:nvPr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B7D1-A221-0B2A-E14C-D8F12C149CFF}"/>
              </a:ext>
            </a:extLst>
          </p:cNvPr>
          <p:cNvSpPr txBox="1"/>
          <p:nvPr/>
        </p:nvSpPr>
        <p:spPr>
          <a:xfrm>
            <a:off x="6879070" y="2707475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0919"/>
              </p:ext>
            </p:extLst>
          </p:nvPr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92FBA3-7A74-D79E-0BDC-7F5F938E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05785"/>
              </p:ext>
            </p:extLst>
          </p:nvPr>
        </p:nvGraphicFramePr>
        <p:xfrm>
          <a:off x="7032104" y="3105596"/>
          <a:ext cx="3960441" cy="14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66856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45982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79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204848-80F2-B48D-89AB-842A91188B62}"/>
              </a:ext>
            </a:extLst>
          </p:cNvPr>
          <p:cNvSpPr txBox="1"/>
          <p:nvPr/>
        </p:nvSpPr>
        <p:spPr>
          <a:xfrm>
            <a:off x="7356140" y="1539761"/>
            <a:ext cx="33123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As a result, we obtain a view with duplicated rows, without using extra memory!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92A0B3C-F535-C515-7BA9-63C0DA243A54}"/>
              </a:ext>
            </a:extLst>
          </p:cNvPr>
          <p:cNvSpPr/>
          <p:nvPr/>
        </p:nvSpPr>
        <p:spPr>
          <a:xfrm>
            <a:off x="6879070" y="3482294"/>
            <a:ext cx="4257490" cy="1273176"/>
          </a:xfrm>
          <a:prstGeom prst="rect">
            <a:avLst/>
          </a:prstGeom>
          <a:solidFill>
            <a:schemeClr val="accent5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5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Kaleidoscope Of Colorful Vegetables And by Hiroshi Watanabe">
            <a:extLst>
              <a:ext uri="{FF2B5EF4-FFF2-40B4-BE49-F238E27FC236}">
                <a16:creationId xmlns:a16="http://schemas.microsoft.com/office/drawing/2014/main" id="{BA4E96D2-A9FF-6187-27A0-62E7A64EF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01" b="8175"/>
          <a:stretch/>
        </p:blipFill>
        <p:spPr bwMode="auto">
          <a:xfrm>
            <a:off x="7512099" y="4329970"/>
            <a:ext cx="3528392" cy="19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8BD02-7C20-12F9-0AFB-53BAE94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/>
              <a:t>NumPy </a:t>
            </a:r>
            <a:r>
              <a:rPr lang="en-CH" sz="3200" dirty="0"/>
              <a:t>uses broadcasting to perform operation on arrays of different shape without having to allocate extra 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52CC2-0941-E9CE-504A-0F4B7CE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A8CB-4D9B-9928-9179-8C537E8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BB5A-C0CE-BC34-F20C-75138EEC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53870-83B1-F30C-3A37-E710F4DB6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80" y="2125380"/>
            <a:ext cx="5544616" cy="337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09D46-A6A5-2595-B161-7D031D4EC2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75" t="3011" r="23610" b="3011"/>
          <a:stretch/>
        </p:blipFill>
        <p:spPr>
          <a:xfrm>
            <a:off x="7205717" y="1268760"/>
            <a:ext cx="4141156" cy="33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394-9297-BF78-899E-FE0EA9DA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45832" cy="90363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Broadcasting notebook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2925-017E-7905-790B-D8717459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1157"/>
            <a:ext cx="10515600" cy="469217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how NumPy treats arrays with different shapes during arithmetic operations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Rules of broadcasting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1: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two arrays differ in their number of dimensions, the shape of the one with fewer dimensions is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padded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with ones on its leading (left) side.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2: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shape of the two arrays does not match in any dimension, the array with shape equal to 1 in that dimension is stretched to match the other shape.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3: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in any dimension the sizes disagree and neither is equal to 1, an error is raised.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990E-948E-E164-8594-ED9EA46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6BAE-E183-D8A4-CE69-82763C0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70B4-1A31-0DC3-04E0-C7A07AB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D262AB-6A20-6C90-5CBA-9D9F8650E459}"/>
              </a:ext>
            </a:extLst>
          </p:cNvPr>
          <p:cNvGrpSpPr/>
          <p:nvPr/>
        </p:nvGrpSpPr>
        <p:grpSpPr>
          <a:xfrm>
            <a:off x="6814753" y="250837"/>
            <a:ext cx="4539047" cy="1017923"/>
            <a:chOff x="7544544" y="377602"/>
            <a:chExt cx="4539047" cy="1017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8F781E-4D54-69F2-CEEB-EF71AD524A6A}"/>
                </a:ext>
              </a:extLst>
            </p:cNvPr>
            <p:cNvSpPr/>
            <p:nvPr/>
          </p:nvSpPr>
          <p:spPr>
            <a:xfrm>
              <a:off x="7544544" y="405338"/>
              <a:ext cx="4539047" cy="990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4D8C7B5-2CE7-9CBF-E4B7-ED498BD2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8247" y="560286"/>
              <a:ext cx="710164" cy="6312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77BF6-A8C8-40B1-8E97-D053A30A794E}"/>
                </a:ext>
              </a:extLst>
            </p:cNvPr>
            <p:cNvSpPr txBox="1"/>
            <p:nvPr/>
          </p:nvSpPr>
          <p:spPr>
            <a:xfrm>
              <a:off x="8316096" y="377602"/>
              <a:ext cx="34826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Dive in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Broadcastig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99B32E-8409-2BC1-8799-D35876B72426}"/>
                </a:ext>
              </a:extLst>
            </p:cNvPr>
            <p:cNvSpPr txBox="1"/>
            <p:nvPr/>
          </p:nvSpPr>
          <p:spPr>
            <a:xfrm>
              <a:off x="8454428" y="695283"/>
              <a:ext cx="34826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DE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otebooks/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NumPy/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broadcasting.ipynb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418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Up next: Tabular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AD5C-CA0E-4469-3878-8027B892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C33F-5E5F-8A5D-6A54-3C100113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6094-3310-19FD-44C0-CA5320E6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9EF6-1CA3-8DEC-87DC-6DD10B6B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619AD-CD6D-6054-E04B-0A8D648D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3F8D-D984-30C8-74B9-DDACD98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Efficient machine-native implementation</a:t>
            </a:r>
            <a:r>
              <a:rPr lang="en-C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71A9-9313-A9A4-036A-2C3B88E6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1085984" cy="4692179"/>
          </a:xfrm>
        </p:spPr>
        <p:txBody>
          <a:bodyPr>
            <a:normAutofit/>
          </a:bodyPr>
          <a:lstStyle/>
          <a:p>
            <a:r>
              <a:rPr lang="en-CH" sz="2400" dirty="0"/>
              <a:t>Data is stored in a contiguous chunk of memory, using machine-native data types</a:t>
            </a:r>
          </a:p>
          <a:p>
            <a:r>
              <a:rPr lang="en-CH" sz="2400" dirty="0"/>
              <a:t>Separate metadata tells numpy how to interpret that memory as an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888A-6F86-F874-9BE8-22D5D4B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C444-C60F-6639-B807-AE383A7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360" y="6355093"/>
            <a:ext cx="4114800" cy="365125"/>
          </a:xfrm>
        </p:spPr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183E-08A1-37A7-A735-BD887A34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1510D-B1E8-3CF4-A6FD-39B3A4786E92}"/>
              </a:ext>
            </a:extLst>
          </p:cNvPr>
          <p:cNvSpPr/>
          <p:nvPr/>
        </p:nvSpPr>
        <p:spPr>
          <a:xfrm>
            <a:off x="7714543" y="5254877"/>
            <a:ext cx="33135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This is a reminder from the architecture class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396089-3570-3C1D-533A-39CDA9FA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75459"/>
              </p:ext>
            </p:extLst>
          </p:nvPr>
        </p:nvGraphicFramePr>
        <p:xfrm>
          <a:off x="1229343" y="277916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533926-A82F-21C5-9370-D74EE4C1FED2}"/>
              </a:ext>
            </a:extLst>
          </p:cNvPr>
          <p:cNvSpPr txBox="1"/>
          <p:nvPr/>
        </p:nvSpPr>
        <p:spPr>
          <a:xfrm>
            <a:off x="869303" y="325261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0EF631-638B-8875-5E97-DDA9170C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40984"/>
              </p:ext>
            </p:extLst>
          </p:nvPr>
        </p:nvGraphicFramePr>
        <p:xfrm>
          <a:off x="1214239" y="4564984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7CB990-E9C4-327A-21E0-DB2297A9CADD}"/>
              </a:ext>
            </a:extLst>
          </p:cNvPr>
          <p:cNvSpPr txBox="1"/>
          <p:nvPr/>
        </p:nvSpPr>
        <p:spPr>
          <a:xfrm>
            <a:off x="1157334" y="235777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EDF77D-EB29-6A7C-0291-985A8F19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2948"/>
              </p:ext>
            </p:extLst>
          </p:nvPr>
        </p:nvGraphicFramePr>
        <p:xfrm>
          <a:off x="8165317" y="3537739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7A59DB-8F25-219F-20D5-5063E609BA43}"/>
              </a:ext>
            </a:extLst>
          </p:cNvPr>
          <p:cNvSpPr txBox="1"/>
          <p:nvPr/>
        </p:nvSpPr>
        <p:spPr>
          <a:xfrm>
            <a:off x="8103576" y="3131365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F3A5-8705-B201-86EC-DF8CBEE6EFE8}"/>
              </a:ext>
            </a:extLst>
          </p:cNvPr>
          <p:cNvSpPr txBox="1"/>
          <p:nvPr/>
        </p:nvSpPr>
        <p:spPr>
          <a:xfrm>
            <a:off x="1132270" y="4181701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6EF7CAAF-3314-782D-373E-D4D2E3CFB854}"/>
              </a:ext>
            </a:extLst>
          </p:cNvPr>
          <p:cNvSpPr/>
          <p:nvPr/>
        </p:nvSpPr>
        <p:spPr>
          <a:xfrm rot="5400000">
            <a:off x="5186772" y="4225823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600500F-B798-308B-FD74-40B04A58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6096000" y="3048122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5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6174-93E7-EFC7-FCC5-82365196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7C974-0191-71EC-4F4A-26893019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3DE08-23F9-911B-D21E-423D4037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979D7-55D4-48D4-7F6F-D1F6305C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269-250F-CA77-A77A-988130C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61D-1AE6-D55D-6EE0-7758D3C3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07C3-4A93-3DA8-17F8-4F4BCC84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4BF-43FF-BAAE-4D35-FA511B1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A7F3B5-620D-1322-33EB-8C173D0C764B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7AE-A499-6B9C-BB15-5C410DAD54E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AC76496-BF71-0673-62E9-F7DFF165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1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D3A1-8772-83B5-4052-D2770A2F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4D7-2ECE-A06E-2DEE-172FCEA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968C1-A0BB-883C-4353-7B1ABBFC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The machine-nativeness of the data storage means that common operations and algorithms can be implemented in C and Fortran, making them faster than a Python list-of- lists</a:t>
            </a:r>
            <a:br>
              <a:rPr lang="en-CH" dirty="0"/>
            </a:br>
            <a:endParaRPr lang="en-CH" dirty="0"/>
          </a:p>
          <a:p>
            <a:r>
              <a:rPr lang="en-CH" dirty="0"/>
              <a:t>Faster in what sense?</a:t>
            </a:r>
          </a:p>
          <a:p>
            <a:pPr lvl="1"/>
            <a:r>
              <a:rPr lang="en-CH" dirty="0"/>
              <a:t>Big-O complexity is the same. E.g., square matrix multiplication is still O(n^3)</a:t>
            </a:r>
            <a:r>
              <a:rPr lang="en-CH" baseline="30000" dirty="0"/>
              <a:t>*</a:t>
            </a:r>
          </a:p>
          <a:p>
            <a:pPr lvl="1"/>
            <a:r>
              <a:rPr lang="en-CH" dirty="0"/>
              <a:t>It’s not going to scale any better than list-of-lists</a:t>
            </a:r>
          </a:p>
          <a:p>
            <a:pPr lvl="1"/>
            <a:r>
              <a:rPr lang="en-CH" dirty="0"/>
              <a:t>Much faster for fixed-size problems</a:t>
            </a:r>
          </a:p>
          <a:p>
            <a:pPr lvl="1"/>
            <a:r>
              <a:rPr lang="en-CH" dirty="0"/>
              <a:t>This speed advantage strictly depends on operations being made in C and Fortran. Avoid Python for-loops and use existing NumPy and SciPy algorithm!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9C78-FED6-7F37-4905-E1D27095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EF86-EAE4-0617-275A-C7970964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9CAA-ADF9-1A71-EA71-21686A92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42340A-7159-C8F1-665D-426C6988BF91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40CF1D-8468-80EF-5090-0CF30EC56C60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5F3A552-DBE0-03C3-6632-AF78D8AD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8601923-F7C3-28BF-81FD-BAA993900C2C}"/>
              </a:ext>
            </a:extLst>
          </p:cNvPr>
          <p:cNvSpPr txBox="1"/>
          <p:nvPr/>
        </p:nvSpPr>
        <p:spPr>
          <a:xfrm>
            <a:off x="4295800" y="5775069"/>
            <a:ext cx="7503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The best matrix multiplication algorithm as of 2025 scales as O(n^2.371339). However, out-of-the-box NumPy packages usually use a Fortran library called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OpenBLAS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that implements a naïve O(n^3) algorithm</a:t>
            </a:r>
          </a:p>
        </p:txBody>
      </p:sp>
    </p:spTree>
    <p:extLst>
      <p:ext uri="{BB962C8B-B14F-4D97-AF65-F5344CB8AC3E}">
        <p14:creationId xmlns:p14="http://schemas.microsoft.com/office/powerpoint/2010/main" val="21915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7DCB-EF3C-47EF-8E0E-52B29C20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8B54-4CB2-2BA1-95A9-B8DD5F8F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1FE7-3713-BDF7-787C-A0B49A6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F6FC-D6AC-B537-CEC3-7866306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183B-9381-EFA1-F9B9-81F733A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26247C-23BF-CBA8-1155-1C6ADF39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4971"/>
              </p:ext>
            </p:extLst>
          </p:nvPr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10B181-A585-A16A-CE4C-8793B19B78E6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B6FA09-F6F6-A7B9-A7B7-A387B05D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0740"/>
              </p:ext>
            </p:extLst>
          </p:nvPr>
        </p:nvGraphicFramePr>
        <p:xfrm>
          <a:off x="1245741" y="3816166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58E37E-61A3-550B-FFB3-84BB011A2BDE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1E4E69-9E65-8B3E-F2B0-A39E1FBD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64482"/>
              </p:ext>
            </p:extLst>
          </p:nvPr>
        </p:nvGraphicFramePr>
        <p:xfrm>
          <a:off x="8210780" y="3384050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2B6BDE-AB2D-D08C-C30A-C09D2C3B7279}"/>
              </a:ext>
            </a:extLst>
          </p:cNvPr>
          <p:cNvSpPr txBox="1"/>
          <p:nvPr/>
        </p:nvSpPr>
        <p:spPr>
          <a:xfrm>
            <a:off x="8149039" y="2977676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7B49E-6B2A-6492-DD5A-2CAC3B12ACFD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B243BAA7-D664-BCD3-0444-389FBEFE8909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65F4376-82B3-F9D4-A9C6-188FC09AE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48FC-272F-440E-F8A1-38596CC7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E8E48A-BF77-A037-3EDC-BDC83B611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6387"/>
              </p:ext>
            </p:extLst>
          </p:nvPr>
        </p:nvGraphicFramePr>
        <p:xfrm>
          <a:off x="1240948" y="3816165"/>
          <a:ext cx="3127894" cy="16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7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7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1ED7CD-860C-843F-C81A-89A5DCE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F23B-0F1C-D185-3633-913F1428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491D-CBFA-BF2B-6D3F-5C6D32A3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D8F1-8946-3B4E-62F2-9F7CFE3A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B5436E-7733-EBB5-B41B-21C07730D4E1}"/>
              </a:ext>
            </a:extLst>
          </p:cNvPr>
          <p:cNvGraphicFramePr>
            <a:graphicFrameLocks noGrp="1"/>
          </p:cNvGraphicFramePr>
          <p:nvPr/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EB0171-E40B-E425-5AD3-EE82591745A4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9767D-FF0B-3B4F-EA73-B0C8DD5D2070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A04D9-689C-04F4-D787-966A842B6D67}"/>
              </a:ext>
            </a:extLst>
          </p:cNvPr>
          <p:cNvSpPr txBox="1"/>
          <p:nvPr/>
        </p:nvSpPr>
        <p:spPr>
          <a:xfrm>
            <a:off x="7491830" y="3814851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E80D-8F2B-F452-611E-3C78D3CEA078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12074F2-81F4-3FC0-FF3B-C11B24AECE4C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8A659CC-18E7-54D4-C029-55B88AFCC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1DFD27-8C50-839F-ED24-A22046A9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0454"/>
              </p:ext>
            </p:extLst>
          </p:nvPr>
        </p:nvGraphicFramePr>
        <p:xfrm>
          <a:off x="7596913" y="4264466"/>
          <a:ext cx="3960441" cy="4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2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44F-541A-E122-A6FB-6F1C9691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O(1) operations in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B4610-B977-3B87-F250-C53EA1B5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4A748-9436-5BBF-26A4-2CCE3C4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9C21A-150A-2F68-FFD5-21D6E5F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180D-D887-596C-D702-3F0AB7CCE8B0}"/>
              </a:ext>
            </a:extLst>
          </p:cNvPr>
          <p:cNvSpPr txBox="1"/>
          <p:nvPr/>
        </p:nvSpPr>
        <p:spPr>
          <a:xfrm>
            <a:off x="7540124" y="22478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23E3B2-297C-4D53-5655-8CCB4FB2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2067"/>
              </p:ext>
            </p:extLst>
          </p:nvPr>
        </p:nvGraphicFramePr>
        <p:xfrm>
          <a:off x="8031314" y="4357864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6E39CC-1055-2C51-36D8-99715F2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9442"/>
              </p:ext>
            </p:extLst>
          </p:nvPr>
        </p:nvGraphicFramePr>
        <p:xfrm>
          <a:off x="9357529" y="5270194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6E769-A35A-C860-FCFD-23D35008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13526"/>
              </p:ext>
            </p:extLst>
          </p:nvPr>
        </p:nvGraphicFramePr>
        <p:xfrm>
          <a:off x="9328195" y="2741576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FC4D33-012F-F668-F61F-535F7A3D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84714"/>
              </p:ext>
            </p:extLst>
          </p:nvPr>
        </p:nvGraphicFramePr>
        <p:xfrm>
          <a:off x="767408" y="1611640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CF2522-9F38-1C68-8716-4BAB0B10CAAD}"/>
              </a:ext>
            </a:extLst>
          </p:cNvPr>
          <p:cNvSpPr txBox="1"/>
          <p:nvPr/>
        </p:nvSpPr>
        <p:spPr>
          <a:xfrm>
            <a:off x="616056" y="118143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7E23-066B-0F83-BAF5-6B2DDA9B05FF}"/>
              </a:ext>
            </a:extLst>
          </p:cNvPr>
          <p:cNvSpPr txBox="1"/>
          <p:nvPr/>
        </p:nvSpPr>
        <p:spPr>
          <a:xfrm>
            <a:off x="767408" y="400313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C4E7-CD24-B5B8-8257-01F169FE14DC}"/>
              </a:ext>
            </a:extLst>
          </p:cNvPr>
          <p:cNvSpPr txBox="1"/>
          <p:nvPr/>
        </p:nvSpPr>
        <p:spPr>
          <a:xfrm>
            <a:off x="616056" y="22478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970C2-A3EA-E972-D535-1CE31B89AE53}"/>
              </a:ext>
            </a:extLst>
          </p:cNvPr>
          <p:cNvSpPr txBox="1"/>
          <p:nvPr/>
        </p:nvSpPr>
        <p:spPr>
          <a:xfrm>
            <a:off x="767408" y="527019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664-BABC-DDB3-96C9-C29E7DA960EB}"/>
              </a:ext>
            </a:extLst>
          </p:cNvPr>
          <p:cNvSpPr txBox="1"/>
          <p:nvPr/>
        </p:nvSpPr>
        <p:spPr>
          <a:xfrm>
            <a:off x="767408" y="2736068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90D8-2566-EC82-11A3-74489284C80E}"/>
              </a:ext>
            </a:extLst>
          </p:cNvPr>
          <p:cNvSpPr txBox="1"/>
          <p:nvPr/>
        </p:nvSpPr>
        <p:spPr>
          <a:xfrm>
            <a:off x="8136081" y="522415"/>
            <a:ext cx="320460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When NumPy can execute a command by just changing the metadata, it does.</a:t>
            </a:r>
          </a:p>
          <a:p>
            <a:pPr algn="ctr"/>
            <a:r>
              <a:rPr lang="en-CH" sz="2000" dirty="0"/>
              <a:t>The result is a </a:t>
            </a:r>
            <a:r>
              <a:rPr lang="en-CH" sz="2000" b="1" dirty="0"/>
              <a:t>new view </a:t>
            </a:r>
            <a:r>
              <a:rPr lang="en-CH" sz="2000" dirty="0"/>
              <a:t>of the </a:t>
            </a:r>
            <a:r>
              <a:rPr lang="en-CH" sz="2000" b="1" dirty="0"/>
              <a:t>same data in 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67D8A2-FA85-85BA-1627-C7B88EF7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51918"/>
              </p:ext>
            </p:extLst>
          </p:nvPr>
        </p:nvGraphicFramePr>
        <p:xfrm>
          <a:off x="4945855" y="3992004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6FD6E33-6195-A5EA-5142-CB21D06AD7A9}"/>
              </a:ext>
            </a:extLst>
          </p:cNvPr>
          <p:cNvSpPr txBox="1"/>
          <p:nvPr/>
        </p:nvSpPr>
        <p:spPr>
          <a:xfrm>
            <a:off x="4726163" y="22478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169F2A-262E-93D7-87F2-72EDC4669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8315"/>
              </p:ext>
            </p:extLst>
          </p:nvPr>
        </p:nvGraphicFramePr>
        <p:xfrm>
          <a:off x="4945855" y="524794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77B0F4-9730-C844-7CA7-01DC9C75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7189"/>
              </p:ext>
            </p:extLst>
          </p:nvPr>
        </p:nvGraphicFramePr>
        <p:xfrm>
          <a:off x="4945855" y="2736068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44420-4530-8576-7084-C17660FE1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1F1-7C6D-0C81-BC5F-59AC47D3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O(1) operations in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E5CC4-BEB6-9491-EF8D-A35D5529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A4150-FCD1-AC95-7416-410D85CB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EB5FF-32FD-B355-F809-15DAD1A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3246-85B4-C8F9-165C-381A62B45E64}"/>
              </a:ext>
            </a:extLst>
          </p:cNvPr>
          <p:cNvSpPr txBox="1"/>
          <p:nvPr/>
        </p:nvSpPr>
        <p:spPr>
          <a:xfrm>
            <a:off x="8952975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AC7343-344C-8D48-2CBF-BC37DF0DC46F}"/>
              </a:ext>
            </a:extLst>
          </p:cNvPr>
          <p:cNvGraphicFramePr>
            <a:graphicFrameLocks noGrp="1"/>
          </p:cNvGraphicFramePr>
          <p:nvPr/>
        </p:nvGraphicFramePr>
        <p:xfrm>
          <a:off x="7944864" y="3366494"/>
          <a:ext cx="3960441" cy="3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D3C2C8-FC4A-C962-8541-2988F34A4118}"/>
              </a:ext>
            </a:extLst>
          </p:cNvPr>
          <p:cNvGraphicFramePr>
            <a:graphicFrameLocks noGrp="1"/>
          </p:cNvGraphicFramePr>
          <p:nvPr/>
        </p:nvGraphicFramePr>
        <p:xfrm>
          <a:off x="9489081" y="5721816"/>
          <a:ext cx="872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64CFF8-6904-B8A8-C433-38CF4ABAB5A6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4273559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9BD9D9-9ABB-3B27-AC2C-D550B0460FF4}"/>
              </a:ext>
            </a:extLst>
          </p:cNvPr>
          <p:cNvGraphicFramePr>
            <a:graphicFrameLocks noGrp="1"/>
          </p:cNvGraphicFramePr>
          <p:nvPr/>
        </p:nvGraphicFramePr>
        <p:xfrm>
          <a:off x="9271080" y="1737747"/>
          <a:ext cx="13080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3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36003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97CB21-EAC7-74A6-0B0D-B6C2BF8072EB}"/>
              </a:ext>
            </a:extLst>
          </p:cNvPr>
          <p:cNvGraphicFramePr>
            <a:graphicFrameLocks noGrp="1"/>
          </p:cNvGraphicFramePr>
          <p:nvPr/>
        </p:nvGraphicFramePr>
        <p:xfrm>
          <a:off x="680956" y="381262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513AA0B-C20A-0DCD-BE7F-1207A86D8850}"/>
              </a:ext>
            </a:extLst>
          </p:cNvPr>
          <p:cNvSpPr txBox="1"/>
          <p:nvPr/>
        </p:nvSpPr>
        <p:spPr>
          <a:xfrm>
            <a:off x="529604" y="-48947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6102-57C0-0D97-6EBA-F1810A64F9FB}"/>
              </a:ext>
            </a:extLst>
          </p:cNvPr>
          <p:cNvSpPr txBox="1"/>
          <p:nvPr/>
        </p:nvSpPr>
        <p:spPr>
          <a:xfrm>
            <a:off x="541864" y="336878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89C01-4D1A-7422-3B05-18E39B5E5CB4}"/>
              </a:ext>
            </a:extLst>
          </p:cNvPr>
          <p:cNvSpPr txBox="1"/>
          <p:nvPr/>
        </p:nvSpPr>
        <p:spPr>
          <a:xfrm>
            <a:off x="974519" y="101743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/>
              <a:t>NumPy </a:t>
            </a:r>
            <a:r>
              <a:rPr lang="en-CH" b="1" dirty="0"/>
              <a:t>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B6585-0C80-97D8-301E-7D514349EACF}"/>
              </a:ext>
            </a:extLst>
          </p:cNvPr>
          <p:cNvSpPr txBox="1"/>
          <p:nvPr/>
        </p:nvSpPr>
        <p:spPr>
          <a:xfrm>
            <a:off x="541864" y="4635847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26D13-047E-9A27-EE6E-EEEDAE230C65}"/>
              </a:ext>
            </a:extLst>
          </p:cNvPr>
          <p:cNvSpPr txBox="1"/>
          <p:nvPr/>
        </p:nvSpPr>
        <p:spPr>
          <a:xfrm>
            <a:off x="541864" y="5902910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x[::2, ::2]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B0DF2-B963-1D5C-777B-307026464DB8}"/>
              </a:ext>
            </a:extLst>
          </p:cNvPr>
          <p:cNvSpPr txBox="1"/>
          <p:nvPr/>
        </p:nvSpPr>
        <p:spPr>
          <a:xfrm>
            <a:off x="541864" y="210172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4FC68-67DA-3C66-99F1-0793DFCEF464}"/>
              </a:ext>
            </a:extLst>
          </p:cNvPr>
          <p:cNvSpPr txBox="1"/>
          <p:nvPr/>
        </p:nvSpPr>
        <p:spPr>
          <a:xfrm>
            <a:off x="6551096" y="294822"/>
            <a:ext cx="32046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The same memory block can be interpreted in many ways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BAB3369-8B93-DBD0-B145-54EF4C3D1F1A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276162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228E464-D80F-F5DC-DC19-3BBD5FA7F10E}"/>
              </a:ext>
            </a:extLst>
          </p:cNvPr>
          <p:cNvSpPr txBox="1"/>
          <p:nvPr/>
        </p:nvSpPr>
        <p:spPr>
          <a:xfrm>
            <a:off x="4639711" y="10174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E04303-0D6F-296E-62DB-E6B9BE38014A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5273497"/>
          <a:ext cx="2152904" cy="115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328434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DC9A890-9B86-B0B1-94A0-777FA52A9E2C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401756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D7D1AD0-6E61-F002-A1C9-BC7D3A105F40}"/>
              </a:ext>
            </a:extLst>
          </p:cNvPr>
          <p:cNvGraphicFramePr>
            <a:graphicFrameLocks noGrp="1"/>
          </p:cNvGraphicFramePr>
          <p:nvPr/>
        </p:nvGraphicFramePr>
        <p:xfrm>
          <a:off x="4859403" y="150569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89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107918</TotalTime>
  <Words>3732</Words>
  <Application>Microsoft Macintosh PowerPoint</Application>
  <PresentationFormat>Widescreen</PresentationFormat>
  <Paragraphs>988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Harding</vt:lpstr>
      <vt:lpstr>Source Sans Pro</vt:lpstr>
      <vt:lpstr>Wingdings</vt:lpstr>
      <vt:lpstr>Office Theme</vt:lpstr>
      <vt:lpstr>PowerPoint Presentation</vt:lpstr>
      <vt:lpstr>NumPy – huh, yeah – what’s it good for?</vt:lpstr>
      <vt:lpstr>Efficient machine-native implementation </vt:lpstr>
      <vt:lpstr>Is NumPy any better than a list-of-lists?</vt:lpstr>
      <vt:lpstr>Is NumPy any better than a list-of-lists?</vt:lpstr>
      <vt:lpstr>Same data, different views</vt:lpstr>
      <vt:lpstr>Same data, different views</vt:lpstr>
      <vt:lpstr>O(1) operations in NumPy</vt:lpstr>
      <vt:lpstr>O(1) operations in NumPy</vt:lpstr>
      <vt:lpstr>View vs copies</vt:lpstr>
      <vt:lpstr>View vs copies in indexing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Fancy indexing in NumPy – reference slide</vt:lpstr>
      <vt:lpstr>PowerPoint Presentation</vt:lpstr>
      <vt:lpstr>PowerPoint Presentation</vt:lpstr>
      <vt:lpstr>Operations that only change the metadata return a “view “ of the original memory block, otherwise a new memory block needs to be allocated, returning a “copy”</vt:lpstr>
      <vt:lpstr>Operations that only change the metadata return a “view “ of the original memory block, otherwise a new memory block needs to be allocated, returning a “copy”</vt:lpstr>
      <vt:lpstr>NumPy views and copies</vt:lpstr>
      <vt:lpstr>NumPy views and copies</vt:lpstr>
      <vt:lpstr>A special kind of view: broadcasting operations</vt:lpstr>
      <vt:lpstr>A special kind of view: broadcasting operations</vt:lpstr>
      <vt:lpstr>NumPy uses broadcasting to perform operation on arrays of different shape without having to allocate extra memory</vt:lpstr>
      <vt:lpstr>Broadcasting notebook summary</vt:lpstr>
      <vt:lpstr>Up next: Tabular Data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1481</cp:revision>
  <cp:lastPrinted>2017-08-28T05:46:03Z</cp:lastPrinted>
  <dcterms:created xsi:type="dcterms:W3CDTF">2010-10-01T16:09:12Z</dcterms:created>
  <dcterms:modified xsi:type="dcterms:W3CDTF">2025-06-30T06:00:02Z</dcterms:modified>
</cp:coreProperties>
</file>