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5.xml.rels" ContentType="application/vnd.openxmlformats-package.relationships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jpeg" ContentType="image/jpeg"/>
  <Override PartName="/ppt/media/image5.png" ContentType="image/png"/>
  <Override PartName="/ppt/media/image10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Clic</a:t>
            </a: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k to </a:t>
            </a: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mo</a:t>
            </a: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ve </a:t>
            </a: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slid</a:t>
            </a: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e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3668206-32E5-44D5-BA00-49BCAE1C8248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→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)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Special case,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one of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strides is 0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duplicates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without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occupying more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memory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Transition, other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operations that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can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Braodcasting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Imagine what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happens if we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have a stride of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0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It allows us to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replicate the sae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row without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allocating extra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memory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What happens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when it’s a 0?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49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58AF29B-F203-451C-BC23-7568729CAD5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=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0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Wingdings"/>
              </a:rPr>
              <a:t>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50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C02BB3E-9EAC-4067-AA2D-9F6F27D23ADB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 the kaleidoscope metaphor, it’s an aritifical way to replicate something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51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6A1DC5-C251-4785-AACD-E80913C1013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’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52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008C97-8E71-4881-B68E-63CBAD86CBD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 the kaleidoscope metaphor, it’s an aritifical way to replicate something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53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263801B-5BFD-4E1A-BFDE-832BA698680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 the kaleidoscope metaphor, it’s an aritifical way to replicate something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54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1EB26A-9BC1-4B7F-BFDF-D136424A1E9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171360" indent="0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Reminder of architecture class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0">
              <a:lnSpc>
                <a:spcPct val="100000"/>
              </a:lnSpc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The standard Python implementation is written in C. This means that every Python object is simply a cleverly-disguised C structure, which contains not only its value, but metadata as well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C integer is essentially a label for a position in memory whose bytes encode an integer value. A Python integer is a pointer to a position in memory containing all the Python object information, including the bytes that contain the integer value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222222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NumPy handles looping over array elements near-optimally—for example, taking strides into consideration to best utilize the computer’s fast cache memory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NumPy array -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single pointer to one contiguous block of data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The Python list, on the other hand, contains a pointer to a block of pointers, each of which in turn points to a full Python object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sldNum" idx="44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F23BDA6-B356-45C4-980D-8AF04E7DF2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,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2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/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ir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55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901C83-15F3-4FFC-839C-22A643EFD49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sldNum" idx="45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701FA1A-8B48-4D17-980D-A55E4007A40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Notes Placeholder 1"/>
          <p:cNvSpPr txBox="1"/>
          <p:nvPr/>
        </p:nvSpPr>
        <p:spPr>
          <a:xfrm>
            <a:off x="914760" y="434376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.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-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.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222222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g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v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-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—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f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x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,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k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g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b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z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’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f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k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k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sldNum" idx="46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48A3C2B-35F2-4E04-A1F8-9750C22E4B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Notes Placeholder 3"/>
          <p:cNvSpPr txBox="1"/>
          <p:nvPr/>
        </p:nvSpPr>
        <p:spPr>
          <a:xfrm>
            <a:off x="914760" y="434376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The standard Python implementation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is written in C. This means that every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Python object is simply a cleverly-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disguised C structure, which contains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not only its value, but metadata as well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C integer is essentially a label for 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position in memory whose bytes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encode an integer value. A Python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integer is a pointer to a position in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memory containing all the Python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object information, including the bytes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that contain the integer value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222222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NumPy handles looping over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array elements near-optimally—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for example, taking strides into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consideration to best utilize the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computer’s fast cache memory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NumPy array -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single pointer to one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contiguous block of data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The Python list, on the other hand,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contains a pointer to a block of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pointers, each of which in turn points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to a full Python object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sldNum" idx="47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BD55F4-3268-4984-9CCC-D1373A46B517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Notes Placeholder 4"/>
          <p:cNvSpPr txBox="1"/>
          <p:nvPr/>
        </p:nvSpPr>
        <p:spPr>
          <a:xfrm>
            <a:off x="914760" y="434376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.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-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.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ll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222222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g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v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-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—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f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x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,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k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g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b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z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’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f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y 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y 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-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k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k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ll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sldNum" idx="48"/>
          </p:nvPr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7387309-67DB-4767-8D76-F7272585D7D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31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Notes Placeholder 5"/>
          <p:cNvSpPr txBox="1"/>
          <p:nvPr/>
        </p:nvSpPr>
        <p:spPr>
          <a:xfrm>
            <a:off x="914760" y="434376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.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-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.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v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222222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g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v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-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—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f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x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,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k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g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d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n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b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l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i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z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p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u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’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f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s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t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a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c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h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 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e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m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o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r</a:t>
            </a:r>
            <a:r>
              <a:rPr b="0" lang="en-GB" sz="1400" spc="-1" strike="noStrike">
                <a:solidFill>
                  <a:srgbClr val="222222"/>
                </a:solidFill>
                <a:highlight>
                  <a:srgbClr val="ffffff"/>
                </a:highlight>
                <a:latin typeface="Harding"/>
              </a:rPr>
              <a:t>y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N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u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m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P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r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a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y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 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-</a:t>
            </a:r>
            <a:r>
              <a:rPr b="0" lang="en-US" sz="1400" spc="-1" strike="noStrike">
                <a:solidFill>
                  <a:srgbClr val="000000"/>
                </a:solidFill>
                <a:latin typeface="Harding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g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k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d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k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,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w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f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u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l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y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h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 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o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j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e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c</a:t>
            </a:r>
            <a:r>
              <a:rPr b="0" lang="en-GB" sz="1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: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w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b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g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.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p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y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(</a:t>
            </a: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67AEBF6-494B-4AAD-8B3D-81B2566A36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1051524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3935520"/>
            <a:ext cx="1051524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1A5616-4464-41E5-8A16-F1E8AE8227C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DD0DC-7BE6-460A-B152-DAF5EB16BC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48464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48464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393552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393552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393552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BB5BED-8E63-4435-9860-69FF1B5904E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C49727-AF24-42FC-9C57-987FEC56028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484640"/>
            <a:ext cx="1051524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AE7CAE-6201-4D61-9D5A-AFE1C41CB8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1051524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7662521-8072-4DCB-AB2C-5B7AFCE222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AF8887-FCA6-4EA7-BAEF-B56013DB9E2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C30732-2EA6-47B1-A4B3-BFA5C883F13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1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924AB6D-B815-465A-8FEA-E39CA289C4D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DE269D-D6CB-4DA9-948D-A0C225A5659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484640"/>
            <a:ext cx="1051524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1ADDE6-FB19-4FC2-BCDF-A512B9E3EB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8D55B31-EFC8-4DC9-BC91-C90F7F3FD9D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3935520"/>
            <a:ext cx="1051524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8D214E-D4A5-415C-9C46-5FF65E86A8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1051524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3935520"/>
            <a:ext cx="1051524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F000A68-6401-49BF-9EAE-87DEF5BD9A7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C107EE-C111-4501-992F-01393F8FE9E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48464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48464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393552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393552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3935520"/>
            <a:ext cx="338580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4385328-5AE8-4A39-8154-3B4B3FB035F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1051524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2D5169-0863-4216-9778-8986520AFD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F6FB062-3672-4E2E-BA69-A8180CE2B4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424979-36DC-4715-92B4-EAD06117F3B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41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225B2A-96E0-4ED0-8CB8-5A82470893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2FA83A-DB59-4EC8-B361-916CB495E99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46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393552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F866F8-FE2A-427C-ABF9-6294479C1C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484640"/>
            <a:ext cx="513108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3935520"/>
            <a:ext cx="10515240" cy="223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24E4EBB-2C10-4B61-8B57-9BE87378C0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2DE89A-8EF9-45C6-B8CB-E7324B9CF5A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484640"/>
            <a:ext cx="10515240" cy="469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CH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CH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421332-165C-4781-A517-2C187B30104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" name="Picture 5" descr="A garden with different vegetables&#10;&#10;Description automatically generated"/>
          <p:cNvPicPr/>
          <p:nvPr/>
        </p:nvPicPr>
        <p:blipFill>
          <a:blip r:embed="rId1"/>
          <a:stretch/>
        </p:blipFill>
        <p:spPr>
          <a:xfrm>
            <a:off x="2077920" y="1788480"/>
            <a:ext cx="8035920" cy="4494960"/>
          </a:xfrm>
          <a:prstGeom prst="rect">
            <a:avLst/>
          </a:prstGeom>
          <a:ln w="0">
            <a:noFill/>
          </a:ln>
        </p:spPr>
      </p:pic>
      <p:sp>
        <p:nvSpPr>
          <p:cNvPr id="90" name="Title 1"/>
          <p:cNvSpPr/>
          <p:nvPr/>
        </p:nvSpPr>
        <p:spPr>
          <a:xfrm>
            <a:off x="2747520" y="552600"/>
            <a:ext cx="6696360" cy="14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8000" spc="-1" strike="noStrike">
                <a:solidFill>
                  <a:srgbClr val="000000"/>
                </a:solidFill>
                <a:latin typeface="Calibri Light"/>
              </a:rPr>
              <a:t>NumPy</a:t>
            </a:r>
            <a:endParaRPr b="0" lang="en-GB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11292B-B57A-4A5A-80B7-B2C9EBFB3412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dt" idx="2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2025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, 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68" name="Table 6"/>
          <p:cNvGraphicFramePr/>
          <p:nvPr/>
        </p:nvGraphicFramePr>
        <p:xfrm>
          <a:off x="6679440" y="2712240"/>
          <a:ext cx="1107720" cy="123912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Table 7"/>
          <p:cNvGraphicFramePr/>
          <p:nvPr/>
        </p:nvGraphicFramePr>
        <p:xfrm>
          <a:off x="946440" y="176328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0" name="TextBox 8"/>
          <p:cNvSpPr/>
          <p:nvPr/>
        </p:nvSpPr>
        <p:spPr>
          <a:xfrm>
            <a:off x="795240" y="133308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Box 9"/>
          <p:cNvSpPr/>
          <p:nvPr/>
        </p:nvSpPr>
        <p:spPr>
          <a:xfrm>
            <a:off x="759600" y="23565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NumPy operation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10"/>
          <p:cNvSpPr/>
          <p:nvPr/>
        </p:nvSpPr>
        <p:spPr>
          <a:xfrm>
            <a:off x="946440" y="273636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11"/>
          <p:cNvSpPr/>
          <p:nvPr/>
        </p:nvSpPr>
        <p:spPr>
          <a:xfrm>
            <a:off x="3818880" y="236700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4" name="Table 12"/>
          <p:cNvGraphicFramePr/>
          <p:nvPr/>
        </p:nvGraphicFramePr>
        <p:xfrm>
          <a:off x="4038480" y="273636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75" name="TextBox 13"/>
          <p:cNvSpPr/>
          <p:nvPr/>
        </p:nvSpPr>
        <p:spPr>
          <a:xfrm>
            <a:off x="987480" y="462132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x[::3, ::2]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6" name="Table 14"/>
          <p:cNvGraphicFramePr/>
          <p:nvPr/>
        </p:nvGraphicFramePr>
        <p:xfrm>
          <a:off x="6679440" y="4629960"/>
          <a:ext cx="738360" cy="61920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7" name="TextBox 15"/>
          <p:cNvSpPr/>
          <p:nvPr/>
        </p:nvSpPr>
        <p:spPr>
          <a:xfrm>
            <a:off x="8313120" y="4343760"/>
            <a:ext cx="3097080" cy="638280"/>
          </a:xfrm>
          <a:prstGeom prst="rect">
            <a:avLst/>
          </a:prstGeom>
          <a:solidFill>
            <a:srgbClr val="f0d0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this operation be done just by changing the metadata?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8" name="Table 16"/>
          <p:cNvGraphicFramePr/>
          <p:nvPr/>
        </p:nvGraphicFramePr>
        <p:xfrm>
          <a:off x="4038480" y="436860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pSp>
        <p:nvGrpSpPr>
          <p:cNvPr id="179" name="Group 19"/>
          <p:cNvGrpSpPr/>
          <p:nvPr/>
        </p:nvGrpSpPr>
        <p:grpSpPr>
          <a:xfrm>
            <a:off x="11052360" y="205920"/>
            <a:ext cx="827640" cy="702360"/>
            <a:chOff x="11052360" y="205920"/>
            <a:chExt cx="827640" cy="702360"/>
          </a:xfrm>
        </p:grpSpPr>
        <p:sp>
          <p:nvSpPr>
            <p:cNvPr id="180" name="Rectangle 20"/>
            <p:cNvSpPr/>
            <p:nvPr/>
          </p:nvSpPr>
          <p:spPr>
            <a:xfrm>
              <a:off x="11052360" y="205920"/>
              <a:ext cx="827640" cy="702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pic>
          <p:nvPicPr>
            <p:cNvPr id="181" name="Graphic 21" descr=""/>
            <p:cNvPicPr/>
            <p:nvPr/>
          </p:nvPicPr>
          <p:blipFill>
            <a:blip r:embed="rId1"/>
            <a:stretch/>
          </p:blipFill>
          <p:spPr>
            <a:xfrm>
              <a:off x="11119320" y="279720"/>
              <a:ext cx="694080" cy="555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82" name="TextBox 23"/>
          <p:cNvSpPr/>
          <p:nvPr/>
        </p:nvSpPr>
        <p:spPr>
          <a:xfrm>
            <a:off x="841680" y="423324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Slicing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91B13E-77A7-425B-8646-63AB9275B1C2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85" name="Table 6"/>
          <p:cNvGraphicFramePr/>
          <p:nvPr/>
        </p:nvGraphicFramePr>
        <p:xfrm>
          <a:off x="6679440" y="2712240"/>
          <a:ext cx="1107720" cy="123912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Table 7"/>
          <p:cNvGraphicFramePr/>
          <p:nvPr/>
        </p:nvGraphicFramePr>
        <p:xfrm>
          <a:off x="946440" y="176328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7" name="TextBox 8"/>
          <p:cNvSpPr/>
          <p:nvPr/>
        </p:nvSpPr>
        <p:spPr>
          <a:xfrm>
            <a:off x="795240" y="133308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TextBox 9"/>
          <p:cNvSpPr/>
          <p:nvPr/>
        </p:nvSpPr>
        <p:spPr>
          <a:xfrm>
            <a:off x="759600" y="23565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NumPy operation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Box 10"/>
          <p:cNvSpPr/>
          <p:nvPr/>
        </p:nvSpPr>
        <p:spPr>
          <a:xfrm>
            <a:off x="946440" y="273636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11"/>
          <p:cNvSpPr/>
          <p:nvPr/>
        </p:nvSpPr>
        <p:spPr>
          <a:xfrm>
            <a:off x="3818880" y="236700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1" name="Table 12"/>
          <p:cNvGraphicFramePr/>
          <p:nvPr/>
        </p:nvGraphicFramePr>
        <p:xfrm>
          <a:off x="4038480" y="273636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92" name="TextBox 13"/>
          <p:cNvSpPr/>
          <p:nvPr/>
        </p:nvSpPr>
        <p:spPr>
          <a:xfrm>
            <a:off x="987480" y="462132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x[::3, ::2]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93" name="Table 14"/>
          <p:cNvGraphicFramePr/>
          <p:nvPr/>
        </p:nvGraphicFramePr>
        <p:xfrm>
          <a:off x="6679440" y="4629960"/>
          <a:ext cx="738360" cy="61920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4" name="Table 16"/>
          <p:cNvGraphicFramePr/>
          <p:nvPr/>
        </p:nvGraphicFramePr>
        <p:xfrm>
          <a:off x="4038480" y="436860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(2, 2)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(72, 16)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95" name="TextBox 17"/>
          <p:cNvSpPr/>
          <p:nvPr/>
        </p:nvSpPr>
        <p:spPr>
          <a:xfrm>
            <a:off x="8313120" y="5504040"/>
            <a:ext cx="3097080" cy="638280"/>
          </a:xfrm>
          <a:prstGeom prst="rect">
            <a:avLst/>
          </a:prstGeom>
          <a:solidFill>
            <a:srgbClr val="f0d0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it be done for all slicing operations?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Box 18"/>
          <p:cNvSpPr/>
          <p:nvPr/>
        </p:nvSpPr>
        <p:spPr>
          <a:xfrm>
            <a:off x="8313120" y="4343760"/>
            <a:ext cx="3097080" cy="943200"/>
          </a:xfrm>
          <a:prstGeom prst="rect">
            <a:avLst/>
          </a:prstGeom>
          <a:solidFill>
            <a:srgbClr val="f0d0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this operation be done just by changing the metadata?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YES!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7" name="Group 19"/>
          <p:cNvGrpSpPr/>
          <p:nvPr/>
        </p:nvGrpSpPr>
        <p:grpSpPr>
          <a:xfrm>
            <a:off x="11052360" y="205920"/>
            <a:ext cx="827640" cy="702360"/>
            <a:chOff x="11052360" y="205920"/>
            <a:chExt cx="827640" cy="702360"/>
          </a:xfrm>
        </p:grpSpPr>
        <p:sp>
          <p:nvSpPr>
            <p:cNvPr id="198" name="Rectangle 20"/>
            <p:cNvSpPr/>
            <p:nvPr/>
          </p:nvSpPr>
          <p:spPr>
            <a:xfrm>
              <a:off x="11052360" y="205920"/>
              <a:ext cx="827640" cy="702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pic>
          <p:nvPicPr>
            <p:cNvPr id="199" name="Graphic 21" descr=""/>
            <p:cNvPicPr/>
            <p:nvPr/>
          </p:nvPicPr>
          <p:blipFill>
            <a:blip r:embed="rId1"/>
            <a:stretch/>
          </p:blipFill>
          <p:spPr>
            <a:xfrm>
              <a:off x="11119320" y="279720"/>
              <a:ext cx="694080" cy="555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00" name="TextBox 22"/>
          <p:cNvSpPr/>
          <p:nvPr/>
        </p:nvSpPr>
        <p:spPr>
          <a:xfrm>
            <a:off x="841680" y="423324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Slicing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60CAD6-6983-474B-BC8C-0CD24E91FCA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View vs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copies in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indexing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operation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03" name="Table 6"/>
          <p:cNvGraphicFramePr/>
          <p:nvPr/>
        </p:nvGraphicFramePr>
        <p:xfrm>
          <a:off x="6679440" y="2712240"/>
          <a:ext cx="1107720" cy="123912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Table 7"/>
          <p:cNvGraphicFramePr/>
          <p:nvPr/>
        </p:nvGraphicFramePr>
        <p:xfrm>
          <a:off x="946440" y="176328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05" name="TextBox 8"/>
          <p:cNvSpPr/>
          <p:nvPr/>
        </p:nvSpPr>
        <p:spPr>
          <a:xfrm>
            <a:off x="795240" y="133308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Box 9"/>
          <p:cNvSpPr/>
          <p:nvPr/>
        </p:nvSpPr>
        <p:spPr>
          <a:xfrm>
            <a:off x="759600" y="23565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NumPy operation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TextBox 10"/>
          <p:cNvSpPr/>
          <p:nvPr/>
        </p:nvSpPr>
        <p:spPr>
          <a:xfrm>
            <a:off x="946440" y="273636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Box 11"/>
          <p:cNvSpPr/>
          <p:nvPr/>
        </p:nvSpPr>
        <p:spPr>
          <a:xfrm>
            <a:off x="3818880" y="236700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09" name="Table 12"/>
          <p:cNvGraphicFramePr/>
          <p:nvPr/>
        </p:nvGraphicFramePr>
        <p:xfrm>
          <a:off x="4038480" y="273636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10" name="TextBox 13"/>
          <p:cNvSpPr/>
          <p:nvPr/>
        </p:nvSpPr>
        <p:spPr>
          <a:xfrm>
            <a:off x="987480" y="462132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x[::3, ::2]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11" name="Table 14"/>
          <p:cNvGraphicFramePr/>
          <p:nvPr/>
        </p:nvGraphicFramePr>
        <p:xfrm>
          <a:off x="6679440" y="4629960"/>
          <a:ext cx="738360" cy="61920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2" name="Table 16"/>
          <p:cNvGraphicFramePr/>
          <p:nvPr/>
        </p:nvGraphicFramePr>
        <p:xfrm>
          <a:off x="4038480" y="436860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(2, 2)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(72, 16)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13" name="TextBox 5"/>
          <p:cNvSpPr/>
          <p:nvPr/>
        </p:nvSpPr>
        <p:spPr>
          <a:xfrm>
            <a:off x="2553480" y="2767320"/>
            <a:ext cx="7084440" cy="130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Slicing always returns 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view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of the original array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TextBox 18"/>
          <p:cNvSpPr/>
          <p:nvPr/>
        </p:nvSpPr>
        <p:spPr>
          <a:xfrm>
            <a:off x="8313120" y="5504040"/>
            <a:ext cx="3097080" cy="943200"/>
          </a:xfrm>
          <a:prstGeom prst="rect">
            <a:avLst/>
          </a:prstGeom>
          <a:solidFill>
            <a:srgbClr val="f0d0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it be done for all slicing operations?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YES!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19"/>
          <p:cNvSpPr/>
          <p:nvPr/>
        </p:nvSpPr>
        <p:spPr>
          <a:xfrm>
            <a:off x="8313120" y="4343760"/>
            <a:ext cx="3097080" cy="943200"/>
          </a:xfrm>
          <a:prstGeom prst="rect">
            <a:avLst/>
          </a:prstGeom>
          <a:solidFill>
            <a:srgbClr val="f0d0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this operation be done just by changing the metadata?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YES!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Box 20"/>
          <p:cNvSpPr/>
          <p:nvPr/>
        </p:nvSpPr>
        <p:spPr>
          <a:xfrm>
            <a:off x="841680" y="423324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Slicing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0E9B66-FD5E-4C37-9481-5DA6310796A1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View vs copies in indexing operations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dt" idx="2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5,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19" name="Table 6"/>
          <p:cNvGraphicFramePr/>
          <p:nvPr/>
        </p:nvGraphicFramePr>
        <p:xfrm>
          <a:off x="6679440" y="2712240"/>
          <a:ext cx="1107720" cy="123912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0" name="Table 7"/>
          <p:cNvGraphicFramePr/>
          <p:nvPr/>
        </p:nvGraphicFramePr>
        <p:xfrm>
          <a:off x="946440" y="176328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1" name="TextBox 8"/>
          <p:cNvSpPr/>
          <p:nvPr/>
        </p:nvSpPr>
        <p:spPr>
          <a:xfrm>
            <a:off x="795240" y="133308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9"/>
          <p:cNvSpPr/>
          <p:nvPr/>
        </p:nvSpPr>
        <p:spPr>
          <a:xfrm>
            <a:off x="759600" y="23565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NumPy operation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Box 10"/>
          <p:cNvSpPr/>
          <p:nvPr/>
        </p:nvSpPr>
        <p:spPr>
          <a:xfrm>
            <a:off x="946440" y="273636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11"/>
          <p:cNvSpPr/>
          <p:nvPr/>
        </p:nvSpPr>
        <p:spPr>
          <a:xfrm>
            <a:off x="3818880" y="236700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5" name="Table 12"/>
          <p:cNvGraphicFramePr/>
          <p:nvPr/>
        </p:nvGraphicFramePr>
        <p:xfrm>
          <a:off x="4038480" y="273636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26" name="TextBox 13"/>
          <p:cNvSpPr/>
          <p:nvPr/>
        </p:nvSpPr>
        <p:spPr>
          <a:xfrm>
            <a:off x="987480" y="4621320"/>
            <a:ext cx="323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x[[0, 2, 3], [1, 2, 1]]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15"/>
          <p:cNvSpPr/>
          <p:nvPr/>
        </p:nvSpPr>
        <p:spPr>
          <a:xfrm>
            <a:off x="8313120" y="4343760"/>
            <a:ext cx="3097080" cy="638280"/>
          </a:xfrm>
          <a:prstGeom prst="rect">
            <a:avLst/>
          </a:prstGeom>
          <a:solidFill>
            <a:srgbClr val="f0d0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this operation be done just by changing the metadata?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28" name="Table 16"/>
          <p:cNvGraphicFramePr/>
          <p:nvPr/>
        </p:nvGraphicFramePr>
        <p:xfrm>
          <a:off x="4038480" y="436860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pSp>
        <p:nvGrpSpPr>
          <p:cNvPr id="229" name="Group 19"/>
          <p:cNvGrpSpPr/>
          <p:nvPr/>
        </p:nvGrpSpPr>
        <p:grpSpPr>
          <a:xfrm>
            <a:off x="11052360" y="205920"/>
            <a:ext cx="827640" cy="702360"/>
            <a:chOff x="11052360" y="205920"/>
            <a:chExt cx="827640" cy="702360"/>
          </a:xfrm>
        </p:grpSpPr>
        <p:sp>
          <p:nvSpPr>
            <p:cNvPr id="230" name="Rectangle 20"/>
            <p:cNvSpPr/>
            <p:nvPr/>
          </p:nvSpPr>
          <p:spPr>
            <a:xfrm>
              <a:off x="11052360" y="205920"/>
              <a:ext cx="827640" cy="702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pic>
          <p:nvPicPr>
            <p:cNvPr id="231" name="Graphic 21" descr=""/>
            <p:cNvPicPr/>
            <p:nvPr/>
          </p:nvPicPr>
          <p:blipFill>
            <a:blip r:embed="rId1"/>
            <a:stretch/>
          </p:blipFill>
          <p:spPr>
            <a:xfrm>
              <a:off x="11119320" y="279720"/>
              <a:ext cx="694080" cy="555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32" name="Left Brace 17"/>
          <p:cNvSpPr/>
          <p:nvPr/>
        </p:nvSpPr>
        <p:spPr>
          <a:xfrm rot="16200000">
            <a:off x="1773000" y="4604040"/>
            <a:ext cx="287640" cy="117036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Left Brace 18"/>
          <p:cNvSpPr/>
          <p:nvPr/>
        </p:nvSpPr>
        <p:spPr>
          <a:xfrm rot="16200000">
            <a:off x="3152160" y="4605120"/>
            <a:ext cx="287640" cy="117036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TextBox 22"/>
          <p:cNvSpPr/>
          <p:nvPr/>
        </p:nvSpPr>
        <p:spPr>
          <a:xfrm>
            <a:off x="1449360" y="5323320"/>
            <a:ext cx="935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row indices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TextBox 23"/>
          <p:cNvSpPr/>
          <p:nvPr/>
        </p:nvSpPr>
        <p:spPr>
          <a:xfrm>
            <a:off x="2861280" y="5321160"/>
            <a:ext cx="935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column indices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36" name="Table 24"/>
          <p:cNvGraphicFramePr/>
          <p:nvPr/>
        </p:nvGraphicFramePr>
        <p:xfrm>
          <a:off x="6698160" y="4735080"/>
          <a:ext cx="1107720" cy="30960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7" name="TextBox 26"/>
          <p:cNvSpPr/>
          <p:nvPr/>
        </p:nvSpPr>
        <p:spPr>
          <a:xfrm>
            <a:off x="841680" y="423324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Fancy indexing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23A75B-A103-4ADB-BC61-858EEAD797D5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40" name="Table 6"/>
          <p:cNvGraphicFramePr/>
          <p:nvPr/>
        </p:nvGraphicFramePr>
        <p:xfrm>
          <a:off x="6679440" y="2712240"/>
          <a:ext cx="1107720" cy="123912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1" name="Table 7"/>
          <p:cNvGraphicFramePr/>
          <p:nvPr/>
        </p:nvGraphicFramePr>
        <p:xfrm>
          <a:off x="946440" y="176328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2" name="TextBox 8"/>
          <p:cNvSpPr/>
          <p:nvPr/>
        </p:nvSpPr>
        <p:spPr>
          <a:xfrm>
            <a:off x="795240" y="133308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TextBox 9"/>
          <p:cNvSpPr/>
          <p:nvPr/>
        </p:nvSpPr>
        <p:spPr>
          <a:xfrm>
            <a:off x="759600" y="23565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NumPy operation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TextBox 10"/>
          <p:cNvSpPr/>
          <p:nvPr/>
        </p:nvSpPr>
        <p:spPr>
          <a:xfrm>
            <a:off x="946440" y="273636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TextBox 11"/>
          <p:cNvSpPr/>
          <p:nvPr/>
        </p:nvSpPr>
        <p:spPr>
          <a:xfrm>
            <a:off x="3818880" y="236700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6" name="Table 12"/>
          <p:cNvGraphicFramePr/>
          <p:nvPr/>
        </p:nvGraphicFramePr>
        <p:xfrm>
          <a:off x="4038480" y="273636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247" name="TextBox 15"/>
          <p:cNvSpPr/>
          <p:nvPr/>
        </p:nvSpPr>
        <p:spPr>
          <a:xfrm>
            <a:off x="8313120" y="4343760"/>
            <a:ext cx="3097080" cy="943200"/>
          </a:xfrm>
          <a:prstGeom prst="rect">
            <a:avLst/>
          </a:prstGeom>
          <a:solidFill>
            <a:srgbClr val="f0d0d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Can this operation be done just by changing the metadata?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NO!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48" name="Table 16"/>
          <p:cNvGraphicFramePr/>
          <p:nvPr/>
        </p:nvGraphicFramePr>
        <p:xfrm>
          <a:off x="4038480" y="436860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</a:t>
                      </a: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(3,)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???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pSp>
        <p:nvGrpSpPr>
          <p:cNvPr id="249" name="Group 19"/>
          <p:cNvGrpSpPr/>
          <p:nvPr/>
        </p:nvGrpSpPr>
        <p:grpSpPr>
          <a:xfrm>
            <a:off x="11052360" y="205920"/>
            <a:ext cx="827640" cy="702360"/>
            <a:chOff x="11052360" y="205920"/>
            <a:chExt cx="827640" cy="702360"/>
          </a:xfrm>
        </p:grpSpPr>
        <p:sp>
          <p:nvSpPr>
            <p:cNvPr id="250" name="Rectangle 20"/>
            <p:cNvSpPr/>
            <p:nvPr/>
          </p:nvSpPr>
          <p:spPr>
            <a:xfrm>
              <a:off x="11052360" y="205920"/>
              <a:ext cx="827640" cy="702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pic>
          <p:nvPicPr>
            <p:cNvPr id="251" name="Graphic 21" descr=""/>
            <p:cNvPicPr/>
            <p:nvPr/>
          </p:nvPicPr>
          <p:blipFill>
            <a:blip r:embed="rId1"/>
            <a:stretch/>
          </p:blipFill>
          <p:spPr>
            <a:xfrm>
              <a:off x="11119320" y="279720"/>
              <a:ext cx="694080" cy="555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52" name="Left Brace 17"/>
          <p:cNvSpPr/>
          <p:nvPr/>
        </p:nvSpPr>
        <p:spPr>
          <a:xfrm rot="16200000">
            <a:off x="1773000" y="4604040"/>
            <a:ext cx="287640" cy="117036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Left Brace 18"/>
          <p:cNvSpPr/>
          <p:nvPr/>
        </p:nvSpPr>
        <p:spPr>
          <a:xfrm rot="16200000">
            <a:off x="3152160" y="4605120"/>
            <a:ext cx="287640" cy="117036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TextBox 22"/>
          <p:cNvSpPr/>
          <p:nvPr/>
        </p:nvSpPr>
        <p:spPr>
          <a:xfrm>
            <a:off x="1449360" y="5323320"/>
            <a:ext cx="935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row indices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TextBox 23"/>
          <p:cNvSpPr/>
          <p:nvPr/>
        </p:nvSpPr>
        <p:spPr>
          <a:xfrm>
            <a:off x="2861280" y="5321160"/>
            <a:ext cx="935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column indices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6" name="Table 24"/>
          <p:cNvGraphicFramePr/>
          <p:nvPr/>
        </p:nvGraphicFramePr>
        <p:xfrm>
          <a:off x="6698160" y="4735080"/>
          <a:ext cx="1107720" cy="30960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7" name="TextBox 14"/>
          <p:cNvSpPr/>
          <p:nvPr/>
        </p:nvSpPr>
        <p:spPr>
          <a:xfrm>
            <a:off x="841680" y="423324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Fancy indexing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Box 25"/>
          <p:cNvSpPr/>
          <p:nvPr/>
        </p:nvSpPr>
        <p:spPr>
          <a:xfrm>
            <a:off x="987480" y="4621320"/>
            <a:ext cx="3236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x[[0, 2, 3], [1, 2, 1]]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Box 26"/>
          <p:cNvSpPr/>
          <p:nvPr/>
        </p:nvSpPr>
        <p:spPr>
          <a:xfrm>
            <a:off x="2553480" y="2767320"/>
            <a:ext cx="7084440" cy="130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Fancy indexing always returns 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1" lang="en-US" sz="4000" spc="-1" strike="noStrike">
                <a:solidFill>
                  <a:srgbClr val="000000"/>
                </a:solidFill>
                <a:latin typeface="Calibri"/>
              </a:rPr>
              <a:t>copy</a:t>
            </a: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 of the original array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7A9B59F-924B-4CEE-85E0-7FFEE56EBB9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?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Q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z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62" name="Group 9"/>
          <p:cNvGrpSpPr/>
          <p:nvPr/>
        </p:nvGrpSpPr>
        <p:grpSpPr>
          <a:xfrm>
            <a:off x="6744240" y="297000"/>
            <a:ext cx="5114880" cy="1039680"/>
            <a:chOff x="6744240" y="297000"/>
            <a:chExt cx="5114880" cy="1039680"/>
          </a:xfrm>
        </p:grpSpPr>
        <p:sp>
          <p:nvSpPr>
            <p:cNvPr id="263" name="Rectangle 10"/>
            <p:cNvSpPr/>
            <p:nvPr/>
          </p:nvSpPr>
          <p:spPr>
            <a:xfrm>
              <a:off x="6744240" y="346680"/>
              <a:ext cx="5114880" cy="99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264" name="TextBox 11"/>
            <p:cNvSpPr/>
            <p:nvPr/>
          </p:nvSpPr>
          <p:spPr>
            <a:xfrm>
              <a:off x="7305120" y="297000"/>
              <a:ext cx="2004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DE" sz="1800" spc="-1" strike="noStrike">
                  <a:solidFill>
                    <a:srgbClr val="000000"/>
                  </a:solidFill>
                  <a:latin typeface="Courier New"/>
                </a:rPr>
                <a:t>Exercise</a:t>
              </a:r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265" name="Graphic 12" descr=""/>
            <p:cNvPicPr/>
            <p:nvPr/>
          </p:nvPicPr>
          <p:blipFill>
            <a:blip r:embed="rId1"/>
            <a:stretch/>
          </p:blipFill>
          <p:spPr>
            <a:xfrm>
              <a:off x="6791400" y="346320"/>
              <a:ext cx="782280" cy="5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6" name="TextBox 13"/>
            <p:cNvSpPr/>
            <p:nvPr/>
          </p:nvSpPr>
          <p:spPr>
            <a:xfrm>
              <a:off x="8066880" y="623520"/>
              <a:ext cx="34293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exercises/numpy_view_or_copy/</a:t>
              </a:r>
              <a:br>
                <a:rPr sz="1400"/>
              </a:b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view_or_copy_interactive.ipynb</a:t>
              </a:r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AEBAF7-4195-4EAE-B5B4-F39F4CED6D23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Changing one view changes them all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dt" idx="2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69" name="Table 9"/>
          <p:cNvGraphicFramePr/>
          <p:nvPr/>
        </p:nvGraphicFramePr>
        <p:xfrm>
          <a:off x="5622120" y="2885040"/>
          <a:ext cx="2152440" cy="122040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data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Table 11"/>
          <p:cNvGraphicFramePr/>
          <p:nvPr/>
        </p:nvGraphicFramePr>
        <p:xfrm>
          <a:off x="5622120" y="137772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1" name="TextBox 12"/>
          <p:cNvSpPr/>
          <p:nvPr/>
        </p:nvSpPr>
        <p:spPr>
          <a:xfrm>
            <a:off x="6428880" y="4285440"/>
            <a:ext cx="50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Box 13"/>
          <p:cNvSpPr/>
          <p:nvPr/>
        </p:nvSpPr>
        <p:spPr>
          <a:xfrm>
            <a:off x="9588240" y="4309200"/>
            <a:ext cx="50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73" name="Table 14"/>
          <p:cNvGraphicFramePr/>
          <p:nvPr/>
        </p:nvGraphicFramePr>
        <p:xfrm>
          <a:off x="8763840" y="2880360"/>
          <a:ext cx="2152440" cy="137160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data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(3, 4)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(8, 24)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cxnSp>
        <p:nvCxnSpPr>
          <p:cNvPr id="274" name="Curved Connector 6"/>
          <p:cNvCxnSpPr>
            <a:endCxn id="270" idx="1"/>
          </p:cNvCxnSpPr>
          <p:nvPr/>
        </p:nvCxnSpPr>
        <p:spPr>
          <a:xfrm rot="10800000">
            <a:off x="5622120" y="1614240"/>
            <a:ext cx="1552680" cy="1382760"/>
          </a:xfrm>
          <a:prstGeom prst="curvedConnector3">
            <a:avLst>
              <a:gd name="adj1" fmla="val 121428"/>
            </a:avLst>
          </a:prstGeom>
          <a:ln w="57150">
            <a:solidFill>
              <a:srgbClr val="1f45ff"/>
            </a:solidFill>
            <a:headEnd len="med" type="oval" w="med"/>
            <a:tailEnd len="med" type="triangle" w="med"/>
          </a:ln>
        </p:spPr>
      </p:cxnSp>
      <p:cxnSp>
        <p:nvCxnSpPr>
          <p:cNvPr id="275" name="Curved Connector 15"/>
          <p:cNvCxnSpPr/>
          <p:nvPr/>
        </p:nvCxnSpPr>
        <p:spPr>
          <a:xfrm rot="10800000">
            <a:off x="5555520" y="1449000"/>
            <a:ext cx="4760640" cy="1575360"/>
          </a:xfrm>
          <a:prstGeom prst="curvedConnector3">
            <a:avLst>
              <a:gd name="adj1" fmla="val 24994"/>
            </a:avLst>
          </a:prstGeom>
          <a:ln w="57150">
            <a:solidFill>
              <a:srgbClr val="1f45ff"/>
            </a:solidFill>
            <a:headEnd len="med" type="oval" w="med"/>
            <a:tailEnd len="med" type="triangle" w="med"/>
          </a:ln>
        </p:spPr>
      </p:cxnSp>
      <p:pic>
        <p:nvPicPr>
          <p:cNvPr id="276" name="Picture 5" descr=""/>
          <p:cNvPicPr/>
          <p:nvPr/>
        </p:nvPicPr>
        <p:blipFill>
          <a:blip r:embed="rId1"/>
          <a:srcRect l="0" t="0" r="0" b="46787"/>
          <a:stretch/>
        </p:blipFill>
        <p:spPr>
          <a:xfrm>
            <a:off x="838080" y="1360080"/>
            <a:ext cx="3815280" cy="3040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984FD7E-698C-4799-A55D-6530EDB41AF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ll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79" name="Table 9"/>
          <p:cNvGraphicFramePr/>
          <p:nvPr/>
        </p:nvGraphicFramePr>
        <p:xfrm>
          <a:off x="5622120" y="2885040"/>
          <a:ext cx="2152440" cy="122040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data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0" name="Table 11"/>
          <p:cNvGraphicFramePr/>
          <p:nvPr/>
        </p:nvGraphicFramePr>
        <p:xfrm>
          <a:off x="5622120" y="137772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1" name="TextBox 12"/>
          <p:cNvSpPr/>
          <p:nvPr/>
        </p:nvSpPr>
        <p:spPr>
          <a:xfrm>
            <a:off x="6428880" y="4285440"/>
            <a:ext cx="50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Box 13"/>
          <p:cNvSpPr/>
          <p:nvPr/>
        </p:nvSpPr>
        <p:spPr>
          <a:xfrm>
            <a:off x="9588240" y="4309200"/>
            <a:ext cx="50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3" name="Table 14"/>
          <p:cNvGraphicFramePr/>
          <p:nvPr/>
        </p:nvGraphicFramePr>
        <p:xfrm>
          <a:off x="8763840" y="2880360"/>
          <a:ext cx="2152440" cy="137160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data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(3, 4)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(8, 24)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cxnSp>
        <p:nvCxnSpPr>
          <p:cNvPr id="284" name="Curved Connector 6"/>
          <p:cNvCxnSpPr>
            <a:endCxn id="280" idx="1"/>
          </p:cNvCxnSpPr>
          <p:nvPr/>
        </p:nvCxnSpPr>
        <p:spPr>
          <a:xfrm rot="10800000">
            <a:off x="5622120" y="1614240"/>
            <a:ext cx="1552680" cy="1382760"/>
          </a:xfrm>
          <a:prstGeom prst="curvedConnector3">
            <a:avLst>
              <a:gd name="adj1" fmla="val 121428"/>
            </a:avLst>
          </a:prstGeom>
          <a:ln w="57150">
            <a:solidFill>
              <a:srgbClr val="1f45ff"/>
            </a:solidFill>
            <a:headEnd len="med" type="oval" w="med"/>
            <a:tailEnd len="med" type="triangle" w="med"/>
          </a:ln>
        </p:spPr>
      </p:cxnSp>
      <p:cxnSp>
        <p:nvCxnSpPr>
          <p:cNvPr id="285" name="Curved Connector 15"/>
          <p:cNvCxnSpPr/>
          <p:nvPr/>
        </p:nvCxnSpPr>
        <p:spPr>
          <a:xfrm rot="10800000">
            <a:off x="5555520" y="1449000"/>
            <a:ext cx="4760640" cy="1575360"/>
          </a:xfrm>
          <a:prstGeom prst="curvedConnector3">
            <a:avLst>
              <a:gd name="adj1" fmla="val 24994"/>
            </a:avLst>
          </a:prstGeom>
          <a:ln w="57150">
            <a:solidFill>
              <a:srgbClr val="1f45ff"/>
            </a:solidFill>
            <a:headEnd len="med" type="oval" w="med"/>
            <a:tailEnd len="med" type="triangle" w="med"/>
          </a:ln>
        </p:spPr>
      </p:cxnSp>
      <p:pic>
        <p:nvPicPr>
          <p:cNvPr id="286" name="Picture 5" descr=""/>
          <p:cNvPicPr/>
          <p:nvPr/>
        </p:nvPicPr>
        <p:blipFill>
          <a:blip r:embed="rId1"/>
          <a:srcRect l="0" t="54652" r="0" b="39274"/>
          <a:stretch/>
        </p:blipFill>
        <p:spPr>
          <a:xfrm>
            <a:off x="838080" y="1377720"/>
            <a:ext cx="3815280" cy="364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D45C348-688C-47EA-9F22-AD2C242B2B2C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ll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89" name="Table 9"/>
          <p:cNvGraphicFramePr/>
          <p:nvPr/>
        </p:nvGraphicFramePr>
        <p:xfrm>
          <a:off x="5622120" y="2885040"/>
          <a:ext cx="2152440" cy="122040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data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0" name="Table 11"/>
          <p:cNvGraphicFramePr/>
          <p:nvPr/>
        </p:nvGraphicFramePr>
        <p:xfrm>
          <a:off x="5622120" y="137772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ff0000"/>
                          </a:solidFill>
                          <a:latin typeface="Calibri"/>
                        </a:rPr>
                        <a:t>13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1" name="Table 14"/>
          <p:cNvGraphicFramePr/>
          <p:nvPr/>
        </p:nvGraphicFramePr>
        <p:xfrm>
          <a:off x="8763840" y="2880360"/>
          <a:ext cx="2152440" cy="13528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data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CH" sz="1200" spc="-1" strike="noStrike">
                        <a:solidFill>
                          <a:srgbClr val="000000"/>
                        </a:solidFill>
                        <a:latin typeface="Consolas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(3, 4)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(8, 24)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cxnSp>
        <p:nvCxnSpPr>
          <p:cNvPr id="292" name="Curved Connector 6"/>
          <p:cNvCxnSpPr>
            <a:endCxn id="290" idx="1"/>
          </p:cNvCxnSpPr>
          <p:nvPr/>
        </p:nvCxnSpPr>
        <p:spPr>
          <a:xfrm rot="10800000">
            <a:off x="5622120" y="1614240"/>
            <a:ext cx="1552680" cy="1382760"/>
          </a:xfrm>
          <a:prstGeom prst="curvedConnector3">
            <a:avLst>
              <a:gd name="adj1" fmla="val 121428"/>
            </a:avLst>
          </a:prstGeom>
          <a:ln w="57150">
            <a:solidFill>
              <a:srgbClr val="1f45ff"/>
            </a:solidFill>
            <a:headEnd len="med" type="oval" w="med"/>
            <a:tailEnd len="med" type="triangle" w="med"/>
          </a:ln>
        </p:spPr>
      </p:cxnSp>
      <p:cxnSp>
        <p:nvCxnSpPr>
          <p:cNvPr id="293" name="Curved Connector 15"/>
          <p:cNvCxnSpPr/>
          <p:nvPr/>
        </p:nvCxnSpPr>
        <p:spPr>
          <a:xfrm rot="10800000">
            <a:off x="5555520" y="1449000"/>
            <a:ext cx="4760640" cy="1575360"/>
          </a:xfrm>
          <a:prstGeom prst="curvedConnector3">
            <a:avLst>
              <a:gd name="adj1" fmla="val 24994"/>
            </a:avLst>
          </a:prstGeom>
          <a:ln w="57150">
            <a:solidFill>
              <a:srgbClr val="1f45ff"/>
            </a:solidFill>
            <a:headEnd len="med" type="oval" w="med"/>
            <a:tailEnd len="med" type="triangle" w="med"/>
          </a:ln>
        </p:spPr>
      </p:cxnSp>
      <p:sp>
        <p:nvSpPr>
          <p:cNvPr id="294" name="TextBox 5"/>
          <p:cNvSpPr/>
          <p:nvPr/>
        </p:nvSpPr>
        <p:spPr>
          <a:xfrm>
            <a:off x="6428880" y="4285440"/>
            <a:ext cx="50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Box 7"/>
          <p:cNvSpPr/>
          <p:nvPr/>
        </p:nvSpPr>
        <p:spPr>
          <a:xfrm>
            <a:off x="9588240" y="4309200"/>
            <a:ext cx="5036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onsolas"/>
              </a:rPr>
              <a:t>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Picture 16" descr=""/>
          <p:cNvPicPr/>
          <p:nvPr/>
        </p:nvPicPr>
        <p:blipFill>
          <a:blip r:embed="rId1"/>
          <a:srcRect l="0" t="54652" r="0" b="-771"/>
          <a:stretch/>
        </p:blipFill>
        <p:spPr>
          <a:xfrm>
            <a:off x="838080" y="1377720"/>
            <a:ext cx="3815280" cy="27709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7BECEB-6AA5-46F9-98EE-D7742177CE43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dt" idx="2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9" name="Picture 10" descr=""/>
          <p:cNvPicPr/>
          <p:nvPr/>
        </p:nvPicPr>
        <p:blipFill>
          <a:blip r:embed="rId1"/>
          <a:stretch/>
        </p:blipFill>
        <p:spPr>
          <a:xfrm>
            <a:off x="983520" y="1196640"/>
            <a:ext cx="7772040" cy="1594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DEB355-1FA7-47E9-8D0C-95F28A4C8D97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NumP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y –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huh,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yeah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–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what’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s it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good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for?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534320"/>
            <a:ext cx="10515240" cy="4198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NumPy i</a:t>
            </a: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ntroduce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 a new data structure: </a:t>
            </a:r>
            <a:r>
              <a:rPr b="1" lang="en-CH" sz="2800" spc="-1" strike="noStrike">
                <a:solidFill>
                  <a:srgbClr val="000000"/>
                </a:solidFill>
                <a:latin typeface="Calibri"/>
              </a:rPr>
              <a:t>the array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Great for storing homogeneous data, where every element in the array has the same meaning. E.g. images, sound, time series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1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TextBox 7"/>
          <p:cNvSpPr/>
          <p:nvPr/>
        </p:nvSpPr>
        <p:spPr>
          <a:xfrm>
            <a:off x="2531520" y="2349000"/>
            <a:ext cx="7128360" cy="9428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An array is a regular, N-dimensional grid of data of the same type, typically numerical data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2" descr=""/>
          <p:cNvPicPr/>
          <p:nvPr/>
        </p:nvPicPr>
        <p:blipFill>
          <a:blip r:embed="rId1"/>
          <a:stretch/>
        </p:blipFill>
        <p:spPr>
          <a:xfrm>
            <a:off x="5038920" y="4848120"/>
            <a:ext cx="2113920" cy="95112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927FDA-15AE-42D2-828A-63F4F46A5388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Careful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with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functio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25,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02" name="Picture 10" descr=""/>
          <p:cNvPicPr/>
          <p:nvPr/>
        </p:nvPicPr>
        <p:blipFill>
          <a:blip r:embed="rId1"/>
          <a:stretch/>
        </p:blipFill>
        <p:spPr>
          <a:xfrm>
            <a:off x="983520" y="1196640"/>
            <a:ext cx="7772040" cy="159480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12" descr=""/>
          <p:cNvPicPr/>
          <p:nvPr/>
        </p:nvPicPr>
        <p:blipFill>
          <a:blip r:embed="rId2"/>
          <a:stretch/>
        </p:blipFill>
        <p:spPr>
          <a:xfrm>
            <a:off x="1485360" y="2890800"/>
            <a:ext cx="7922520" cy="3528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33D83A-10A0-4DB3-B5F8-B44A7C99AD20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Car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eful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wit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you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fun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ctio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TextBox 6"/>
          <p:cNvSpPr/>
          <p:nvPr/>
        </p:nvSpPr>
        <p:spPr>
          <a:xfrm>
            <a:off x="7143840" y="4614120"/>
            <a:ext cx="5113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 input array has been modified!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TextBox 7"/>
          <p:cNvSpPr/>
          <p:nvPr/>
        </p:nvSpPr>
        <p:spPr>
          <a:xfrm>
            <a:off x="7143840" y="5075640"/>
            <a:ext cx="41144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…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so have all other views of the same data!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Left Arrow 8"/>
          <p:cNvSpPr/>
          <p:nvPr/>
        </p:nvSpPr>
        <p:spPr>
          <a:xfrm>
            <a:off x="6207840" y="4686120"/>
            <a:ext cx="791640" cy="317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09" name="Picture 10" descr=""/>
          <p:cNvPicPr/>
          <p:nvPr/>
        </p:nvPicPr>
        <p:blipFill>
          <a:blip r:embed="rId1"/>
          <a:stretch/>
        </p:blipFill>
        <p:spPr>
          <a:xfrm>
            <a:off x="1458720" y="2925000"/>
            <a:ext cx="4241160" cy="3178800"/>
          </a:xfrm>
          <a:prstGeom prst="rect">
            <a:avLst/>
          </a:prstGeom>
          <a:ln w="0">
            <a:noFill/>
          </a:ln>
        </p:spPr>
      </p:pic>
      <p:pic>
        <p:nvPicPr>
          <p:cNvPr id="310" name="Picture 12" descr=""/>
          <p:cNvPicPr/>
          <p:nvPr/>
        </p:nvPicPr>
        <p:blipFill>
          <a:blip r:embed="rId2"/>
          <a:stretch/>
        </p:blipFill>
        <p:spPr>
          <a:xfrm>
            <a:off x="983520" y="1196640"/>
            <a:ext cx="7772040" cy="1594800"/>
          </a:xfrm>
          <a:prstGeom prst="rect">
            <a:avLst/>
          </a:prstGeom>
          <a:ln w="0">
            <a:noFill/>
          </a:ln>
        </p:spPr>
      </p:pic>
      <p:sp>
        <p:nvSpPr>
          <p:cNvPr id="311" name="Left Arrow 13"/>
          <p:cNvSpPr/>
          <p:nvPr/>
        </p:nvSpPr>
        <p:spPr>
          <a:xfrm>
            <a:off x="6207840" y="5332320"/>
            <a:ext cx="791640" cy="317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496D4C-CCDB-4D1B-A740-485623D0A559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Picture 5" descr=""/>
          <p:cNvPicPr/>
          <p:nvPr/>
        </p:nvPicPr>
        <p:blipFill>
          <a:blip r:embed="rId1"/>
          <a:stretch/>
        </p:blipFill>
        <p:spPr>
          <a:xfrm>
            <a:off x="1847520" y="2495880"/>
            <a:ext cx="7772040" cy="1794600"/>
          </a:xfrm>
          <a:prstGeom prst="rect">
            <a:avLst/>
          </a:prstGeom>
          <a:ln w="0">
            <a:noFill/>
          </a:ln>
        </p:spPr>
      </p:pic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dt" idx="3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5,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Left Arrow 9"/>
          <p:cNvSpPr/>
          <p:nvPr/>
        </p:nvSpPr>
        <p:spPr>
          <a:xfrm>
            <a:off x="3719880" y="3576960"/>
            <a:ext cx="791640" cy="317160"/>
          </a:xfrm>
          <a:prstGeom prst="lef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6" name="TextBox 11"/>
          <p:cNvSpPr/>
          <p:nvPr/>
        </p:nvSpPr>
        <p:spPr>
          <a:xfrm>
            <a:off x="910800" y="1352520"/>
            <a:ext cx="936144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Best practice: functions that take an array as an input should avoid modifying it in place!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Always make a copy or be super extra clear in the docstring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E0E4BC-7EF3-4081-9435-D941CD5D56E1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NumPy views and copies summary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Content Placeholder 2"/>
          <p:cNvSpPr/>
          <p:nvPr/>
        </p:nvSpPr>
        <p:spPr>
          <a:xfrm>
            <a:off x="838080" y="1430640"/>
            <a:ext cx="10515240" cy="452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7000"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View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1" marL="664920" indent="-221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There can be multiple views of the same memory block, interpreted as different arrays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lvl="1" marL="664920" indent="-221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Slicing returns a view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lvl="1" marL="664920" indent="-221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In-place operations on a view modify the memory block 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and all of its views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3000" spc="-1" strike="noStrike">
                <a:solidFill>
                  <a:srgbClr val="000000"/>
                </a:solidFill>
                <a:latin typeface="Calibri"/>
              </a:rPr>
              <a:t>Copy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 lvl="1" marL="664920" indent="-221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When a copy of an array needs to be created, it allocates a separate memory block and associates it with new metadata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lvl="1" marL="664920" indent="-221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Fancy indexing always returns copies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lvl="1" marL="664920" indent="-221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Calibri"/>
              </a:rPr>
              <a:t>A copy can be forced with .copy()</a:t>
            </a: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  <a:p>
            <a:pPr marL="443160">
              <a:lnSpc>
                <a:spcPct val="90000"/>
              </a:lnSpc>
              <a:spcBef>
                <a:spcPts val="499"/>
              </a:spcBef>
              <a:tabLst>
                <a:tab algn="l" pos="0"/>
              </a:tabLst>
            </a:pPr>
            <a:endParaRPr b="0" lang="en-GB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C52A5C-B188-4020-A5B2-EDD34FECF10E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indent="0">
              <a:lnSpc>
                <a:spcPct val="90000"/>
              </a:lnSpc>
              <a:buNone/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l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k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f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: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c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322" name="Table 6"/>
          <p:cNvGraphicFramePr/>
          <p:nvPr/>
        </p:nvGraphicFramePr>
        <p:xfrm>
          <a:off x="702720" y="2066400"/>
          <a:ext cx="4406400" cy="47340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3" name="TextBox 7"/>
          <p:cNvSpPr/>
          <p:nvPr/>
        </p:nvSpPr>
        <p:spPr>
          <a:xfrm>
            <a:off x="551520" y="163620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TextBox 9"/>
          <p:cNvSpPr/>
          <p:nvPr/>
        </p:nvSpPr>
        <p:spPr>
          <a:xfrm>
            <a:off x="551520" y="281412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25" name="Table 10"/>
          <p:cNvGraphicFramePr/>
          <p:nvPr/>
        </p:nvGraphicFramePr>
        <p:xfrm>
          <a:off x="711720" y="321300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(4, 9)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b="1" lang="en-CH" sz="120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0</a:t>
                      </a: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326" name="TextBox 18"/>
          <p:cNvSpPr/>
          <p:nvPr/>
        </p:nvSpPr>
        <p:spPr>
          <a:xfrm>
            <a:off x="3436560" y="4755600"/>
            <a:ext cx="2160000" cy="1186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A stride of 0 means that for each new row, we don’t move in memory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7" name="Straight Arrow Connector 20"/>
          <p:cNvCxnSpPr/>
          <p:nvPr/>
        </p:nvCxnSpPr>
        <p:spPr>
          <a:xfrm flipH="1" flipV="1">
            <a:off x="1991520" y="4251960"/>
            <a:ext cx="1305720" cy="9054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28" name="TextBox 23"/>
          <p:cNvSpPr/>
          <p:nvPr/>
        </p:nvSpPr>
        <p:spPr>
          <a:xfrm>
            <a:off x="3423240" y="3156840"/>
            <a:ext cx="2160000" cy="91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The shape says we have 4 rows and 9 columns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9" name="Straight Arrow Connector 24"/>
          <p:cNvCxnSpPr/>
          <p:nvPr/>
        </p:nvCxnSpPr>
        <p:spPr>
          <a:xfrm flipH="1">
            <a:off x="2495520" y="3573000"/>
            <a:ext cx="792360" cy="2638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AD8198-6E60-4C6E-9963-9AFC92C11FFF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indent="0">
              <a:lnSpc>
                <a:spcPct val="90000"/>
              </a:lnSpc>
              <a:buNone/>
            </a:pP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spe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cial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kin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d of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vie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w: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bro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adc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asti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ng 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ope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rati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ons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dt" idx="3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332" name="Table 6"/>
          <p:cNvGraphicFramePr/>
          <p:nvPr/>
        </p:nvGraphicFramePr>
        <p:xfrm>
          <a:off x="702720" y="2066400"/>
          <a:ext cx="4406400" cy="47340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3" name="TextBox 7"/>
          <p:cNvSpPr/>
          <p:nvPr/>
        </p:nvSpPr>
        <p:spPr>
          <a:xfrm>
            <a:off x="551520" y="163620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TextBox 8"/>
          <p:cNvSpPr/>
          <p:nvPr/>
        </p:nvSpPr>
        <p:spPr>
          <a:xfrm>
            <a:off x="6879240" y="27075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NumPy 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Box 9"/>
          <p:cNvSpPr/>
          <p:nvPr/>
        </p:nvSpPr>
        <p:spPr>
          <a:xfrm>
            <a:off x="551520" y="281412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6" name="Table 10"/>
          <p:cNvGraphicFramePr/>
          <p:nvPr/>
        </p:nvGraphicFramePr>
        <p:xfrm>
          <a:off x="711720" y="3213000"/>
          <a:ext cx="2152440" cy="109728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(4, 9)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</a:t>
                      </a:r>
                      <a:r>
                        <a:rPr b="1" lang="en-CH" sz="1200" spc="-1" strike="noStrike">
                          <a:solidFill>
                            <a:srgbClr val="ff0000"/>
                          </a:solidFill>
                          <a:latin typeface="Consolas"/>
                        </a:rPr>
                        <a:t>0</a:t>
                      </a: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7" name="Table 11"/>
          <p:cNvGraphicFramePr/>
          <p:nvPr/>
        </p:nvGraphicFramePr>
        <p:xfrm>
          <a:off x="7032240" y="3105720"/>
          <a:ext cx="3960000" cy="1461960"/>
        </p:xfrm>
        <a:graphic>
          <a:graphicData uri="http://schemas.openxmlformats.org/drawingml/2006/table">
            <a:tbl>
              <a:tblPr/>
              <a:tblGrid>
                <a:gridCol w="439920"/>
                <a:gridCol w="439920"/>
                <a:gridCol w="439920"/>
                <a:gridCol w="439920"/>
                <a:gridCol w="439920"/>
                <a:gridCol w="439920"/>
                <a:gridCol w="439920"/>
                <a:gridCol w="439920"/>
                <a:gridCol w="439920"/>
              </a:tblGrid>
              <a:tr h="3654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4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4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654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6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38" name="TextBox 18"/>
          <p:cNvSpPr/>
          <p:nvPr/>
        </p:nvSpPr>
        <p:spPr>
          <a:xfrm>
            <a:off x="3436560" y="4755600"/>
            <a:ext cx="2160000" cy="11869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A stride of 0 means that for each new row, we don’t move in memory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9" name="Straight Arrow Connector 20"/>
          <p:cNvCxnSpPr/>
          <p:nvPr/>
        </p:nvCxnSpPr>
        <p:spPr>
          <a:xfrm flipH="1" flipV="1">
            <a:off x="1991520" y="4251960"/>
            <a:ext cx="1305720" cy="9054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40" name="TextBox 22"/>
          <p:cNvSpPr/>
          <p:nvPr/>
        </p:nvSpPr>
        <p:spPr>
          <a:xfrm>
            <a:off x="7356240" y="1539720"/>
            <a:ext cx="3312000" cy="91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As a result, we obtain a view with duplicated rows, without using extra memory!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TextBox 23"/>
          <p:cNvSpPr/>
          <p:nvPr/>
        </p:nvSpPr>
        <p:spPr>
          <a:xfrm>
            <a:off x="3423240" y="3156840"/>
            <a:ext cx="2160000" cy="912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The shape says we have 4 rows and 9 columns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2" name="Straight Arrow Connector 24"/>
          <p:cNvCxnSpPr/>
          <p:nvPr/>
        </p:nvCxnSpPr>
        <p:spPr>
          <a:xfrm flipH="1">
            <a:off x="2495520" y="3573000"/>
            <a:ext cx="792360" cy="2638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43" name="Rectangle 2"/>
          <p:cNvSpPr/>
          <p:nvPr/>
        </p:nvSpPr>
        <p:spPr>
          <a:xfrm>
            <a:off x="6879240" y="3482280"/>
            <a:ext cx="4257000" cy="1272960"/>
          </a:xfrm>
          <a:prstGeom prst="rect">
            <a:avLst/>
          </a:prstGeom>
          <a:solidFill>
            <a:schemeClr val="accent5">
              <a:lumMod val="60000"/>
              <a:lumOff val="40000"/>
              <a:alpha val="79000"/>
            </a:schemeClr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99C38D-5F3B-4AAE-A33B-BA9ECF4F68DA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NumPy uses broadcasting to perform operation on arrays of different shape without having to allocate extra memory</a:t>
            </a:r>
            <a:endParaRPr b="0" lang="en-CH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6" name="Picture 6" descr=""/>
          <p:cNvPicPr/>
          <p:nvPr/>
        </p:nvPicPr>
        <p:blipFill>
          <a:blip r:embed="rId1"/>
          <a:stretch/>
        </p:blipFill>
        <p:spPr>
          <a:xfrm>
            <a:off x="2487240" y="1460880"/>
            <a:ext cx="7217280" cy="4392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FE0A26-0980-4C30-B4D7-9E66F3AD45F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Broadcasting matching rule: dimensions are aligned to the right and match if they are equal, or equal to 1</a:t>
            </a:r>
            <a:endParaRPr b="0" lang="en-CH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dt" idx="3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5,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9" name="Picture 6" descr=""/>
          <p:cNvPicPr/>
          <p:nvPr/>
        </p:nvPicPr>
        <p:blipFill>
          <a:blip r:embed="rId1"/>
          <a:stretch/>
        </p:blipFill>
        <p:spPr>
          <a:xfrm>
            <a:off x="1532160" y="1715400"/>
            <a:ext cx="6388920" cy="3888000"/>
          </a:xfrm>
          <a:prstGeom prst="rect">
            <a:avLst/>
          </a:prstGeom>
          <a:ln w="0">
            <a:noFill/>
          </a:ln>
        </p:spPr>
      </p:pic>
      <p:sp>
        <p:nvSpPr>
          <p:cNvPr id="350" name="TextBox 5"/>
          <p:cNvSpPr/>
          <p:nvPr/>
        </p:nvSpPr>
        <p:spPr>
          <a:xfrm>
            <a:off x="8400240" y="4797000"/>
            <a:ext cx="266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+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-&gt;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TextBox 12"/>
          <p:cNvSpPr/>
          <p:nvPr/>
        </p:nvSpPr>
        <p:spPr>
          <a:xfrm>
            <a:off x="1893600" y="1561680"/>
            <a:ext cx="814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(4, 3)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TextBox 13"/>
          <p:cNvSpPr/>
          <p:nvPr/>
        </p:nvSpPr>
        <p:spPr>
          <a:xfrm>
            <a:off x="3189600" y="1561680"/>
            <a:ext cx="814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(4, 3)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TextBox 14"/>
          <p:cNvSpPr/>
          <p:nvPr/>
        </p:nvSpPr>
        <p:spPr>
          <a:xfrm>
            <a:off x="1915920" y="2925000"/>
            <a:ext cx="814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(4, 3)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Box 15"/>
          <p:cNvSpPr/>
          <p:nvPr/>
        </p:nvSpPr>
        <p:spPr>
          <a:xfrm>
            <a:off x="3211920" y="2925000"/>
            <a:ext cx="814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(1, 3)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TextBox 16"/>
          <p:cNvSpPr/>
          <p:nvPr/>
        </p:nvSpPr>
        <p:spPr>
          <a:xfrm>
            <a:off x="1915920" y="4221000"/>
            <a:ext cx="814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(4, 1)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TextBox 17"/>
          <p:cNvSpPr/>
          <p:nvPr/>
        </p:nvSpPr>
        <p:spPr>
          <a:xfrm>
            <a:off x="3211920" y="4221000"/>
            <a:ext cx="814680" cy="30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(1, 3)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TextBox 19"/>
          <p:cNvSpPr/>
          <p:nvPr/>
        </p:nvSpPr>
        <p:spPr>
          <a:xfrm>
            <a:off x="8374320" y="2223720"/>
            <a:ext cx="2424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(4, 3) + (4, 3) -&gt; (4, 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TextBox 21"/>
          <p:cNvSpPr/>
          <p:nvPr/>
        </p:nvSpPr>
        <p:spPr>
          <a:xfrm>
            <a:off x="8400240" y="3503880"/>
            <a:ext cx="2399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3) +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3) -&gt;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8BEDDA-2F4C-4508-AC3C-D3C4D7C56615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You can always add a new dimensions to make things match</a:t>
            </a:r>
            <a:endParaRPr b="0" lang="en-CH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dt" idx="3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TextBox 11"/>
          <p:cNvSpPr/>
          <p:nvPr/>
        </p:nvSpPr>
        <p:spPr>
          <a:xfrm>
            <a:off x="2218680" y="1598040"/>
            <a:ext cx="388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 = np.array([0, 10, 20, 30])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TextBox 18"/>
          <p:cNvSpPr/>
          <p:nvPr/>
        </p:nvSpPr>
        <p:spPr>
          <a:xfrm>
            <a:off x="2218680" y="1883520"/>
            <a:ext cx="388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 = np.array([0, 2, 3])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TextBox 20"/>
          <p:cNvSpPr/>
          <p:nvPr/>
        </p:nvSpPr>
        <p:spPr>
          <a:xfrm>
            <a:off x="7468920" y="159804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1D shape: (4,)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Box 22"/>
          <p:cNvSpPr/>
          <p:nvPr/>
        </p:nvSpPr>
        <p:spPr>
          <a:xfrm>
            <a:off x="7468920" y="190800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1D shape: (3,)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TextBox 23"/>
          <p:cNvSpPr/>
          <p:nvPr/>
        </p:nvSpPr>
        <p:spPr>
          <a:xfrm>
            <a:off x="2218680" y="2315520"/>
            <a:ext cx="388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 +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TextBox 25"/>
          <p:cNvSpPr/>
          <p:nvPr/>
        </p:nvSpPr>
        <p:spPr>
          <a:xfrm>
            <a:off x="7468920" y="2315520"/>
            <a:ext cx="266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(4,) + (3,) -&gt; ERROR!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7" name="Picture 26" descr=""/>
          <p:cNvPicPr/>
          <p:nvPr/>
        </p:nvPicPr>
        <p:blipFill>
          <a:blip r:embed="rId1"/>
          <a:stretch/>
        </p:blipFill>
        <p:spPr>
          <a:xfrm>
            <a:off x="2322000" y="2624040"/>
            <a:ext cx="5257440" cy="921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163A37-86AD-4558-9D8D-096D4B2F6BC7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You can always add a </a:t>
            </a: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new dimensions to </a:t>
            </a: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make things match</a:t>
            </a:r>
            <a:endParaRPr b="0" lang="en-CH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TextBox 5"/>
          <p:cNvSpPr/>
          <p:nvPr/>
        </p:nvSpPr>
        <p:spPr>
          <a:xfrm>
            <a:off x="7464240" y="4017960"/>
            <a:ext cx="266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+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-&gt;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Box 11"/>
          <p:cNvSpPr/>
          <p:nvPr/>
        </p:nvSpPr>
        <p:spPr>
          <a:xfrm>
            <a:off x="2218680" y="1598040"/>
            <a:ext cx="388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 = np.array([0, 10, 20, 30])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Box 18"/>
          <p:cNvSpPr/>
          <p:nvPr/>
        </p:nvSpPr>
        <p:spPr>
          <a:xfrm>
            <a:off x="2218680" y="1883520"/>
            <a:ext cx="388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 = np.array([0, 2, 3])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Box 20"/>
          <p:cNvSpPr/>
          <p:nvPr/>
        </p:nvSpPr>
        <p:spPr>
          <a:xfrm>
            <a:off x="7468920" y="159804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1D shape: (4,)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TextBox 22"/>
          <p:cNvSpPr/>
          <p:nvPr/>
        </p:nvSpPr>
        <p:spPr>
          <a:xfrm>
            <a:off x="7468920" y="1908000"/>
            <a:ext cx="1511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1D shape: (3,)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TextBox 28"/>
          <p:cNvSpPr/>
          <p:nvPr/>
        </p:nvSpPr>
        <p:spPr>
          <a:xfrm>
            <a:off x="2218680" y="3119760"/>
            <a:ext cx="6096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a[:, np.newaxis]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TextBox 9"/>
          <p:cNvSpPr/>
          <p:nvPr/>
        </p:nvSpPr>
        <p:spPr>
          <a:xfrm>
            <a:off x="2016000" y="2668320"/>
            <a:ext cx="5950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Add an extra dimension using np.newaxis to align them: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TextBox 10"/>
          <p:cNvSpPr/>
          <p:nvPr/>
        </p:nvSpPr>
        <p:spPr>
          <a:xfrm>
            <a:off x="7464240" y="3195720"/>
            <a:ext cx="1804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2D shape: (4, 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Box 12"/>
          <p:cNvSpPr/>
          <p:nvPr/>
        </p:nvSpPr>
        <p:spPr>
          <a:xfrm>
            <a:off x="2218680" y="3447000"/>
            <a:ext cx="6096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b[np.newaxis, :]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TextBox 13"/>
          <p:cNvSpPr/>
          <p:nvPr/>
        </p:nvSpPr>
        <p:spPr>
          <a:xfrm>
            <a:off x="7464240" y="3506040"/>
            <a:ext cx="1804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2D shape: (1, 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Box 15"/>
          <p:cNvSpPr/>
          <p:nvPr/>
        </p:nvSpPr>
        <p:spPr>
          <a:xfrm>
            <a:off x="2218680" y="4017960"/>
            <a:ext cx="6096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a[:, np.newaxis] + b[np.newaxis, :]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TextBox 6"/>
          <p:cNvSpPr/>
          <p:nvPr/>
        </p:nvSpPr>
        <p:spPr>
          <a:xfrm>
            <a:off x="2007720" y="4797000"/>
            <a:ext cx="31359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This also works (align right!):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TextBox 7"/>
          <p:cNvSpPr/>
          <p:nvPr/>
        </p:nvSpPr>
        <p:spPr>
          <a:xfrm>
            <a:off x="7464240" y="5175000"/>
            <a:ext cx="266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+ (</a:t>
            </a:r>
            <a:r>
              <a:rPr b="1" lang="en-US" sz="1800" spc="-1" strike="noStrike">
                <a:solidFill>
                  <a:srgbClr val="00b050"/>
                </a:solidFill>
                <a:latin typeface="Calibri"/>
              </a:rPr>
              <a:t>3,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 -&gt; (</a:t>
            </a:r>
            <a:r>
              <a:rPr b="1" lang="en-US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800" spc="-1" strike="noStrike">
                <a:solidFill>
                  <a:srgbClr val="00b050"/>
                </a:solidFill>
                <a:latin typeface="Calibri"/>
              </a:rPr>
              <a:t>3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TextBox 8"/>
          <p:cNvSpPr/>
          <p:nvPr/>
        </p:nvSpPr>
        <p:spPr>
          <a:xfrm>
            <a:off x="2218680" y="5175000"/>
            <a:ext cx="6096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a[:, np.newaxis] + 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94B4C6-A4C0-4592-BF31-609C3F3B0800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Efficie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nt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machi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ne-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native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imple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ment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ation</a:t>
            </a:r>
            <a:r>
              <a:rPr b="0" lang="en-CH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196640"/>
            <a:ext cx="11085480" cy="469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Data is stored in a contiguous chunk of memory, using machine-native data types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Separate metadata tells numpy how to interpret that memory as an array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ftr" idx="13"/>
          </p:nvPr>
        </p:nvSpPr>
        <p:spPr>
          <a:xfrm>
            <a:off x="3964320" y="635508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Data, v2.0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00" name="Table 9"/>
          <p:cNvGraphicFramePr/>
          <p:nvPr/>
        </p:nvGraphicFramePr>
        <p:xfrm>
          <a:off x="1229400" y="2779200"/>
          <a:ext cx="4406400" cy="47340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4472c4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38160">
                      <a:solidFill>
                        <a:srgbClr val="4472c4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4472c4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38160">
                      <a:solidFill>
                        <a:srgbClr val="4472c4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1" name="TextBox 10"/>
          <p:cNvSpPr/>
          <p:nvPr/>
        </p:nvSpPr>
        <p:spPr>
          <a:xfrm>
            <a:off x="869400" y="3252600"/>
            <a:ext cx="122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int64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8 bytes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" name="Table 11"/>
          <p:cNvGraphicFramePr/>
          <p:nvPr/>
        </p:nvGraphicFramePr>
        <p:xfrm>
          <a:off x="1214280" y="4565160"/>
          <a:ext cx="3127680" cy="1620720"/>
        </p:xfrm>
        <a:graphic>
          <a:graphicData uri="http://schemas.openxmlformats.org/drawingml/2006/table">
            <a:tbl>
              <a:tblPr/>
              <a:tblGrid>
                <a:gridCol w="1563840"/>
                <a:gridCol w="1563840"/>
              </a:tblGrid>
              <a:tr h="401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01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01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(3, 3)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158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03" name="TextBox 12"/>
          <p:cNvSpPr/>
          <p:nvPr/>
        </p:nvSpPr>
        <p:spPr>
          <a:xfrm>
            <a:off x="1157400" y="2357640"/>
            <a:ext cx="2845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 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4" name="Table 15"/>
          <p:cNvGraphicFramePr/>
          <p:nvPr/>
        </p:nvGraphicFramePr>
        <p:xfrm>
          <a:off x="8165160" y="3537720"/>
          <a:ext cx="1892520" cy="1587600"/>
        </p:xfrm>
        <a:graphic>
          <a:graphicData uri="http://schemas.openxmlformats.org/drawingml/2006/table">
            <a:tbl>
              <a:tblPr/>
              <a:tblGrid>
                <a:gridCol w="630720"/>
                <a:gridCol w="630720"/>
                <a:gridCol w="630720"/>
              </a:tblGrid>
              <a:tr h="5292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92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92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5" name="TextBox 16"/>
          <p:cNvSpPr/>
          <p:nvPr/>
        </p:nvSpPr>
        <p:spPr>
          <a:xfrm>
            <a:off x="8103600" y="3131280"/>
            <a:ext cx="1944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NumPy 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Box 17"/>
          <p:cNvSpPr/>
          <p:nvPr/>
        </p:nvSpPr>
        <p:spPr>
          <a:xfrm>
            <a:off x="1132200" y="4181760"/>
            <a:ext cx="3127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Triangle 19"/>
          <p:cNvSpPr/>
          <p:nvPr/>
        </p:nvSpPr>
        <p:spPr>
          <a:xfrm rot="5400000">
            <a:off x="5186880" y="4225680"/>
            <a:ext cx="3537720" cy="382320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08" name="Picture 2" descr=""/>
          <p:cNvPicPr/>
          <p:nvPr/>
        </p:nvPicPr>
        <p:blipFill>
          <a:blip r:embed="rId1"/>
          <a:srcRect l="0" t="0" r="0" b="32467"/>
          <a:stretch/>
        </p:blipFill>
        <p:spPr>
          <a:xfrm flipH="1">
            <a:off x="6096240" y="3048120"/>
            <a:ext cx="1744920" cy="119376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67E7D4-ADCB-4AB4-9850-3536C59DB62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5454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2000"/>
          </a:bodyPr>
          <a:p>
            <a:pPr indent="0"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Bro</a:t>
            </a: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adc</a:t>
            </a: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asti</a:t>
            </a: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ng </a:t>
            </a: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su</a:t>
            </a: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</a:t>
            </a: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ma</a:t>
            </a:r>
            <a:r>
              <a:rPr b="0" lang="en-GB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ry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767520" y="1845000"/>
            <a:ext cx="10515240" cy="410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Broadcasting creates a view, and is an O(1) operation that does not require extra memory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Rules of broadcasting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1: </a:t>
            </a:r>
            <a:r>
              <a:rPr b="0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If the two arrays differ in their number of dimensions, the shape of the one with fewer dimensions is </a:t>
            </a:r>
            <a:r>
              <a:rPr b="0" i="1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padded</a:t>
            </a:r>
            <a:r>
              <a:rPr b="0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 with ones on its leading (left) side.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2: </a:t>
            </a:r>
            <a:r>
              <a:rPr b="0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If the shape of the two arrays does not match in any dimension, the array with shape equal to 1 in that dimension is stretched to match the other shape.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3: </a:t>
            </a:r>
            <a:r>
              <a:rPr b="0" lang="en-GB" sz="2400" spc="-1" strike="noStrike">
                <a:solidFill>
                  <a:srgbClr val="000000"/>
                </a:solidFill>
                <a:highlight>
                  <a:srgbClr val="ffffff"/>
                </a:highlight>
                <a:latin typeface="Source Sans Pro"/>
              </a:rPr>
              <a:t>If in any dimension the sizes disagree and neither is equal to 1, an error is raised.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 type="dt" idx="4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387" name="Group 12"/>
          <p:cNvGrpSpPr/>
          <p:nvPr/>
        </p:nvGrpSpPr>
        <p:grpSpPr>
          <a:xfrm>
            <a:off x="6744240" y="297000"/>
            <a:ext cx="5114880" cy="1039680"/>
            <a:chOff x="6744240" y="297000"/>
            <a:chExt cx="5114880" cy="1039680"/>
          </a:xfrm>
        </p:grpSpPr>
        <p:sp>
          <p:nvSpPr>
            <p:cNvPr id="388" name="Rectangle 13"/>
            <p:cNvSpPr/>
            <p:nvPr/>
          </p:nvSpPr>
          <p:spPr>
            <a:xfrm>
              <a:off x="6744240" y="346680"/>
              <a:ext cx="5114880" cy="99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sp>
          <p:nvSpPr>
            <p:cNvPr id="389" name="TextBox 14"/>
            <p:cNvSpPr/>
            <p:nvPr/>
          </p:nvSpPr>
          <p:spPr>
            <a:xfrm>
              <a:off x="7305120" y="297000"/>
              <a:ext cx="2004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DE" sz="1800" spc="-1" strike="noStrike">
                  <a:solidFill>
                    <a:srgbClr val="000000"/>
                  </a:solidFill>
                  <a:latin typeface="Courier New"/>
                </a:rPr>
                <a:t>Exercise</a:t>
              </a:r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390" name="Graphic 15" descr=""/>
            <p:cNvPicPr/>
            <p:nvPr/>
          </p:nvPicPr>
          <p:blipFill>
            <a:blip r:embed="rId1"/>
            <a:stretch/>
          </p:blipFill>
          <p:spPr>
            <a:xfrm>
              <a:off x="6791400" y="346320"/>
              <a:ext cx="782280" cy="5551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1" name="TextBox 16"/>
            <p:cNvSpPr/>
            <p:nvPr/>
          </p:nvSpPr>
          <p:spPr>
            <a:xfrm>
              <a:off x="8066880" y="623520"/>
              <a:ext cx="3429360" cy="5158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exercises/numpy_broadcasting/</a:t>
              </a:r>
              <a:br>
                <a:rPr sz="1400"/>
              </a:br>
              <a:r>
                <a:rPr b="0" lang="en-GB" sz="1400" spc="-1" strike="noStrike">
                  <a:solidFill>
                    <a:srgbClr val="000000"/>
                  </a:solidFill>
                  <a:latin typeface="Courier New"/>
                </a:rPr>
                <a:t>broadcasting.ipynb</a:t>
              </a:r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2C5F77-AAF3-4090-9BD6-3EFE896680C4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838080" y="270900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 algn="ctr">
              <a:lnSpc>
                <a:spcPct val="90000"/>
              </a:lnSpc>
              <a:buNone/>
            </a:pP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x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: 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CH" sz="5400" spc="-1" strike="noStrike">
                <a:solidFill>
                  <a:srgbClr val="000000"/>
                </a:solidFill>
                <a:latin typeface="Calibri Light"/>
              </a:rPr>
              <a:t>a</a:t>
            </a:r>
            <a:endParaRPr b="0" lang="en-CH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dt" idx="4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5,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ED9F0D-2BAF-4289-B695-C327A4F74E03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CH" sz="4400" spc="-1" strike="noStrike">
              <a:solidFill>
                <a:srgbClr val="000000"/>
              </a:solidFill>
              <a:latin typeface="Calibri Light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EFA4D5-D27C-4017-B2F2-6DC7718446A0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Fancy indexing in NumPy – reference slide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 type="dt" idx="4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8" name="Picture 7" descr="A diagram of a number&#10;&#10;Description automatically generated with medium confidence"/>
          <p:cNvPicPr/>
          <p:nvPr/>
        </p:nvPicPr>
        <p:blipFill>
          <a:blip r:embed="rId1"/>
          <a:stretch/>
        </p:blipFill>
        <p:spPr>
          <a:xfrm>
            <a:off x="4003560" y="1012320"/>
            <a:ext cx="7019280" cy="5355720"/>
          </a:xfrm>
          <a:prstGeom prst="rect">
            <a:avLst/>
          </a:prstGeom>
          <a:ln w="0">
            <a:noFill/>
          </a:ln>
        </p:spPr>
      </p:pic>
      <p:sp>
        <p:nvSpPr>
          <p:cNvPr id="399" name="TextBox 4"/>
          <p:cNvSpPr/>
          <p:nvPr/>
        </p:nvSpPr>
        <p:spPr>
          <a:xfrm>
            <a:off x="432000" y="3551040"/>
            <a:ext cx="2961000" cy="516240"/>
          </a:xfrm>
          <a:prstGeom prst="rect">
            <a:avLst/>
          </a:prstGeom>
          <a:noFill/>
          <a:ln w="0">
            <a:solidFill>
              <a:srgbClr val="d8c7ee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A[[2, 2, 1], [2, 0, 0]]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7861B3-C8DD-406A-A123-A8086F726C8D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y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y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-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-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?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dt" idx="1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2025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, 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1" name="Group 9"/>
          <p:cNvGrpSpPr/>
          <p:nvPr/>
        </p:nvGrpSpPr>
        <p:grpSpPr>
          <a:xfrm>
            <a:off x="11052360" y="205920"/>
            <a:ext cx="827640" cy="702360"/>
            <a:chOff x="11052360" y="205920"/>
            <a:chExt cx="827640" cy="702360"/>
          </a:xfrm>
        </p:grpSpPr>
        <p:sp>
          <p:nvSpPr>
            <p:cNvPr id="112" name="Rectangle 10"/>
            <p:cNvSpPr/>
            <p:nvPr/>
          </p:nvSpPr>
          <p:spPr>
            <a:xfrm>
              <a:off x="11052360" y="205920"/>
              <a:ext cx="827640" cy="702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pic>
          <p:nvPicPr>
            <p:cNvPr id="113" name="Graphic 11" descr=""/>
            <p:cNvPicPr/>
            <p:nvPr/>
          </p:nvPicPr>
          <p:blipFill>
            <a:blip r:embed="rId1"/>
            <a:stretch/>
          </p:blipFill>
          <p:spPr>
            <a:xfrm>
              <a:off x="11119320" y="279720"/>
              <a:ext cx="694080" cy="555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BF30C3-C6A0-4939-8237-F580AB989FD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y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y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b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r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-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f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-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li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?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838080" y="1484640"/>
            <a:ext cx="10515240" cy="4691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The machine-nativeness of the data storage means that common </a:t>
            </a: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operations and algorithms can be implemented in C and Fortran, </a:t>
            </a: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making them faster than a Python list-of- lists</a:t>
            </a:r>
            <a:br>
              <a:rPr sz="2800"/>
            </a:b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800" spc="-1" strike="noStrike">
                <a:solidFill>
                  <a:srgbClr val="000000"/>
                </a:solidFill>
                <a:latin typeface="Calibri"/>
              </a:rPr>
              <a:t>Faster in what sense?</a:t>
            </a: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Big-O complexity is the same. E.g., square matrix multiplication is still O(n^3)</a:t>
            </a:r>
            <a:r>
              <a:rPr b="0" lang="en-CH" sz="2400" spc="-1" strike="noStrike" baseline="30000">
                <a:solidFill>
                  <a:srgbClr val="000000"/>
                </a:solidFill>
                <a:latin typeface="Calibri"/>
              </a:rPr>
              <a:t>*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CH" sz="2400" spc="-1" strike="noStrike">
                <a:solidFill>
                  <a:srgbClr val="000000"/>
                </a:solidFill>
                <a:latin typeface="Calibri"/>
              </a:rPr>
              <a:t>It’s not going to scale any better than list-of-lists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CH" sz="2400" spc="-1" strike="noStrike">
                <a:solidFill>
                  <a:srgbClr val="000000"/>
                </a:solidFill>
                <a:latin typeface="Calibri"/>
              </a:rPr>
              <a:t>Much faster for fixed-size problems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This speed advantage strictly depends on operations being made in C and </a:t>
            </a: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Fortran. Avoid Python for-loops and use existing NumPy and SciPy </a:t>
            </a:r>
            <a:r>
              <a:rPr b="0" lang="en-CH" sz="2400" spc="-1" strike="noStrike">
                <a:solidFill>
                  <a:srgbClr val="000000"/>
                </a:solidFill>
                <a:latin typeface="Calibri"/>
              </a:rPr>
              <a:t>functionality!</a:t>
            </a:r>
            <a:endParaRPr b="0" lang="en-CH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CH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2025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, 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117" name="Group 7"/>
          <p:cNvGrpSpPr/>
          <p:nvPr/>
        </p:nvGrpSpPr>
        <p:grpSpPr>
          <a:xfrm>
            <a:off x="11052360" y="205920"/>
            <a:ext cx="827640" cy="702360"/>
            <a:chOff x="11052360" y="205920"/>
            <a:chExt cx="827640" cy="702360"/>
          </a:xfrm>
        </p:grpSpPr>
        <p:sp>
          <p:nvSpPr>
            <p:cNvPr id="118" name="Rectangle 8"/>
            <p:cNvSpPr/>
            <p:nvPr/>
          </p:nvSpPr>
          <p:spPr>
            <a:xfrm>
              <a:off x="11052360" y="205920"/>
              <a:ext cx="827640" cy="7023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DE" sz="1800" spc="-1" strike="noStrike">
                <a:solidFill>
                  <a:srgbClr val="000000"/>
                </a:solidFill>
                <a:latin typeface="Courier New"/>
              </a:endParaRPr>
            </a:p>
          </p:txBody>
        </p:sp>
        <p:pic>
          <p:nvPicPr>
            <p:cNvPr id="119" name="Graphic 12" descr=""/>
            <p:cNvPicPr/>
            <p:nvPr/>
          </p:nvPicPr>
          <p:blipFill>
            <a:blip r:embed="rId1"/>
            <a:stretch/>
          </p:blipFill>
          <p:spPr>
            <a:xfrm>
              <a:off x="11119320" y="279720"/>
              <a:ext cx="694080" cy="5551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0" name="TextBox 18"/>
          <p:cNvSpPr/>
          <p:nvPr/>
        </p:nvSpPr>
        <p:spPr>
          <a:xfrm>
            <a:off x="3791880" y="6176880"/>
            <a:ext cx="8007120" cy="51588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 baseline="30000">
                <a:solidFill>
                  <a:srgbClr val="767171"/>
                </a:solidFill>
                <a:latin typeface="Calibri"/>
              </a:rPr>
              <a:t>*</a:t>
            </a:r>
            <a:r>
              <a:rPr b="0" lang="en-US" sz="1400" spc="-1" strike="noStrike">
                <a:solidFill>
                  <a:srgbClr val="767171"/>
                </a:solidFill>
                <a:latin typeface="Calibri"/>
              </a:rPr>
              <a:t> The best matrix multiplication algorithm as of 2025 scales as O(n^2.371339). However, out-of-the-box NumPy packages usually use a Fortran library called OpenBLAS that implements a O(n^3) algorithm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504514E-FD82-4C97-AC5B-C24B657CA9D9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,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ff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t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v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w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2025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, 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23" name="Table 9"/>
          <p:cNvGraphicFramePr/>
          <p:nvPr/>
        </p:nvGraphicFramePr>
        <p:xfrm>
          <a:off x="1240920" y="2080080"/>
          <a:ext cx="4406400" cy="47340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4472c4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38160">
                      <a:solidFill>
                        <a:srgbClr val="4472c4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4472c4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38160">
                      <a:solidFill>
                        <a:srgbClr val="4472c4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" name="TextBox 10"/>
          <p:cNvSpPr/>
          <p:nvPr/>
        </p:nvSpPr>
        <p:spPr>
          <a:xfrm>
            <a:off x="880920" y="2553840"/>
            <a:ext cx="122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int64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8 bytes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11"/>
          <p:cNvGraphicFramePr/>
          <p:nvPr/>
        </p:nvGraphicFramePr>
        <p:xfrm>
          <a:off x="1245600" y="3816000"/>
          <a:ext cx="3127680" cy="1620720"/>
        </p:xfrm>
        <a:graphic>
          <a:graphicData uri="http://schemas.openxmlformats.org/drawingml/2006/table">
            <a:tbl>
              <a:tblPr/>
              <a:tblGrid>
                <a:gridCol w="1563840"/>
                <a:gridCol w="1563840"/>
              </a:tblGrid>
              <a:tr h="401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01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014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(3, 3)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158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26" name="TextBox 12"/>
          <p:cNvSpPr/>
          <p:nvPr/>
        </p:nvSpPr>
        <p:spPr>
          <a:xfrm>
            <a:off x="1168920" y="1658880"/>
            <a:ext cx="2845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 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5"/>
          <p:cNvGraphicFramePr/>
          <p:nvPr/>
        </p:nvGraphicFramePr>
        <p:xfrm>
          <a:off x="8210880" y="3384000"/>
          <a:ext cx="1892520" cy="1587600"/>
        </p:xfrm>
        <a:graphic>
          <a:graphicData uri="http://schemas.openxmlformats.org/drawingml/2006/table">
            <a:tbl>
              <a:tblPr/>
              <a:tblGrid>
                <a:gridCol w="630720"/>
                <a:gridCol w="630720"/>
                <a:gridCol w="630720"/>
              </a:tblGrid>
              <a:tr h="5292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92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5292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8" name="TextBox 16"/>
          <p:cNvSpPr/>
          <p:nvPr/>
        </p:nvSpPr>
        <p:spPr>
          <a:xfrm>
            <a:off x="8148960" y="2977560"/>
            <a:ext cx="1944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NumPy 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17"/>
          <p:cNvSpPr/>
          <p:nvPr/>
        </p:nvSpPr>
        <p:spPr>
          <a:xfrm>
            <a:off x="1163880" y="3432960"/>
            <a:ext cx="3127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riangle 26"/>
          <p:cNvSpPr/>
          <p:nvPr/>
        </p:nvSpPr>
        <p:spPr>
          <a:xfrm rot="5400000">
            <a:off x="4968360" y="3621240"/>
            <a:ext cx="3537720" cy="382320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rcRect l="0" t="0" r="0" b="32467"/>
          <a:stretch/>
        </p:blipFill>
        <p:spPr>
          <a:xfrm flipH="1">
            <a:off x="5877720" y="2443320"/>
            <a:ext cx="1744920" cy="119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A39F11-BFCF-49E6-941C-C85177FA6990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Table 23"/>
          <p:cNvGraphicFramePr/>
          <p:nvPr/>
        </p:nvGraphicFramePr>
        <p:xfrm>
          <a:off x="1240920" y="3816000"/>
          <a:ext cx="3127680" cy="1620720"/>
        </p:xfrm>
        <a:graphic>
          <a:graphicData uri="http://schemas.openxmlformats.org/drawingml/2006/table">
            <a:tbl>
              <a:tblPr/>
              <a:tblGrid>
                <a:gridCol w="1563840"/>
                <a:gridCol w="1563840"/>
              </a:tblGrid>
              <a:tr h="405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dtype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int64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05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05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(9,)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40500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8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(8,)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Same data,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different </a:t>
            </a:r>
            <a:r>
              <a:rPr b="1" lang="en-CH" sz="4400" spc="-1" strike="noStrike">
                <a:solidFill>
                  <a:srgbClr val="000000"/>
                </a:solidFill>
                <a:latin typeface="Calibri Light"/>
              </a:rPr>
              <a:t>views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1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135" name="Table 9"/>
          <p:cNvGraphicFramePr/>
          <p:nvPr/>
        </p:nvGraphicFramePr>
        <p:xfrm>
          <a:off x="1240920" y="2080080"/>
          <a:ext cx="4406400" cy="473400"/>
        </p:xfrm>
        <a:graphic>
          <a:graphicData uri="http://schemas.openxmlformats.org/drawingml/2006/table">
            <a:tbl>
              <a:tblPr/>
              <a:tblGrid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  <a:gridCol w="48960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4472c4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38160">
                      <a:solidFill>
                        <a:srgbClr val="4472c4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38160">
                      <a:solidFill>
                        <a:srgbClr val="4472c4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38160">
                      <a:solidFill>
                        <a:srgbClr val="4472c4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6" name="TextBox 10"/>
          <p:cNvSpPr/>
          <p:nvPr/>
        </p:nvSpPr>
        <p:spPr>
          <a:xfrm>
            <a:off x="880920" y="2553840"/>
            <a:ext cx="1223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int64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alibri"/>
              </a:rPr>
              <a:t>8 bytes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12"/>
          <p:cNvSpPr/>
          <p:nvPr/>
        </p:nvSpPr>
        <p:spPr>
          <a:xfrm>
            <a:off x="1168920" y="1658880"/>
            <a:ext cx="28454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 storage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16"/>
          <p:cNvSpPr/>
          <p:nvPr/>
        </p:nvSpPr>
        <p:spPr>
          <a:xfrm>
            <a:off x="7491960" y="3814920"/>
            <a:ext cx="1944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NumPy view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17"/>
          <p:cNvSpPr/>
          <p:nvPr/>
        </p:nvSpPr>
        <p:spPr>
          <a:xfrm>
            <a:off x="1163880" y="3432960"/>
            <a:ext cx="3127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20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Triangle 20"/>
          <p:cNvSpPr/>
          <p:nvPr/>
        </p:nvSpPr>
        <p:spPr>
          <a:xfrm rot="5400000">
            <a:off x="4968360" y="3621240"/>
            <a:ext cx="3537720" cy="382320"/>
          </a:xfrm>
          <a:prstGeom prst="triangle">
            <a:avLst>
              <a:gd name="adj" fmla="val 5027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rcRect l="0" t="0" r="0" b="32467"/>
          <a:stretch/>
        </p:blipFill>
        <p:spPr>
          <a:xfrm flipH="1">
            <a:off x="5877720" y="2443320"/>
            <a:ext cx="1744920" cy="11937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42" name="Table 22"/>
          <p:cNvGraphicFramePr/>
          <p:nvPr/>
        </p:nvGraphicFramePr>
        <p:xfrm>
          <a:off x="7597080" y="4264560"/>
          <a:ext cx="3960000" cy="477720"/>
        </p:xfrm>
        <a:graphic>
          <a:graphicData uri="http://schemas.openxmlformats.org/drawingml/2006/table">
            <a:tbl>
              <a:tblPr/>
              <a:tblGrid>
                <a:gridCol w="439920"/>
                <a:gridCol w="439920"/>
                <a:gridCol w="439920"/>
                <a:gridCol w="439920"/>
                <a:gridCol w="439920"/>
                <a:gridCol w="439920"/>
                <a:gridCol w="439920"/>
                <a:gridCol w="439920"/>
                <a:gridCol w="439920"/>
              </a:tblGrid>
              <a:tr h="365400"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111600" rIns="111600" tIns="55800" bIns="558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111600" marR="11160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D7D3F1-3BD9-40FB-890F-DAF78260248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838080" y="5760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(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1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)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pt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20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25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,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CC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BY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-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SA 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4.</a:t>
            </a: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TextBox 5"/>
          <p:cNvSpPr/>
          <p:nvPr/>
        </p:nvSpPr>
        <p:spPr>
          <a:xfrm>
            <a:off x="6375240" y="181764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Calibri"/>
              </a:rPr>
              <a:t>NumPy view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6" name="Table 6"/>
          <p:cNvGraphicFramePr/>
          <p:nvPr/>
        </p:nvGraphicFramePr>
        <p:xfrm>
          <a:off x="6588720" y="3611160"/>
          <a:ext cx="4547520" cy="295560"/>
        </p:xfrm>
        <a:graphic>
          <a:graphicData uri="http://schemas.openxmlformats.org/drawingml/2006/table">
            <a:tbl>
              <a:tblPr/>
              <a:tblGrid>
                <a:gridCol w="378720"/>
                <a:gridCol w="378720"/>
                <a:gridCol w="378720"/>
                <a:gridCol w="378720"/>
                <a:gridCol w="378720"/>
                <a:gridCol w="378720"/>
                <a:gridCol w="378720"/>
                <a:gridCol w="378720"/>
                <a:gridCol w="378720"/>
                <a:gridCol w="378720"/>
                <a:gridCol w="378720"/>
                <a:gridCol w="378720"/>
              </a:tblGrid>
              <a:tr h="295560"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7" name="Table 8"/>
          <p:cNvGraphicFramePr/>
          <p:nvPr/>
        </p:nvGraphicFramePr>
        <p:xfrm>
          <a:off x="6588720" y="4389120"/>
          <a:ext cx="1353960" cy="999000"/>
        </p:xfrm>
        <a:graphic>
          <a:graphicData uri="http://schemas.openxmlformats.org/drawingml/2006/table">
            <a:tbl>
              <a:tblPr/>
              <a:tblGrid>
                <a:gridCol w="338400"/>
                <a:gridCol w="338400"/>
                <a:gridCol w="338400"/>
                <a:gridCol w="338400"/>
              </a:tblGrid>
              <a:tr h="333000"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3000"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33000"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77040" rIns="77040" tIns="38520" bIns="3852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77040" marR="770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8" name="Table 9"/>
          <p:cNvGraphicFramePr/>
          <p:nvPr/>
        </p:nvGraphicFramePr>
        <p:xfrm>
          <a:off x="6588720" y="2163240"/>
          <a:ext cx="1107720" cy="1239120"/>
        </p:xfrm>
        <a:graphic>
          <a:graphicData uri="http://schemas.openxmlformats.org/drawingml/2006/table">
            <a:tbl>
              <a:tblPr/>
              <a:tblGrid>
                <a:gridCol w="369000"/>
                <a:gridCol w="369000"/>
                <a:gridCol w="369000"/>
              </a:tblGrid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09600"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65160" rIns="65160" tIns="32400" bIns="324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65160" marR="651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9" name="Table 10"/>
          <p:cNvGraphicFramePr/>
          <p:nvPr/>
        </p:nvGraphicFramePr>
        <p:xfrm>
          <a:off x="767520" y="1214280"/>
          <a:ext cx="5976360" cy="473400"/>
        </p:xfrm>
        <a:graphic>
          <a:graphicData uri="http://schemas.openxmlformats.org/drawingml/2006/table">
            <a:tbl>
              <a:tblPr/>
              <a:tblGrid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  <a:gridCol w="459720"/>
              </a:tblGrid>
              <a:tr h="4734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0" name="TextBox 11"/>
          <p:cNvSpPr/>
          <p:nvPr/>
        </p:nvSpPr>
        <p:spPr>
          <a:xfrm>
            <a:off x="615960" y="78408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CH" sz="18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Calibri"/>
              </a:rPr>
              <a:t>Memory block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2"/>
          <p:cNvSpPr/>
          <p:nvPr/>
        </p:nvSpPr>
        <p:spPr>
          <a:xfrm>
            <a:off x="767520" y="330228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x.ravel()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TextBox 13"/>
          <p:cNvSpPr/>
          <p:nvPr/>
        </p:nvSpPr>
        <p:spPr>
          <a:xfrm>
            <a:off x="580320" y="1807560"/>
            <a:ext cx="1944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000000"/>
                </a:solidFill>
                <a:latin typeface="Calibri"/>
              </a:rPr>
              <a:t>NumPy operation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TextBox 14"/>
          <p:cNvSpPr/>
          <p:nvPr/>
        </p:nvSpPr>
        <p:spPr>
          <a:xfrm>
            <a:off x="767520" y="441720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x.T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6"/>
          <p:cNvSpPr/>
          <p:nvPr/>
        </p:nvSpPr>
        <p:spPr>
          <a:xfrm>
            <a:off x="767520" y="218700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TextBox 17"/>
          <p:cNvSpPr/>
          <p:nvPr/>
        </p:nvSpPr>
        <p:spPr>
          <a:xfrm>
            <a:off x="8136000" y="270000"/>
            <a:ext cx="3204360" cy="1614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When NumPy can execute a command by just changing the metadata, it does.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CH" sz="2000" spc="-1" strike="noStrike">
                <a:solidFill>
                  <a:srgbClr val="000000"/>
                </a:solidFill>
                <a:latin typeface="Calibri"/>
              </a:rPr>
              <a:t>The result is a </a:t>
            </a:r>
            <a:r>
              <a:rPr b="1" lang="en-CH" sz="2000" spc="-1" strike="noStrike">
                <a:solidFill>
                  <a:srgbClr val="000000"/>
                </a:solidFill>
                <a:latin typeface="Calibri"/>
              </a:rPr>
              <a:t>new view of the same data in memory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6" name="Table 18"/>
          <p:cNvGraphicFramePr/>
          <p:nvPr/>
        </p:nvGraphicFramePr>
        <p:xfrm>
          <a:off x="3859560" y="3332160"/>
          <a:ext cx="2152440" cy="82296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(12,)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(8,)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57" name="TextBox 19"/>
          <p:cNvSpPr/>
          <p:nvPr/>
        </p:nvSpPr>
        <p:spPr>
          <a:xfrm>
            <a:off x="3639960" y="1817640"/>
            <a:ext cx="2592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CH" sz="1800" spc="-1" strike="noStrike">
                <a:solidFill>
                  <a:srgbClr val="808080"/>
                </a:solidFill>
                <a:latin typeface="Calibri"/>
              </a:rPr>
              <a:t>NumPy array metadata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8" name="Table 21"/>
          <p:cNvGraphicFramePr/>
          <p:nvPr/>
        </p:nvGraphicFramePr>
        <p:xfrm>
          <a:off x="3859560" y="4477320"/>
          <a:ext cx="2152440" cy="82296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(3, 4)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(8, 24)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Table 22"/>
          <p:cNvGraphicFramePr/>
          <p:nvPr/>
        </p:nvGraphicFramePr>
        <p:xfrm>
          <a:off x="3859560" y="2187360"/>
          <a:ext cx="2152440" cy="82296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(4, 3)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203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(24, 8)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sp>
        <p:nvSpPr>
          <p:cNvPr id="160" name="TextBox 23"/>
          <p:cNvSpPr/>
          <p:nvPr/>
        </p:nvSpPr>
        <p:spPr>
          <a:xfrm>
            <a:off x="767520" y="5532480"/>
            <a:ext cx="280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CH" sz="1800" spc="-1" strike="noStrike">
                <a:solidFill>
                  <a:srgbClr val="000000"/>
                </a:solidFill>
                <a:latin typeface="Consolas"/>
              </a:rPr>
              <a:t>x.reshape((2, 6))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61" name="Table 26"/>
          <p:cNvGraphicFramePr/>
          <p:nvPr/>
        </p:nvGraphicFramePr>
        <p:xfrm>
          <a:off x="3859560" y="5622120"/>
          <a:ext cx="2152440" cy="822960"/>
        </p:xfrm>
        <a:graphic>
          <a:graphicData uri="http://schemas.openxmlformats.org/drawingml/2006/table">
            <a:tbl>
              <a:tblPr/>
              <a:tblGrid>
                <a:gridCol w="1076400"/>
                <a:gridCol w="1076400"/>
              </a:tblGrid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ndim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732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shape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(2, 6)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  <a:tr h="2599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strides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CH" sz="1200" spc="-1" strike="noStrike">
                          <a:solidFill>
                            <a:srgbClr val="000000"/>
                          </a:solidFill>
                          <a:latin typeface="Consolas"/>
                        </a:rPr>
                        <a:t>(48, 8)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7e6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2" name="Table 28"/>
          <p:cNvGraphicFramePr/>
          <p:nvPr/>
        </p:nvGraphicFramePr>
        <p:xfrm>
          <a:off x="6588720" y="5738040"/>
          <a:ext cx="2273400" cy="591120"/>
        </p:xfrm>
        <a:graphic>
          <a:graphicData uri="http://schemas.openxmlformats.org/drawingml/2006/table">
            <a:tbl>
              <a:tblPr/>
              <a:tblGrid>
                <a:gridCol w="378720"/>
                <a:gridCol w="378720"/>
                <a:gridCol w="378720"/>
                <a:gridCol w="378720"/>
                <a:gridCol w="378720"/>
                <a:gridCol w="378720"/>
              </a:tblGrid>
              <a:tr h="295560"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95560"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lIns="90360" rIns="90360" tIns="45000" bIns="45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CH" sz="12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360" marR="90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DDE8D-6CDA-4E55-B64C-0ED67D74218A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903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f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u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P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y</a:t>
            </a:r>
            <a:endParaRPr b="0" lang="en-CH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de-CH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de-CH" sz="1200" spc="-1" strike="noStrike">
                <a:solidFill>
                  <a:srgbClr val="8b8b8b"/>
                </a:solidFill>
                <a:latin typeface="Calibri"/>
              </a:rPr>
              <a:t>Sept 2025, CC BY-SA 4.0</a:t>
            </a:r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Title 4"/>
          <p:cNvSpPr/>
          <p:nvPr/>
        </p:nvSpPr>
        <p:spPr>
          <a:xfrm>
            <a:off x="407520" y="2332800"/>
            <a:ext cx="11521440" cy="2192040"/>
          </a:xfrm>
          <a:prstGeom prst="rect">
            <a:avLst/>
          </a:prstGeom>
          <a:solidFill>
            <a:srgbClr val="e3f1d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90000"/>
              </a:lnSpc>
            </a:pP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Operations that can be executed by only changing the metadata return a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“</a:t>
            </a:r>
            <a:r>
              <a:rPr b="1" lang="en-CH" sz="3200" spc="-1" strike="noStrike">
                <a:solidFill>
                  <a:srgbClr val="000000"/>
                </a:solidFill>
                <a:latin typeface="Calibri Light"/>
              </a:rPr>
              <a:t>view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 “ of the original data memory block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b="0" lang="en-CH" sz="3200" spc="-1" strike="noStrike">
                <a:solidFill>
                  <a:srgbClr val="000000"/>
                </a:solidFill>
                <a:latin typeface="Calibri Light"/>
              </a:rPr>
              <a:t>In all other cases, 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it creates a </a:t>
            </a:r>
            <a:r>
              <a:rPr b="1" lang="en-US" sz="3200" spc="-1" strike="noStrike">
                <a:solidFill>
                  <a:srgbClr val="000000"/>
                </a:solidFill>
                <a:latin typeface="Calibri Light"/>
              </a:rPr>
              <a:t>“copy”</a:t>
            </a:r>
            <a:r>
              <a:rPr b="0" lang="en-US" sz="3200" spc="-1" strike="noStrike">
                <a:solidFill>
                  <a:srgbClr val="000000"/>
                </a:solidFill>
                <a:latin typeface="Calibri Light"/>
              </a:rPr>
              <a:t> with a new data memory block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Data, v2.0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5FBB44-572F-4159-9A19-0CED3B2CB2F0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157339</TotalTime>
  <Application>LibreOffice/7.4.7.2$Linux_X86_64 LibreOffice_project/40$Build-2</Application>
  <AppVersion>15.0000</AppVersion>
  <Words>3362</Words>
  <Paragraphs>896</Paragraphs>
  <Company>University of Pennsylvania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2010-10-01T16:09:12Z</dcterms:created>
  <dc:creator>Pietro Berkes</dc:creator>
  <dc:description/>
  <dc:language>en-GB</dc:language>
  <cp:lastModifiedBy>Guillermo Aguilar</cp:lastModifiedBy>
  <cp:lastPrinted>2017-08-28T05:46:03Z</cp:lastPrinted>
  <dcterms:modified xsi:type="dcterms:W3CDTF">2025-09-19T15:43:15Z</dcterms:modified>
  <cp:revision>1593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33</vt:i4>
  </property>
</Properties>
</file>