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576" r:id="rId2"/>
    <p:sldId id="673" r:id="rId3"/>
    <p:sldId id="713" r:id="rId4"/>
    <p:sldId id="704" r:id="rId5"/>
    <p:sldId id="715" r:id="rId6"/>
    <p:sldId id="716" r:id="rId7"/>
    <p:sldId id="719" r:id="rId8"/>
    <p:sldId id="717" r:id="rId9"/>
    <p:sldId id="725" r:id="rId10"/>
    <p:sldId id="721" r:id="rId11"/>
    <p:sldId id="732" r:id="rId12"/>
    <p:sldId id="733" r:id="rId13"/>
    <p:sldId id="734" r:id="rId14"/>
    <p:sldId id="735" r:id="rId15"/>
    <p:sldId id="718" r:id="rId16"/>
    <p:sldId id="723" r:id="rId17"/>
    <p:sldId id="736" r:id="rId18"/>
    <p:sldId id="724" r:id="rId19"/>
    <p:sldId id="729" r:id="rId20"/>
    <p:sldId id="737" r:id="rId21"/>
    <p:sldId id="730" r:id="rId22"/>
    <p:sldId id="731" r:id="rId23"/>
    <p:sldId id="702" r:id="rId24"/>
    <p:sldId id="705" r:id="rId25"/>
    <p:sldId id="614" r:id="rId26"/>
    <p:sldId id="616" r:id="rId27"/>
    <p:sldId id="640" r:id="rId28"/>
    <p:sldId id="627" r:id="rId29"/>
    <p:sldId id="707" r:id="rId30"/>
    <p:sldId id="703" r:id="rId3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576"/>
            <p14:sldId id="673"/>
            <p14:sldId id="713"/>
            <p14:sldId id="704"/>
            <p14:sldId id="715"/>
            <p14:sldId id="716"/>
            <p14:sldId id="719"/>
            <p14:sldId id="717"/>
            <p14:sldId id="725"/>
            <p14:sldId id="721"/>
            <p14:sldId id="732"/>
            <p14:sldId id="733"/>
            <p14:sldId id="734"/>
            <p14:sldId id="735"/>
            <p14:sldId id="718"/>
            <p14:sldId id="723"/>
            <p14:sldId id="736"/>
            <p14:sldId id="724"/>
            <p14:sldId id="729"/>
            <p14:sldId id="737"/>
            <p14:sldId id="730"/>
            <p14:sldId id="731"/>
            <p14:sldId id="702"/>
            <p14:sldId id="705"/>
            <p14:sldId id="614"/>
            <p14:sldId id="616"/>
            <p14:sldId id="640"/>
            <p14:sldId id="627"/>
            <p14:sldId id="707"/>
            <p14:sldId id="7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5FF"/>
    <a:srgbClr val="11CC00"/>
    <a:srgbClr val="D8C7EE"/>
    <a:srgbClr val="E3F1D9"/>
    <a:srgbClr val="0092FF"/>
    <a:srgbClr val="F0D0D5"/>
    <a:srgbClr val="D9D08E"/>
    <a:srgbClr val="56D72C"/>
    <a:srgbClr val="FF8CD8"/>
    <a:srgbClr val="FF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4" autoAdjust="0"/>
    <p:restoredTop sz="96327" autoAdjust="0"/>
  </p:normalViewPr>
  <p:slideViewPr>
    <p:cSldViewPr>
      <p:cViewPr varScale="1">
        <p:scale>
          <a:sx n="157" d="100"/>
          <a:sy n="157" d="100"/>
        </p:scale>
        <p:origin x="168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59" d="100"/>
        <a:sy n="159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CAA6-73F7-69AB-93CB-399594AB2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CB5B1-01D2-8F74-4DBB-978D90D52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647986-9539-D1BA-B6E8-BD4DA4039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EAB4-4524-ACEA-7186-38736CE6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37B13-67EE-5239-A047-977FADEA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400D01-8D63-82FC-DF86-A61D578EC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C8000-E221-0A3C-C094-3DAD38EF6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22877-ECB8-3F18-3866-16C028BD4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ED658-C99C-E456-F96A-921A4191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BB3C0-4577-8D20-FA2C-4495FC08C4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32D68-8FE7-3857-4093-D2BB75017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7B23D-1B6A-4C3A-559A-712784994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9D64D-9926-6557-B011-42040977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F5260-8E6F-296A-7120-3E30A01F7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A006A1-4013-6CA1-4622-57347C22D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152FA-B7A6-9F9A-62F1-34288DC84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case, when one of the strides is 0 </a:t>
            </a:r>
            <a:r>
              <a:rPr lang="en-US" dirty="0">
                <a:sym typeface="Wingdings" pitchFamily="2" charset="2"/>
              </a:rPr>
              <a:t> duplicates without occupying more memory</a:t>
            </a:r>
            <a:endParaRPr lang="en-US" dirty="0"/>
          </a:p>
          <a:p>
            <a:r>
              <a:rPr lang="en-US" dirty="0"/>
              <a:t>Transition, other operations that can </a:t>
            </a:r>
          </a:p>
          <a:p>
            <a:endParaRPr lang="en-US" dirty="0"/>
          </a:p>
          <a:p>
            <a:r>
              <a:rPr lang="en-US" dirty="0" err="1"/>
              <a:t>Braodcasting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Imagine what happens if we have a stride of 0</a:t>
            </a:r>
          </a:p>
          <a:p>
            <a:r>
              <a:rPr lang="en-US" dirty="0"/>
              <a:t>It allows us to replicate the </a:t>
            </a:r>
            <a:r>
              <a:rPr lang="en-US" dirty="0" err="1"/>
              <a:t>sae</a:t>
            </a:r>
            <a:r>
              <a:rPr lang="en-US" dirty="0"/>
              <a:t> row without allocating extra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when it’s a 0?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Stride == 0 </a:t>
            </a:r>
            <a:r>
              <a:rPr lang="en-US" dirty="0">
                <a:sym typeface="Wingdings" pitchFamily="2" charset="2"/>
              </a:rPr>
              <a:t> then we are not actually moving in memory, same memory, we are looping over the same thing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the kaleidoscope metaphor, it’s an </a:t>
            </a:r>
            <a:r>
              <a:rPr lang="en-US" dirty="0" err="1"/>
              <a:t>aritifical</a:t>
            </a:r>
            <a:r>
              <a:rPr lang="en-US" dirty="0"/>
              <a:t> way to replicate something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1,2 examples and the notebook with the rules/ their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E0D4-3906-5E84-9A66-DB37BEBD6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7B22A-8A05-AD52-8CD6-5F2450701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85C7-A8EA-280C-CFBA-89A4A20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C72EE-FDE1-C1F3-4957-207508BA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E409-FF3D-5A1F-DCB8-2A1521C6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998-4DFB-949C-9946-44ABA06D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F8318-8086-2300-EBA3-6BD9655B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3218-1C1C-8ECD-A72E-EED3A3D7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8D7D-503F-65D1-2659-739E6A18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39E4B-F73D-F0A8-9E9B-E60A9F31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20345-524B-8751-BCE7-58AFCFD2B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C1A7-E700-E428-197C-BDCDADD7C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8320-916C-734C-F2BE-F0C29D85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D22D-995A-2177-AEFB-2B97C718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E489E-1D46-1DD9-1A3C-47EC27CC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8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289-AB40-9846-F843-B9633204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DB23-192C-438B-D8F3-D8A1D259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A9C4-05FD-10D3-FE4B-76DC2AFF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A97E-49EC-5507-F31A-8468F501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0223-066B-A525-B45F-4A4427D4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91EF-8D9D-352A-F2A6-BD286123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76055-D9A9-9CE9-1AA6-7B4562B1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7972-6FA4-CF11-473A-DD997E31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CE54-DDB9-AF26-27D0-3987F176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0F92-78DB-2A78-9A43-9F2F501A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131E-9D33-D5F2-A451-A9FAA49A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941E-A496-3834-EA97-689CF2086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04C0-AB24-E0A9-4DDF-255BC424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237F5-1F8D-43F2-27CB-3E0D3050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62D06-9CA1-5B96-505F-4EC2B747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61F3-6C74-C343-9F66-2607C7CD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A5BB-68A9-92ED-B0E4-AD639F1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59D9A-BCC6-4F00-12E7-FC7B9816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AE4DE-A60C-1E47-B575-073B1493F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32752-23D6-3CDD-042B-A0DA0A60B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EF0C3-AE4A-AC37-F13D-6EA3B422D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ED2CC-8C47-56B3-0219-30A82DB4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62C63-AE32-D166-FDFA-942C7FAB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C64B2-A0A4-B777-5580-EB5CAFB9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62AF-FB55-10D2-20BC-6ED7F2F3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77EB3-EC84-48C9-39A4-AE836F3A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C5FB1-8638-CA18-69ED-E51801C8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BA662-99E8-5C9E-0EE1-72A62BD3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3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510B7-9A36-B2EE-F43B-2E6DADD6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A99F-D0DE-3DFF-8075-E31B2075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4033-CFD7-5273-4BFF-CFEA173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2616-2FB4-0349-153A-78EC93B3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301E-B075-A49D-41D1-7B2E7866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03C4-83F2-7123-E293-EC7B61AF6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3B7A2-3957-6F98-E6EB-6478DC36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A7F2-AE66-8BB8-9043-2077AF0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2501-2BAE-5ADC-8E80-7988963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30D7-5025-56CE-7573-AB28A2D3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5BA7C-0CB7-CD9E-9918-BBB143F04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6F301-A243-6206-7894-FDA327B67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103FE-41C2-E0C4-9695-65B17122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BF643-E0F9-EDBB-B372-4995A013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E0D1-EBAD-C691-0DD4-170EF4A8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4ECE4-3DA8-E41F-11D2-43FCEDC7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490D-9724-58BB-AD71-515B6AB1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A2D-647B-C07A-70E3-1B633820B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43BC-648B-7077-AF70-1F5B996D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D780-2E37-97CA-6F6B-10CB932FD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A garden with different vegetables&#10;&#10;Description automatically generated">
            <a:extLst>
              <a:ext uri="{FF2B5EF4-FFF2-40B4-BE49-F238E27FC236}">
                <a16:creationId xmlns:a16="http://schemas.microsoft.com/office/drawing/2014/main" id="{B00CBF9A-044E-1080-FE23-084017B2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71" y="1788522"/>
            <a:ext cx="8036257" cy="44952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630D173-77C6-9023-1641-66616134D88A}"/>
              </a:ext>
            </a:extLst>
          </p:cNvPr>
          <p:cNvSpPr txBox="1">
            <a:spLocks/>
          </p:cNvSpPr>
          <p:nvPr/>
        </p:nvSpPr>
        <p:spPr>
          <a:xfrm>
            <a:off x="2747628" y="552493"/>
            <a:ext cx="6696744" cy="14847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NumPy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45102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A758F-1607-D54E-8789-5E928242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FDAD-51FC-2D30-2A5B-A2F78344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B7288-C46D-1245-54BE-FAE6AE03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B22CE-2719-E131-9218-E978667E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D6957-E14C-7AAB-41AD-72912B2B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FC037-561A-F6BB-539F-6E09ABCB8529}"/>
              </a:ext>
            </a:extLst>
          </p:cNvPr>
          <p:cNvSpPr/>
          <p:nvPr/>
        </p:nvSpPr>
        <p:spPr>
          <a:xfrm>
            <a:off x="7345757" y="844376"/>
            <a:ext cx="3313584" cy="12961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How does the golden rule apply to indexing operations?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slices vs fancy indexing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C8F54D-BCA2-ABDE-3188-14DB19C51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03474"/>
              </p:ext>
            </p:extLst>
          </p:nvPr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0EB7E0-32CD-C796-0597-5746BE98F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58570"/>
              </p:ext>
            </p:extLst>
          </p:nvPr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6487C5-860E-AE15-65BA-56864FDB0C69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3C7B0-CDA4-E2D9-A8CD-710D30367CFC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85179-C959-BD81-F460-0A2007307837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0D6FAC-78D4-38E7-6923-653F67287656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C51FF68-C443-8B92-A1C9-7776AF729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68332"/>
              </p:ext>
            </p:extLst>
          </p:nvPr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742362-9E5E-8010-11EE-2A7C9C6CEF3F}"/>
              </a:ext>
            </a:extLst>
          </p:cNvPr>
          <p:cNvSpPr txBox="1"/>
          <p:nvPr/>
        </p:nvSpPr>
        <p:spPr>
          <a:xfrm>
            <a:off x="987540" y="4621224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x[::3, ::2]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0D699FE-540B-F554-E073-95875C2FF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82391"/>
              </p:ext>
            </p:extLst>
          </p:nvPr>
        </p:nvGraphicFramePr>
        <p:xfrm>
          <a:off x="6679383" y="4629946"/>
          <a:ext cx="738650" cy="6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9D0E012-7AEA-B18A-D43A-FD10C59B136A}"/>
              </a:ext>
            </a:extLst>
          </p:cNvPr>
          <p:cNvSpPr txBox="1"/>
          <p:nvPr/>
        </p:nvSpPr>
        <p:spPr>
          <a:xfrm>
            <a:off x="8312995" y="4343701"/>
            <a:ext cx="3097308" cy="646331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  <a:endParaRPr lang="en-US" sz="20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536AF1A-3A1E-5279-A59F-2EB42B4F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55541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16B135EC-CDCF-B3E0-1DEA-7155AD42E9EA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63AB56-855E-3EBF-3F52-4ED8E1B67CF8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1402C00-29CA-0D99-381E-1F0E39760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49F9CC-DDA2-6AA6-9FE8-E8967BD9C089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184887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CD7C6-E336-69E1-9822-FF3F63E7C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32D-8E60-8270-2766-FFA937A2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6584F-6074-83BA-7514-BC27DDEA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D8E72-B2EA-DB19-F2FE-EAF413C2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08E97-30AE-24AC-07AA-7F6C0B1D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81681-8EB8-478F-CBB4-C6EB77E09D4C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4BD281-7B95-292A-3414-D56E6032ACFA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B13885-B146-57F2-2124-614E03CFB33F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1E7B6-F29B-38DA-7B2A-0A2EC1D199D4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8A9E2-F582-8DCA-C30B-3501D577EFC1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E21AB-48F4-2522-5FCE-653A6DA6985E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9C2CDE-9265-8C1F-95A4-AE8ADA619C50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0D2D5D-3016-AE4D-72D9-CF4843150B5D}"/>
              </a:ext>
            </a:extLst>
          </p:cNvPr>
          <p:cNvSpPr txBox="1"/>
          <p:nvPr/>
        </p:nvSpPr>
        <p:spPr>
          <a:xfrm>
            <a:off x="987540" y="4621224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x[::3, ::2]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5BD6C1B-C9AF-18CB-45BF-B83D033C806B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4629946"/>
          <a:ext cx="738650" cy="6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26E26F6-1FB2-F922-87BC-DA63BD5E2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0703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(72, 16)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B02242D-8CE3-D50F-C20B-1A3DE418746D}"/>
              </a:ext>
            </a:extLst>
          </p:cNvPr>
          <p:cNvSpPr txBox="1"/>
          <p:nvPr/>
        </p:nvSpPr>
        <p:spPr>
          <a:xfrm>
            <a:off x="8312995" y="5503913"/>
            <a:ext cx="3097308" cy="646331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it be done for all slicing operations?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F014B-BB2E-BC90-E701-5C723A64B7DF}"/>
              </a:ext>
            </a:extLst>
          </p:cNvPr>
          <p:cNvSpPr txBox="1"/>
          <p:nvPr/>
        </p:nvSpPr>
        <p:spPr>
          <a:xfrm>
            <a:off x="8312995" y="4343701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</a:p>
          <a:p>
            <a:pPr algn="ctr"/>
            <a:r>
              <a:rPr lang="en-US" sz="2000" dirty="0"/>
              <a:t>YES!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C38020-F45C-99F0-8398-7FFA5599FC4D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7B27B2-27A4-C40B-79BD-CFFE7546309F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65AD317D-4E3B-338C-6112-FF7AE1BF6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6E3520-3D8E-4EA4-D4E8-F47E1888EE4A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397027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40F26-4D6C-E48D-8901-3904BA5B6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1C91-1059-8356-E6AE-F28F8AAF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8B0E-59C6-CE96-A72D-21B1EAA3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FB34C-4FF1-8328-EFF8-CC984E68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58BB1-AD2F-06FA-4423-A3FBC4E7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49832F-00D5-61D8-6AC6-D407DF8D4421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8CF842-D55C-E6BF-AAC1-F84C994FE1E5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4D1FA4-4366-09F0-4A80-006C152637C4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4706B-D3CD-90B2-4145-4E6343943D0E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99556-DE85-D831-B875-0DA1742FE65F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214C4-AA72-C065-CDB1-2092A611A1D1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96DF16B-8EC9-9A32-2A6C-411EE26E5791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7E3724-8CFB-B2F1-9EB7-9B1C0022832E}"/>
              </a:ext>
            </a:extLst>
          </p:cNvPr>
          <p:cNvSpPr txBox="1"/>
          <p:nvPr/>
        </p:nvSpPr>
        <p:spPr>
          <a:xfrm>
            <a:off x="987540" y="4621224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x[::3, ::2]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D1DCE3-D731-0B7A-13DB-F93EA4D677B8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4629946"/>
          <a:ext cx="738650" cy="6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68949D8-AB68-7C95-9356-A10E8494A15B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(72, 16)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ABAF62-9081-2968-3B4F-590FE0023B4F}"/>
              </a:ext>
            </a:extLst>
          </p:cNvPr>
          <p:cNvSpPr txBox="1"/>
          <p:nvPr/>
        </p:nvSpPr>
        <p:spPr>
          <a:xfrm>
            <a:off x="2553582" y="2767281"/>
            <a:ext cx="708483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Slicing always returns a view of the original array</a:t>
            </a:r>
            <a:endParaRPr lang="en-US" sz="4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B4D08-17E3-1B64-B120-BEF323A9C484}"/>
              </a:ext>
            </a:extLst>
          </p:cNvPr>
          <p:cNvSpPr txBox="1"/>
          <p:nvPr/>
        </p:nvSpPr>
        <p:spPr>
          <a:xfrm>
            <a:off x="8312995" y="5503913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it be done for all slicing operations?</a:t>
            </a:r>
          </a:p>
          <a:p>
            <a:pPr algn="ctr"/>
            <a:r>
              <a:rPr lang="en-US" sz="2000" dirty="0"/>
              <a:t>YES!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C484A7-D18B-29BE-9033-44B7CAB3EE18}"/>
              </a:ext>
            </a:extLst>
          </p:cNvPr>
          <p:cNvSpPr txBox="1"/>
          <p:nvPr/>
        </p:nvSpPr>
        <p:spPr>
          <a:xfrm>
            <a:off x="8312995" y="4343701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</a:p>
          <a:p>
            <a:pPr algn="ctr"/>
            <a:r>
              <a:rPr lang="en-US" sz="2000" dirty="0"/>
              <a:t>YES!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48376F-01CD-5FE4-73E6-B50B3BCDFAF9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212464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47DB9-9A0D-BCBB-42BC-45E3CC755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A79C-6FBD-D9CE-E829-1C0C9074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6122-4828-C346-710A-F34263A8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1787E-978A-1DAE-B72B-A15138F7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8DA93-8AD9-D1AC-8187-14051052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523457-9183-461D-7983-A054AF1B9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57284"/>
              </p:ext>
            </p:extLst>
          </p:nvPr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CF587C-73CC-5097-1778-E103BA114890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CB5D9F8-D86A-4969-F460-7E1F3D19DE9F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FBE99-8E98-3CA2-0CE0-98DF5B8477B8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A835F-B620-6582-F374-4B73AE75D2A3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22256-ABD9-730D-B1C5-29800A825102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FDF26EC-CBFD-447F-F2C3-CA22582DE757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58C6C15-F0E1-B4E8-B2D5-DFD1CB7727A5}"/>
              </a:ext>
            </a:extLst>
          </p:cNvPr>
          <p:cNvSpPr txBox="1"/>
          <p:nvPr/>
        </p:nvSpPr>
        <p:spPr>
          <a:xfrm>
            <a:off x="987540" y="4621224"/>
            <a:ext cx="32362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x[[0, 2, 3], [1, 2, 1]]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ACD23-30A8-A53B-2B67-DB4B9E019C15}"/>
              </a:ext>
            </a:extLst>
          </p:cNvPr>
          <p:cNvSpPr txBox="1"/>
          <p:nvPr/>
        </p:nvSpPr>
        <p:spPr>
          <a:xfrm>
            <a:off x="8312995" y="4343701"/>
            <a:ext cx="3097308" cy="646331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  <a:endParaRPr lang="en-US" sz="20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DA6BBC0-88E4-C49A-71DA-8C0E1C4A7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7778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D5C02CD3-8868-BC16-7330-4E128E605A35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0606A4-78AF-8DBE-AA0B-9C8CD3F04FB4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4D01E10-D894-1F14-249D-B3A5A553C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18" name="Left Brace 17">
            <a:extLst>
              <a:ext uri="{FF2B5EF4-FFF2-40B4-BE49-F238E27FC236}">
                <a16:creationId xmlns:a16="http://schemas.microsoft.com/office/drawing/2014/main" id="{75CF2325-7869-2741-94CB-A77EC8D82C93}"/>
              </a:ext>
            </a:extLst>
          </p:cNvPr>
          <p:cNvSpPr/>
          <p:nvPr/>
        </p:nvSpPr>
        <p:spPr>
          <a:xfrm rot="16200000">
            <a:off x="1773094" y="4603645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A659CE1-EC35-30ED-C69F-1CF96D34B4EB}"/>
              </a:ext>
            </a:extLst>
          </p:cNvPr>
          <p:cNvSpPr/>
          <p:nvPr/>
        </p:nvSpPr>
        <p:spPr>
          <a:xfrm rot="16200000">
            <a:off x="3151970" y="4604841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EBBBD2-EF26-ECC3-8BEF-5B7CEEA4A3C9}"/>
              </a:ext>
            </a:extLst>
          </p:cNvPr>
          <p:cNvSpPr txBox="1"/>
          <p:nvPr/>
        </p:nvSpPr>
        <p:spPr>
          <a:xfrm>
            <a:off x="1449233" y="5323413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indices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A27AD3-355B-CB82-4090-FF9AA57B5F07}"/>
              </a:ext>
            </a:extLst>
          </p:cNvPr>
          <p:cNvSpPr txBox="1"/>
          <p:nvPr/>
        </p:nvSpPr>
        <p:spPr>
          <a:xfrm>
            <a:off x="2861356" y="5321079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 indices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63612AC-B98C-E91B-EC98-37A4B570E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46162"/>
              </p:ext>
            </p:extLst>
          </p:nvPr>
        </p:nvGraphicFramePr>
        <p:xfrm>
          <a:off x="6698262" y="4735117"/>
          <a:ext cx="1107975" cy="30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79265240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2559703282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54320850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9941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9D292D0-46F1-E32A-8822-60FC186B923C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Fancy indexing</a:t>
            </a:r>
          </a:p>
        </p:txBody>
      </p:sp>
    </p:spTree>
    <p:extLst>
      <p:ext uri="{BB962C8B-B14F-4D97-AF65-F5344CB8AC3E}">
        <p14:creationId xmlns:p14="http://schemas.microsoft.com/office/powerpoint/2010/main" val="198555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BD563-FA1D-F8CD-D562-844316CC4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6D87-CBA3-5F09-2BDB-7F2D09FB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9BF54-B533-52A2-58D8-294E9ABA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21FB3-FEE5-85A4-E158-187C30D8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51736-6A29-B28B-AC3D-0E61CCCD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0C2AAA-5A5B-CDE2-FA7D-96F6E02C50D1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01E62E-AA69-A578-27C7-241AD452CEA8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D8947B-98F5-6F3B-8394-156D66D33ABA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0A485-6138-8E28-270D-00B41F54BBEA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E5199-1BC9-16AD-3113-BF981F1AD5D8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AF6B5-4C5E-00A4-75BA-4963A86F7AAB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D97856-70DC-B3F4-A868-1048DAB53F05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26F9E71-C356-E35A-9AE1-7D56D7989D6E}"/>
              </a:ext>
            </a:extLst>
          </p:cNvPr>
          <p:cNvSpPr txBox="1"/>
          <p:nvPr/>
        </p:nvSpPr>
        <p:spPr>
          <a:xfrm>
            <a:off x="8312995" y="4343701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</a:p>
          <a:p>
            <a:pPr algn="ctr"/>
            <a:r>
              <a:rPr lang="en-US" sz="2000" dirty="0"/>
              <a:t>NO!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3A7F499-0259-E271-251E-6F5BE763C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1513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???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D5DA99BC-02EC-C9A7-27FB-DE6EDCBA7E9C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F5E006-778E-1A42-D6D2-BE65C511753A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1D9A3D0-FAEF-2354-04D1-483CD9E66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18" name="Left Brace 17">
            <a:extLst>
              <a:ext uri="{FF2B5EF4-FFF2-40B4-BE49-F238E27FC236}">
                <a16:creationId xmlns:a16="http://schemas.microsoft.com/office/drawing/2014/main" id="{63719E49-D10A-EA7C-D225-45DF150AFE06}"/>
              </a:ext>
            </a:extLst>
          </p:cNvPr>
          <p:cNvSpPr/>
          <p:nvPr/>
        </p:nvSpPr>
        <p:spPr>
          <a:xfrm rot="16200000">
            <a:off x="1773094" y="4603645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AA27E54-95ED-ED7A-D145-4D0478F7F8E8}"/>
              </a:ext>
            </a:extLst>
          </p:cNvPr>
          <p:cNvSpPr/>
          <p:nvPr/>
        </p:nvSpPr>
        <p:spPr>
          <a:xfrm rot="16200000">
            <a:off x="3151970" y="4604841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6A7FD2-394C-353F-D39E-6C494127B300}"/>
              </a:ext>
            </a:extLst>
          </p:cNvPr>
          <p:cNvSpPr txBox="1"/>
          <p:nvPr/>
        </p:nvSpPr>
        <p:spPr>
          <a:xfrm>
            <a:off x="1449233" y="5323413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indices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C0439-95B1-AD91-0B59-ADF810E0C918}"/>
              </a:ext>
            </a:extLst>
          </p:cNvPr>
          <p:cNvSpPr txBox="1"/>
          <p:nvPr/>
        </p:nvSpPr>
        <p:spPr>
          <a:xfrm>
            <a:off x="2861356" y="5321079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 indices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78D007C-C1BA-9CC2-FC4C-8D3BA9656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86924"/>
              </p:ext>
            </p:extLst>
          </p:nvPr>
        </p:nvGraphicFramePr>
        <p:xfrm>
          <a:off x="6698262" y="4735117"/>
          <a:ext cx="1107975" cy="30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79265240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2559703282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54320850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994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E65F06-2A06-F40F-3478-4CC98908C708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Fancy indexing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AC47F0-8E49-4975-6A88-C6CA55A4933B}"/>
              </a:ext>
            </a:extLst>
          </p:cNvPr>
          <p:cNvSpPr txBox="1"/>
          <p:nvPr/>
        </p:nvSpPr>
        <p:spPr>
          <a:xfrm>
            <a:off x="987540" y="4621224"/>
            <a:ext cx="323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x[[0, 2, 3], [1, 2, 1]]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18A71-7FF8-2F2C-0C64-477DDC36928D}"/>
              </a:ext>
            </a:extLst>
          </p:cNvPr>
          <p:cNvSpPr txBox="1"/>
          <p:nvPr/>
        </p:nvSpPr>
        <p:spPr>
          <a:xfrm>
            <a:off x="2553582" y="2767281"/>
            <a:ext cx="708483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Fancy indexing always returns a copy of the original array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39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6EE65-18E9-F09E-0C97-D95DC2D53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CDB2-12A7-7D56-3CAC-2714AEDF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or copy? Quiz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12BA3-A2D2-DEFE-F175-E015AA75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81986-1E8C-7AA0-206A-088F11B8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96C85-9DA5-2E17-7DCD-FDB19850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7CD9BE-E409-5847-F6A2-CF9C7054469F}"/>
              </a:ext>
            </a:extLst>
          </p:cNvPr>
          <p:cNvGrpSpPr/>
          <p:nvPr/>
        </p:nvGrpSpPr>
        <p:grpSpPr>
          <a:xfrm>
            <a:off x="6744072" y="296900"/>
            <a:ext cx="5115111" cy="1040083"/>
            <a:chOff x="7432845" y="224587"/>
            <a:chExt cx="4539047" cy="10400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7F634C-5E9B-FD64-52AF-B5689426390F}"/>
                </a:ext>
              </a:extLst>
            </p:cNvPr>
            <p:cNvSpPr/>
            <p:nvPr/>
          </p:nvSpPr>
          <p:spPr>
            <a:xfrm>
              <a:off x="7432845" y="274483"/>
              <a:ext cx="4539047" cy="9901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D2A674-7018-4FCD-FAEA-9DD6EF62565B}"/>
                </a:ext>
              </a:extLst>
            </p:cNvPr>
            <p:cNvSpPr txBox="1"/>
            <p:nvPr/>
          </p:nvSpPr>
          <p:spPr>
            <a:xfrm>
              <a:off x="7930760" y="224587"/>
              <a:ext cx="1779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Exercise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257C719-E086-92A4-8AD6-E55B098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4831" y="274016"/>
              <a:ext cx="694459" cy="5555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359784-ED37-1267-754A-A0F49851C02A}"/>
                </a:ext>
              </a:extLst>
            </p:cNvPr>
            <p:cNvSpPr txBox="1"/>
            <p:nvPr/>
          </p:nvSpPr>
          <p:spPr>
            <a:xfrm>
              <a:off x="8606651" y="551365"/>
              <a:ext cx="304349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exercises/</a:t>
              </a: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view_or_copy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view_or_copy_interactive.ipynb</a:t>
              </a:r>
              <a:endParaRPr lang="en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850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A456F-E0A4-9EEE-7808-248F6640C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1D89-6B40-8E74-A8BE-8A63A526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one view changes them all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0E47A-FF96-E5D5-D127-681CCF0A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58914-BE29-B3E8-DEA6-861F10B3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9C690-FCF7-0437-8826-38AC57EC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AE3F64-2D9D-AB56-2EF4-4D6CC0BC5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60737"/>
              </p:ext>
            </p:extLst>
          </p:nvPr>
        </p:nvGraphicFramePr>
        <p:xfrm>
          <a:off x="5622270" y="2885177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24227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7D8A0C-83B2-5990-ADFF-7F0CE3E4B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33743"/>
              </p:ext>
            </p:extLst>
          </p:nvPr>
        </p:nvGraphicFramePr>
        <p:xfrm>
          <a:off x="5622270" y="137769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163963D-9C2B-426E-E787-799376733802}"/>
              </a:ext>
            </a:extLst>
          </p:cNvPr>
          <p:cNvSpPr txBox="1"/>
          <p:nvPr/>
        </p:nvSpPr>
        <p:spPr>
          <a:xfrm>
            <a:off x="6428754" y="428536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B3342-4E65-C8FA-0AEC-962F87AD6920}"/>
              </a:ext>
            </a:extLst>
          </p:cNvPr>
          <p:cNvSpPr txBox="1"/>
          <p:nvPr/>
        </p:nvSpPr>
        <p:spPr>
          <a:xfrm>
            <a:off x="9588388" y="430928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491D750-3AFA-719A-C7B6-2A11CBEA2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28101"/>
              </p:ext>
            </p:extLst>
          </p:nvPr>
        </p:nvGraphicFramePr>
        <p:xfrm>
          <a:off x="8763964" y="2880360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65674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0B110A9E-037E-3ED2-DAA6-D3A908ABBBFE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>
            <a:off x="5622270" y="1614422"/>
            <a:ext cx="1552430" cy="1382533"/>
          </a:xfrm>
          <a:prstGeom prst="curvedConnector3">
            <a:avLst>
              <a:gd name="adj1" fmla="val 114725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50EEFAC-B865-DA03-E68E-212F6991C909}"/>
              </a:ext>
            </a:extLst>
          </p:cNvPr>
          <p:cNvCxnSpPr>
            <a:cxnSpLocks/>
          </p:cNvCxnSpPr>
          <p:nvPr/>
        </p:nvCxnSpPr>
        <p:spPr>
          <a:xfrm rot="10800000">
            <a:off x="5556060" y="1449603"/>
            <a:ext cx="4760335" cy="1574907"/>
          </a:xfrm>
          <a:prstGeom prst="curvedConnector3">
            <a:avLst>
              <a:gd name="adj1" fmla="val 109326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6E6AE4C-EBB1-F3FA-D8BE-9CB65143E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787"/>
          <a:stretch/>
        </p:blipFill>
        <p:spPr>
          <a:xfrm>
            <a:off x="838200" y="1360099"/>
            <a:ext cx="3815803" cy="304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5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8F044-0AD5-FADA-B0C5-D781C10D7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C86D-1A0C-090D-C44B-DDFCC9FD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one view changes them all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4D27E-0111-A42F-F587-4D1D787C3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80034-8868-F29A-C1CD-A994DACA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5AC8A-D14A-B118-67B9-FD4B2C90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53B3D53-B398-F90B-3301-D51ECC3ABF79}"/>
              </a:ext>
            </a:extLst>
          </p:cNvPr>
          <p:cNvGraphicFramePr>
            <a:graphicFrameLocks noGrp="1"/>
          </p:cNvGraphicFramePr>
          <p:nvPr/>
        </p:nvGraphicFramePr>
        <p:xfrm>
          <a:off x="5622270" y="2885177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24227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161CCC-554C-F6D0-3D66-8779B3B06EB5}"/>
              </a:ext>
            </a:extLst>
          </p:cNvPr>
          <p:cNvGraphicFramePr>
            <a:graphicFrameLocks noGrp="1"/>
          </p:cNvGraphicFramePr>
          <p:nvPr/>
        </p:nvGraphicFramePr>
        <p:xfrm>
          <a:off x="5622270" y="137769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B5A4829-A736-3E82-4DFD-A23D7A3D96C2}"/>
              </a:ext>
            </a:extLst>
          </p:cNvPr>
          <p:cNvSpPr txBox="1"/>
          <p:nvPr/>
        </p:nvSpPr>
        <p:spPr>
          <a:xfrm>
            <a:off x="6428754" y="428536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E7289A-EB43-BD21-21B7-60EC7D7771EB}"/>
              </a:ext>
            </a:extLst>
          </p:cNvPr>
          <p:cNvSpPr txBox="1"/>
          <p:nvPr/>
        </p:nvSpPr>
        <p:spPr>
          <a:xfrm>
            <a:off x="9588388" y="430928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526B1B9-5319-0A9C-072A-B8506DD8E42E}"/>
              </a:ext>
            </a:extLst>
          </p:cNvPr>
          <p:cNvGraphicFramePr>
            <a:graphicFrameLocks noGrp="1"/>
          </p:cNvGraphicFramePr>
          <p:nvPr/>
        </p:nvGraphicFramePr>
        <p:xfrm>
          <a:off x="8763964" y="2880360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65674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68B932C-4F54-F07B-E51B-9CB100D69DF5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>
            <a:off x="5622270" y="1614422"/>
            <a:ext cx="1552430" cy="1382533"/>
          </a:xfrm>
          <a:prstGeom prst="curvedConnector3">
            <a:avLst>
              <a:gd name="adj1" fmla="val 114725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30DF158-3388-ADE3-8779-DA614095F5EF}"/>
              </a:ext>
            </a:extLst>
          </p:cNvPr>
          <p:cNvCxnSpPr>
            <a:cxnSpLocks/>
          </p:cNvCxnSpPr>
          <p:nvPr/>
        </p:nvCxnSpPr>
        <p:spPr>
          <a:xfrm rot="10800000">
            <a:off x="5556060" y="1449603"/>
            <a:ext cx="4760335" cy="1574907"/>
          </a:xfrm>
          <a:prstGeom prst="curvedConnector3">
            <a:avLst>
              <a:gd name="adj1" fmla="val 109326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FEF78620-9426-71C2-DA96-8BAE9255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651" b="39273"/>
          <a:stretch/>
        </p:blipFill>
        <p:spPr>
          <a:xfrm>
            <a:off x="838200" y="1377695"/>
            <a:ext cx="3815803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82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30928-553B-6601-F3A3-F8102FF83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0C46-11A0-E017-8EC7-32B9DA84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one view changes them all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6497C-4C8C-EEE3-7177-6387C48A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DAC1F-3632-B23E-510A-ABDE90A8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E30CE-6236-2470-F25B-56E507EB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FB31B3-944C-5AC2-4D99-CB72EC8EA97D}"/>
              </a:ext>
            </a:extLst>
          </p:cNvPr>
          <p:cNvGraphicFramePr>
            <a:graphicFrameLocks noGrp="1"/>
          </p:cNvGraphicFramePr>
          <p:nvPr/>
        </p:nvGraphicFramePr>
        <p:xfrm>
          <a:off x="5622270" y="2885177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24227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BAE474-5DC0-AC0F-BFE2-5383E6D4D1E4}"/>
              </a:ext>
            </a:extLst>
          </p:cNvPr>
          <p:cNvGraphicFramePr>
            <a:graphicFrameLocks noGrp="1"/>
          </p:cNvGraphicFramePr>
          <p:nvPr/>
        </p:nvGraphicFramePr>
        <p:xfrm>
          <a:off x="5622270" y="137769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16EFA84-8A95-195A-6987-46F268249200}"/>
              </a:ext>
            </a:extLst>
          </p:cNvPr>
          <p:cNvGraphicFramePr>
            <a:graphicFrameLocks noGrp="1"/>
          </p:cNvGraphicFramePr>
          <p:nvPr/>
        </p:nvGraphicFramePr>
        <p:xfrm>
          <a:off x="8763964" y="2880360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65674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57593580-CBCD-5C31-488C-F7D38D07CA9F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>
            <a:off x="5622270" y="1614422"/>
            <a:ext cx="1552430" cy="1382533"/>
          </a:xfrm>
          <a:prstGeom prst="curvedConnector3">
            <a:avLst>
              <a:gd name="adj1" fmla="val 114725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177169C-CDF1-9A6A-952C-F93186BF1480}"/>
              </a:ext>
            </a:extLst>
          </p:cNvPr>
          <p:cNvCxnSpPr>
            <a:cxnSpLocks/>
          </p:cNvCxnSpPr>
          <p:nvPr/>
        </p:nvCxnSpPr>
        <p:spPr>
          <a:xfrm rot="10800000">
            <a:off x="5556060" y="1449603"/>
            <a:ext cx="4760335" cy="1574907"/>
          </a:xfrm>
          <a:prstGeom prst="curvedConnector3">
            <a:avLst>
              <a:gd name="adj1" fmla="val 109326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60984D-7524-CFC5-09BA-9292F9AADA01}"/>
              </a:ext>
            </a:extLst>
          </p:cNvPr>
          <p:cNvSpPr txBox="1"/>
          <p:nvPr/>
        </p:nvSpPr>
        <p:spPr>
          <a:xfrm>
            <a:off x="6428754" y="4285364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0A2D1-FD99-1C22-87C4-B8A24AE98E10}"/>
              </a:ext>
            </a:extLst>
          </p:cNvPr>
          <p:cNvSpPr txBox="1"/>
          <p:nvPr/>
        </p:nvSpPr>
        <p:spPr>
          <a:xfrm>
            <a:off x="9588388" y="4309281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AE7E82-97D8-83DC-FDED-597C740323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653" b="-771"/>
          <a:stretch/>
        </p:blipFill>
        <p:spPr>
          <a:xfrm>
            <a:off x="838200" y="1377694"/>
            <a:ext cx="3815803" cy="27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53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4E8FD-F29E-6DAF-1C84-499EA5161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B58A-2A42-F059-782F-1C7F7C79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your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A429-13DF-C1F5-2544-346BC8E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267CE-6304-991A-62D6-E91F7A6B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DB21F-4663-90D1-B4B2-4EE4B91B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376688-08BE-6419-FFDF-36D7C2BF8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96752"/>
            <a:ext cx="7772400" cy="159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4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61C3-253D-4911-2181-3AC8F0AB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NumPy – huh, yeah – what’s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1C84-20FA-B23B-2123-8BEE6595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295"/>
            <a:ext cx="10515600" cy="4198961"/>
          </a:xfrm>
        </p:spPr>
        <p:txBody>
          <a:bodyPr/>
          <a:lstStyle/>
          <a:p>
            <a:r>
              <a:rPr lang="en-US" dirty="0"/>
              <a:t>NumPy </a:t>
            </a:r>
            <a:r>
              <a:rPr lang="en-US" dirty="0" err="1"/>
              <a:t>i</a:t>
            </a:r>
            <a:r>
              <a:rPr lang="en-CH" dirty="0"/>
              <a:t>ntroduce</a:t>
            </a:r>
            <a:r>
              <a:rPr lang="en-US" dirty="0"/>
              <a:t>s</a:t>
            </a:r>
            <a:r>
              <a:rPr lang="en-CH" dirty="0"/>
              <a:t> a new data structure: </a:t>
            </a:r>
            <a:r>
              <a:rPr lang="en-CH" b="1" dirty="0"/>
              <a:t>the array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Great for storing homogeneous data, where every element in the array has the same meaning. E.g. images, sound,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E263-5C15-46FF-E275-6905F306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990E-3860-5999-FCB3-A2707E60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34BC-09C4-A642-ADE5-7C56A2AE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3B12A-21CC-F3B3-E2CE-FFC1D9026ACD}"/>
              </a:ext>
            </a:extLst>
          </p:cNvPr>
          <p:cNvSpPr txBox="1"/>
          <p:nvPr/>
        </p:nvSpPr>
        <p:spPr>
          <a:xfrm>
            <a:off x="2531604" y="2348880"/>
            <a:ext cx="712879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CH" sz="2800" dirty="0"/>
              <a:t>An array is a regular, N-dimensional grid of data of the same type, typically numerical data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09C2812-AD82-5C8D-DD81-AC5E7A6D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926" y="4848022"/>
            <a:ext cx="2114148" cy="9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7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2F837-68BF-9C42-ED6F-E9ADC7743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57C3-0037-939C-340E-01DB07A7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your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313E8-D8AD-4216-77FE-5B1A6363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EFA8F-30DD-F3B2-B427-CF439F46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046C0-9F55-D5F6-9CF2-698C948C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7986A-63A7-A08D-6CF8-F699B8410CA7}"/>
              </a:ext>
            </a:extLst>
          </p:cNvPr>
          <p:cNvSpPr txBox="1"/>
          <p:nvPr/>
        </p:nvSpPr>
        <p:spPr>
          <a:xfrm>
            <a:off x="9552384" y="2907902"/>
            <a:ext cx="259228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 of usage</a:t>
            </a:r>
          </a:p>
          <a:p>
            <a:endParaRPr lang="en-US" dirty="0"/>
          </a:p>
          <a:p>
            <a:r>
              <a:rPr lang="en-US" dirty="0"/>
              <a:t>what can go wrong with this function?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3A93D3-6529-ECE9-1208-167DD2E0B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96752"/>
            <a:ext cx="7772400" cy="1595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F5B975-2322-C370-15F6-34FA6A040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378" y="2890682"/>
            <a:ext cx="792299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57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996F-8E8F-2D1E-1D8C-FDE7FFFD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your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13637-32F0-102A-2A7C-CB69867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F7F98-D878-203B-EAA9-D3581E1B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70EB7-6619-6015-4027-65670A8E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DE939-93B2-8BD1-1604-F2F5021FF265}"/>
              </a:ext>
            </a:extLst>
          </p:cNvPr>
          <p:cNvSpPr txBox="1"/>
          <p:nvPr/>
        </p:nvSpPr>
        <p:spPr>
          <a:xfrm>
            <a:off x="7143846" y="4613942"/>
            <a:ext cx="511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input array has been modified!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1D7D5-3762-22F2-2A26-314642B681F6}"/>
              </a:ext>
            </a:extLst>
          </p:cNvPr>
          <p:cNvSpPr txBox="1"/>
          <p:nvPr/>
        </p:nvSpPr>
        <p:spPr>
          <a:xfrm>
            <a:off x="7143846" y="5075607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 and so have all other views of the same data!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D1366309-FCB5-8B45-B418-29FD2E7945C7}"/>
              </a:ext>
            </a:extLst>
          </p:cNvPr>
          <p:cNvSpPr/>
          <p:nvPr/>
        </p:nvSpPr>
        <p:spPr>
          <a:xfrm>
            <a:off x="6207742" y="4685949"/>
            <a:ext cx="792088" cy="31764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E40EDB-D587-42DF-DF49-CED800E7C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573" y="2924944"/>
            <a:ext cx="4241383" cy="3179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F7B4F9-C978-2A80-FCD9-FB3D107AC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196752"/>
            <a:ext cx="7772400" cy="1595247"/>
          </a:xfrm>
          <a:prstGeom prst="rect">
            <a:avLst/>
          </a:prstGeom>
        </p:spPr>
      </p:pic>
      <p:sp>
        <p:nvSpPr>
          <p:cNvPr id="14" name="Left Arrow 13">
            <a:extLst>
              <a:ext uri="{FF2B5EF4-FFF2-40B4-BE49-F238E27FC236}">
                <a16:creationId xmlns:a16="http://schemas.microsoft.com/office/drawing/2014/main" id="{C8B2BCA6-4793-8C40-8080-F6ED6527E3DE}"/>
              </a:ext>
            </a:extLst>
          </p:cNvPr>
          <p:cNvSpPr/>
          <p:nvPr/>
        </p:nvSpPr>
        <p:spPr>
          <a:xfrm>
            <a:off x="6207742" y="5332280"/>
            <a:ext cx="792088" cy="31764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5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4702C-6B91-18A4-57AA-1C3C4F262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52E8740-BCF9-D595-5250-C2FF041B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2495953"/>
            <a:ext cx="7772400" cy="1794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632DF-66E6-7824-B2C0-B50749F5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your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58E44-D16A-BBB9-A2C2-6901505E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15FF6-2493-DCC0-A9CD-C381C8ED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1AD85-61CA-B436-117E-B7314E32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61E52B2-A748-CCF1-DC1E-7D935618496B}"/>
              </a:ext>
            </a:extLst>
          </p:cNvPr>
          <p:cNvSpPr/>
          <p:nvPr/>
        </p:nvSpPr>
        <p:spPr>
          <a:xfrm>
            <a:off x="3719736" y="3576989"/>
            <a:ext cx="792088" cy="31764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8D2F4-99B3-8E97-2278-7AA9EE827143}"/>
              </a:ext>
            </a:extLst>
          </p:cNvPr>
          <p:cNvSpPr txBox="1"/>
          <p:nvPr/>
        </p:nvSpPr>
        <p:spPr>
          <a:xfrm>
            <a:off x="1023827" y="4744841"/>
            <a:ext cx="511514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Discuss pro and cons with them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E960A-B953-6126-8FC8-284B7CFA764A}"/>
              </a:ext>
            </a:extLst>
          </p:cNvPr>
          <p:cNvSpPr txBox="1"/>
          <p:nvPr/>
        </p:nvSpPr>
        <p:spPr>
          <a:xfrm>
            <a:off x="910692" y="1352671"/>
            <a:ext cx="93617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Best practice: functions that take an array as an input should avoid modifying it in place!</a:t>
            </a:r>
          </a:p>
          <a:p>
            <a:r>
              <a:rPr lang="en-US" sz="2000" dirty="0"/>
              <a:t>Always make a copy or be super extra clear in the docstring</a:t>
            </a:r>
          </a:p>
        </p:txBody>
      </p:sp>
    </p:spTree>
    <p:extLst>
      <p:ext uri="{BB962C8B-B14F-4D97-AF65-F5344CB8AC3E}">
        <p14:creationId xmlns:p14="http://schemas.microsoft.com/office/powerpoint/2010/main" val="531579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483B-D2DF-E679-1EE5-49CCCB57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views and copies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7ED2-239D-1AA7-2409-E23E45A9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B893-0E2D-E7C6-223C-E3A70850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3602-B1AC-C90D-7606-E71109A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DB8B333-AA04-DB22-58FB-5BBEF61673C4}"/>
              </a:ext>
            </a:extLst>
          </p:cNvPr>
          <p:cNvSpPr txBox="1">
            <a:spLocks/>
          </p:cNvSpPr>
          <p:nvPr/>
        </p:nvSpPr>
        <p:spPr>
          <a:xfrm>
            <a:off x="838200" y="1430797"/>
            <a:ext cx="10515600" cy="4523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View</a:t>
            </a:r>
          </a:p>
          <a:p>
            <a:pPr lvl="1"/>
            <a:r>
              <a:rPr lang="en-US" sz="2600" dirty="0"/>
              <a:t>There can be multiple views of the same memory block, interpreted as different arrays</a:t>
            </a:r>
          </a:p>
          <a:p>
            <a:pPr lvl="1"/>
            <a:r>
              <a:rPr lang="en-US" sz="2600" dirty="0"/>
              <a:t>Slicing returns a view</a:t>
            </a:r>
          </a:p>
          <a:p>
            <a:pPr lvl="1"/>
            <a:r>
              <a:rPr lang="en-US" sz="2600" dirty="0"/>
              <a:t>In-place operations on a view modify the memory block </a:t>
            </a:r>
            <a:br>
              <a:rPr lang="en-US" sz="2600" dirty="0"/>
            </a:br>
            <a:r>
              <a:rPr lang="en-US" sz="2600" dirty="0"/>
              <a:t>and all of its views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Copy</a:t>
            </a:r>
          </a:p>
          <a:p>
            <a:pPr lvl="1"/>
            <a:r>
              <a:rPr lang="en-US" sz="2600" dirty="0"/>
              <a:t>When a copy of an array needs to be created, it allocates a separate memory block and associates it with new metadata</a:t>
            </a:r>
          </a:p>
          <a:p>
            <a:pPr lvl="1"/>
            <a:r>
              <a:rPr lang="en-US" sz="2600" dirty="0"/>
              <a:t>Fancy indexing always returns copies</a:t>
            </a:r>
          </a:p>
          <a:p>
            <a:pPr lvl="1"/>
            <a:r>
              <a:rPr lang="en-US" sz="2600" dirty="0"/>
              <a:t>A copy can be forced with .copy()</a:t>
            </a:r>
            <a:endParaRPr lang="en-US" sz="3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12821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2DD6-C920-E1FE-C068-F768A5EE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A special kind of view: broadcasting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DF12-06EB-9312-DC83-F996C01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24F1-398C-CC3B-7BB2-EDAA1FE7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8E9B-8A89-17D1-EC56-826716D3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E712A3-7C5F-95BF-C449-C58520B24DA1}"/>
              </a:ext>
            </a:extLst>
          </p:cNvPr>
          <p:cNvGraphicFramePr>
            <a:graphicFrameLocks noGrp="1"/>
          </p:cNvGraphicFramePr>
          <p:nvPr/>
        </p:nvGraphicFramePr>
        <p:xfrm>
          <a:off x="702736" y="2066563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CF49B2-B915-2D95-E7EA-214C85CA92E9}"/>
              </a:ext>
            </a:extLst>
          </p:cNvPr>
          <p:cNvSpPr txBox="1"/>
          <p:nvPr/>
        </p:nvSpPr>
        <p:spPr>
          <a:xfrm>
            <a:off x="551384" y="163635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AF327-4C3F-834D-7F73-DF0475B9FF8A}"/>
              </a:ext>
            </a:extLst>
          </p:cNvPr>
          <p:cNvSpPr txBox="1"/>
          <p:nvPr/>
        </p:nvSpPr>
        <p:spPr>
          <a:xfrm>
            <a:off x="551384" y="28141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3BA45C-926B-FC5F-43C6-290AB7975191}"/>
              </a:ext>
            </a:extLst>
          </p:cNvPr>
          <p:cNvGraphicFramePr>
            <a:graphicFrameLocks noGrp="1"/>
          </p:cNvGraphicFramePr>
          <p:nvPr/>
        </p:nvGraphicFramePr>
        <p:xfrm>
          <a:off x="711754" y="321297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H" sz="12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6E1D6E-6F6F-A923-EDDF-D539216A2233}"/>
              </a:ext>
            </a:extLst>
          </p:cNvPr>
          <p:cNvSpPr txBox="1"/>
          <p:nvPr/>
        </p:nvSpPr>
        <p:spPr>
          <a:xfrm>
            <a:off x="3436381" y="4755470"/>
            <a:ext cx="21602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 stride of 0 means that for each new row, we don’t move in 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92519-A75A-D272-C8F7-75F25248F9C8}"/>
              </a:ext>
            </a:extLst>
          </p:cNvPr>
          <p:cNvCxnSpPr>
            <a:cxnSpLocks/>
          </p:cNvCxnSpPr>
          <p:nvPr/>
        </p:nvCxnSpPr>
        <p:spPr>
          <a:xfrm flipH="1" flipV="1">
            <a:off x="1991544" y="4252156"/>
            <a:ext cx="1305498" cy="90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A252FC-E0B1-4368-3A6E-FE28B3D06003}"/>
              </a:ext>
            </a:extLst>
          </p:cNvPr>
          <p:cNvSpPr txBox="1"/>
          <p:nvPr/>
        </p:nvSpPr>
        <p:spPr>
          <a:xfrm>
            <a:off x="3423233" y="3157010"/>
            <a:ext cx="216024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The shape says we have 4 rows and 9 columns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749E5-8307-4B4E-FF50-B8CEAE920A45}"/>
              </a:ext>
            </a:extLst>
          </p:cNvPr>
          <p:cNvCxnSpPr>
            <a:cxnSpLocks/>
          </p:cNvCxnSpPr>
          <p:nvPr/>
        </p:nvCxnSpPr>
        <p:spPr>
          <a:xfrm flipH="1">
            <a:off x="2495601" y="3573276"/>
            <a:ext cx="792087" cy="26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62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2DD6-C920-E1FE-C068-F768A5EE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A special kind of view: broadcasting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DF12-06EB-9312-DC83-F996C01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24F1-398C-CC3B-7BB2-EDAA1FE7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8E9B-8A89-17D1-EC56-826716D3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E712A3-7C5F-95BF-C449-C58520B2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31670"/>
              </p:ext>
            </p:extLst>
          </p:nvPr>
        </p:nvGraphicFramePr>
        <p:xfrm>
          <a:off x="702736" y="2066563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CF49B2-B915-2D95-E7EA-214C85CA92E9}"/>
              </a:ext>
            </a:extLst>
          </p:cNvPr>
          <p:cNvSpPr txBox="1"/>
          <p:nvPr/>
        </p:nvSpPr>
        <p:spPr>
          <a:xfrm>
            <a:off x="551384" y="163635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B7D1-A221-0B2A-E14C-D8F12C149CFF}"/>
              </a:ext>
            </a:extLst>
          </p:cNvPr>
          <p:cNvSpPr txBox="1"/>
          <p:nvPr/>
        </p:nvSpPr>
        <p:spPr>
          <a:xfrm>
            <a:off x="6879070" y="2707475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AF327-4C3F-834D-7F73-DF0475B9FF8A}"/>
              </a:ext>
            </a:extLst>
          </p:cNvPr>
          <p:cNvSpPr txBox="1"/>
          <p:nvPr/>
        </p:nvSpPr>
        <p:spPr>
          <a:xfrm>
            <a:off x="551384" y="28141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3BA45C-926B-FC5F-43C6-290AB7975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00919"/>
              </p:ext>
            </p:extLst>
          </p:nvPr>
        </p:nvGraphicFramePr>
        <p:xfrm>
          <a:off x="711754" y="321297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H" sz="12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92FBA3-7A74-D79E-0BDC-7F5F938E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05785"/>
              </p:ext>
            </p:extLst>
          </p:nvPr>
        </p:nvGraphicFramePr>
        <p:xfrm>
          <a:off x="7032104" y="3105596"/>
          <a:ext cx="3960441" cy="146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66856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45982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079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6E1D6E-6F6F-A923-EDDF-D539216A2233}"/>
              </a:ext>
            </a:extLst>
          </p:cNvPr>
          <p:cNvSpPr txBox="1"/>
          <p:nvPr/>
        </p:nvSpPr>
        <p:spPr>
          <a:xfrm>
            <a:off x="3436381" y="4755470"/>
            <a:ext cx="21602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 stride of 0 means that for each new row, we don’t move in 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92519-A75A-D272-C8F7-75F25248F9C8}"/>
              </a:ext>
            </a:extLst>
          </p:cNvPr>
          <p:cNvCxnSpPr>
            <a:cxnSpLocks/>
          </p:cNvCxnSpPr>
          <p:nvPr/>
        </p:nvCxnSpPr>
        <p:spPr>
          <a:xfrm flipH="1" flipV="1">
            <a:off x="1991544" y="4252156"/>
            <a:ext cx="1305498" cy="90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204848-80F2-B48D-89AB-842A91188B62}"/>
              </a:ext>
            </a:extLst>
          </p:cNvPr>
          <p:cNvSpPr txBox="1"/>
          <p:nvPr/>
        </p:nvSpPr>
        <p:spPr>
          <a:xfrm>
            <a:off x="7356140" y="1539761"/>
            <a:ext cx="33123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As a result, we obtain a view with duplicated rows, without using extra memory!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A252FC-E0B1-4368-3A6E-FE28B3D06003}"/>
              </a:ext>
            </a:extLst>
          </p:cNvPr>
          <p:cNvSpPr txBox="1"/>
          <p:nvPr/>
        </p:nvSpPr>
        <p:spPr>
          <a:xfrm>
            <a:off x="3423233" y="3157010"/>
            <a:ext cx="216024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The shape says we have 4 rows and 9 columns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749E5-8307-4B4E-FF50-B8CEAE920A45}"/>
              </a:ext>
            </a:extLst>
          </p:cNvPr>
          <p:cNvCxnSpPr>
            <a:cxnSpLocks/>
          </p:cNvCxnSpPr>
          <p:nvPr/>
        </p:nvCxnSpPr>
        <p:spPr>
          <a:xfrm flipH="1">
            <a:off x="2495601" y="3573276"/>
            <a:ext cx="792087" cy="26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92A0B3C-F535-C515-7BA9-63C0DA243A54}"/>
              </a:ext>
            </a:extLst>
          </p:cNvPr>
          <p:cNvSpPr/>
          <p:nvPr/>
        </p:nvSpPr>
        <p:spPr>
          <a:xfrm>
            <a:off x="6879070" y="3482294"/>
            <a:ext cx="4257490" cy="1273176"/>
          </a:xfrm>
          <a:prstGeom prst="rect">
            <a:avLst/>
          </a:prstGeom>
          <a:solidFill>
            <a:schemeClr val="accent5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45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BD02-7C20-12F9-0AFB-53BAE945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3200"/>
              <a:t>NumPy </a:t>
            </a:r>
            <a:r>
              <a:rPr lang="en-CH" sz="3200" dirty="0"/>
              <a:t>uses broadcasting to perform operation on arrays of different shape without having to allocate extra memory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52CC2-0941-E9CE-504A-0F4B7CEC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7A8CB-4D9B-9928-9179-8C537E85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ABB5A-C0CE-BC34-F20C-75138EEC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53870-83B1-F30C-3A37-E710F4DB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15" y="1616311"/>
            <a:ext cx="7217585" cy="4392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C853A-D94A-CBCE-F094-FEB0322DA275}"/>
              </a:ext>
            </a:extLst>
          </p:cNvPr>
          <p:cNvSpPr txBox="1"/>
          <p:nvPr/>
        </p:nvSpPr>
        <p:spPr>
          <a:xfrm>
            <a:off x="8578858" y="2519893"/>
            <a:ext cx="2743200" cy="2585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dimension matching rules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[:, </a:t>
            </a:r>
            <a:r>
              <a:rPr lang="en-US" dirty="0" err="1"/>
              <a:t>np.newaxis</a:t>
            </a:r>
            <a:r>
              <a:rPr lang="en-US" dirty="0"/>
              <a:t>]?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element-wise multiplication (*)</a:t>
            </a:r>
          </a:p>
          <a:p>
            <a:pPr algn="ctr"/>
            <a:r>
              <a:rPr lang="en-US" dirty="0"/>
              <a:t> vs </a:t>
            </a:r>
            <a:br>
              <a:rPr lang="en-US" dirty="0"/>
            </a:br>
            <a:r>
              <a:rPr lang="en-US" dirty="0"/>
              <a:t>matrix multiplication (@)</a:t>
            </a:r>
          </a:p>
        </p:txBody>
      </p:sp>
    </p:spTree>
    <p:extLst>
      <p:ext uri="{BB962C8B-B14F-4D97-AF65-F5344CB8AC3E}">
        <p14:creationId xmlns:p14="http://schemas.microsoft.com/office/powerpoint/2010/main" val="721929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8394-9297-BF78-899E-FE0EA9DA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45832" cy="90363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Broadcasting notebook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2925-017E-7905-790B-D8717459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1157"/>
            <a:ext cx="10515600" cy="469217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how NumPy treats arrays with different shapes during arithmetic operations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Rules of broadcasting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1: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the two arrays differ in their number of dimensions, the shape of the one with fewer dimensions is </a:t>
            </a:r>
            <a:r>
              <a:rPr lang="en-GB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padded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with ones on its leading (left) side.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2: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the shape of the two arrays does not match in any dimension, the array with shape equal to 1 in that dimension is stretched to match the other shape.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3: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in any dimension the sizes disagree and neither is equal to 1, an error is raised.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990E-948E-E164-8594-ED9EA46A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6BAE-E183-D8A4-CE69-82763C05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970B4-1A31-0DC3-04E0-C7A07ABF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D262AB-6A20-6C90-5CBA-9D9F8650E459}"/>
              </a:ext>
            </a:extLst>
          </p:cNvPr>
          <p:cNvGrpSpPr/>
          <p:nvPr/>
        </p:nvGrpSpPr>
        <p:grpSpPr>
          <a:xfrm>
            <a:off x="6814753" y="250837"/>
            <a:ext cx="4539047" cy="1017923"/>
            <a:chOff x="7544544" y="377602"/>
            <a:chExt cx="4539047" cy="10179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8F781E-4D54-69F2-CEEB-EF71AD524A6A}"/>
                </a:ext>
              </a:extLst>
            </p:cNvPr>
            <p:cNvSpPr/>
            <p:nvPr/>
          </p:nvSpPr>
          <p:spPr>
            <a:xfrm>
              <a:off x="7544544" y="405338"/>
              <a:ext cx="4539047" cy="9901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4D8C7B5-2CE7-9CBF-E4B7-ED498BD2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68247" y="560286"/>
              <a:ext cx="710164" cy="63125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77BF6-A8C8-40B1-8E97-D053A30A794E}"/>
                </a:ext>
              </a:extLst>
            </p:cNvPr>
            <p:cNvSpPr txBox="1"/>
            <p:nvPr/>
          </p:nvSpPr>
          <p:spPr>
            <a:xfrm>
              <a:off x="8316096" y="377602"/>
              <a:ext cx="34826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Dive in Broadcasting </a:t>
              </a:r>
              <a:endParaRPr lang="en-D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99B32E-8409-2BC1-8799-D35876B72426}"/>
                </a:ext>
              </a:extLst>
            </p:cNvPr>
            <p:cNvSpPr txBox="1"/>
            <p:nvPr/>
          </p:nvSpPr>
          <p:spPr>
            <a:xfrm>
              <a:off x="8454428" y="695283"/>
              <a:ext cx="34826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DE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otebooks/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NumPy/</a:t>
              </a: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broadcasting.ipynb</a:t>
              </a:r>
              <a:endParaRPr lang="en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FD8E63F-255F-EF60-09F8-53F645AEEE7D}"/>
              </a:ext>
            </a:extLst>
          </p:cNvPr>
          <p:cNvSpPr/>
          <p:nvPr/>
        </p:nvSpPr>
        <p:spPr>
          <a:xfrm>
            <a:off x="4712489" y="2426855"/>
            <a:ext cx="2952328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NEED EXERCISE</a:t>
            </a:r>
          </a:p>
        </p:txBody>
      </p:sp>
    </p:spTree>
    <p:extLst>
      <p:ext uri="{BB962C8B-B14F-4D97-AF65-F5344CB8AC3E}">
        <p14:creationId xmlns:p14="http://schemas.microsoft.com/office/powerpoint/2010/main" val="448418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8EA9-22F5-16DF-63A1-0180EF71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920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CH" sz="5400" dirty="0"/>
              <a:t>Up next: Tabular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AD5C-CA0E-4469-3878-8027B892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DC33F-5E5F-8A5D-6A54-3C100113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F6094-3310-19FD-44C0-CA5320E6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19EF6-1CA3-8DEC-87DC-6DD10B6B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2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619AD-CD6D-6054-E04B-0A8D648D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3F8D-D984-30C8-74B9-DDACD982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Efficient machine-native implementation</a:t>
            </a:r>
            <a:r>
              <a:rPr lang="en-C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71A9-9313-A9A4-036A-2C3B88E6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1085984" cy="4692179"/>
          </a:xfrm>
        </p:spPr>
        <p:txBody>
          <a:bodyPr>
            <a:normAutofit/>
          </a:bodyPr>
          <a:lstStyle/>
          <a:p>
            <a:r>
              <a:rPr lang="en-CH" sz="2400" dirty="0"/>
              <a:t>Data is stored in a contiguous chunk of memory, using machine-native data types</a:t>
            </a:r>
          </a:p>
          <a:p>
            <a:r>
              <a:rPr lang="en-CH" sz="2400" dirty="0"/>
              <a:t>Separate metadata tells numpy how to interpret that memory as an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888A-6F86-F874-9BE8-22D5D4B7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C444-C60F-6639-B807-AE383A74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4360" y="6355093"/>
            <a:ext cx="4114800" cy="365125"/>
          </a:xfrm>
        </p:spPr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E183E-08A1-37A7-A735-BD887A34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396089-3570-3C1D-533A-39CDA9FAE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75459"/>
              </p:ext>
            </p:extLst>
          </p:nvPr>
        </p:nvGraphicFramePr>
        <p:xfrm>
          <a:off x="1229343" y="277916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533926-A82F-21C5-9370-D74EE4C1FED2}"/>
              </a:ext>
            </a:extLst>
          </p:cNvPr>
          <p:cNvSpPr txBox="1"/>
          <p:nvPr/>
        </p:nvSpPr>
        <p:spPr>
          <a:xfrm>
            <a:off x="869303" y="325261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0EF631-638B-8875-5E97-DDA9170C5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40984"/>
              </p:ext>
            </p:extLst>
          </p:nvPr>
        </p:nvGraphicFramePr>
        <p:xfrm>
          <a:off x="1214239" y="4564984"/>
          <a:ext cx="3127896" cy="162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8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8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15939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7CB990-E9C4-327A-21E0-DB2297A9CADD}"/>
              </a:ext>
            </a:extLst>
          </p:cNvPr>
          <p:cNvSpPr txBox="1"/>
          <p:nvPr/>
        </p:nvSpPr>
        <p:spPr>
          <a:xfrm>
            <a:off x="1157334" y="235777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BEDF77D-EB29-6A7C-0291-985A8F191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72948"/>
              </p:ext>
            </p:extLst>
          </p:nvPr>
        </p:nvGraphicFramePr>
        <p:xfrm>
          <a:off x="8165317" y="3537739"/>
          <a:ext cx="1892745" cy="15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1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57A59DB-8F25-219F-20D5-5063E609BA43}"/>
              </a:ext>
            </a:extLst>
          </p:cNvPr>
          <p:cNvSpPr txBox="1"/>
          <p:nvPr/>
        </p:nvSpPr>
        <p:spPr>
          <a:xfrm>
            <a:off x="8103576" y="3131365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EF3A5-8705-B201-86EC-DF8CBEE6EFE8}"/>
              </a:ext>
            </a:extLst>
          </p:cNvPr>
          <p:cNvSpPr txBox="1"/>
          <p:nvPr/>
        </p:nvSpPr>
        <p:spPr>
          <a:xfrm>
            <a:off x="1132270" y="4181701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6EF7CAAF-3314-782D-373E-D4D2E3CFB854}"/>
              </a:ext>
            </a:extLst>
          </p:cNvPr>
          <p:cNvSpPr/>
          <p:nvPr/>
        </p:nvSpPr>
        <p:spPr>
          <a:xfrm rot="5400000">
            <a:off x="5186772" y="4225823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C600500F-B798-308B-FD74-40B04A58C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6096000" y="3048122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D5C1C2-EB65-6AF5-AED4-B81B56CEB55A}"/>
              </a:ext>
            </a:extLst>
          </p:cNvPr>
          <p:cNvSpPr/>
          <p:nvPr/>
        </p:nvSpPr>
        <p:spPr>
          <a:xfrm>
            <a:off x="6600056" y="927416"/>
            <a:ext cx="2189213" cy="1122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reminder from the architecture class </a:t>
            </a:r>
          </a:p>
        </p:txBody>
      </p:sp>
    </p:spTree>
    <p:extLst>
      <p:ext uri="{BB962C8B-B14F-4D97-AF65-F5344CB8AC3E}">
        <p14:creationId xmlns:p14="http://schemas.microsoft.com/office/powerpoint/2010/main" val="25429561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AB595AD-5A35-FF37-9562-16DBE212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 in NumPy – reference slide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DCEB-C902-4DA4-559C-CF95FBC7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B65E9-86A7-4746-DA71-F3E0503B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7F01-5EDC-2805-32CD-AB6A9E24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7" descr="A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0388936B-3721-BC25-2173-32D9B970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98" y="1012375"/>
            <a:ext cx="7019664" cy="5356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49E6C0-47DC-AED6-7E4E-672E680F3B38}"/>
              </a:ext>
            </a:extLst>
          </p:cNvPr>
          <p:cNvSpPr txBox="1"/>
          <p:nvPr/>
        </p:nvSpPr>
        <p:spPr>
          <a:xfrm>
            <a:off x="407368" y="3550945"/>
            <a:ext cx="3010761" cy="523220"/>
          </a:xfrm>
          <a:prstGeom prst="rect">
            <a:avLst/>
          </a:prstGeom>
          <a:noFill/>
          <a:ln>
            <a:solidFill>
              <a:srgbClr val="D8C7EE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A[[2, 2, 1], [2, 0, 0]]</a:t>
            </a:r>
          </a:p>
        </p:txBody>
      </p:sp>
    </p:spTree>
    <p:extLst>
      <p:ext uri="{BB962C8B-B14F-4D97-AF65-F5344CB8AC3E}">
        <p14:creationId xmlns:p14="http://schemas.microsoft.com/office/powerpoint/2010/main" val="53807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5269-250F-CA77-A77A-988130C5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Is NumPy any better than a list-of-lists?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61D-1AE6-D55D-6EE0-7758D3C3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07C3-4A93-3DA8-17F8-4F4BCC84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74BF-43FF-BAAE-4D35-FA511B15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A7F3B5-620D-1322-33EB-8C173D0C764B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70B7AE-A499-6B9C-BB15-5C410DAD54EF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AC76496-BF71-0673-62E9-F7DFF1657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12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9D3A1-8772-83B5-4052-D2770A2FD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64D7-2ECE-A06E-2DEE-172FCEAA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Is NumPy any better than a list-of-lists?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3968C1-A0BB-883C-4353-7B1ABBFCD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The machine-nativeness of the data storage means that common operations and algorithms can be implemented in C and Fortran, making them faster than a Python list-of- lists</a:t>
            </a:r>
            <a:br>
              <a:rPr lang="en-CH" dirty="0"/>
            </a:br>
            <a:endParaRPr lang="en-CH" dirty="0"/>
          </a:p>
          <a:p>
            <a:r>
              <a:rPr lang="en-CH" dirty="0"/>
              <a:t>Faster in what sense?</a:t>
            </a:r>
          </a:p>
          <a:p>
            <a:pPr lvl="1"/>
            <a:r>
              <a:rPr lang="en-CH" dirty="0"/>
              <a:t>Big-O complexity is the same. E.g., square matrix multiplication is still O(n^3)</a:t>
            </a:r>
            <a:r>
              <a:rPr lang="en-CH" baseline="30000" dirty="0"/>
              <a:t>*</a:t>
            </a:r>
          </a:p>
          <a:p>
            <a:pPr lvl="1"/>
            <a:r>
              <a:rPr lang="en-CH" b="1" dirty="0"/>
              <a:t>It’s not going to scale any better than list-of-lists</a:t>
            </a:r>
          </a:p>
          <a:p>
            <a:pPr lvl="1"/>
            <a:r>
              <a:rPr lang="en-CH" b="1" dirty="0"/>
              <a:t>Much faster for fixed-size problems</a:t>
            </a:r>
          </a:p>
          <a:p>
            <a:pPr lvl="1"/>
            <a:r>
              <a:rPr lang="en-CH" dirty="0"/>
              <a:t>This speed advantage strictly depends on operations being made in C and Fortran. Avoid Python for-loops and use existing NumPy and SciPy functionality!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9C78-FED6-7F37-4905-E1D27095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EF86-EAE4-0617-275A-C7970964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9CAA-ADF9-1A71-EA71-21686A92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42340A-7159-C8F1-665D-426C6988BF91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40CF1D-8468-80EF-5090-0CF30EC56C60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5F3A552-DBE0-03C3-6632-AF78D8AD3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8601923-F7C3-28BF-81FD-BAA993900C2C}"/>
              </a:ext>
            </a:extLst>
          </p:cNvPr>
          <p:cNvSpPr txBox="1"/>
          <p:nvPr/>
        </p:nvSpPr>
        <p:spPr>
          <a:xfrm>
            <a:off x="3791744" y="6176963"/>
            <a:ext cx="80075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aseline="30000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The best matrix multiplication algorithm as of 2025 scales as O(n^2.371339). However, out-of-the-box NumPy packages usually use a Fortran library called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OpenBLAS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that implements a O(n^3) algorithm</a:t>
            </a:r>
          </a:p>
        </p:txBody>
      </p:sp>
    </p:spTree>
    <p:extLst>
      <p:ext uri="{BB962C8B-B14F-4D97-AF65-F5344CB8AC3E}">
        <p14:creationId xmlns:p14="http://schemas.microsoft.com/office/powerpoint/2010/main" val="219156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87DCB-EF3C-47EF-8E0E-52B29C203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8B54-4CB2-2BA1-95A9-B8DD5F8F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Same data, different views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1FE7-3713-BDF7-787C-A0B49A65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2F6FC-D6AC-B537-CEC3-78663064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183B-9381-EFA1-F9B9-81F733A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26247C-23BF-CBA8-1155-1C6ADF39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4971"/>
              </p:ext>
            </p:extLst>
          </p:nvPr>
        </p:nvGraphicFramePr>
        <p:xfrm>
          <a:off x="1240948" y="208022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A10B181-A585-A16A-CE4C-8793B19B78E6}"/>
              </a:ext>
            </a:extLst>
          </p:cNvPr>
          <p:cNvSpPr txBox="1"/>
          <p:nvPr/>
        </p:nvSpPr>
        <p:spPr>
          <a:xfrm>
            <a:off x="880908" y="255367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FB6FA09-F6F6-A7B9-A7B7-A387B05DF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20740"/>
              </p:ext>
            </p:extLst>
          </p:nvPr>
        </p:nvGraphicFramePr>
        <p:xfrm>
          <a:off x="1245741" y="3816166"/>
          <a:ext cx="3127896" cy="162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8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8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15939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F58E37E-61A3-550B-FFB3-84BB011A2BDE}"/>
              </a:ext>
            </a:extLst>
          </p:cNvPr>
          <p:cNvSpPr txBox="1"/>
          <p:nvPr/>
        </p:nvSpPr>
        <p:spPr>
          <a:xfrm>
            <a:off x="1168939" y="165883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A1E4E69-9E65-8B3E-F2B0-A39E1FBD2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64482"/>
              </p:ext>
            </p:extLst>
          </p:nvPr>
        </p:nvGraphicFramePr>
        <p:xfrm>
          <a:off x="8210780" y="3384050"/>
          <a:ext cx="1892745" cy="15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1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2B6BDE-AB2D-D08C-C30A-C09D2C3B7279}"/>
              </a:ext>
            </a:extLst>
          </p:cNvPr>
          <p:cNvSpPr txBox="1"/>
          <p:nvPr/>
        </p:nvSpPr>
        <p:spPr>
          <a:xfrm>
            <a:off x="8149039" y="2977676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7B49E-6B2A-6492-DD5A-2CAC3B12ACFD}"/>
              </a:ext>
            </a:extLst>
          </p:cNvPr>
          <p:cNvSpPr txBox="1"/>
          <p:nvPr/>
        </p:nvSpPr>
        <p:spPr>
          <a:xfrm>
            <a:off x="1163772" y="3432883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B243BAA7-D664-BCD3-0444-389FBEFE8909}"/>
              </a:ext>
            </a:extLst>
          </p:cNvPr>
          <p:cNvSpPr/>
          <p:nvPr/>
        </p:nvSpPr>
        <p:spPr>
          <a:xfrm rot="5400000">
            <a:off x="4968145" y="3621179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165F4376-82B3-F9D4-A9C6-188FC09AE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5877373" y="2443478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44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148FC-272F-440E-F8A1-38596CC73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E8E48A-BF77-A037-3EDC-BDC83B611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66387"/>
              </p:ext>
            </p:extLst>
          </p:nvPr>
        </p:nvGraphicFramePr>
        <p:xfrm>
          <a:off x="1240948" y="3816165"/>
          <a:ext cx="3127894" cy="1621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7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7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(9,)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1ED7CD-860C-843F-C81A-89A5DCE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Same data, different views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F23B-0F1C-D185-3633-913F1428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491D-CBFA-BF2B-6D3F-5C6D32A3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D8F1-8946-3B4E-62F2-9F7CFE3A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B5436E-7733-EBB5-B41B-21C07730D4E1}"/>
              </a:ext>
            </a:extLst>
          </p:cNvPr>
          <p:cNvGraphicFramePr>
            <a:graphicFrameLocks noGrp="1"/>
          </p:cNvGraphicFramePr>
          <p:nvPr/>
        </p:nvGraphicFramePr>
        <p:xfrm>
          <a:off x="1240948" y="208022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EB0171-E40B-E425-5AD3-EE82591745A4}"/>
              </a:ext>
            </a:extLst>
          </p:cNvPr>
          <p:cNvSpPr txBox="1"/>
          <p:nvPr/>
        </p:nvSpPr>
        <p:spPr>
          <a:xfrm>
            <a:off x="880908" y="255367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9767D-FF0B-3B4F-EA73-B0C8DD5D2070}"/>
              </a:ext>
            </a:extLst>
          </p:cNvPr>
          <p:cNvSpPr txBox="1"/>
          <p:nvPr/>
        </p:nvSpPr>
        <p:spPr>
          <a:xfrm>
            <a:off x="1168939" y="165883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A04D9-689C-04F4-D787-966A842B6D67}"/>
              </a:ext>
            </a:extLst>
          </p:cNvPr>
          <p:cNvSpPr txBox="1"/>
          <p:nvPr/>
        </p:nvSpPr>
        <p:spPr>
          <a:xfrm>
            <a:off x="7491830" y="3814851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7E80D-8F2B-F452-611E-3C78D3CEA078}"/>
              </a:ext>
            </a:extLst>
          </p:cNvPr>
          <p:cNvSpPr txBox="1"/>
          <p:nvPr/>
        </p:nvSpPr>
        <p:spPr>
          <a:xfrm>
            <a:off x="1163772" y="3432883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12074F2-81F4-3FC0-FF3B-C11B24AECE4C}"/>
              </a:ext>
            </a:extLst>
          </p:cNvPr>
          <p:cNvSpPr/>
          <p:nvPr/>
        </p:nvSpPr>
        <p:spPr>
          <a:xfrm rot="5400000">
            <a:off x="4968145" y="3621179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8A659CC-18E7-54D4-C029-55B88AFCC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5877373" y="2443478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71DFD27-8C50-839F-ED24-A22046A94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60454"/>
              </p:ext>
            </p:extLst>
          </p:nvPr>
        </p:nvGraphicFramePr>
        <p:xfrm>
          <a:off x="7596913" y="4264466"/>
          <a:ext cx="3960441" cy="4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2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D44F-541A-E122-A6FB-6F1C9691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06"/>
            <a:ext cx="10515600" cy="903635"/>
          </a:xfrm>
        </p:spPr>
        <p:txBody>
          <a:bodyPr>
            <a:normAutofit/>
          </a:bodyPr>
          <a:lstStyle/>
          <a:p>
            <a:r>
              <a:rPr lang="en-US" dirty="0"/>
              <a:t>O(1) operations in NumPy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B4610-B977-3B87-F250-C53EA1B5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4A748-9436-5BBF-26A4-2CCE3C42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9C21A-150A-2F68-FFD5-21D6E5FC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E180D-D887-596C-D702-3F0AB7CCE8B0}"/>
              </a:ext>
            </a:extLst>
          </p:cNvPr>
          <p:cNvSpPr txBox="1"/>
          <p:nvPr/>
        </p:nvSpPr>
        <p:spPr>
          <a:xfrm>
            <a:off x="6375170" y="181776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NumPy 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23E3B2-297C-4D53-5655-8CCB4FB21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05207"/>
              </p:ext>
            </p:extLst>
          </p:nvPr>
        </p:nvGraphicFramePr>
        <p:xfrm>
          <a:off x="6588716" y="3611224"/>
          <a:ext cx="4547844" cy="29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87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201578779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468747745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099088470"/>
                    </a:ext>
                  </a:extLst>
                </a:gridCol>
              </a:tblGrid>
              <a:tr h="29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6E39CC-1055-2C51-36D8-99715F209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31316"/>
              </p:ext>
            </p:extLst>
          </p:nvPr>
        </p:nvGraphicFramePr>
        <p:xfrm>
          <a:off x="6588716" y="4389173"/>
          <a:ext cx="1354192" cy="99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48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38548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38548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338548">
                  <a:extLst>
                    <a:ext uri="{9D8B030D-6E8A-4147-A177-3AD203B41FA5}">
                      <a16:colId xmlns:a16="http://schemas.microsoft.com/office/drawing/2014/main" val="3698910447"/>
                    </a:ext>
                  </a:extLst>
                </a:gridCol>
              </a:tblGrid>
              <a:tr h="3330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46E769-A35A-C860-FCFD-23D350086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24221"/>
              </p:ext>
            </p:extLst>
          </p:nvPr>
        </p:nvGraphicFramePr>
        <p:xfrm>
          <a:off x="6588716" y="2163061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FC4D33-012F-F668-F61F-535F7A3DD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35051"/>
              </p:ext>
            </p:extLst>
          </p:nvPr>
        </p:nvGraphicFramePr>
        <p:xfrm>
          <a:off x="767408" y="1214220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CF2522-9F38-1C68-8716-4BAB0B10CAAD}"/>
              </a:ext>
            </a:extLst>
          </p:cNvPr>
          <p:cNvSpPr txBox="1"/>
          <p:nvPr/>
        </p:nvSpPr>
        <p:spPr>
          <a:xfrm>
            <a:off x="616056" y="78401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57E23-066B-0F83-BAF5-6B2DDA9B05FF}"/>
              </a:ext>
            </a:extLst>
          </p:cNvPr>
          <p:cNvSpPr txBox="1"/>
          <p:nvPr/>
        </p:nvSpPr>
        <p:spPr>
          <a:xfrm>
            <a:off x="767408" y="3302230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x.ravel()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2C4E7-CD24-B5B8-8257-01F169FE14DC}"/>
              </a:ext>
            </a:extLst>
          </p:cNvPr>
          <p:cNvSpPr txBox="1"/>
          <p:nvPr/>
        </p:nvSpPr>
        <p:spPr>
          <a:xfrm>
            <a:off x="580490" y="180738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970C2-A3EA-E972-D535-1CE31B89AE53}"/>
              </a:ext>
            </a:extLst>
          </p:cNvPr>
          <p:cNvSpPr txBox="1"/>
          <p:nvPr/>
        </p:nvSpPr>
        <p:spPr>
          <a:xfrm>
            <a:off x="767408" y="4417364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x.T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51664-BABC-DDB3-96C9-C29E7DA960EB}"/>
              </a:ext>
            </a:extLst>
          </p:cNvPr>
          <p:cNvSpPr txBox="1"/>
          <p:nvPr/>
        </p:nvSpPr>
        <p:spPr>
          <a:xfrm>
            <a:off x="767408" y="2187096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A590D8-2566-EC82-11A3-74489284C80E}"/>
              </a:ext>
            </a:extLst>
          </p:cNvPr>
          <p:cNvSpPr txBox="1"/>
          <p:nvPr/>
        </p:nvSpPr>
        <p:spPr>
          <a:xfrm>
            <a:off x="8136081" y="270161"/>
            <a:ext cx="3204608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When NumPy can execute a command by just changing the metadata, it does.</a:t>
            </a:r>
          </a:p>
          <a:p>
            <a:pPr algn="ctr"/>
            <a:r>
              <a:rPr lang="en-CH" sz="2000" dirty="0"/>
              <a:t>The result is a </a:t>
            </a:r>
            <a:r>
              <a:rPr lang="en-CH" sz="2000" b="1" dirty="0"/>
              <a:t>new view of the same data in 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C67D8A2-FA85-85BA-1627-C7B88EF79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52722"/>
              </p:ext>
            </p:extLst>
          </p:nvPr>
        </p:nvGraphicFramePr>
        <p:xfrm>
          <a:off x="3859541" y="3332319"/>
          <a:ext cx="21529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(12,)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6FD6E33-6195-A5EA-5142-CB21D06AD7A9}"/>
              </a:ext>
            </a:extLst>
          </p:cNvPr>
          <p:cNvSpPr txBox="1"/>
          <p:nvPr/>
        </p:nvSpPr>
        <p:spPr>
          <a:xfrm>
            <a:off x="3639849" y="18177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4169F2A-262E-93D7-87F2-72EDC4669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96596"/>
              </p:ext>
            </p:extLst>
          </p:nvPr>
        </p:nvGraphicFramePr>
        <p:xfrm>
          <a:off x="3859541" y="4477280"/>
          <a:ext cx="21529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277B0F4-9730-C844-7CA7-01DC9C75B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87690"/>
              </p:ext>
            </p:extLst>
          </p:nvPr>
        </p:nvGraphicFramePr>
        <p:xfrm>
          <a:off x="3859541" y="2187358"/>
          <a:ext cx="21529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F65A58F-3348-540C-690D-A64D47B412D8}"/>
              </a:ext>
            </a:extLst>
          </p:cNvPr>
          <p:cNvSpPr txBox="1"/>
          <p:nvPr/>
        </p:nvSpPr>
        <p:spPr>
          <a:xfrm>
            <a:off x="767408" y="5532498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x.reshape((2, 6))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EF1AE2C-E681-C839-0C3A-9863C69C9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15441"/>
              </p:ext>
            </p:extLst>
          </p:nvPr>
        </p:nvGraphicFramePr>
        <p:xfrm>
          <a:off x="3859541" y="5622240"/>
          <a:ext cx="21529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(48, 8)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4D16DCB-39FA-D57C-05C0-F96E882A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08257"/>
              </p:ext>
            </p:extLst>
          </p:nvPr>
        </p:nvGraphicFramePr>
        <p:xfrm>
          <a:off x="6588716" y="5737926"/>
          <a:ext cx="2273922" cy="59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87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</a:tblGrid>
              <a:tr h="29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4105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0F804D3-0200-816E-3F4E-8C796337488E}"/>
              </a:ext>
            </a:extLst>
          </p:cNvPr>
          <p:cNvSpPr/>
          <p:nvPr/>
        </p:nvSpPr>
        <p:spPr>
          <a:xfrm>
            <a:off x="8450727" y="2138129"/>
            <a:ext cx="2189213" cy="1122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 to make: there are a number of array operations that take no time at all!</a:t>
            </a:r>
          </a:p>
        </p:txBody>
      </p:sp>
    </p:spTree>
    <p:extLst>
      <p:ext uri="{BB962C8B-B14F-4D97-AF65-F5344CB8AC3E}">
        <p14:creationId xmlns:p14="http://schemas.microsoft.com/office/powerpoint/2010/main" val="389017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1F69-750F-95BD-FB87-85CF1DFC8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FB57-E4E1-6E60-6C2A-C59818D9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golden rule of NumPy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76BAF-C9E0-09EC-DCE3-59B72BC9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10399-C6C8-B7E3-E8D7-483D0E1E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0D226-989A-DF30-9812-92A3010F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5C4E3509-8D4E-6643-75AC-8D50A74A2C94}"/>
              </a:ext>
            </a:extLst>
          </p:cNvPr>
          <p:cNvSpPr txBox="1">
            <a:spLocks/>
          </p:cNvSpPr>
          <p:nvPr/>
        </p:nvSpPr>
        <p:spPr>
          <a:xfrm>
            <a:off x="407368" y="2332787"/>
            <a:ext cx="11521783" cy="2192426"/>
          </a:xfrm>
          <a:prstGeom prst="rect">
            <a:avLst/>
          </a:prstGeom>
          <a:solidFill>
            <a:srgbClr val="E3F1D9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sz="3200" dirty="0"/>
              <a:t>Operations that can be executed by only changing the metadata return a </a:t>
            </a:r>
            <a:r>
              <a:rPr lang="en-US" sz="3200" dirty="0"/>
              <a:t>“</a:t>
            </a:r>
            <a:r>
              <a:rPr lang="en-CH" sz="3200" b="1" dirty="0"/>
              <a:t>view</a:t>
            </a:r>
            <a:r>
              <a:rPr lang="en-US" sz="3200" b="1" dirty="0"/>
              <a:t> “ of the original data memory block</a:t>
            </a:r>
            <a:endParaRPr lang="en-CH" sz="3200" dirty="0"/>
          </a:p>
          <a:p>
            <a:pPr algn="ctr"/>
            <a:endParaRPr lang="en-CH" sz="3200" dirty="0"/>
          </a:p>
          <a:p>
            <a:pPr algn="ctr"/>
            <a:r>
              <a:rPr lang="en-CH" sz="3200" dirty="0"/>
              <a:t>In all other cases, </a:t>
            </a:r>
            <a:r>
              <a:rPr lang="en-US" sz="3200" dirty="0"/>
              <a:t>it creates a </a:t>
            </a:r>
            <a:r>
              <a:rPr lang="en-US" sz="3200" b="1" dirty="0"/>
              <a:t>“copy”</a:t>
            </a:r>
            <a:r>
              <a:rPr lang="en-US" sz="3200" dirty="0"/>
              <a:t> with a new data memory block</a:t>
            </a:r>
            <a:endParaRPr lang="en-CH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C25DA-F1E9-AB1E-B2B6-0DC64F73923E}"/>
              </a:ext>
            </a:extLst>
          </p:cNvPr>
          <p:cNvSpPr/>
          <p:nvPr/>
        </p:nvSpPr>
        <p:spPr>
          <a:xfrm>
            <a:off x="9595419" y="365125"/>
            <a:ext cx="2189213" cy="1122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you can always a copy explicitly with .copy()</a:t>
            </a:r>
          </a:p>
        </p:txBody>
      </p:sp>
    </p:spTree>
    <p:extLst>
      <p:ext uri="{BB962C8B-B14F-4D97-AF65-F5344CB8AC3E}">
        <p14:creationId xmlns:p14="http://schemas.microsoft.com/office/powerpoint/2010/main" val="314188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131473</TotalTime>
  <Words>2986</Words>
  <Application>Microsoft Macintosh PowerPoint</Application>
  <PresentationFormat>Widescreen</PresentationFormat>
  <Paragraphs>854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Harding</vt:lpstr>
      <vt:lpstr>Source Sans Pro</vt:lpstr>
      <vt:lpstr>Wingdings</vt:lpstr>
      <vt:lpstr>Office Theme</vt:lpstr>
      <vt:lpstr>PowerPoint Presentation</vt:lpstr>
      <vt:lpstr>NumPy – huh, yeah – what’s it good for?</vt:lpstr>
      <vt:lpstr>Efficient machine-native implementation </vt:lpstr>
      <vt:lpstr>Is NumPy any better than a list-of-lists?</vt:lpstr>
      <vt:lpstr>Is NumPy any better than a list-of-lists?</vt:lpstr>
      <vt:lpstr>Same data, different views</vt:lpstr>
      <vt:lpstr>Same data, different views</vt:lpstr>
      <vt:lpstr>O(1) operations in NumPy</vt:lpstr>
      <vt:lpstr>The golden rule of NumPy</vt:lpstr>
      <vt:lpstr>View vs copies in indexing operations</vt:lpstr>
      <vt:lpstr>View vs copies in indexing operations</vt:lpstr>
      <vt:lpstr>View vs copies in indexing operations</vt:lpstr>
      <vt:lpstr>View vs copies in indexing operations</vt:lpstr>
      <vt:lpstr>View vs copies in indexing operations</vt:lpstr>
      <vt:lpstr>View or copy? Quiz</vt:lpstr>
      <vt:lpstr>Changing one view changes them all</vt:lpstr>
      <vt:lpstr>Changing one view changes them all</vt:lpstr>
      <vt:lpstr>Changing one view changes them all</vt:lpstr>
      <vt:lpstr>Careful with your functions</vt:lpstr>
      <vt:lpstr>Careful with your functions</vt:lpstr>
      <vt:lpstr>Careful with your functions</vt:lpstr>
      <vt:lpstr>Careful with your functions</vt:lpstr>
      <vt:lpstr>NumPy views and copies summary</vt:lpstr>
      <vt:lpstr>A special kind of view: broadcasting operations</vt:lpstr>
      <vt:lpstr>A special kind of view: broadcasting operations</vt:lpstr>
      <vt:lpstr>NumPy uses broadcasting to perform operation on arrays of different shape without having to allocate extra memory</vt:lpstr>
      <vt:lpstr>Broadcasting notebook summary</vt:lpstr>
      <vt:lpstr>Up next: Tabular Data</vt:lpstr>
      <vt:lpstr>PowerPoint Presentation</vt:lpstr>
      <vt:lpstr>Fancy indexing in NumPy – reference slide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1567</cp:revision>
  <cp:lastPrinted>2017-08-28T05:46:03Z</cp:lastPrinted>
  <dcterms:created xsi:type="dcterms:W3CDTF">2010-10-01T16:09:12Z</dcterms:created>
  <dcterms:modified xsi:type="dcterms:W3CDTF">2025-08-18T09:14:54Z</dcterms:modified>
</cp:coreProperties>
</file>