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4472C4"/>
    <a:srgbClr val="44742F"/>
    <a:srgbClr val="083B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12" y="-3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92968"/>
            <a:ext cx="10363200" cy="6366933"/>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9605435"/>
            <a:ext cx="9144000" cy="4415365"/>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0D566-B1B3-4C22-9F84-AE83CCB5F6C8}"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321957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0D566-B1B3-4C22-9F84-AE83CCB5F6C8}"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237308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73667"/>
            <a:ext cx="262890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973667"/>
            <a:ext cx="7734300"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0D566-B1B3-4C22-9F84-AE83CCB5F6C8}"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372720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0D566-B1B3-4C22-9F84-AE83CCB5F6C8}"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131413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559305"/>
            <a:ext cx="10515600" cy="760729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2238572"/>
            <a:ext cx="10515600" cy="40004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B0D566-B1B3-4C22-9F84-AE83CCB5F6C8}"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189945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4868333"/>
            <a:ext cx="51816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4868333"/>
            <a:ext cx="51816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0D566-B1B3-4C22-9F84-AE83CCB5F6C8}"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271432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73671"/>
            <a:ext cx="105156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4483101"/>
            <a:ext cx="5157787" cy="219709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6680200"/>
            <a:ext cx="51577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4483101"/>
            <a:ext cx="5183188" cy="219709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6680200"/>
            <a:ext cx="5183188"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0D566-B1B3-4C22-9F84-AE83CCB5F6C8}" type="datetimeFigureOut">
              <a:rPr lang="en-US" smtClean="0"/>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365755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0D566-B1B3-4C22-9F84-AE83CCB5F6C8}" type="datetimeFigureOut">
              <a:rPr lang="en-US" smtClean="0"/>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146201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0D566-B1B3-4C22-9F84-AE83CCB5F6C8}" type="datetimeFigureOut">
              <a:rPr lang="en-US" smtClean="0"/>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216002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19200"/>
            <a:ext cx="3932237" cy="42672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2633138"/>
            <a:ext cx="6172200" cy="1299633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5486400"/>
            <a:ext cx="3932237" cy="1016423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93B0D566-B1B3-4C22-9F84-AE83CCB5F6C8}"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288873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19200"/>
            <a:ext cx="3932237" cy="42672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2633138"/>
            <a:ext cx="6172200" cy="12996333"/>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5486400"/>
            <a:ext cx="3932237" cy="1016423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93B0D566-B1B3-4C22-9F84-AE83CCB5F6C8}"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8262C-95C4-4B18-A825-BD4F1D59C45B}" type="slidenum">
              <a:rPr lang="en-US" smtClean="0"/>
              <a:t>‹#›</a:t>
            </a:fld>
            <a:endParaRPr lang="en-US"/>
          </a:p>
        </p:txBody>
      </p:sp>
    </p:spTree>
    <p:extLst>
      <p:ext uri="{BB962C8B-B14F-4D97-AF65-F5344CB8AC3E}">
        <p14:creationId xmlns:p14="http://schemas.microsoft.com/office/powerpoint/2010/main" val="1117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3671"/>
            <a:ext cx="105156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4868333"/>
            <a:ext cx="1051560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6950271"/>
            <a:ext cx="2743200" cy="973667"/>
          </a:xfrm>
          <a:prstGeom prst="rect">
            <a:avLst/>
          </a:prstGeom>
        </p:spPr>
        <p:txBody>
          <a:bodyPr vert="horz" lIns="91440" tIns="45720" rIns="91440" bIns="45720" rtlCol="0" anchor="ctr"/>
          <a:lstStyle>
            <a:lvl1pPr algn="l">
              <a:defRPr sz="1600">
                <a:solidFill>
                  <a:schemeClr val="tx1">
                    <a:tint val="75000"/>
                  </a:schemeClr>
                </a:solidFill>
              </a:defRPr>
            </a:lvl1pPr>
          </a:lstStyle>
          <a:p>
            <a:fld id="{93B0D566-B1B3-4C22-9F84-AE83CCB5F6C8}" type="datetimeFigureOut">
              <a:rPr lang="en-US" smtClean="0"/>
              <a:t>4/14/2018</a:t>
            </a:fld>
            <a:endParaRPr lang="en-US"/>
          </a:p>
        </p:txBody>
      </p:sp>
      <p:sp>
        <p:nvSpPr>
          <p:cNvPr id="5" name="Footer Placeholder 4"/>
          <p:cNvSpPr>
            <a:spLocks noGrp="1"/>
          </p:cNvSpPr>
          <p:nvPr>
            <p:ph type="ftr" sz="quarter" idx="3"/>
          </p:nvPr>
        </p:nvSpPr>
        <p:spPr>
          <a:xfrm>
            <a:off x="4038600" y="16950271"/>
            <a:ext cx="4114800" cy="97366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6950271"/>
            <a:ext cx="2743200" cy="973667"/>
          </a:xfrm>
          <a:prstGeom prst="rect">
            <a:avLst/>
          </a:prstGeom>
        </p:spPr>
        <p:txBody>
          <a:bodyPr vert="horz" lIns="91440" tIns="45720" rIns="91440" bIns="45720" rtlCol="0" anchor="ctr"/>
          <a:lstStyle>
            <a:lvl1pPr algn="r">
              <a:defRPr sz="1600">
                <a:solidFill>
                  <a:schemeClr val="tx1">
                    <a:tint val="75000"/>
                  </a:schemeClr>
                </a:solidFill>
              </a:defRPr>
            </a:lvl1pPr>
          </a:lstStyle>
          <a:p>
            <a:fld id="{3F68262C-95C4-4B18-A825-BD4F1D59C45B}" type="slidenum">
              <a:rPr lang="en-US" smtClean="0"/>
              <a:t>‹#›</a:t>
            </a:fld>
            <a:endParaRPr lang="en-US"/>
          </a:p>
        </p:txBody>
      </p:sp>
    </p:spTree>
    <p:extLst>
      <p:ext uri="{BB962C8B-B14F-4D97-AF65-F5344CB8AC3E}">
        <p14:creationId xmlns:p14="http://schemas.microsoft.com/office/powerpoint/2010/main" val="2129208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878B95-386A-4EDF-8A06-60D6094BC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316"/>
            <a:ext cx="2130140" cy="2130140"/>
          </a:xfrm>
          <a:prstGeom prst="rect">
            <a:avLst/>
          </a:prstGeom>
        </p:spPr>
      </p:pic>
      <p:sp>
        <p:nvSpPr>
          <p:cNvPr id="12" name="Rectangle 11">
            <a:extLst>
              <a:ext uri="{FF2B5EF4-FFF2-40B4-BE49-F238E27FC236}">
                <a16:creationId xmlns:a16="http://schemas.microsoft.com/office/drawing/2014/main" id="{1AF9F681-49BA-4BF3-80F6-5895F9F1B548}"/>
              </a:ext>
            </a:extLst>
          </p:cNvPr>
          <p:cNvSpPr/>
          <p:nvPr/>
        </p:nvSpPr>
        <p:spPr>
          <a:xfrm>
            <a:off x="4325329" y="583369"/>
            <a:ext cx="1188720"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Partners</a:t>
            </a:r>
          </a:p>
        </p:txBody>
      </p:sp>
      <p:sp>
        <p:nvSpPr>
          <p:cNvPr id="13" name="Rectangle 12">
            <a:extLst>
              <a:ext uri="{FF2B5EF4-FFF2-40B4-BE49-F238E27FC236}">
                <a16:creationId xmlns:a16="http://schemas.microsoft.com/office/drawing/2014/main" id="{F142A4EC-3199-4653-B3DF-8AF3778AA7ED}"/>
              </a:ext>
            </a:extLst>
          </p:cNvPr>
          <p:cNvSpPr/>
          <p:nvPr/>
        </p:nvSpPr>
        <p:spPr>
          <a:xfrm>
            <a:off x="2467039" y="583369"/>
            <a:ext cx="1188720"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About</a:t>
            </a:r>
          </a:p>
        </p:txBody>
      </p:sp>
      <p:sp>
        <p:nvSpPr>
          <p:cNvPr id="14" name="Rectangle 13">
            <a:extLst>
              <a:ext uri="{FF2B5EF4-FFF2-40B4-BE49-F238E27FC236}">
                <a16:creationId xmlns:a16="http://schemas.microsoft.com/office/drawing/2014/main" id="{6F05E95A-244D-4ED0-B5B8-C7AAAD1A4EA6}"/>
              </a:ext>
            </a:extLst>
          </p:cNvPr>
          <p:cNvSpPr/>
          <p:nvPr/>
        </p:nvSpPr>
        <p:spPr>
          <a:xfrm>
            <a:off x="6183619" y="583369"/>
            <a:ext cx="1188720"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Resources</a:t>
            </a:r>
          </a:p>
        </p:txBody>
      </p:sp>
      <p:sp>
        <p:nvSpPr>
          <p:cNvPr id="15" name="Rectangle 14">
            <a:extLst>
              <a:ext uri="{FF2B5EF4-FFF2-40B4-BE49-F238E27FC236}">
                <a16:creationId xmlns:a16="http://schemas.microsoft.com/office/drawing/2014/main" id="{A96677AD-4B68-48BE-A082-B3963ED8C538}"/>
              </a:ext>
            </a:extLst>
          </p:cNvPr>
          <p:cNvSpPr/>
          <p:nvPr/>
        </p:nvSpPr>
        <p:spPr>
          <a:xfrm>
            <a:off x="8041909" y="583369"/>
            <a:ext cx="1188720"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Login</a:t>
            </a:r>
          </a:p>
        </p:txBody>
      </p:sp>
      <p:sp>
        <p:nvSpPr>
          <p:cNvPr id="16" name="Rectangle 15">
            <a:extLst>
              <a:ext uri="{FF2B5EF4-FFF2-40B4-BE49-F238E27FC236}">
                <a16:creationId xmlns:a16="http://schemas.microsoft.com/office/drawing/2014/main" id="{078D28DA-6076-4A37-ACED-21E55AE1FECD}"/>
              </a:ext>
            </a:extLst>
          </p:cNvPr>
          <p:cNvSpPr/>
          <p:nvPr/>
        </p:nvSpPr>
        <p:spPr>
          <a:xfrm>
            <a:off x="9900200" y="583369"/>
            <a:ext cx="1188720"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Contact</a:t>
            </a:r>
          </a:p>
        </p:txBody>
      </p:sp>
      <p:pic>
        <p:nvPicPr>
          <p:cNvPr id="1026" name="Picture 2" descr="https://cdn-images-1.medium.com/max/2000/1*22s2DckmClUUuKDQY6ktEw.jpeg">
            <a:extLst>
              <a:ext uri="{FF2B5EF4-FFF2-40B4-BE49-F238E27FC236}">
                <a16:creationId xmlns:a16="http://schemas.microsoft.com/office/drawing/2014/main" id="{83E4D22B-28F1-4E22-BA35-12C7C603FD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295765" y="2428623"/>
            <a:ext cx="371026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umanengineers.com/wp-content/uploads/2017/06/company.png">
            <a:extLst>
              <a:ext uri="{FF2B5EF4-FFF2-40B4-BE49-F238E27FC236}">
                <a16:creationId xmlns:a16="http://schemas.microsoft.com/office/drawing/2014/main" id="{F70F6C25-125F-4D58-BF91-45D0261C98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5972" y="2428623"/>
            <a:ext cx="3710265" cy="22860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81BB5BC2-2315-4B2E-8703-FC5866E50C6D}"/>
              </a:ext>
            </a:extLst>
          </p:cNvPr>
          <p:cNvSpPr/>
          <p:nvPr/>
        </p:nvSpPr>
        <p:spPr>
          <a:xfrm>
            <a:off x="1295765" y="2048489"/>
            <a:ext cx="3710265"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083B66"/>
                </a:solidFill>
              </a:rPr>
              <a:t>Creators and Designers</a:t>
            </a:r>
          </a:p>
        </p:txBody>
      </p:sp>
      <p:sp>
        <p:nvSpPr>
          <p:cNvPr id="23" name="Rectangle 22">
            <a:extLst>
              <a:ext uri="{FF2B5EF4-FFF2-40B4-BE49-F238E27FC236}">
                <a16:creationId xmlns:a16="http://schemas.microsoft.com/office/drawing/2014/main" id="{36287EF0-ADA1-44D5-8A18-7C8DA326592F}"/>
              </a:ext>
            </a:extLst>
          </p:cNvPr>
          <p:cNvSpPr/>
          <p:nvPr/>
        </p:nvSpPr>
        <p:spPr>
          <a:xfrm>
            <a:off x="7185972" y="2048489"/>
            <a:ext cx="3710265"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083B66"/>
                </a:solidFill>
              </a:rPr>
              <a:t>Enterprises</a:t>
            </a:r>
          </a:p>
        </p:txBody>
      </p:sp>
      <p:sp>
        <p:nvSpPr>
          <p:cNvPr id="25" name="Rectangle 24">
            <a:extLst>
              <a:ext uri="{FF2B5EF4-FFF2-40B4-BE49-F238E27FC236}">
                <a16:creationId xmlns:a16="http://schemas.microsoft.com/office/drawing/2014/main" id="{BB664FFF-78F9-4BCF-95BB-0B00B34697C5}"/>
              </a:ext>
            </a:extLst>
          </p:cNvPr>
          <p:cNvSpPr/>
          <p:nvPr/>
        </p:nvSpPr>
        <p:spPr>
          <a:xfrm>
            <a:off x="1069395" y="4829790"/>
            <a:ext cx="4268931" cy="1094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For the innovative thinkers, ambitious creators, and thoughtful designers seeking to make an impact on the world, here is your chance. We will connect you and your product with leading manufacturers and distributors to make your vision turn into reality. </a:t>
            </a:r>
          </a:p>
        </p:txBody>
      </p:sp>
      <p:sp>
        <p:nvSpPr>
          <p:cNvPr id="26" name="Rectangle 25">
            <a:extLst>
              <a:ext uri="{FF2B5EF4-FFF2-40B4-BE49-F238E27FC236}">
                <a16:creationId xmlns:a16="http://schemas.microsoft.com/office/drawing/2014/main" id="{EC238213-6230-4991-98B7-EB3A5CE4440F}"/>
              </a:ext>
            </a:extLst>
          </p:cNvPr>
          <p:cNvSpPr/>
          <p:nvPr/>
        </p:nvSpPr>
        <p:spPr>
          <a:xfrm>
            <a:off x="6906638" y="4829789"/>
            <a:ext cx="4268931" cy="1094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For businesses seeking to expand their production capacity or widen their distribution channels, our partners are there to help. Through our platform, you can manage your product’s supply chain. </a:t>
            </a:r>
          </a:p>
        </p:txBody>
      </p:sp>
      <p:sp>
        <p:nvSpPr>
          <p:cNvPr id="29" name="Rectangle 28">
            <a:extLst>
              <a:ext uri="{FF2B5EF4-FFF2-40B4-BE49-F238E27FC236}">
                <a16:creationId xmlns:a16="http://schemas.microsoft.com/office/drawing/2014/main" id="{9F128481-7F7F-46D0-9748-0A31B0368C09}"/>
              </a:ext>
            </a:extLst>
          </p:cNvPr>
          <p:cNvSpPr/>
          <p:nvPr/>
        </p:nvSpPr>
        <p:spPr>
          <a:xfrm>
            <a:off x="1408921" y="1111867"/>
            <a:ext cx="9374157" cy="821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44742F"/>
                </a:solidFill>
              </a:rPr>
              <a:t>Create, innovate, and build now. Your idea today is a product tomorrow.</a:t>
            </a:r>
          </a:p>
        </p:txBody>
      </p:sp>
      <p:pic>
        <p:nvPicPr>
          <p:cNvPr id="34" name="Picture 33">
            <a:extLst>
              <a:ext uri="{FF2B5EF4-FFF2-40B4-BE49-F238E27FC236}">
                <a16:creationId xmlns:a16="http://schemas.microsoft.com/office/drawing/2014/main" id="{98E8423E-79A9-4841-99EF-BEADBE656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2392" y="6077994"/>
            <a:ext cx="2553638" cy="450642"/>
          </a:xfrm>
          <a:prstGeom prst="rect">
            <a:avLst/>
          </a:prstGeom>
        </p:spPr>
      </p:pic>
      <p:pic>
        <p:nvPicPr>
          <p:cNvPr id="38" name="Picture 37">
            <a:extLst>
              <a:ext uri="{FF2B5EF4-FFF2-40B4-BE49-F238E27FC236}">
                <a16:creationId xmlns:a16="http://schemas.microsoft.com/office/drawing/2014/main" id="{A03FD51B-A8D3-42B2-9AF6-4187831D62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2599" y="6077994"/>
            <a:ext cx="2553638" cy="450642"/>
          </a:xfrm>
          <a:prstGeom prst="rect">
            <a:avLst/>
          </a:prstGeom>
        </p:spPr>
      </p:pic>
      <p:cxnSp>
        <p:nvCxnSpPr>
          <p:cNvPr id="42" name="Straight Connector 41">
            <a:extLst>
              <a:ext uri="{FF2B5EF4-FFF2-40B4-BE49-F238E27FC236}">
                <a16:creationId xmlns:a16="http://schemas.microsoft.com/office/drawing/2014/main" id="{46711FED-E169-4FB3-A53C-71CC893FEAB3}"/>
              </a:ext>
            </a:extLst>
          </p:cNvPr>
          <p:cNvCxnSpPr/>
          <p:nvPr/>
        </p:nvCxnSpPr>
        <p:spPr>
          <a:xfrm>
            <a:off x="933450" y="7023100"/>
            <a:ext cx="10325100" cy="0"/>
          </a:xfrm>
          <a:prstGeom prst="line">
            <a:avLst/>
          </a:prstGeom>
          <a:ln>
            <a:solidFill>
              <a:srgbClr val="E8E8E8"/>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D46116E-BB86-4E44-A3D6-3A1E55247233}"/>
              </a:ext>
            </a:extLst>
          </p:cNvPr>
          <p:cNvCxnSpPr>
            <a:cxnSpLocks/>
          </p:cNvCxnSpPr>
          <p:nvPr/>
        </p:nvCxnSpPr>
        <p:spPr>
          <a:xfrm>
            <a:off x="3090393" y="8677818"/>
            <a:ext cx="1593883"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3E7971D-4194-4810-BA21-4956AC4EDD68}"/>
              </a:ext>
            </a:extLst>
          </p:cNvPr>
          <p:cNvCxnSpPr>
            <a:cxnSpLocks/>
          </p:cNvCxnSpPr>
          <p:nvPr/>
        </p:nvCxnSpPr>
        <p:spPr>
          <a:xfrm>
            <a:off x="7345667" y="8677818"/>
            <a:ext cx="1593883"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B8E9FAF1-C66E-42CE-BA57-14AB1675C000}"/>
              </a:ext>
            </a:extLst>
          </p:cNvPr>
          <p:cNvGrpSpPr/>
          <p:nvPr/>
        </p:nvGrpSpPr>
        <p:grpSpPr>
          <a:xfrm>
            <a:off x="266104" y="7355995"/>
            <a:ext cx="2987187" cy="2061415"/>
            <a:chOff x="266104" y="7355995"/>
            <a:chExt cx="2987187" cy="2061415"/>
          </a:xfrm>
        </p:grpSpPr>
        <p:pic>
          <p:nvPicPr>
            <p:cNvPr id="46" name="Picture 45">
              <a:extLst>
                <a:ext uri="{FF2B5EF4-FFF2-40B4-BE49-F238E27FC236}">
                  <a16:creationId xmlns:a16="http://schemas.microsoft.com/office/drawing/2014/main" id="{D3F322BD-4CD4-4B77-9F31-8BBC6B1D0A70}"/>
                </a:ext>
              </a:extLst>
            </p:cNvPr>
            <p:cNvPicPr>
              <a:picLocks noChangeAspect="1"/>
            </p:cNvPicPr>
            <p:nvPr/>
          </p:nvPicPr>
          <p:blipFill>
            <a:blip r:embed="rId6"/>
            <a:stretch>
              <a:fillRect/>
            </a:stretch>
          </p:blipFill>
          <p:spPr>
            <a:xfrm>
              <a:off x="985590" y="7938227"/>
              <a:ext cx="1548215" cy="1479183"/>
            </a:xfrm>
            <a:prstGeom prst="rect">
              <a:avLst/>
            </a:prstGeom>
          </p:spPr>
        </p:pic>
        <p:sp>
          <p:nvSpPr>
            <p:cNvPr id="74" name="Rectangle 73">
              <a:extLst>
                <a:ext uri="{FF2B5EF4-FFF2-40B4-BE49-F238E27FC236}">
                  <a16:creationId xmlns:a16="http://schemas.microsoft.com/office/drawing/2014/main" id="{FDD4BA3D-10EB-491E-9967-38A4B11BA29A}"/>
                </a:ext>
              </a:extLst>
            </p:cNvPr>
            <p:cNvSpPr/>
            <p:nvPr/>
          </p:nvSpPr>
          <p:spPr>
            <a:xfrm>
              <a:off x="266104" y="7355995"/>
              <a:ext cx="2987187" cy="311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083B66"/>
                  </a:solidFill>
                </a:rPr>
                <a:t>Propose</a:t>
              </a:r>
            </a:p>
          </p:txBody>
        </p:sp>
      </p:grpSp>
      <p:grpSp>
        <p:nvGrpSpPr>
          <p:cNvPr id="69" name="Group 68">
            <a:extLst>
              <a:ext uri="{FF2B5EF4-FFF2-40B4-BE49-F238E27FC236}">
                <a16:creationId xmlns:a16="http://schemas.microsoft.com/office/drawing/2014/main" id="{45FA6A94-EB43-408A-966D-B173D4ADE46F}"/>
              </a:ext>
            </a:extLst>
          </p:cNvPr>
          <p:cNvGrpSpPr/>
          <p:nvPr/>
        </p:nvGrpSpPr>
        <p:grpSpPr>
          <a:xfrm>
            <a:off x="4521378" y="7355995"/>
            <a:ext cx="2987187" cy="2107099"/>
            <a:chOff x="4595734" y="7355995"/>
            <a:chExt cx="2987187" cy="2107099"/>
          </a:xfrm>
        </p:grpSpPr>
        <p:pic>
          <p:nvPicPr>
            <p:cNvPr id="44" name="Picture 43">
              <a:extLst>
                <a:ext uri="{FF2B5EF4-FFF2-40B4-BE49-F238E27FC236}">
                  <a16:creationId xmlns:a16="http://schemas.microsoft.com/office/drawing/2014/main" id="{BBD83AED-5A9F-46A2-B7D0-A7F3DCBF1675}"/>
                </a:ext>
              </a:extLst>
            </p:cNvPr>
            <p:cNvPicPr>
              <a:picLocks noChangeAspect="1"/>
            </p:cNvPicPr>
            <p:nvPr/>
          </p:nvPicPr>
          <p:blipFill>
            <a:blip r:embed="rId7"/>
            <a:stretch>
              <a:fillRect/>
            </a:stretch>
          </p:blipFill>
          <p:spPr>
            <a:xfrm>
              <a:off x="5242753" y="8070342"/>
              <a:ext cx="1693149" cy="1392752"/>
            </a:xfrm>
            <a:prstGeom prst="rect">
              <a:avLst/>
            </a:prstGeom>
          </p:spPr>
        </p:pic>
        <p:sp>
          <p:nvSpPr>
            <p:cNvPr id="75" name="Rectangle 74">
              <a:extLst>
                <a:ext uri="{FF2B5EF4-FFF2-40B4-BE49-F238E27FC236}">
                  <a16:creationId xmlns:a16="http://schemas.microsoft.com/office/drawing/2014/main" id="{AAA0A09E-C9DB-47A1-85DE-DA577296DD63}"/>
                </a:ext>
              </a:extLst>
            </p:cNvPr>
            <p:cNvSpPr/>
            <p:nvPr/>
          </p:nvSpPr>
          <p:spPr>
            <a:xfrm>
              <a:off x="4595734" y="7355995"/>
              <a:ext cx="2987187" cy="311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083B66"/>
                  </a:solidFill>
                </a:rPr>
                <a:t>Manufacture</a:t>
              </a:r>
            </a:p>
          </p:txBody>
        </p:sp>
      </p:grpSp>
      <p:grpSp>
        <p:nvGrpSpPr>
          <p:cNvPr id="70" name="Group 69">
            <a:extLst>
              <a:ext uri="{FF2B5EF4-FFF2-40B4-BE49-F238E27FC236}">
                <a16:creationId xmlns:a16="http://schemas.microsoft.com/office/drawing/2014/main" id="{EC902DD6-9886-4D52-BC1E-647ED779674C}"/>
              </a:ext>
            </a:extLst>
          </p:cNvPr>
          <p:cNvGrpSpPr/>
          <p:nvPr/>
        </p:nvGrpSpPr>
        <p:grpSpPr>
          <a:xfrm>
            <a:off x="8776652" y="7355483"/>
            <a:ext cx="2987187" cy="2116518"/>
            <a:chOff x="8776652" y="7355483"/>
            <a:chExt cx="2987187" cy="2116518"/>
          </a:xfrm>
        </p:grpSpPr>
        <p:pic>
          <p:nvPicPr>
            <p:cNvPr id="49" name="Picture 48">
              <a:extLst>
                <a:ext uri="{FF2B5EF4-FFF2-40B4-BE49-F238E27FC236}">
                  <a16:creationId xmlns:a16="http://schemas.microsoft.com/office/drawing/2014/main" id="{5533DC76-2DC1-4480-B263-C02946A0C058}"/>
                </a:ext>
              </a:extLst>
            </p:cNvPr>
            <p:cNvPicPr>
              <a:picLocks noChangeAspect="1"/>
            </p:cNvPicPr>
            <p:nvPr/>
          </p:nvPicPr>
          <p:blipFill>
            <a:blip r:embed="rId8"/>
            <a:stretch>
              <a:fillRect/>
            </a:stretch>
          </p:blipFill>
          <p:spPr>
            <a:xfrm>
              <a:off x="9370673" y="7883635"/>
              <a:ext cx="1799144" cy="1588366"/>
            </a:xfrm>
            <a:prstGeom prst="rect">
              <a:avLst/>
            </a:prstGeom>
          </p:spPr>
        </p:pic>
        <p:sp>
          <p:nvSpPr>
            <p:cNvPr id="76" name="Rectangle 75">
              <a:extLst>
                <a:ext uri="{FF2B5EF4-FFF2-40B4-BE49-F238E27FC236}">
                  <a16:creationId xmlns:a16="http://schemas.microsoft.com/office/drawing/2014/main" id="{6DF140AA-B9AA-4442-873C-EEA7B8D041B6}"/>
                </a:ext>
              </a:extLst>
            </p:cNvPr>
            <p:cNvSpPr/>
            <p:nvPr/>
          </p:nvSpPr>
          <p:spPr>
            <a:xfrm>
              <a:off x="8776652" y="7355483"/>
              <a:ext cx="2987187" cy="311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083B66"/>
                  </a:solidFill>
                </a:rPr>
                <a:t>Distribute</a:t>
              </a:r>
            </a:p>
          </p:txBody>
        </p:sp>
      </p:grpSp>
      <p:sp>
        <p:nvSpPr>
          <p:cNvPr id="80" name="Rectangle 79">
            <a:extLst>
              <a:ext uri="{FF2B5EF4-FFF2-40B4-BE49-F238E27FC236}">
                <a16:creationId xmlns:a16="http://schemas.microsoft.com/office/drawing/2014/main" id="{83C464FE-879C-4590-8623-76EC381191E9}"/>
              </a:ext>
            </a:extLst>
          </p:cNvPr>
          <p:cNvSpPr/>
          <p:nvPr/>
        </p:nvSpPr>
        <p:spPr>
          <a:xfrm>
            <a:off x="266104" y="9956799"/>
            <a:ext cx="3174573" cy="968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Have a prototype or design you want to start producing? Submit a proposal to manufacturers in our streamlined process. </a:t>
            </a:r>
          </a:p>
        </p:txBody>
      </p:sp>
      <p:sp>
        <p:nvSpPr>
          <p:cNvPr id="81" name="Rectangle 80">
            <a:extLst>
              <a:ext uri="{FF2B5EF4-FFF2-40B4-BE49-F238E27FC236}">
                <a16:creationId xmlns:a16="http://schemas.microsoft.com/office/drawing/2014/main" id="{00D0797F-DCDE-48D8-B5D7-8E311C3F99C4}"/>
              </a:ext>
            </a:extLst>
          </p:cNvPr>
          <p:cNvSpPr/>
          <p:nvPr/>
        </p:nvSpPr>
        <p:spPr>
          <a:xfrm>
            <a:off x="4427684" y="9956798"/>
            <a:ext cx="3174573" cy="1697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Once a proposal is accepted, keep track of your product with our real time tracker. You can regularly check in with your manufacturer to ensure everything is running smoothly. </a:t>
            </a:r>
          </a:p>
        </p:txBody>
      </p:sp>
      <p:sp>
        <p:nvSpPr>
          <p:cNvPr id="82" name="Rectangle 81">
            <a:extLst>
              <a:ext uri="{FF2B5EF4-FFF2-40B4-BE49-F238E27FC236}">
                <a16:creationId xmlns:a16="http://schemas.microsoft.com/office/drawing/2014/main" id="{08772893-78C4-4066-A897-35D6BC13C4A3}"/>
              </a:ext>
            </a:extLst>
          </p:cNvPr>
          <p:cNvSpPr/>
          <p:nvPr/>
        </p:nvSpPr>
        <p:spPr>
          <a:xfrm>
            <a:off x="8907273" y="9956798"/>
            <a:ext cx="3174573" cy="1697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rPr>
              <a:t>Sell your product in the market with our network of distributors—and earn money as it is being sold!</a:t>
            </a:r>
          </a:p>
        </p:txBody>
      </p:sp>
      <p:cxnSp>
        <p:nvCxnSpPr>
          <p:cNvPr id="83" name="Straight Connector 82">
            <a:extLst>
              <a:ext uri="{FF2B5EF4-FFF2-40B4-BE49-F238E27FC236}">
                <a16:creationId xmlns:a16="http://schemas.microsoft.com/office/drawing/2014/main" id="{CC4659EE-C0A6-47D1-B9DD-43BE0BE435DD}"/>
              </a:ext>
            </a:extLst>
          </p:cNvPr>
          <p:cNvCxnSpPr/>
          <p:nvPr/>
        </p:nvCxnSpPr>
        <p:spPr>
          <a:xfrm>
            <a:off x="933450" y="11379200"/>
            <a:ext cx="10325100" cy="0"/>
          </a:xfrm>
          <a:prstGeom prst="line">
            <a:avLst/>
          </a:prstGeom>
          <a:ln>
            <a:solidFill>
              <a:srgbClr val="E8E8E8"/>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6876F9ED-DD67-468A-86E7-99A283DC9A38}"/>
              </a:ext>
            </a:extLst>
          </p:cNvPr>
          <p:cNvGrpSpPr/>
          <p:nvPr/>
        </p:nvGrpSpPr>
        <p:grpSpPr>
          <a:xfrm>
            <a:off x="1171186" y="12455297"/>
            <a:ext cx="9849628" cy="4320012"/>
            <a:chOff x="971589" y="12636272"/>
            <a:chExt cx="9849628" cy="4320012"/>
          </a:xfrm>
        </p:grpSpPr>
        <p:pic>
          <p:nvPicPr>
            <p:cNvPr id="71" name="Picture 70">
              <a:extLst>
                <a:ext uri="{FF2B5EF4-FFF2-40B4-BE49-F238E27FC236}">
                  <a16:creationId xmlns:a16="http://schemas.microsoft.com/office/drawing/2014/main" id="{0C59F091-CE34-4AE6-9946-0221D9ECD53F}"/>
                </a:ext>
              </a:extLst>
            </p:cNvPr>
            <p:cNvPicPr>
              <a:picLocks noChangeAspect="1"/>
            </p:cNvPicPr>
            <p:nvPr/>
          </p:nvPicPr>
          <p:blipFill>
            <a:blip r:embed="rId9"/>
            <a:stretch>
              <a:fillRect/>
            </a:stretch>
          </p:blipFill>
          <p:spPr>
            <a:xfrm>
              <a:off x="971589" y="12636272"/>
              <a:ext cx="9849628" cy="4320012"/>
            </a:xfrm>
            <a:prstGeom prst="rect">
              <a:avLst/>
            </a:prstGeom>
          </p:spPr>
        </p:pic>
        <p:pic>
          <p:nvPicPr>
            <p:cNvPr id="1046" name="Picture 22" descr="Image result for map location icon">
              <a:extLst>
                <a:ext uri="{FF2B5EF4-FFF2-40B4-BE49-F238E27FC236}">
                  <a16:creationId xmlns:a16="http://schemas.microsoft.com/office/drawing/2014/main" id="{0EEFF4ED-ADEB-44FC-8BCC-024E2828BE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42599" y="1375833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2" descr="Image result for map location icon">
              <a:extLst>
                <a:ext uri="{FF2B5EF4-FFF2-40B4-BE49-F238E27FC236}">
                  <a16:creationId xmlns:a16="http://schemas.microsoft.com/office/drawing/2014/main" id="{EBEC96DE-27E2-497F-9F29-4000B98209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61434" y="13947027"/>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2" descr="Image result for map location icon">
              <a:extLst>
                <a:ext uri="{FF2B5EF4-FFF2-40B4-BE49-F238E27FC236}">
                  <a16:creationId xmlns:a16="http://schemas.microsoft.com/office/drawing/2014/main" id="{57060C76-3B84-4359-AD90-8051EA0D31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42599" y="14474026"/>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2" descr="Image result for map location icon">
              <a:extLst>
                <a:ext uri="{FF2B5EF4-FFF2-40B4-BE49-F238E27FC236}">
                  <a16:creationId xmlns:a16="http://schemas.microsoft.com/office/drawing/2014/main" id="{E560E5FD-9AFE-4D7D-8392-53B9746ECF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2608" y="14381899"/>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2" descr="Image result for map location icon">
              <a:extLst>
                <a:ext uri="{FF2B5EF4-FFF2-40B4-BE49-F238E27FC236}">
                  <a16:creationId xmlns:a16="http://schemas.microsoft.com/office/drawing/2014/main" id="{2AD6C048-82F6-4C7F-9FA6-A84BE8B7B4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28679" y="1375833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2" descr="Image result for map location icon">
              <a:extLst>
                <a:ext uri="{FF2B5EF4-FFF2-40B4-BE49-F238E27FC236}">
                  <a16:creationId xmlns:a16="http://schemas.microsoft.com/office/drawing/2014/main" id="{FB6B383E-2F8A-427A-B239-5A0D021B62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8738" y="1374692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2" descr="Image result for map location icon">
              <a:extLst>
                <a:ext uri="{FF2B5EF4-FFF2-40B4-BE49-F238E27FC236}">
                  <a16:creationId xmlns:a16="http://schemas.microsoft.com/office/drawing/2014/main" id="{F696ECDE-42E8-4EC2-9FEB-78D1F80325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9267" y="1375833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2" descr="Image result for map location icon">
              <a:extLst>
                <a:ext uri="{FF2B5EF4-FFF2-40B4-BE49-F238E27FC236}">
                  <a16:creationId xmlns:a16="http://schemas.microsoft.com/office/drawing/2014/main" id="{07F2B0D8-8A4B-45E8-98DC-0860D79780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31922" y="13955052"/>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2" descr="Image result for map location icon">
              <a:extLst>
                <a:ext uri="{FF2B5EF4-FFF2-40B4-BE49-F238E27FC236}">
                  <a16:creationId xmlns:a16="http://schemas.microsoft.com/office/drawing/2014/main" id="{6483C3DD-9B79-4D95-84E2-2C0B376DB5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69656" y="13990648"/>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2" descr="Image result for map location icon">
              <a:extLst>
                <a:ext uri="{FF2B5EF4-FFF2-40B4-BE49-F238E27FC236}">
                  <a16:creationId xmlns:a16="http://schemas.microsoft.com/office/drawing/2014/main" id="{0521590B-318F-46FD-8A09-A18E47222A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0990" y="13214861"/>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2" descr="Image result for map location icon">
              <a:extLst>
                <a:ext uri="{FF2B5EF4-FFF2-40B4-BE49-F238E27FC236}">
                  <a16:creationId xmlns:a16="http://schemas.microsoft.com/office/drawing/2014/main" id="{FF72765F-B685-4919-A5E1-3B4D95D5F4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1131" y="14402834"/>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2" descr="Image result for map location icon">
              <a:extLst>
                <a:ext uri="{FF2B5EF4-FFF2-40B4-BE49-F238E27FC236}">
                  <a16:creationId xmlns:a16="http://schemas.microsoft.com/office/drawing/2014/main" id="{02F8877F-4A09-4C53-9C56-3F042B48DF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8993" y="14151774"/>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2" descr="Image result for map location icon">
              <a:extLst>
                <a:ext uri="{FF2B5EF4-FFF2-40B4-BE49-F238E27FC236}">
                  <a16:creationId xmlns:a16="http://schemas.microsoft.com/office/drawing/2014/main" id="{7C3D76F3-CD5F-48B1-BFBA-A6B3E9818B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8936" y="14116178"/>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Image result for map location icon">
              <a:extLst>
                <a:ext uri="{FF2B5EF4-FFF2-40B4-BE49-F238E27FC236}">
                  <a16:creationId xmlns:a16="http://schemas.microsoft.com/office/drawing/2014/main" id="{455B0DB6-97D2-4CA1-9315-5BBECFD272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8856" y="14197689"/>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2" descr="Image result for map location icon">
              <a:extLst>
                <a:ext uri="{FF2B5EF4-FFF2-40B4-BE49-F238E27FC236}">
                  <a16:creationId xmlns:a16="http://schemas.microsoft.com/office/drawing/2014/main" id="{424FBE34-79D8-4230-9105-1608A7B599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0782" y="13436078"/>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2" descr="Image result for map location icon">
              <a:extLst>
                <a:ext uri="{FF2B5EF4-FFF2-40B4-BE49-F238E27FC236}">
                  <a16:creationId xmlns:a16="http://schemas.microsoft.com/office/drawing/2014/main" id="{3E190357-1379-40C9-95CD-BEE082B211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0161" y="13096559"/>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2" descr="Image result for map location icon">
              <a:extLst>
                <a:ext uri="{FF2B5EF4-FFF2-40B4-BE49-F238E27FC236}">
                  <a16:creationId xmlns:a16="http://schemas.microsoft.com/office/drawing/2014/main" id="{8244D037-52EA-4802-8D5D-0ED399D486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2938" y="1331318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2" descr="Image result for map location icon">
              <a:extLst>
                <a:ext uri="{FF2B5EF4-FFF2-40B4-BE49-F238E27FC236}">
                  <a16:creationId xmlns:a16="http://schemas.microsoft.com/office/drawing/2014/main" id="{BE7BDDE4-745A-4EBC-A44E-21220A6D62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7060" y="15698251"/>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2" descr="Image result for map location icon">
              <a:extLst>
                <a:ext uri="{FF2B5EF4-FFF2-40B4-BE49-F238E27FC236}">
                  <a16:creationId xmlns:a16="http://schemas.microsoft.com/office/drawing/2014/main" id="{763A4E0C-2FB9-416F-B0F9-F73FF29E10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334" y="1522518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Image result for map location icon">
              <a:extLst>
                <a:ext uri="{FF2B5EF4-FFF2-40B4-BE49-F238E27FC236}">
                  <a16:creationId xmlns:a16="http://schemas.microsoft.com/office/drawing/2014/main" id="{BCB2C5B0-6CEC-410E-B7C5-602AB461A1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8231" y="13444465"/>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2" descr="Image result for map location icon">
              <a:extLst>
                <a:ext uri="{FF2B5EF4-FFF2-40B4-BE49-F238E27FC236}">
                  <a16:creationId xmlns:a16="http://schemas.microsoft.com/office/drawing/2014/main" id="{9C74B72C-B8A5-4498-ABCC-6BBBFB0EEF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6153" y="1312314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2" descr="Image result for map location icon">
              <a:extLst>
                <a:ext uri="{FF2B5EF4-FFF2-40B4-BE49-F238E27FC236}">
                  <a16:creationId xmlns:a16="http://schemas.microsoft.com/office/drawing/2014/main" id="{810D8DC7-7E14-47D7-97E9-72846A1A41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7279" y="13214861"/>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2" descr="Image result for map location icon">
              <a:extLst>
                <a:ext uri="{FF2B5EF4-FFF2-40B4-BE49-F238E27FC236}">
                  <a16:creationId xmlns:a16="http://schemas.microsoft.com/office/drawing/2014/main" id="{41514A5A-BB0E-4956-AB33-5C71A4B46C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5999" y="13039059"/>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2" descr="Image result for map location icon">
              <a:extLst>
                <a:ext uri="{FF2B5EF4-FFF2-40B4-BE49-F238E27FC236}">
                  <a16:creationId xmlns:a16="http://schemas.microsoft.com/office/drawing/2014/main" id="{86B7960A-16E8-4C45-80A9-1693BBCC3B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5660" y="13330127"/>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2" descr="Image result for map location icon">
              <a:extLst>
                <a:ext uri="{FF2B5EF4-FFF2-40B4-BE49-F238E27FC236}">
                  <a16:creationId xmlns:a16="http://schemas.microsoft.com/office/drawing/2014/main" id="{C2696CFF-380B-4096-B034-2DAE043B2B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69665" y="14215888"/>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2" descr="Image result for map location icon">
              <a:extLst>
                <a:ext uri="{FF2B5EF4-FFF2-40B4-BE49-F238E27FC236}">
                  <a16:creationId xmlns:a16="http://schemas.microsoft.com/office/drawing/2014/main" id="{1E766BD5-1AB9-4228-BE62-2760EA7083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9294" y="15386306"/>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2" descr="Image result for map location icon">
              <a:extLst>
                <a:ext uri="{FF2B5EF4-FFF2-40B4-BE49-F238E27FC236}">
                  <a16:creationId xmlns:a16="http://schemas.microsoft.com/office/drawing/2014/main" id="{99CDFB9A-0C64-42D8-8791-BC7392379C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5727" y="14151774"/>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2" descr="Image result for map location icon">
              <a:extLst>
                <a:ext uri="{FF2B5EF4-FFF2-40B4-BE49-F238E27FC236}">
                  <a16:creationId xmlns:a16="http://schemas.microsoft.com/office/drawing/2014/main" id="{989447DE-96D3-4AC9-B96A-3A0D98F16C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4083" y="13635432"/>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2" descr="Image result for map location icon">
              <a:extLst>
                <a:ext uri="{FF2B5EF4-FFF2-40B4-BE49-F238E27FC236}">
                  <a16:creationId xmlns:a16="http://schemas.microsoft.com/office/drawing/2014/main" id="{5BD1253C-C649-4C34-BF93-C582C4FD5C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2353" y="13614471"/>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2" descr="Image result for map location icon">
              <a:extLst>
                <a:ext uri="{FF2B5EF4-FFF2-40B4-BE49-F238E27FC236}">
                  <a16:creationId xmlns:a16="http://schemas.microsoft.com/office/drawing/2014/main" id="{D65E4597-8B80-434C-8634-4E9DB79A78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70316" y="13283339"/>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2" descr="Image result for map location icon">
              <a:extLst>
                <a:ext uri="{FF2B5EF4-FFF2-40B4-BE49-F238E27FC236}">
                  <a16:creationId xmlns:a16="http://schemas.microsoft.com/office/drawing/2014/main" id="{BC5CB56B-21B3-4B5C-A784-E41FF722B2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1528" y="15547432"/>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2" descr="Image result for map location icon">
              <a:extLst>
                <a:ext uri="{FF2B5EF4-FFF2-40B4-BE49-F238E27FC236}">
                  <a16:creationId xmlns:a16="http://schemas.microsoft.com/office/drawing/2014/main" id="{40D100D9-856F-482B-9CA7-FF6E892ACC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4873" y="15859377"/>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2" descr="Image result for map location icon">
              <a:extLst>
                <a:ext uri="{FF2B5EF4-FFF2-40B4-BE49-F238E27FC236}">
                  <a16:creationId xmlns:a16="http://schemas.microsoft.com/office/drawing/2014/main" id="{4F5B4610-61A6-40A0-8A03-1E506D2925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3924" y="14036563"/>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2" descr="Image result for map location icon">
              <a:extLst>
                <a:ext uri="{FF2B5EF4-FFF2-40B4-BE49-F238E27FC236}">
                  <a16:creationId xmlns:a16="http://schemas.microsoft.com/office/drawing/2014/main" id="{F0CC8865-93A8-40A8-97EA-8934AEB94A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0161" y="14593700"/>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2" descr="Image result for map location icon">
              <a:extLst>
                <a:ext uri="{FF2B5EF4-FFF2-40B4-BE49-F238E27FC236}">
                  <a16:creationId xmlns:a16="http://schemas.microsoft.com/office/drawing/2014/main" id="{C98C84D7-7E54-4838-AAEB-A2699E6865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9805" y="15921668"/>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2" descr="Image result for map location icon">
              <a:extLst>
                <a:ext uri="{FF2B5EF4-FFF2-40B4-BE49-F238E27FC236}">
                  <a16:creationId xmlns:a16="http://schemas.microsoft.com/office/drawing/2014/main" id="{A4E71536-B7F3-4062-BD7A-5E70D77408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4633" y="15922698"/>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2" descr="Image result for map location icon">
              <a:extLst>
                <a:ext uri="{FF2B5EF4-FFF2-40B4-BE49-F238E27FC236}">
                  <a16:creationId xmlns:a16="http://schemas.microsoft.com/office/drawing/2014/main" id="{2D2B395D-324E-4DBF-AE39-CC75856767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6718" y="14326206"/>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22" descr="Image result for map location icon">
              <a:extLst>
                <a:ext uri="{FF2B5EF4-FFF2-40B4-BE49-F238E27FC236}">
                  <a16:creationId xmlns:a16="http://schemas.microsoft.com/office/drawing/2014/main" id="{AB44571C-5C1E-4432-AB72-EDFA196715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8420" y="14432574"/>
              <a:ext cx="322252" cy="322252"/>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22" descr="Image result for map location icon">
              <a:extLst>
                <a:ext uri="{FF2B5EF4-FFF2-40B4-BE49-F238E27FC236}">
                  <a16:creationId xmlns:a16="http://schemas.microsoft.com/office/drawing/2014/main" id="{4C07D72A-9DE8-461C-BFA3-73274E6A61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03716" y="13709824"/>
              <a:ext cx="322252" cy="322252"/>
            </a:xfrm>
            <a:prstGeom prst="rect">
              <a:avLst/>
            </a:prstGeom>
            <a:noFill/>
            <a:extLst>
              <a:ext uri="{909E8E84-426E-40DD-AFC4-6F175D3DCCD1}">
                <a14:hiddenFill xmlns:a14="http://schemas.microsoft.com/office/drawing/2010/main">
                  <a:solidFill>
                    <a:srgbClr val="FFFFFF"/>
                  </a:solidFill>
                </a14:hiddenFill>
              </a:ext>
            </a:extLst>
          </p:spPr>
        </p:pic>
      </p:grpSp>
      <p:sp>
        <p:nvSpPr>
          <p:cNvPr id="130" name="Rectangle 129">
            <a:extLst>
              <a:ext uri="{FF2B5EF4-FFF2-40B4-BE49-F238E27FC236}">
                <a16:creationId xmlns:a16="http://schemas.microsoft.com/office/drawing/2014/main" id="{C5374904-F0BE-4EEE-A9E9-F26277BDBC54}"/>
              </a:ext>
            </a:extLst>
          </p:cNvPr>
          <p:cNvSpPr/>
          <p:nvPr/>
        </p:nvSpPr>
        <p:spPr>
          <a:xfrm>
            <a:off x="4156013" y="11861377"/>
            <a:ext cx="3879974" cy="264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083B66"/>
                </a:solidFill>
              </a:rPr>
              <a:t>Our Major Manufacturing Partners</a:t>
            </a:r>
          </a:p>
        </p:txBody>
      </p:sp>
      <p:pic>
        <p:nvPicPr>
          <p:cNvPr id="86" name="Picture 85">
            <a:extLst>
              <a:ext uri="{FF2B5EF4-FFF2-40B4-BE49-F238E27FC236}">
                <a16:creationId xmlns:a16="http://schemas.microsoft.com/office/drawing/2014/main" id="{4C0F1902-7EB1-4D73-88DF-314636380FDA}"/>
              </a:ext>
            </a:extLst>
          </p:cNvPr>
          <p:cNvPicPr>
            <a:picLocks noChangeAspect="1"/>
          </p:cNvPicPr>
          <p:nvPr/>
        </p:nvPicPr>
        <p:blipFill>
          <a:blip r:embed="rId11"/>
          <a:stretch>
            <a:fillRect/>
          </a:stretch>
        </p:blipFill>
        <p:spPr>
          <a:xfrm>
            <a:off x="219874" y="14544111"/>
            <a:ext cx="1855432" cy="1235966"/>
          </a:xfrm>
          <a:prstGeom prst="rect">
            <a:avLst/>
          </a:prstGeom>
        </p:spPr>
      </p:pic>
      <p:sp>
        <p:nvSpPr>
          <p:cNvPr id="133" name="Rectangle 132">
            <a:extLst>
              <a:ext uri="{FF2B5EF4-FFF2-40B4-BE49-F238E27FC236}">
                <a16:creationId xmlns:a16="http://schemas.microsoft.com/office/drawing/2014/main" id="{CFD5EB4E-2184-4694-8130-1A2E62D9974C}"/>
              </a:ext>
            </a:extLst>
          </p:cNvPr>
          <p:cNvSpPr/>
          <p:nvPr/>
        </p:nvSpPr>
        <p:spPr>
          <a:xfrm>
            <a:off x="-14081" y="14173873"/>
            <a:ext cx="2298218" cy="238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Munich, Germany</a:t>
            </a:r>
          </a:p>
        </p:txBody>
      </p:sp>
      <p:grpSp>
        <p:nvGrpSpPr>
          <p:cNvPr id="90" name="Group 89">
            <a:extLst>
              <a:ext uri="{FF2B5EF4-FFF2-40B4-BE49-F238E27FC236}">
                <a16:creationId xmlns:a16="http://schemas.microsoft.com/office/drawing/2014/main" id="{4C66EE95-6A28-49DB-82B6-8D71DA28779C}"/>
              </a:ext>
            </a:extLst>
          </p:cNvPr>
          <p:cNvGrpSpPr/>
          <p:nvPr/>
        </p:nvGrpSpPr>
        <p:grpSpPr>
          <a:xfrm>
            <a:off x="2154037" y="13454457"/>
            <a:ext cx="3759624" cy="1607939"/>
            <a:chOff x="2154037" y="13454457"/>
            <a:chExt cx="3759624" cy="1607939"/>
          </a:xfrm>
        </p:grpSpPr>
        <p:cxnSp>
          <p:nvCxnSpPr>
            <p:cNvPr id="88" name="Straight Connector 87">
              <a:extLst>
                <a:ext uri="{FF2B5EF4-FFF2-40B4-BE49-F238E27FC236}">
                  <a16:creationId xmlns:a16="http://schemas.microsoft.com/office/drawing/2014/main" id="{A08266B4-503B-42FE-BE03-E839DE36D96C}"/>
                </a:ext>
              </a:extLst>
            </p:cNvPr>
            <p:cNvCxnSpPr>
              <a:endCxn id="106" idx="2"/>
            </p:cNvCxnSpPr>
            <p:nvPr/>
          </p:nvCxnSpPr>
          <p:spPr>
            <a:xfrm flipV="1">
              <a:off x="2189066" y="13454457"/>
              <a:ext cx="3724595" cy="154368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95308C6-8578-4492-A82B-357358EF0CA4}"/>
                </a:ext>
              </a:extLst>
            </p:cNvPr>
            <p:cNvSpPr/>
            <p:nvPr/>
          </p:nvSpPr>
          <p:spPr>
            <a:xfrm>
              <a:off x="2154037" y="14909996"/>
              <a:ext cx="152400" cy="1524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4615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187</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Vu</dc:creator>
  <cp:lastModifiedBy>Peter Vu</cp:lastModifiedBy>
  <cp:revision>25</cp:revision>
  <dcterms:created xsi:type="dcterms:W3CDTF">2018-04-14T19:16:14Z</dcterms:created>
  <dcterms:modified xsi:type="dcterms:W3CDTF">2018-04-15T00:09:56Z</dcterms:modified>
</cp:coreProperties>
</file>