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handoutMasterIdLst>
    <p:handoutMasterId r:id="rId29"/>
  </p:handoutMasterIdLst>
  <p:sldIdLst>
    <p:sldId id="256" r:id="rId2"/>
    <p:sldId id="359" r:id="rId3"/>
    <p:sldId id="363" r:id="rId4"/>
    <p:sldId id="357" r:id="rId5"/>
    <p:sldId id="394" r:id="rId6"/>
    <p:sldId id="395" r:id="rId7"/>
    <p:sldId id="396" r:id="rId8"/>
    <p:sldId id="397" r:id="rId9"/>
    <p:sldId id="398" r:id="rId10"/>
    <p:sldId id="383" r:id="rId11"/>
    <p:sldId id="384" r:id="rId12"/>
    <p:sldId id="399" r:id="rId13"/>
    <p:sldId id="385" r:id="rId14"/>
    <p:sldId id="387" r:id="rId15"/>
    <p:sldId id="389" r:id="rId16"/>
    <p:sldId id="401" r:id="rId17"/>
    <p:sldId id="402" r:id="rId18"/>
    <p:sldId id="393" r:id="rId19"/>
    <p:sldId id="403" r:id="rId20"/>
    <p:sldId id="314" r:id="rId21"/>
    <p:sldId id="391" r:id="rId22"/>
    <p:sldId id="392" r:id="rId23"/>
    <p:sldId id="404" r:id="rId24"/>
    <p:sldId id="278" r:id="rId25"/>
    <p:sldId id="381" r:id="rId26"/>
    <p:sldId id="400" r:id="rId27"/>
  </p:sldIdLst>
  <p:sldSz cx="9144000" cy="6858000" type="screen4x3"/>
  <p:notesSz cx="6400800" cy="8686800"/>
  <p:defaultTextStyle>
    <a:defPPr>
      <a:defRPr lang="de-CH"/>
    </a:defPPr>
    <a:lvl1pPr algn="l" rtl="0" eaLnBrk="0" fontAlgn="base" hangingPunct="0">
      <a:spcBef>
        <a:spcPct val="0"/>
      </a:spcBef>
      <a:spcAft>
        <a:spcPct val="0"/>
      </a:spcAft>
      <a:defRPr sz="17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7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7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7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700" kern="1200">
        <a:solidFill>
          <a:schemeClr val="tx1"/>
        </a:solidFill>
        <a:latin typeface="Arial" charset="0"/>
        <a:ea typeface="ＭＳ Ｐゴシック" charset="-128"/>
        <a:cs typeface="+mn-cs"/>
      </a:defRPr>
    </a:lvl5pPr>
    <a:lvl6pPr marL="2286000" algn="l" defTabSz="914400" rtl="0" eaLnBrk="1" latinLnBrk="0" hangingPunct="1">
      <a:defRPr sz="1700" kern="1200">
        <a:solidFill>
          <a:schemeClr val="tx1"/>
        </a:solidFill>
        <a:latin typeface="Arial" charset="0"/>
        <a:ea typeface="ＭＳ Ｐゴシック" charset="-128"/>
        <a:cs typeface="+mn-cs"/>
      </a:defRPr>
    </a:lvl6pPr>
    <a:lvl7pPr marL="2743200" algn="l" defTabSz="914400" rtl="0" eaLnBrk="1" latinLnBrk="0" hangingPunct="1">
      <a:defRPr sz="1700" kern="1200">
        <a:solidFill>
          <a:schemeClr val="tx1"/>
        </a:solidFill>
        <a:latin typeface="Arial" charset="0"/>
        <a:ea typeface="ＭＳ Ｐゴシック" charset="-128"/>
        <a:cs typeface="+mn-cs"/>
      </a:defRPr>
    </a:lvl7pPr>
    <a:lvl8pPr marL="3200400" algn="l" defTabSz="914400" rtl="0" eaLnBrk="1" latinLnBrk="0" hangingPunct="1">
      <a:defRPr sz="1700" kern="1200">
        <a:solidFill>
          <a:schemeClr val="tx1"/>
        </a:solidFill>
        <a:latin typeface="Arial" charset="0"/>
        <a:ea typeface="ＭＳ Ｐゴシック" charset="-128"/>
        <a:cs typeface="+mn-cs"/>
      </a:defRPr>
    </a:lvl8pPr>
    <a:lvl9pPr marL="3657600" algn="l" defTabSz="914400" rtl="0" eaLnBrk="1" latinLnBrk="0" hangingPunct="1">
      <a:defRPr sz="17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816">
          <p15:clr>
            <a:srgbClr val="A4A3A4"/>
          </p15:clr>
        </p15:guide>
        <p15:guide id="2" orient="horz" pos="3706">
          <p15:clr>
            <a:srgbClr val="A4A3A4"/>
          </p15:clr>
        </p15:guide>
        <p15:guide id="3" orient="horz" pos="2116">
          <p15:clr>
            <a:srgbClr val="A4A3A4"/>
          </p15:clr>
        </p15:guide>
        <p15:guide id="4" orient="horz" pos="720">
          <p15:clr>
            <a:srgbClr val="A4A3A4"/>
          </p15:clr>
        </p15:guide>
        <p15:guide id="5" pos="1973">
          <p15:clr>
            <a:srgbClr val="A4A3A4"/>
          </p15:clr>
        </p15:guide>
        <p15:guide id="6" pos="5184">
          <p15:clr>
            <a:srgbClr val="A4A3A4"/>
          </p15:clr>
        </p15:guide>
        <p15:guide id="7" orient="horz" pos="771">
          <p15:clr>
            <a:srgbClr val="A4A3A4"/>
          </p15:clr>
        </p15:guide>
        <p15:guide id="8" orient="horz" pos="712">
          <p15:clr>
            <a:srgbClr val="A4A3A4"/>
          </p15:clr>
        </p15:guide>
        <p15:guide id="9" orient="horz" pos="2252">
          <p15:clr>
            <a:srgbClr val="A4A3A4"/>
          </p15:clr>
        </p15:guide>
        <p15:guide id="10" pos="554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lene Kammerer" initials="MK" lastIdx="23"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39E48"/>
    <a:srgbClr val="761081"/>
    <a:srgbClr val="00C202"/>
    <a:srgbClr val="001F81"/>
    <a:srgbClr val="AC5C30"/>
    <a:srgbClr val="AC128F"/>
    <a:srgbClr val="1A301A"/>
    <a:srgbClr val="5A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10"/>
    <p:restoredTop sz="80118" autoAdjust="0"/>
  </p:normalViewPr>
  <p:slideViewPr>
    <p:cSldViewPr snapToObjects="1">
      <p:cViewPr varScale="1">
        <p:scale>
          <a:sx n="79" d="100"/>
          <a:sy n="79" d="100"/>
        </p:scale>
        <p:origin x="192" y="216"/>
      </p:cViewPr>
      <p:guideLst>
        <p:guide orient="horz" pos="816"/>
        <p:guide orient="horz" pos="3706"/>
        <p:guide orient="horz" pos="2116"/>
        <p:guide orient="horz" pos="720"/>
        <p:guide pos="1973"/>
        <p:guide pos="5184"/>
        <p:guide orient="horz" pos="771"/>
        <p:guide orient="horz" pos="712"/>
        <p:guide orient="horz" pos="2252"/>
        <p:guide pos="5547"/>
      </p:guideLst>
    </p:cSldViewPr>
  </p:slideViewPr>
  <p:outlineViewPr>
    <p:cViewPr>
      <p:scale>
        <a:sx n="33" d="100"/>
        <a:sy n="33" d="100"/>
      </p:scale>
      <p:origin x="0" y="0"/>
    </p:cViewPr>
  </p:outlineViewPr>
  <p:notesTextViewPr>
    <p:cViewPr>
      <p:scale>
        <a:sx n="90" d="100"/>
        <a:sy n="90" d="100"/>
      </p:scale>
      <p:origin x="0" y="0"/>
    </p:cViewPr>
  </p:notesTextViewPr>
  <p:sorterViewPr>
    <p:cViewPr>
      <p:scale>
        <a:sx n="100" d="100"/>
        <a:sy n="100" d="100"/>
      </p:scale>
      <p:origin x="0" y="158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1A4B100-AF3B-4435-B34C-93A265F4D7B4}"/>
              </a:ext>
            </a:extLst>
          </p:cNvPr>
          <p:cNvSpPr>
            <a:spLocks noGrp="1"/>
          </p:cNvSpPr>
          <p:nvPr>
            <p:ph type="hdr" sz="quarter"/>
          </p:nvPr>
        </p:nvSpPr>
        <p:spPr>
          <a:xfrm>
            <a:off x="0" y="0"/>
            <a:ext cx="2773363" cy="434975"/>
          </a:xfrm>
          <a:prstGeom prst="rect">
            <a:avLst/>
          </a:prstGeom>
        </p:spPr>
        <p:txBody>
          <a:bodyPr vert="horz" lIns="91440" tIns="45720" rIns="91440" bIns="45720" rtlCol="0"/>
          <a:lstStyle>
            <a:lvl1pPr algn="l" eaLnBrk="1" hangingPunct="1">
              <a:defRPr sz="1200">
                <a:latin typeface="Arial"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1228DB40-0050-4B9D-B2B4-FC8336FD5093}"/>
              </a:ext>
            </a:extLst>
          </p:cNvPr>
          <p:cNvSpPr>
            <a:spLocks noGrp="1"/>
          </p:cNvSpPr>
          <p:nvPr>
            <p:ph type="dt" sz="quarter" idx="1"/>
          </p:nvPr>
        </p:nvSpPr>
        <p:spPr>
          <a:xfrm>
            <a:off x="3625850" y="0"/>
            <a:ext cx="2773363" cy="4349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charset="-128"/>
              </a:defRPr>
            </a:lvl1pPr>
          </a:lstStyle>
          <a:p>
            <a:pPr>
              <a:defRPr/>
            </a:pPr>
            <a:fld id="{2276A579-E2FF-C84D-8F12-59B3EC0E1027}" type="datetimeFigureOut">
              <a:rPr lang="en-US" altLang="x-none"/>
              <a:pPr>
                <a:defRPr/>
              </a:pPr>
              <a:t>10/21/19</a:t>
            </a:fld>
            <a:endParaRPr lang="en-US" altLang="x-none"/>
          </a:p>
        </p:txBody>
      </p:sp>
      <p:sp>
        <p:nvSpPr>
          <p:cNvPr id="4" name="Footer Placeholder 3">
            <a:extLst>
              <a:ext uri="{FF2B5EF4-FFF2-40B4-BE49-F238E27FC236}">
                <a16:creationId xmlns:a16="http://schemas.microsoft.com/office/drawing/2014/main" id="{AD5814D7-3312-4740-BC37-EBB6C0C4FA87}"/>
              </a:ext>
            </a:extLst>
          </p:cNvPr>
          <p:cNvSpPr>
            <a:spLocks noGrp="1"/>
          </p:cNvSpPr>
          <p:nvPr>
            <p:ph type="ftr" sz="quarter" idx="2"/>
          </p:nvPr>
        </p:nvSpPr>
        <p:spPr>
          <a:xfrm>
            <a:off x="0" y="8250238"/>
            <a:ext cx="2773363" cy="434975"/>
          </a:xfrm>
          <a:prstGeom prst="rect">
            <a:avLst/>
          </a:prstGeom>
        </p:spPr>
        <p:txBody>
          <a:bodyPr vert="horz" lIns="91440" tIns="45720" rIns="91440" bIns="45720" rtlCol="0" anchor="b"/>
          <a:lstStyle>
            <a:lvl1pPr algn="l" eaLnBrk="1" hangingPunct="1">
              <a:defRPr sz="1200">
                <a:latin typeface="Arial"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E134B64E-7575-45DB-963B-4BFED823A67B}"/>
              </a:ext>
            </a:extLst>
          </p:cNvPr>
          <p:cNvSpPr>
            <a:spLocks noGrp="1"/>
          </p:cNvSpPr>
          <p:nvPr>
            <p:ph type="sldNum" sz="quarter" idx="3"/>
          </p:nvPr>
        </p:nvSpPr>
        <p:spPr>
          <a:xfrm>
            <a:off x="3625850" y="8250238"/>
            <a:ext cx="2773363" cy="43497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Arial" charset="0"/>
                <a:ea typeface="ＭＳ Ｐゴシック" charset="-128"/>
              </a:defRPr>
            </a:lvl1pPr>
          </a:lstStyle>
          <a:p>
            <a:pPr>
              <a:defRPr/>
            </a:pPr>
            <a:fld id="{CB56780B-CCC4-9D49-94BC-B64498B25274}" type="slidenum">
              <a:rPr lang="en-US" altLang="x-none"/>
              <a:pPr>
                <a:defRPr/>
              </a:pPr>
              <a:t>‹#›</a:t>
            </a:fld>
            <a:endParaRPr lang="en-US" altLang="x-none"/>
          </a:p>
        </p:txBody>
      </p:sp>
    </p:spTree>
    <p:extLst>
      <p:ext uri="{BB962C8B-B14F-4D97-AF65-F5344CB8AC3E}">
        <p14:creationId xmlns:p14="http://schemas.microsoft.com/office/powerpoint/2010/main" val="26285833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95796AB8-D6D9-4A48-B6F1-3A5E26F79649}"/>
              </a:ext>
            </a:extLst>
          </p:cNvPr>
          <p:cNvSpPr>
            <a:spLocks noGrp="1" noChangeArrowheads="1"/>
          </p:cNvSpPr>
          <p:nvPr>
            <p:ph type="hdr" sz="quarter"/>
          </p:nvPr>
        </p:nvSpPr>
        <p:spPr bwMode="auto">
          <a:xfrm>
            <a:off x="0" y="0"/>
            <a:ext cx="2773363" cy="433388"/>
          </a:xfrm>
          <a:prstGeom prst="rect">
            <a:avLst/>
          </a:prstGeom>
          <a:noFill/>
          <a:ln w="9525">
            <a:noFill/>
            <a:miter lim="800000"/>
            <a:headEnd/>
            <a:tailEnd/>
          </a:ln>
          <a:effectLst/>
        </p:spPr>
        <p:txBody>
          <a:bodyPr vert="horz" wrap="square" lIns="86211" tIns="43106" rIns="86211" bIns="43106" numCol="1" anchor="t" anchorCtr="0" compatLnSpc="1">
            <a:prstTxWarp prst="textNoShape">
              <a:avLst/>
            </a:prstTxWarp>
          </a:bodyPr>
          <a:lstStyle>
            <a:lvl1pPr defTabSz="862013" eaLnBrk="1" hangingPunct="1">
              <a:defRPr sz="1100">
                <a:latin typeface="Arial" charset="0"/>
                <a:ea typeface="ＭＳ Ｐゴシック" charset="0"/>
                <a:cs typeface="Arial" charset="0"/>
              </a:defRPr>
            </a:lvl1pPr>
          </a:lstStyle>
          <a:p>
            <a:pPr>
              <a:defRPr/>
            </a:pPr>
            <a:endParaRPr lang="en-GB"/>
          </a:p>
        </p:txBody>
      </p:sp>
      <p:sp>
        <p:nvSpPr>
          <p:cNvPr id="5123" name="Rectangle 3">
            <a:extLst>
              <a:ext uri="{FF2B5EF4-FFF2-40B4-BE49-F238E27FC236}">
                <a16:creationId xmlns:a16="http://schemas.microsoft.com/office/drawing/2014/main" id="{D971FA6E-E986-477A-B78E-4F3EBB6AD135}"/>
              </a:ext>
            </a:extLst>
          </p:cNvPr>
          <p:cNvSpPr>
            <a:spLocks noGrp="1" noChangeArrowheads="1"/>
          </p:cNvSpPr>
          <p:nvPr>
            <p:ph type="dt" idx="1"/>
          </p:nvPr>
        </p:nvSpPr>
        <p:spPr bwMode="auto">
          <a:xfrm>
            <a:off x="3625850" y="0"/>
            <a:ext cx="2773363" cy="433388"/>
          </a:xfrm>
          <a:prstGeom prst="rect">
            <a:avLst/>
          </a:prstGeom>
          <a:noFill/>
          <a:ln w="9525">
            <a:noFill/>
            <a:miter lim="800000"/>
            <a:headEnd/>
            <a:tailEnd/>
          </a:ln>
          <a:effectLst/>
        </p:spPr>
        <p:txBody>
          <a:bodyPr vert="horz" wrap="square" lIns="86211" tIns="43106" rIns="86211" bIns="43106" numCol="1" anchor="t" anchorCtr="0" compatLnSpc="1">
            <a:prstTxWarp prst="textNoShape">
              <a:avLst/>
            </a:prstTxWarp>
          </a:bodyPr>
          <a:lstStyle>
            <a:lvl1pPr algn="r" defTabSz="862013" eaLnBrk="1" hangingPunct="1">
              <a:defRPr sz="1100">
                <a:latin typeface="Arial" charset="0"/>
                <a:ea typeface="ＭＳ Ｐゴシック" charset="0"/>
                <a:cs typeface="Arial" charset="0"/>
              </a:defRPr>
            </a:lvl1pPr>
          </a:lstStyle>
          <a:p>
            <a:pPr>
              <a:defRPr/>
            </a:pPr>
            <a:endParaRPr lang="en-GB"/>
          </a:p>
        </p:txBody>
      </p:sp>
      <p:sp>
        <p:nvSpPr>
          <p:cNvPr id="3076" name="Rectangle 4"/>
          <p:cNvSpPr>
            <a:spLocks noGrp="1" noRot="1" noChangeAspect="1" noChangeArrowheads="1" noTextEdit="1"/>
          </p:cNvSpPr>
          <p:nvPr>
            <p:ph type="sldImg" idx="2"/>
          </p:nvPr>
        </p:nvSpPr>
        <p:spPr bwMode="auto">
          <a:xfrm>
            <a:off x="1030288" y="652463"/>
            <a:ext cx="4341812" cy="3255962"/>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5125" name="Rectangle 5">
            <a:extLst>
              <a:ext uri="{FF2B5EF4-FFF2-40B4-BE49-F238E27FC236}">
                <a16:creationId xmlns:a16="http://schemas.microsoft.com/office/drawing/2014/main" id="{7576BA95-0DF5-44DA-938E-943FE48C7E50}"/>
              </a:ext>
            </a:extLst>
          </p:cNvPr>
          <p:cNvSpPr>
            <a:spLocks noGrp="1" noChangeArrowheads="1"/>
          </p:cNvSpPr>
          <p:nvPr>
            <p:ph type="body" sz="quarter" idx="3"/>
          </p:nvPr>
        </p:nvSpPr>
        <p:spPr bwMode="auto">
          <a:xfrm>
            <a:off x="639763" y="4125913"/>
            <a:ext cx="5121275" cy="3908425"/>
          </a:xfrm>
          <a:prstGeom prst="rect">
            <a:avLst/>
          </a:prstGeom>
          <a:noFill/>
          <a:ln w="9525">
            <a:noFill/>
            <a:miter lim="800000"/>
            <a:headEnd/>
            <a:tailEnd/>
          </a:ln>
          <a:effectLst/>
        </p:spPr>
        <p:txBody>
          <a:bodyPr vert="horz" wrap="square" lIns="86211" tIns="43106" rIns="86211" bIns="43106" numCol="1" anchor="t" anchorCtr="0" compatLnSpc="1">
            <a:prstTxWarp prst="textNoShape">
              <a:avLst/>
            </a:prstTxWarp>
          </a:bodyPr>
          <a:lstStyle/>
          <a:p>
            <a:pPr lvl="0"/>
            <a:r>
              <a:rPr lang="de-CH" altLang="x-none" noProof="0"/>
              <a:t>Textmasterformate durch Klicken bearbeiten</a:t>
            </a:r>
          </a:p>
          <a:p>
            <a:pPr lvl="1"/>
            <a:r>
              <a:rPr lang="de-CH" altLang="x-none" noProof="0"/>
              <a:t>Zweite Ebene</a:t>
            </a:r>
          </a:p>
          <a:p>
            <a:pPr lvl="2"/>
            <a:r>
              <a:rPr lang="de-CH" altLang="x-none" noProof="0"/>
              <a:t>Dritte Ebene</a:t>
            </a:r>
          </a:p>
          <a:p>
            <a:pPr lvl="3"/>
            <a:r>
              <a:rPr lang="de-CH" altLang="x-none" noProof="0"/>
              <a:t>Vierte Ebene</a:t>
            </a:r>
          </a:p>
          <a:p>
            <a:pPr lvl="4"/>
            <a:r>
              <a:rPr lang="de-CH" altLang="x-none" noProof="0"/>
              <a:t>Fünfte Ebene</a:t>
            </a:r>
          </a:p>
        </p:txBody>
      </p:sp>
      <p:sp>
        <p:nvSpPr>
          <p:cNvPr id="5126" name="Rectangle 6">
            <a:extLst>
              <a:ext uri="{FF2B5EF4-FFF2-40B4-BE49-F238E27FC236}">
                <a16:creationId xmlns:a16="http://schemas.microsoft.com/office/drawing/2014/main" id="{C71195ED-7B2B-470D-B610-AF1792295CED}"/>
              </a:ext>
            </a:extLst>
          </p:cNvPr>
          <p:cNvSpPr>
            <a:spLocks noGrp="1" noChangeArrowheads="1"/>
          </p:cNvSpPr>
          <p:nvPr>
            <p:ph type="ftr" sz="quarter" idx="4"/>
          </p:nvPr>
        </p:nvSpPr>
        <p:spPr bwMode="auto">
          <a:xfrm>
            <a:off x="0" y="8251825"/>
            <a:ext cx="2773363" cy="433388"/>
          </a:xfrm>
          <a:prstGeom prst="rect">
            <a:avLst/>
          </a:prstGeom>
          <a:noFill/>
          <a:ln w="9525">
            <a:noFill/>
            <a:miter lim="800000"/>
            <a:headEnd/>
            <a:tailEnd/>
          </a:ln>
          <a:effectLst/>
        </p:spPr>
        <p:txBody>
          <a:bodyPr vert="horz" wrap="square" lIns="86211" tIns="43106" rIns="86211" bIns="43106" numCol="1" anchor="b" anchorCtr="0" compatLnSpc="1">
            <a:prstTxWarp prst="textNoShape">
              <a:avLst/>
            </a:prstTxWarp>
          </a:bodyPr>
          <a:lstStyle>
            <a:lvl1pPr defTabSz="862013" eaLnBrk="1" hangingPunct="1">
              <a:defRPr sz="1100">
                <a:latin typeface="Arial" charset="0"/>
                <a:ea typeface="ＭＳ Ｐゴシック" charset="0"/>
                <a:cs typeface="Arial" charset="0"/>
              </a:defRPr>
            </a:lvl1pPr>
          </a:lstStyle>
          <a:p>
            <a:pPr>
              <a:defRPr/>
            </a:pPr>
            <a:endParaRPr lang="en-GB"/>
          </a:p>
        </p:txBody>
      </p:sp>
      <p:sp>
        <p:nvSpPr>
          <p:cNvPr id="5127" name="Rectangle 7">
            <a:extLst>
              <a:ext uri="{FF2B5EF4-FFF2-40B4-BE49-F238E27FC236}">
                <a16:creationId xmlns:a16="http://schemas.microsoft.com/office/drawing/2014/main" id="{193692E1-9547-4E97-A900-AFA488B6C719}"/>
              </a:ext>
            </a:extLst>
          </p:cNvPr>
          <p:cNvSpPr>
            <a:spLocks noGrp="1" noChangeArrowheads="1"/>
          </p:cNvSpPr>
          <p:nvPr>
            <p:ph type="sldNum" sz="quarter" idx="5"/>
          </p:nvPr>
        </p:nvSpPr>
        <p:spPr bwMode="auto">
          <a:xfrm>
            <a:off x="3625850" y="8251825"/>
            <a:ext cx="2773363" cy="433388"/>
          </a:xfrm>
          <a:prstGeom prst="rect">
            <a:avLst/>
          </a:prstGeom>
          <a:noFill/>
          <a:ln w="9525">
            <a:noFill/>
            <a:miter lim="800000"/>
            <a:headEnd/>
            <a:tailEnd/>
          </a:ln>
          <a:effectLst/>
        </p:spPr>
        <p:txBody>
          <a:bodyPr vert="horz" wrap="square" lIns="86211" tIns="43106" rIns="86211" bIns="43106" numCol="1" anchor="b" anchorCtr="0" compatLnSpc="1">
            <a:prstTxWarp prst="textNoShape">
              <a:avLst/>
            </a:prstTxWarp>
          </a:bodyPr>
          <a:lstStyle>
            <a:lvl1pPr algn="r" defTabSz="862013" eaLnBrk="1" hangingPunct="1">
              <a:defRPr sz="1100">
                <a:latin typeface="Arial" charset="0"/>
                <a:ea typeface="ＭＳ Ｐゴシック" charset="-128"/>
              </a:defRPr>
            </a:lvl1pPr>
          </a:lstStyle>
          <a:p>
            <a:pPr>
              <a:defRPr/>
            </a:pPr>
            <a:fld id="{F766391F-D9D9-6048-8D2C-ABA54BAEEAB8}" type="slidenum">
              <a:rPr lang="de-CH" altLang="x-none"/>
              <a:pPr>
                <a:defRPr/>
              </a:pPr>
              <a:t>‹#›</a:t>
            </a:fld>
            <a:endParaRPr lang="de-CH" altLang="x-none"/>
          </a:p>
        </p:txBody>
      </p:sp>
    </p:spTree>
    <p:extLst>
      <p:ext uri="{BB962C8B-B14F-4D97-AF65-F5344CB8AC3E}">
        <p14:creationId xmlns:p14="http://schemas.microsoft.com/office/powerpoint/2010/main" val="254965696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84" charset="-128"/>
        <a:cs typeface="ＭＳ Ｐゴシック" pitchFamily="84"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84" charset="-128"/>
        <a:cs typeface="ＭＳ Ｐゴシック" pitchFamily="84" charset="-128"/>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84" charset="-128"/>
        <a:cs typeface="ＭＳ Ｐゴシック" pitchFamily="84" charset="-128"/>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84" charset="-128"/>
        <a:cs typeface="ＭＳ Ｐゴシック" pitchFamily="84" charset="-128"/>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84" charset="-128"/>
        <a:cs typeface="ＭＳ Ｐゴシック" pitchFamily="8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a:ln/>
        </p:spPr>
      </p:sp>
      <p:sp>
        <p:nvSpPr>
          <p:cNvPr id="12290" name="Rectangle 3">
            <a:extLst>
              <a:ext uri="{FF2B5EF4-FFF2-40B4-BE49-F238E27FC236}">
                <a16:creationId xmlns:a16="http://schemas.microsoft.com/office/drawing/2014/main" id="{7F10DA03-593E-4766-9A38-4C073783A9BE}"/>
              </a:ext>
            </a:extLst>
          </p:cNvPr>
          <p:cNvSpPr>
            <a:spLocks noGrp="1" noChangeArrowheads="1"/>
          </p:cNvSpPr>
          <p:nvPr>
            <p:ph type="body" idx="1"/>
          </p:nvPr>
        </p:nvSpPr>
        <p:spPr>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GB" altLang="x-none" dirty="0">
                <a:ea typeface="ＭＳ Ｐゴシック" charset="-128"/>
              </a:rPr>
              <a:t>Hello everybody, thank you for giving me the opportunity to present my research here at WTI. This presentation is joint work with Marlene Kammerer, from the University of Bern, who unfortunately couldn’t join today as she herself is hosting a workshop here in Bern today and tomorrow.</a:t>
            </a:r>
          </a:p>
          <a:p>
            <a:pPr>
              <a:defRPr/>
            </a:pPr>
            <a:endParaRPr lang="en-GB" altLang="x-none" dirty="0">
              <a:ea typeface="ＭＳ Ｐゴシック" charset="-128"/>
            </a:endParaRPr>
          </a:p>
          <a:p>
            <a:pPr>
              <a:defRPr/>
            </a:pPr>
            <a:r>
              <a:rPr lang="en-GB" altLang="x-none" dirty="0">
                <a:ea typeface="ＭＳ Ｐゴシック" charset="-128"/>
              </a:rPr>
              <a:t>So this is a very new and exciting project about comparing, contrasting and assessing interlinkages between international cooperation on climate change within the official negotiations under the United Nations Framework Convention on Climate Change, with broader climate-related cooperation (outside this forum) as portrayed by the media. </a:t>
            </a:r>
          </a:p>
          <a:p>
            <a:pPr>
              <a:defRPr/>
            </a:pPr>
            <a:endParaRPr lang="en-GB" altLang="x-none" dirty="0">
              <a:ea typeface="ＭＳ Ｐゴシック" charset="-128"/>
            </a:endParaRPr>
          </a:p>
          <a:p>
            <a:pPr>
              <a:defRPr/>
            </a:pPr>
            <a:endParaRPr lang="en-GB" altLang="x-none" dirty="0">
              <a:ea typeface="ＭＳ Ｐゴシック"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Arial" charset="0"/>
                <a:ea typeface="ＭＳ Ｐゴシック" pitchFamily="84" charset="-128"/>
                <a:cs typeface="ＭＳ Ｐゴシック" pitchFamily="84" charset="-128"/>
              </a:rPr>
              <a:t>Clearly, the media reports about far fewer countries than actually have participated in the climate negotiations.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Arial" charset="0"/>
                <a:ea typeface="ＭＳ Ｐゴシック" pitchFamily="84" charset="-128"/>
                <a:cs typeface="ＭＳ Ｐゴシック" pitchFamily="84" charset="-128"/>
              </a:rPr>
              <a:t>Given that the outside dataset is based on international press releases, it is natural that the coverage of events taking place in smaller countries is comparatively limited, but the focus is mainly on key global players or on large events in which several countries participate.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Arial" charset="0"/>
                <a:ea typeface="ＭＳ Ｐゴシック" pitchFamily="84" charset="-128"/>
                <a:cs typeface="ＭＳ Ｐゴシック" pitchFamily="84" charset="-128"/>
              </a:rPr>
              <a:t>In the outside interactions there is an increasing trend over time, as the climate topic gains in prominence. The number of actors decreases again in the aftermath of the failure of the negotiations in Copenhagen in 2009, what is probably linked to declining media attention. </a:t>
            </a:r>
            <a:endParaRPr lang="en-US" dirty="0"/>
          </a:p>
          <a:p>
            <a:pPr marL="171450" indent="-171450">
              <a:buFont typeface="Arial" panose="020B0604020202020204" pitchFamily="34" charset="0"/>
              <a:buChar char="•"/>
            </a:pPr>
            <a:endParaRPr lang="en-US" sz="1200" b="0" i="0" u="none" strike="noStrike" kern="1200" baseline="0" dirty="0">
              <a:solidFill>
                <a:schemeClr val="tx1"/>
              </a:solidFill>
              <a:latin typeface="Arial" charset="0"/>
              <a:ea typeface="ＭＳ Ｐゴシック" pitchFamily="84" charset="-128"/>
              <a:cs typeface="ＭＳ Ｐゴシック" pitchFamily="84" charset="-128"/>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Arial" charset="0"/>
                <a:ea typeface="ＭＳ Ｐゴシック" pitchFamily="84" charset="-128"/>
                <a:cs typeface="ＭＳ Ｐゴシック" pitchFamily="84" charset="-128"/>
              </a:rPr>
              <a:t>The UNFCCC was from the beginning a universal forum meant to include all countries contributing to and affected by climate change – therefore the much larger number of countries involved. </a:t>
            </a:r>
            <a:endParaRPr lang="en-US" sz="1200" b="0" i="0" u="none" strike="noStrike" kern="1200" baseline="0" dirty="0">
              <a:solidFill>
                <a:schemeClr val="tx1"/>
              </a:solidFill>
              <a:latin typeface="Arial" charset="0"/>
              <a:ea typeface="ＭＳ Ｐゴシック" pitchFamily="84" charset="-128"/>
              <a:cs typeface="ＭＳ Ｐゴシック" pitchFamily="84" charset="-128"/>
            </a:endParaRPr>
          </a:p>
          <a:p>
            <a:pPr marL="171450" indent="-171450">
              <a:buFont typeface="Arial" panose="020B0604020202020204" pitchFamily="34" charset="0"/>
              <a:buChar char="•"/>
            </a:pPr>
            <a:r>
              <a:rPr lang="en-US" sz="1200" b="0" i="0" u="none" strike="noStrike" kern="1200" baseline="0" dirty="0">
                <a:solidFill>
                  <a:schemeClr val="tx1"/>
                </a:solidFill>
                <a:latin typeface="Arial" charset="0"/>
                <a:ea typeface="ＭＳ Ｐゴシック" pitchFamily="84" charset="-128"/>
                <a:cs typeface="ＭＳ Ｐゴシック" pitchFamily="84" charset="-128"/>
              </a:rPr>
              <a:t>Inside, peaks with respect to important events, and troughs when the negotiations become less political and more technical.</a:t>
            </a:r>
            <a:endParaRPr lang="en-US" sz="1200" kern="1200" dirty="0">
              <a:solidFill>
                <a:schemeClr val="tx1"/>
              </a:solidFill>
              <a:latin typeface="Arial" charset="0"/>
              <a:ea typeface="ＭＳ Ｐゴシック" pitchFamily="84" charset="-128"/>
              <a:cs typeface="ＭＳ Ｐゴシック" pitchFamily="84" charset="-128"/>
            </a:endParaRPr>
          </a:p>
          <a:p>
            <a:pPr marL="228600" indent="-228600">
              <a:buAutoNum type="arabicPeriod"/>
            </a:pPr>
            <a:endParaRPr lang="en-US" sz="1200" kern="1200" dirty="0">
              <a:solidFill>
                <a:schemeClr val="tx1"/>
              </a:solidFill>
              <a:latin typeface="Arial" charset="0"/>
              <a:ea typeface="ＭＳ Ｐゴシック" pitchFamily="84" charset="-128"/>
              <a:cs typeface="ＭＳ Ｐゴシック" pitchFamily="84" charset="-128"/>
            </a:endParaRPr>
          </a:p>
        </p:txBody>
      </p:sp>
      <p:sp>
        <p:nvSpPr>
          <p:cNvPr id="4" name="Slide Number Placeholder 3"/>
          <p:cNvSpPr>
            <a:spLocks noGrp="1"/>
          </p:cNvSpPr>
          <p:nvPr>
            <p:ph type="sldNum" sz="quarter" idx="10"/>
          </p:nvPr>
        </p:nvSpPr>
        <p:spPr/>
        <p:txBody>
          <a:bodyPr/>
          <a:lstStyle/>
          <a:p>
            <a:pPr>
              <a:defRPr/>
            </a:pPr>
            <a:fld id="{F766391F-D9D9-6048-8D2C-ABA54BAEEAB8}" type="slidenum">
              <a:rPr lang="de-CH" altLang="x-none" smtClean="0"/>
              <a:pPr>
                <a:defRPr/>
              </a:pPr>
              <a:t>11</a:t>
            </a:fld>
            <a:endParaRPr lang="de-CH" altLang="x-none"/>
          </a:p>
        </p:txBody>
      </p:sp>
    </p:spTree>
    <p:extLst>
      <p:ext uri="{BB962C8B-B14F-4D97-AF65-F5344CB8AC3E}">
        <p14:creationId xmlns:p14="http://schemas.microsoft.com/office/powerpoint/2010/main" val="205730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charset="0"/>
                <a:ea typeface="ＭＳ Ｐゴシック" pitchFamily="84" charset="-128"/>
                <a:cs typeface="ＭＳ Ｐゴシック" pitchFamily="84" charset="-128"/>
              </a:rPr>
              <a:t>Figure 2 displays again the number of active actors, but focusing only on the cooperative interactions for the outside dataset, and the strongly cooperative interactions for the inside dataset. Clearly, the number of actors involved in both diplomatic arenas is now more comparable. </a:t>
            </a:r>
            <a:endParaRPr lang="en-US" dirty="0"/>
          </a:p>
          <a:p>
            <a:r>
              <a:rPr lang="en-US" dirty="0"/>
              <a:t>The dynamic network analysis focuses on this subset of interactions.</a:t>
            </a:r>
            <a:endParaRPr lang="en-US" sz="1200" kern="1200" dirty="0">
              <a:solidFill>
                <a:schemeClr val="tx1"/>
              </a:solidFill>
              <a:latin typeface="Arial" charset="0"/>
              <a:ea typeface="ＭＳ Ｐゴシック" pitchFamily="84" charset="-128"/>
              <a:cs typeface="ＭＳ Ｐゴシック" pitchFamily="84" charset="-128"/>
            </a:endParaRPr>
          </a:p>
        </p:txBody>
      </p:sp>
      <p:sp>
        <p:nvSpPr>
          <p:cNvPr id="4" name="Slide Number Placeholder 3"/>
          <p:cNvSpPr>
            <a:spLocks noGrp="1"/>
          </p:cNvSpPr>
          <p:nvPr>
            <p:ph type="sldNum" sz="quarter" idx="10"/>
          </p:nvPr>
        </p:nvSpPr>
        <p:spPr/>
        <p:txBody>
          <a:bodyPr/>
          <a:lstStyle/>
          <a:p>
            <a:pPr>
              <a:defRPr/>
            </a:pPr>
            <a:fld id="{F766391F-D9D9-6048-8D2C-ABA54BAEEAB8}" type="slidenum">
              <a:rPr lang="de-CH" altLang="x-none" smtClean="0"/>
              <a:pPr>
                <a:defRPr/>
              </a:pPr>
              <a:t>12</a:t>
            </a:fld>
            <a:endParaRPr lang="de-CH" altLang="x-none"/>
          </a:p>
        </p:txBody>
      </p:sp>
    </p:spTree>
    <p:extLst>
      <p:ext uri="{BB962C8B-B14F-4D97-AF65-F5344CB8AC3E}">
        <p14:creationId xmlns:p14="http://schemas.microsoft.com/office/powerpoint/2010/main" val="3543509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r>
              <a:rPr lang="en-US" sz="1200" kern="1200" dirty="0">
                <a:solidFill>
                  <a:schemeClr val="tx1"/>
                </a:solidFill>
                <a:effectLst/>
                <a:latin typeface="Arial" charset="0"/>
                <a:ea typeface="ＭＳ Ｐゴシック" pitchFamily="84" charset="-128"/>
                <a:cs typeface="ＭＳ Ｐゴシック" pitchFamily="84" charset="-128"/>
              </a:rPr>
              <a:t>Figure 3 compares the number of strongly cooperative inside interactions with the number of cooperative outside interactions over time. Again, we tend to have more diplomatic interactions at the negotiations than in the outside world as portrayed by the press, which is not surprising given the different nature of interactions coded in each of the datasets. In addition, we again see peaks of activity reflecting some of the busiest years of climate actions. </a:t>
            </a:r>
            <a:endParaRPr lang="en-US" dirty="0"/>
          </a:p>
          <a:p>
            <a:pPr marL="228600" indent="-228600">
              <a:buAutoNum type="arabicPeriod"/>
            </a:pPr>
            <a:endParaRPr lang="en-US" sz="1200" kern="1200" dirty="0">
              <a:solidFill>
                <a:schemeClr val="tx1"/>
              </a:solidFill>
              <a:latin typeface="Arial" charset="0"/>
              <a:ea typeface="ＭＳ Ｐゴシック" pitchFamily="84" charset="-128"/>
              <a:cs typeface="ＭＳ Ｐゴシック" pitchFamily="84" charset="-128"/>
            </a:endParaRPr>
          </a:p>
        </p:txBody>
      </p:sp>
      <p:sp>
        <p:nvSpPr>
          <p:cNvPr id="4" name="Slide Number Placeholder 3"/>
          <p:cNvSpPr>
            <a:spLocks noGrp="1"/>
          </p:cNvSpPr>
          <p:nvPr>
            <p:ph type="sldNum" sz="quarter" idx="10"/>
          </p:nvPr>
        </p:nvSpPr>
        <p:spPr/>
        <p:txBody>
          <a:bodyPr/>
          <a:lstStyle/>
          <a:p>
            <a:pPr>
              <a:defRPr/>
            </a:pPr>
            <a:fld id="{F766391F-D9D9-6048-8D2C-ABA54BAEEAB8}" type="slidenum">
              <a:rPr lang="de-CH" altLang="x-none" smtClean="0"/>
              <a:pPr>
                <a:defRPr/>
              </a:pPr>
              <a:t>13</a:t>
            </a:fld>
            <a:endParaRPr lang="de-CH" altLang="x-none"/>
          </a:p>
        </p:txBody>
      </p:sp>
    </p:spTree>
    <p:extLst>
      <p:ext uri="{BB962C8B-B14F-4D97-AF65-F5344CB8AC3E}">
        <p14:creationId xmlns:p14="http://schemas.microsoft.com/office/powerpoint/2010/main" val="9393766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r>
              <a:rPr lang="de-CH" dirty="0" err="1"/>
              <a:t>Density</a:t>
            </a:r>
            <a:r>
              <a:rPr lang="de-CH" dirty="0"/>
              <a:t>: Network </a:t>
            </a:r>
            <a:r>
              <a:rPr lang="de-CH" dirty="0" err="1"/>
              <a:t>cohesion</a:t>
            </a:r>
            <a:r>
              <a:rPr lang="de-CH" dirty="0"/>
              <a:t> – </a:t>
            </a:r>
            <a:r>
              <a:rPr lang="de-CH" dirty="0" err="1"/>
              <a:t>share</a:t>
            </a:r>
            <a:r>
              <a:rPr lang="de-CH" dirty="0"/>
              <a:t> </a:t>
            </a:r>
            <a:r>
              <a:rPr lang="de-CH" dirty="0" err="1"/>
              <a:t>of</a:t>
            </a:r>
            <a:r>
              <a:rPr lang="de-CH" dirty="0"/>
              <a:t> </a:t>
            </a:r>
            <a:r>
              <a:rPr lang="de-CH" dirty="0" err="1"/>
              <a:t>interactions</a:t>
            </a:r>
            <a:r>
              <a:rPr lang="de-CH" dirty="0"/>
              <a:t> </a:t>
            </a:r>
            <a:r>
              <a:rPr lang="de-CH" dirty="0" err="1"/>
              <a:t>present</a:t>
            </a:r>
            <a:r>
              <a:rPr lang="de-CH" dirty="0"/>
              <a:t> relative </a:t>
            </a:r>
            <a:r>
              <a:rPr lang="de-CH" dirty="0" err="1"/>
              <a:t>to</a:t>
            </a:r>
            <a:r>
              <a:rPr lang="de-CH" dirty="0"/>
              <a:t> all </a:t>
            </a:r>
            <a:r>
              <a:rPr lang="de-CH" dirty="0" err="1"/>
              <a:t>theoretically</a:t>
            </a:r>
            <a:r>
              <a:rPr lang="de-CH" dirty="0"/>
              <a:t> </a:t>
            </a:r>
            <a:r>
              <a:rPr lang="de-CH" dirty="0" err="1"/>
              <a:t>possible</a:t>
            </a:r>
            <a:r>
              <a:rPr lang="de-CH" dirty="0"/>
              <a:t> </a:t>
            </a:r>
            <a:r>
              <a:rPr lang="de-CH" dirty="0" err="1"/>
              <a:t>interactions</a:t>
            </a:r>
            <a:r>
              <a:rPr lang="de-CH" dirty="0"/>
              <a:t>, </a:t>
            </a:r>
            <a:r>
              <a:rPr lang="de-CH" dirty="0" err="1"/>
              <a:t>over</a:t>
            </a:r>
            <a:r>
              <a:rPr lang="de-CH" dirty="0"/>
              <a:t> time. </a:t>
            </a:r>
          </a:p>
          <a:p>
            <a:pPr marL="228600" indent="-228600">
              <a:buAutoNum type="arabicPeriod"/>
            </a:pPr>
            <a:endParaRPr lang="en-US" sz="1200" kern="1200" dirty="0">
              <a:solidFill>
                <a:schemeClr val="tx1"/>
              </a:solidFill>
              <a:latin typeface="Arial" charset="0"/>
              <a:ea typeface="ＭＳ Ｐゴシック" pitchFamily="84" charset="-128"/>
              <a:cs typeface="ＭＳ Ｐゴシック" pitchFamily="84" charset="-128"/>
            </a:endParaRPr>
          </a:p>
          <a:p>
            <a:pPr marL="228600" indent="-228600">
              <a:buAutoNum type="arabicPeriod"/>
            </a:pPr>
            <a:endParaRPr lang="en-US" sz="1200" kern="1200" dirty="0">
              <a:solidFill>
                <a:schemeClr val="tx1"/>
              </a:solidFill>
              <a:latin typeface="Arial" charset="0"/>
              <a:ea typeface="ＭＳ Ｐゴシック" pitchFamily="84" charset="-128"/>
              <a:cs typeface="ＭＳ Ｐゴシック" pitchFamily="84" charset="-128"/>
            </a:endParaRPr>
          </a:p>
          <a:p>
            <a:pPr marL="228600" indent="-228600">
              <a:buAutoNum type="arabicPeriod"/>
            </a:pPr>
            <a:r>
              <a:rPr lang="en-US" sz="1200" kern="1200" dirty="0">
                <a:solidFill>
                  <a:schemeClr val="tx1"/>
                </a:solidFill>
                <a:latin typeface="Arial" charset="0"/>
                <a:ea typeface="ＭＳ Ｐゴシック" pitchFamily="84" charset="-128"/>
                <a:cs typeface="ＭＳ Ｐゴシック" pitchFamily="84" charset="-128"/>
              </a:rPr>
              <a:t>Density = existing ties / all possible ties</a:t>
            </a:r>
          </a:p>
        </p:txBody>
      </p:sp>
      <p:sp>
        <p:nvSpPr>
          <p:cNvPr id="4" name="Slide Number Placeholder 3"/>
          <p:cNvSpPr>
            <a:spLocks noGrp="1"/>
          </p:cNvSpPr>
          <p:nvPr>
            <p:ph type="sldNum" sz="quarter" idx="10"/>
          </p:nvPr>
        </p:nvSpPr>
        <p:spPr/>
        <p:txBody>
          <a:bodyPr/>
          <a:lstStyle/>
          <a:p>
            <a:pPr>
              <a:defRPr/>
            </a:pPr>
            <a:fld id="{F766391F-D9D9-6048-8D2C-ABA54BAEEAB8}" type="slidenum">
              <a:rPr lang="de-CH" altLang="x-none" smtClean="0"/>
              <a:pPr>
                <a:defRPr/>
              </a:pPr>
              <a:t>14</a:t>
            </a:fld>
            <a:endParaRPr lang="de-CH" altLang="x-none"/>
          </a:p>
        </p:txBody>
      </p:sp>
    </p:spTree>
    <p:extLst>
      <p:ext uri="{BB962C8B-B14F-4D97-AF65-F5344CB8AC3E}">
        <p14:creationId xmlns:p14="http://schemas.microsoft.com/office/powerpoint/2010/main" val="2351726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kern="1200" dirty="0">
                <a:solidFill>
                  <a:schemeClr val="tx1"/>
                </a:solidFill>
                <a:latin typeface="Arial" charset="0"/>
                <a:ea typeface="ＭＳ Ｐゴシック" pitchFamily="84" charset="-128"/>
                <a:cs typeface="ＭＳ Ｐゴシック" pitchFamily="84" charset="-128"/>
              </a:rPr>
              <a:t>Average degree = average number of ties of each node</a:t>
            </a:r>
          </a:p>
          <a:p>
            <a:pPr marL="228600" indent="-228600">
              <a:buAutoNum type="arabicPeriod"/>
            </a:pPr>
            <a:endParaRPr lang="en-US" sz="1200" kern="1200" dirty="0">
              <a:solidFill>
                <a:schemeClr val="tx1"/>
              </a:solidFill>
              <a:latin typeface="Arial" charset="0"/>
              <a:ea typeface="ＭＳ Ｐゴシック" pitchFamily="84" charset="-128"/>
              <a:cs typeface="ＭＳ Ｐゴシック" pitchFamily="84" charset="-128"/>
            </a:endParaRPr>
          </a:p>
          <a:p>
            <a:pPr marL="228600" indent="-228600">
              <a:buAutoNum type="arabicPeriod"/>
            </a:pPr>
            <a:endParaRPr lang="en-US" sz="1200" kern="1200" dirty="0">
              <a:solidFill>
                <a:schemeClr val="tx1"/>
              </a:solidFill>
              <a:latin typeface="Arial" charset="0"/>
              <a:ea typeface="ＭＳ Ｐゴシック" pitchFamily="84" charset="-128"/>
              <a:cs typeface="ＭＳ Ｐゴシック" pitchFamily="84" charset="-128"/>
            </a:endParaRPr>
          </a:p>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r>
              <a:rPr lang="de-CH" dirty="0"/>
              <a:t>Network </a:t>
            </a:r>
            <a:r>
              <a:rPr lang="de-CH" dirty="0" err="1"/>
              <a:t>cohesion</a:t>
            </a:r>
            <a:r>
              <a:rPr lang="de-CH" dirty="0"/>
              <a:t> – </a:t>
            </a:r>
            <a:r>
              <a:rPr lang="de-CH" dirty="0" err="1"/>
              <a:t>average</a:t>
            </a:r>
            <a:r>
              <a:rPr lang="de-CH" dirty="0"/>
              <a:t> </a:t>
            </a:r>
            <a:r>
              <a:rPr lang="de-CH" dirty="0" err="1"/>
              <a:t>number</a:t>
            </a:r>
            <a:r>
              <a:rPr lang="de-CH" dirty="0"/>
              <a:t> </a:t>
            </a:r>
            <a:r>
              <a:rPr lang="de-CH" dirty="0" err="1"/>
              <a:t>of</a:t>
            </a:r>
            <a:r>
              <a:rPr lang="de-CH" dirty="0"/>
              <a:t> </a:t>
            </a:r>
            <a:r>
              <a:rPr lang="de-CH" dirty="0" err="1"/>
              <a:t>interactions</a:t>
            </a:r>
            <a:r>
              <a:rPr lang="de-CH" dirty="0"/>
              <a:t> per </a:t>
            </a:r>
            <a:r>
              <a:rPr lang="de-CH" dirty="0" err="1"/>
              <a:t>country</a:t>
            </a:r>
            <a:r>
              <a:rPr lang="de-CH" dirty="0"/>
              <a:t>, </a:t>
            </a:r>
            <a:r>
              <a:rPr lang="de-CH" dirty="0" err="1"/>
              <a:t>over</a:t>
            </a:r>
            <a:r>
              <a:rPr lang="de-CH" dirty="0"/>
              <a:t> time.</a:t>
            </a:r>
          </a:p>
          <a:p>
            <a:pPr marL="228600" indent="-228600">
              <a:buAutoNum type="arabicPeriod"/>
            </a:pPr>
            <a:endParaRPr lang="en-US" sz="1200" kern="1200" dirty="0">
              <a:solidFill>
                <a:schemeClr val="tx1"/>
              </a:solidFill>
              <a:latin typeface="Arial" charset="0"/>
              <a:ea typeface="ＭＳ Ｐゴシック" pitchFamily="84" charset="-128"/>
              <a:cs typeface="ＭＳ Ｐゴシック" pitchFamily="84" charset="-128"/>
            </a:endParaRPr>
          </a:p>
        </p:txBody>
      </p:sp>
      <p:sp>
        <p:nvSpPr>
          <p:cNvPr id="4" name="Slide Number Placeholder 3"/>
          <p:cNvSpPr>
            <a:spLocks noGrp="1"/>
          </p:cNvSpPr>
          <p:nvPr>
            <p:ph type="sldNum" sz="quarter" idx="10"/>
          </p:nvPr>
        </p:nvSpPr>
        <p:spPr/>
        <p:txBody>
          <a:bodyPr/>
          <a:lstStyle/>
          <a:p>
            <a:pPr>
              <a:defRPr/>
            </a:pPr>
            <a:fld id="{F766391F-D9D9-6048-8D2C-ABA54BAEEAB8}" type="slidenum">
              <a:rPr lang="de-CH" altLang="x-none" smtClean="0"/>
              <a:pPr>
                <a:defRPr/>
              </a:pPr>
              <a:t>15</a:t>
            </a:fld>
            <a:endParaRPr lang="de-CH" altLang="x-none"/>
          </a:p>
        </p:txBody>
      </p:sp>
    </p:spTree>
    <p:extLst>
      <p:ext uri="{BB962C8B-B14F-4D97-AF65-F5344CB8AC3E}">
        <p14:creationId xmlns:p14="http://schemas.microsoft.com/office/powerpoint/2010/main" val="41330259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kern="1200" dirty="0">
                <a:solidFill>
                  <a:schemeClr val="tx1"/>
                </a:solidFill>
                <a:latin typeface="Arial" charset="0"/>
                <a:ea typeface="ＭＳ Ｐゴシック" pitchFamily="84" charset="-128"/>
                <a:cs typeface="ＭＳ Ｐゴシック" pitchFamily="84" charset="-128"/>
              </a:rPr>
              <a:t>Degree centralization: </a:t>
            </a:r>
          </a:p>
          <a:p>
            <a:pPr marL="685800" lvl="1" indent="-228600">
              <a:buAutoNum type="arabicPeriod"/>
            </a:pPr>
            <a:r>
              <a:rPr lang="de-CH" dirty="0" err="1"/>
              <a:t>Number</a:t>
            </a:r>
            <a:r>
              <a:rPr lang="de-CH" dirty="0"/>
              <a:t> </a:t>
            </a:r>
            <a:r>
              <a:rPr lang="de-CH" dirty="0" err="1"/>
              <a:t>of</a:t>
            </a:r>
            <a:r>
              <a:rPr lang="de-CH" dirty="0"/>
              <a:t> </a:t>
            </a:r>
            <a:r>
              <a:rPr lang="de-CH" dirty="0" err="1"/>
              <a:t>central</a:t>
            </a:r>
            <a:r>
              <a:rPr lang="de-CH" dirty="0"/>
              <a:t> countries, </a:t>
            </a:r>
            <a:r>
              <a:rPr lang="de-CH" dirty="0" err="1"/>
              <a:t>over</a:t>
            </a:r>
            <a:r>
              <a:rPr lang="de-CH" dirty="0"/>
              <a:t> time</a:t>
            </a:r>
            <a:endParaRPr lang="en-US" sz="1200" kern="1200" dirty="0">
              <a:solidFill>
                <a:schemeClr val="tx1"/>
              </a:solidFill>
              <a:latin typeface="Arial" charset="0"/>
              <a:ea typeface="ＭＳ Ｐゴシック" pitchFamily="84" charset="-128"/>
              <a:cs typeface="ＭＳ Ｐゴシック" pitchFamily="84" charset="-128"/>
            </a:endParaRPr>
          </a:p>
          <a:p>
            <a:pPr marL="685800" lvl="1" indent="-228600">
              <a:buAutoNum type="arabicPeriod"/>
            </a:pPr>
            <a:r>
              <a:rPr lang="en-US" sz="1200" kern="1200" dirty="0">
                <a:solidFill>
                  <a:schemeClr val="tx1"/>
                </a:solidFill>
                <a:latin typeface="Arial" charset="0"/>
                <a:ea typeface="ＭＳ Ｐゴシック" pitchFamily="84" charset="-128"/>
                <a:cs typeface="ＭＳ Ｐゴシック" pitchFamily="84" charset="-128"/>
              </a:rPr>
              <a:t>Is the network dominated by one, or a few, very active (central) actors?</a:t>
            </a:r>
          </a:p>
        </p:txBody>
      </p:sp>
      <p:sp>
        <p:nvSpPr>
          <p:cNvPr id="4" name="Slide Number Placeholder 3"/>
          <p:cNvSpPr>
            <a:spLocks noGrp="1"/>
          </p:cNvSpPr>
          <p:nvPr>
            <p:ph type="sldNum" sz="quarter" idx="10"/>
          </p:nvPr>
        </p:nvSpPr>
        <p:spPr/>
        <p:txBody>
          <a:bodyPr/>
          <a:lstStyle/>
          <a:p>
            <a:pPr>
              <a:defRPr/>
            </a:pPr>
            <a:fld id="{F766391F-D9D9-6048-8D2C-ABA54BAEEAB8}" type="slidenum">
              <a:rPr lang="de-CH" altLang="x-none" smtClean="0"/>
              <a:pPr>
                <a:defRPr/>
              </a:pPr>
              <a:t>16</a:t>
            </a:fld>
            <a:endParaRPr lang="de-CH" altLang="x-none"/>
          </a:p>
        </p:txBody>
      </p:sp>
    </p:spTree>
    <p:extLst>
      <p:ext uri="{BB962C8B-B14F-4D97-AF65-F5344CB8AC3E}">
        <p14:creationId xmlns:p14="http://schemas.microsoft.com/office/powerpoint/2010/main" val="25569772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kern="1200" dirty="0">
                <a:solidFill>
                  <a:schemeClr val="tx1"/>
                </a:solidFill>
                <a:latin typeface="Arial" charset="0"/>
                <a:ea typeface="ＭＳ Ｐゴシック" pitchFamily="84" charset="-128"/>
                <a:cs typeface="ＭＳ Ｐゴシック" pitchFamily="84" charset="-128"/>
              </a:rPr>
              <a:t>Degree centralization: </a:t>
            </a:r>
          </a:p>
          <a:p>
            <a:pPr marL="685800" lvl="1" indent="-228600">
              <a:buAutoNum type="arabicPeriod"/>
            </a:pPr>
            <a:r>
              <a:rPr lang="de-CH" dirty="0" err="1"/>
              <a:t>Number</a:t>
            </a:r>
            <a:r>
              <a:rPr lang="de-CH" dirty="0"/>
              <a:t> </a:t>
            </a:r>
            <a:r>
              <a:rPr lang="de-CH" dirty="0" err="1"/>
              <a:t>of</a:t>
            </a:r>
            <a:r>
              <a:rPr lang="de-CH" dirty="0"/>
              <a:t> </a:t>
            </a:r>
            <a:r>
              <a:rPr lang="de-CH" dirty="0" err="1"/>
              <a:t>central</a:t>
            </a:r>
            <a:r>
              <a:rPr lang="de-CH" dirty="0"/>
              <a:t> countries, </a:t>
            </a:r>
            <a:r>
              <a:rPr lang="de-CH" dirty="0" err="1"/>
              <a:t>over</a:t>
            </a:r>
            <a:r>
              <a:rPr lang="de-CH" dirty="0"/>
              <a:t> time</a:t>
            </a:r>
            <a:endParaRPr lang="en-US" sz="1200" kern="1200" dirty="0">
              <a:solidFill>
                <a:schemeClr val="tx1"/>
              </a:solidFill>
              <a:latin typeface="Arial" charset="0"/>
              <a:ea typeface="ＭＳ Ｐゴシック" pitchFamily="84" charset="-128"/>
              <a:cs typeface="ＭＳ Ｐゴシック" pitchFamily="84" charset="-128"/>
            </a:endParaRPr>
          </a:p>
          <a:p>
            <a:pPr marL="685800" lvl="1" indent="-228600">
              <a:buAutoNum type="arabicPeriod"/>
            </a:pPr>
            <a:r>
              <a:rPr lang="en-US" sz="1200" kern="1200" dirty="0">
                <a:solidFill>
                  <a:schemeClr val="tx1"/>
                </a:solidFill>
                <a:latin typeface="Arial" charset="0"/>
                <a:ea typeface="ＭＳ Ｐゴシック" pitchFamily="84" charset="-128"/>
                <a:cs typeface="ＭＳ Ｐゴシック" pitchFamily="84" charset="-128"/>
              </a:rPr>
              <a:t>Is the network dominated by one, or a few, very active (central) actors?</a:t>
            </a:r>
          </a:p>
        </p:txBody>
      </p:sp>
      <p:sp>
        <p:nvSpPr>
          <p:cNvPr id="4" name="Slide Number Placeholder 3"/>
          <p:cNvSpPr>
            <a:spLocks noGrp="1"/>
          </p:cNvSpPr>
          <p:nvPr>
            <p:ph type="sldNum" sz="quarter" idx="10"/>
          </p:nvPr>
        </p:nvSpPr>
        <p:spPr/>
        <p:txBody>
          <a:bodyPr/>
          <a:lstStyle/>
          <a:p>
            <a:pPr>
              <a:defRPr/>
            </a:pPr>
            <a:fld id="{F766391F-D9D9-6048-8D2C-ABA54BAEEAB8}" type="slidenum">
              <a:rPr lang="de-CH" altLang="x-none" smtClean="0"/>
              <a:pPr>
                <a:defRPr/>
              </a:pPr>
              <a:t>17</a:t>
            </a:fld>
            <a:endParaRPr lang="de-CH" altLang="x-none"/>
          </a:p>
        </p:txBody>
      </p:sp>
    </p:spTree>
    <p:extLst>
      <p:ext uri="{BB962C8B-B14F-4D97-AF65-F5344CB8AC3E}">
        <p14:creationId xmlns:p14="http://schemas.microsoft.com/office/powerpoint/2010/main" val="587095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solidFill>
            <a:srgbClr val="FFFFFF"/>
          </a:solidFill>
          <a:ln/>
        </p:spPr>
      </p:sp>
      <p:sp>
        <p:nvSpPr>
          <p:cNvPr id="17411" name="Rectangle 3"/>
          <p:cNvSpPr>
            <a:spLocks noGrp="1" noChangeArrowheads="1"/>
          </p:cNvSpPr>
          <p:nvPr>
            <p:ph type="body" idx="1"/>
          </p:nvPr>
        </p:nvSpPr>
        <p:spPr>
          <a:solidFill>
            <a:srgbClr val="FFFFFF"/>
          </a:solidFill>
          <a:ln>
            <a:solidFill>
              <a:srgbClr val="000000"/>
            </a:solidFill>
          </a:ln>
        </p:spPr>
        <p:txBody>
          <a:bodyPr/>
          <a:lstStyle/>
          <a:p>
            <a:pPr lvl="1"/>
            <a:endParaRPr lang="en-GB" altLang="de-DE" sz="1500" dirty="0">
              <a:ea typeface="ＭＳ Ｐゴシック" charset="-128"/>
            </a:endParaRPr>
          </a:p>
        </p:txBody>
      </p:sp>
    </p:spTree>
    <p:extLst>
      <p:ext uri="{BB962C8B-B14F-4D97-AF65-F5344CB8AC3E}">
        <p14:creationId xmlns:p14="http://schemas.microsoft.com/office/powerpoint/2010/main" val="32545161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SAOMs designed to assess tie formation dynamics in panel network data. </a:t>
            </a:r>
          </a:p>
          <a:p>
            <a:r>
              <a:rPr lang="en-US" dirty="0"/>
              <a:t>Each network is measured at discrete time points, in our case the years 2007 to 2009.</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objective function models the probability of tie change in the network on the basis of a linear combination of a set of effects.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use a co-evolution model that allows us to study potential interactions between our two networks (multiplex dynamics).  </a:t>
            </a:r>
          </a:p>
          <a:p>
            <a:endParaRPr lang="en-US" dirty="0"/>
          </a:p>
          <a:p>
            <a:r>
              <a:rPr lang="en-US" dirty="0"/>
              <a:t>In our case, we include </a:t>
            </a:r>
          </a:p>
          <a:p>
            <a:pPr marL="171450" indent="-171450">
              <a:buFontTx/>
              <a:buChar char="-"/>
            </a:pPr>
            <a:r>
              <a:rPr lang="en-US" dirty="0"/>
              <a:t>three basic within-network effects: outdegree, reciprocity (only for the inside network) and transitivity (</a:t>
            </a:r>
            <a:r>
              <a:rPr lang="en-US" dirty="0" err="1"/>
              <a:t>gwesp</a:t>
            </a:r>
            <a:r>
              <a:rPr lang="en-US" dirty="0"/>
              <a:t>). </a:t>
            </a:r>
          </a:p>
          <a:p>
            <a:pPr marL="171450" indent="-171450">
              <a:buFontTx/>
              <a:buChar char="-"/>
            </a:pPr>
            <a:r>
              <a:rPr lang="en-US" dirty="0"/>
              <a:t>Two node-level covariates expressed as homophily: total GDP and CO2 emissions per capita (the more similar the countries, the more we would expect them to cooperate)</a:t>
            </a:r>
          </a:p>
          <a:p>
            <a:pPr marL="171450" indent="-171450">
              <a:buFontTx/>
              <a:buChar char="-"/>
            </a:pPr>
            <a:r>
              <a:rPr lang="en-US" dirty="0"/>
              <a:t>Two dyadic covariates: same annex and number of common coalitions</a:t>
            </a:r>
          </a:p>
          <a:p>
            <a:pPr marL="171450" indent="-171450">
              <a:buFontTx/>
              <a:buChar char="-"/>
            </a:pPr>
            <a:r>
              <a:rPr lang="en-US" dirty="0"/>
              <a:t>One interaction term: vulnerability * degree (interested in whether more vulnerable countries are more active)</a:t>
            </a:r>
          </a:p>
          <a:p>
            <a:pPr marL="171450" indent="-171450">
              <a:buFontTx/>
              <a:buChar char="-"/>
            </a:pPr>
            <a:r>
              <a:rPr lang="en-US" dirty="0"/>
              <a:t>One multiplex term: outside on inside (so far contemporaneous, in future we will also explore lags)</a:t>
            </a:r>
          </a:p>
          <a:p>
            <a:pPr marL="171450" indent="-171450">
              <a:buFontTx/>
              <a:buChar char="-"/>
            </a:pPr>
            <a:endParaRPr lang="en-US" dirty="0"/>
          </a:p>
          <a:p>
            <a:pPr marL="171450" indent="-171450">
              <a:buFontTx/>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7030A0"/>
                </a:solidFill>
              </a:rPr>
              <a:t>H1: </a:t>
            </a:r>
            <a:r>
              <a:rPr lang="en-US" b="1" i="1" dirty="0">
                <a:solidFill>
                  <a:srgbClr val="7030A0"/>
                </a:solidFill>
              </a:rPr>
              <a:t>Outside”</a:t>
            </a:r>
            <a:r>
              <a:rPr lang="en-US" i="1" dirty="0">
                <a:solidFill>
                  <a:srgbClr val="7030A0"/>
                </a:solidFill>
              </a:rPr>
              <a:t> press reporting on climate change diplomacy is driven by a strong </a:t>
            </a:r>
            <a:r>
              <a:rPr lang="en-US" b="1" i="1" dirty="0">
                <a:solidFill>
                  <a:srgbClr val="7030A0"/>
                </a:solidFill>
              </a:rPr>
              <a:t>focus on key actors</a:t>
            </a:r>
            <a:r>
              <a:rPr lang="en-US" i="1" dirty="0">
                <a:solidFill>
                  <a:srgbClr val="7030A0"/>
                </a:solidFill>
              </a:rPr>
              <a:t>, whereas </a:t>
            </a:r>
            <a:r>
              <a:rPr lang="en-US" b="1" i="1" dirty="0">
                <a:solidFill>
                  <a:srgbClr val="7030A0"/>
                </a:solidFill>
              </a:rPr>
              <a:t>“inside” </a:t>
            </a:r>
            <a:r>
              <a:rPr lang="en-US" i="1" dirty="0">
                <a:solidFill>
                  <a:srgbClr val="7030A0"/>
                </a:solidFill>
              </a:rPr>
              <a:t>the negotiations </a:t>
            </a:r>
            <a:r>
              <a:rPr lang="en-US" b="1" i="1" dirty="0">
                <a:solidFill>
                  <a:srgbClr val="7030A0"/>
                </a:solidFill>
              </a:rPr>
              <a:t>smaller and more vulnerable countries </a:t>
            </a:r>
            <a:r>
              <a:rPr lang="en-US" i="1" dirty="0">
                <a:solidFill>
                  <a:srgbClr val="7030A0"/>
                </a:solidFill>
              </a:rPr>
              <a:t>are highly active.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i="1" dirty="0"/>
              <a:t>H2: While </a:t>
            </a:r>
            <a:r>
              <a:rPr lang="en-US" b="1" i="1" dirty="0"/>
              <a:t>“inside”</a:t>
            </a:r>
            <a:r>
              <a:rPr lang="en-US" i="1" dirty="0"/>
              <a:t> the climate negotiations diplomatic interactions are driven by </a:t>
            </a:r>
            <a:r>
              <a:rPr lang="en-US" b="1" i="1" dirty="0"/>
              <a:t>coalitions of like-minded countries</a:t>
            </a:r>
            <a:r>
              <a:rPr lang="en-US" i="1" dirty="0"/>
              <a:t>, such groups are </a:t>
            </a:r>
            <a:r>
              <a:rPr lang="en-US" b="1" i="1" dirty="0"/>
              <a:t>less important </a:t>
            </a:r>
            <a:r>
              <a:rPr lang="en-US" i="1" dirty="0"/>
              <a:t>for the diplomatic interactions reported by the </a:t>
            </a:r>
            <a:r>
              <a:rPr lang="en-US" b="1" i="1" dirty="0"/>
              <a:t>“outside”</a:t>
            </a:r>
            <a:r>
              <a:rPr lang="en-US" i="1" dirty="0"/>
              <a:t> media.</a:t>
            </a:r>
            <a:endParaRPr lang="de-D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CH" dirty="0"/>
              <a:t>H3: </a:t>
            </a:r>
            <a:r>
              <a:rPr lang="en-US" i="1" dirty="0"/>
              <a:t>(Past) Outside cooperation may help to pave the way for more cooperative negotiations under the UNFCCC.</a:t>
            </a:r>
            <a:endParaRPr lang="de-D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de-CH" dirty="0"/>
          </a:p>
          <a:p>
            <a:pPr marL="171450" indent="-171450">
              <a:buFontTx/>
              <a:buChar char="-"/>
            </a:pPr>
            <a:endParaRPr lang="en-US" dirty="0"/>
          </a:p>
          <a:p>
            <a:endParaRPr lang="en-US" dirty="0"/>
          </a:p>
        </p:txBody>
      </p:sp>
      <p:sp>
        <p:nvSpPr>
          <p:cNvPr id="4" name="Slide Number Placeholder 3"/>
          <p:cNvSpPr>
            <a:spLocks noGrp="1"/>
          </p:cNvSpPr>
          <p:nvPr>
            <p:ph type="sldNum" sz="quarter" idx="5"/>
          </p:nvPr>
        </p:nvSpPr>
        <p:spPr/>
        <p:txBody>
          <a:bodyPr/>
          <a:lstStyle/>
          <a:p>
            <a:pPr>
              <a:defRPr/>
            </a:pPr>
            <a:fld id="{F766391F-D9D9-6048-8D2C-ABA54BAEEAB8}" type="slidenum">
              <a:rPr lang="de-CH" altLang="x-none" smtClean="0"/>
              <a:pPr>
                <a:defRPr/>
              </a:pPr>
              <a:t>19</a:t>
            </a:fld>
            <a:endParaRPr lang="de-CH" altLang="x-none"/>
          </a:p>
        </p:txBody>
      </p:sp>
    </p:spTree>
    <p:extLst>
      <p:ext uri="{BB962C8B-B14F-4D97-AF65-F5344CB8AC3E}">
        <p14:creationId xmlns:p14="http://schemas.microsoft.com/office/powerpoint/2010/main" val="325966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 we have the first results of the multilevel stochastic actor-oriented models.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Models 1 to 3 include basic within-network effects and covariates that allow us to test Hypotheses 1 and 2, and models 4 and 5 add the multilevel between-network effects necessary to test Hypothesis 3.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Very good convergence, with an overall convergence ratio below the threshold of 0.25 recommended by the </a:t>
            </a:r>
            <a:r>
              <a:rPr lang="en-US" sz="1200" kern="1200" dirty="0" err="1">
                <a:solidFill>
                  <a:schemeClr val="tx1"/>
                </a:solidFill>
                <a:effectLst/>
                <a:latin typeface="+mn-lt"/>
                <a:ea typeface="+mn-ea"/>
                <a:cs typeface="+mn-cs"/>
              </a:rPr>
              <a:t>RSiena</a:t>
            </a:r>
            <a:r>
              <a:rPr lang="en-US" sz="1200" kern="1200" dirty="0">
                <a:solidFill>
                  <a:schemeClr val="tx1"/>
                </a:solidFill>
                <a:effectLst/>
                <a:latin typeface="+mn-lt"/>
                <a:ea typeface="+mn-ea"/>
                <a:cs typeface="+mn-cs"/>
              </a:rPr>
              <a:t> manual.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All significant effects are robust across the five different specifications.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All network dependencies behave as expected. Across all models, the degree parameters are highly significant and have the negative sign we expect for this type of sparse networks. The reciprocity parameter included in the inside network is highly significant and has a large positive coefficient, which supports the idea that countries tend to reciprocate cooperative behavior by their peers. In both networks, the transitivity parameter is positive and significant across all models, reflecting the tendency of actors to cooperate with the friends of their friends.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According to our Hypothesis 1, we expect that outside reporting on climate change diplomacy focuses on large key actors, whereas inside the negotiations smaller and more vulnerable countries are more active. </a:t>
            </a:r>
          </a:p>
          <a:p>
            <a:pPr marL="171450" indent="-171450">
              <a:buFont typeface="Wingdings" pitchFamily="2" charset="2"/>
              <a:buChar char="à"/>
            </a:pPr>
            <a:r>
              <a:rPr lang="en-US" sz="1200" kern="1200" dirty="0">
                <a:solidFill>
                  <a:schemeClr val="tx1"/>
                </a:solidFill>
                <a:effectLst/>
                <a:latin typeface="+mn-lt"/>
                <a:ea typeface="+mn-ea"/>
                <a:cs typeface="+mn-cs"/>
              </a:rPr>
              <a:t>Operationalization: Interaction between vulnerability and outdegree: negative and significant coefficient across all models for the outside network, but never significant for the inside network. </a:t>
            </a:r>
          </a:p>
          <a:p>
            <a:pPr marL="171450" indent="-171450">
              <a:buFont typeface="Wingdings" pitchFamily="2" charset="2"/>
              <a:buChar char="à"/>
            </a:pPr>
            <a:r>
              <a:rPr lang="en-US" sz="1200" kern="1200" dirty="0">
                <a:solidFill>
                  <a:schemeClr val="tx1"/>
                </a:solidFill>
                <a:effectLst/>
                <a:latin typeface="+mn-lt"/>
                <a:ea typeface="+mn-ea"/>
                <a:cs typeface="+mn-cs"/>
              </a:rPr>
              <a:t>While we do not find support for the idea that vulnerable countries tend to be particularly active in the inside network, we find support for the idea that they tend to be less active in the outside network. Together with the findings of the descriptive analysis above, this result lends some support to Hypothesis 1. </a:t>
            </a:r>
          </a:p>
          <a:p>
            <a:pPr marL="171450" indent="-171450">
              <a:buFont typeface="Wingdings" pitchFamily="2" charset="2"/>
              <a:buChar char="à"/>
            </a:pPr>
            <a:endParaRPr lang="en-US" dirty="0"/>
          </a:p>
          <a:p>
            <a:r>
              <a:rPr lang="en-US" sz="1200" kern="1200" dirty="0">
                <a:solidFill>
                  <a:schemeClr val="tx1"/>
                </a:solidFill>
                <a:effectLst/>
                <a:latin typeface="+mn-lt"/>
                <a:ea typeface="+mn-ea"/>
                <a:cs typeface="+mn-cs"/>
              </a:rPr>
              <a:t>Under Hypothesis 2 we expect that coalitions or groups of like-minded countries drive cooperation in the inside negotiations but not necessarily in the outside diplomacy. </a:t>
            </a:r>
          </a:p>
          <a:p>
            <a:pPr marL="171450" indent="-171450">
              <a:buFont typeface="Wingdings" pitchFamily="2" charset="2"/>
              <a:buChar char="à"/>
            </a:pPr>
            <a:r>
              <a:rPr lang="en-US" sz="1200" kern="1200" dirty="0">
                <a:solidFill>
                  <a:schemeClr val="tx1"/>
                </a:solidFill>
                <a:effectLst/>
                <a:latin typeface="+mn-lt"/>
                <a:ea typeface="+mn-ea"/>
                <a:cs typeface="+mn-cs"/>
                <a:sym typeface="Wingdings" pitchFamily="2" charset="2"/>
              </a:rPr>
              <a:t>Operationalization: </a:t>
            </a:r>
            <a:r>
              <a:rPr lang="en-US" sz="1200" kern="1200" dirty="0">
                <a:solidFill>
                  <a:schemeClr val="tx1"/>
                </a:solidFill>
                <a:effectLst/>
                <a:latin typeface="+mn-lt"/>
                <a:ea typeface="+mn-ea"/>
                <a:cs typeface="+mn-cs"/>
              </a:rPr>
              <a:t>Covariates </a:t>
            </a:r>
            <a:r>
              <a:rPr lang="en-US" sz="1200" i="1" kern="1200" dirty="0">
                <a:solidFill>
                  <a:schemeClr val="tx1"/>
                </a:solidFill>
                <a:effectLst/>
                <a:latin typeface="+mn-lt"/>
                <a:ea typeface="+mn-ea"/>
                <a:cs typeface="+mn-cs"/>
              </a:rPr>
              <a:t>common coalitions </a:t>
            </a:r>
            <a:r>
              <a:rPr lang="en-US" sz="1200" kern="1200" dirty="0">
                <a:solidFill>
                  <a:schemeClr val="tx1"/>
                </a:solidFill>
                <a:effectLst/>
                <a:latin typeface="+mn-lt"/>
                <a:ea typeface="+mn-ea"/>
                <a:cs typeface="+mn-cs"/>
              </a:rPr>
              <a:t>and </a:t>
            </a:r>
            <a:r>
              <a:rPr lang="en-US" sz="1200" i="1" kern="1200" dirty="0">
                <a:solidFill>
                  <a:schemeClr val="tx1"/>
                </a:solidFill>
                <a:effectLst/>
                <a:latin typeface="+mn-lt"/>
                <a:ea typeface="+mn-ea"/>
                <a:cs typeface="+mn-cs"/>
              </a:rPr>
              <a:t>same annex</a:t>
            </a:r>
            <a:r>
              <a:rPr lang="en-US" sz="1200" kern="1200" dirty="0">
                <a:solidFill>
                  <a:schemeClr val="tx1"/>
                </a:solidFill>
                <a:effectLst/>
                <a:latin typeface="+mn-lt"/>
                <a:ea typeface="+mn-ea"/>
                <a:cs typeface="+mn-cs"/>
              </a:rPr>
              <a:t>. </a:t>
            </a:r>
          </a:p>
          <a:p>
            <a:pPr marL="171450" indent="-171450">
              <a:buFont typeface="Wingdings" pitchFamily="2" charset="2"/>
              <a:buChar char="à"/>
            </a:pPr>
            <a:r>
              <a:rPr lang="en-US" sz="1200" kern="1200" dirty="0">
                <a:solidFill>
                  <a:schemeClr val="tx1"/>
                </a:solidFill>
                <a:effectLst/>
                <a:latin typeface="+mn-lt"/>
                <a:ea typeface="+mn-ea"/>
                <a:cs typeface="+mn-cs"/>
              </a:rPr>
              <a:t>The positive and strongly significant effect of common coalitions in the inside network in Model 5, as well as the positive and significant effect of same annex in the inside network in Models 2 and 4 support the first part of this hypothesis. </a:t>
            </a:r>
          </a:p>
          <a:p>
            <a:pPr marL="171450" indent="-171450">
              <a:buFont typeface="Wingdings" pitchFamily="2" charset="2"/>
              <a:buChar char="à"/>
            </a:pPr>
            <a:r>
              <a:rPr lang="en-US" sz="1200" kern="1200" dirty="0">
                <a:solidFill>
                  <a:schemeClr val="tx1"/>
                </a:solidFill>
                <a:effectLst/>
                <a:latin typeface="+mn-lt"/>
                <a:ea typeface="+mn-ea"/>
                <a:cs typeface="+mn-cs"/>
              </a:rPr>
              <a:t>Interestingly, dyads that are more similar in terms of the size of their economies or of their CO2 emissions per capita do not tend to cooperate more inside the negotiations. </a:t>
            </a:r>
          </a:p>
          <a:p>
            <a:pPr marL="171450" indent="-171450">
              <a:buFont typeface="Wingdings" pitchFamily="2" charset="2"/>
              <a:buChar char="à"/>
            </a:pPr>
            <a:r>
              <a:rPr lang="en-US" sz="1200" kern="1200" dirty="0">
                <a:solidFill>
                  <a:schemeClr val="tx1"/>
                </a:solidFill>
                <a:effectLst/>
                <a:latin typeface="+mn-lt"/>
                <a:ea typeface="+mn-ea"/>
                <a:cs typeface="+mn-cs"/>
              </a:rPr>
              <a:t>In the outside dataset, we find that neither common coalition membership nor being in the same annex lead to increased cooperation, which is in line with the second part of Hypothesis 2.</a:t>
            </a:r>
          </a:p>
          <a:p>
            <a:pPr marL="171450" indent="-171450">
              <a:buFont typeface="Wingdings" pitchFamily="2" charset="2"/>
              <a:buChar char="à"/>
            </a:pPr>
            <a:r>
              <a:rPr lang="en-US" sz="1200" kern="1200" dirty="0">
                <a:solidFill>
                  <a:schemeClr val="tx1"/>
                </a:solidFill>
                <a:effectLst/>
                <a:latin typeface="+mn-lt"/>
                <a:ea typeface="+mn-ea"/>
                <a:cs typeface="+mn-cs"/>
              </a:rPr>
              <a:t> However, we have some (not very robust) evidence that countries that are similar in terms of the size of their economies (GDP) tend to cooperate more in the outside negotiations. </a:t>
            </a:r>
            <a:endParaRPr lang="en-US" dirty="0"/>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idea that outside diplomacy might be interrelated with the inside negotiations was codified under Hypothesis 3. We particularly expected that more outside cooperation may lead to more cooperative inside negotiations. The multilevel dependencies that we used to test for such between-network effects in models 4 and 5 were never significant. It thus seems that the networks do not interact with each other, at least within the time period we chose for this detailed analysis (2007-2009).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Footer Placeholder 3"/>
          <p:cNvSpPr>
            <a:spLocks noGrp="1"/>
          </p:cNvSpPr>
          <p:nvPr>
            <p:ph type="ftr" sz="quarter" idx="4"/>
          </p:nvPr>
        </p:nvSpPr>
        <p:spPr/>
        <p:txBody>
          <a:bodyPr/>
          <a:lstStyle/>
          <a:p>
            <a:endParaRPr lang="de-CH" dirty="0"/>
          </a:p>
        </p:txBody>
      </p:sp>
      <p:sp>
        <p:nvSpPr>
          <p:cNvPr id="5" name="Slide Number Placeholder 4"/>
          <p:cNvSpPr>
            <a:spLocks noGrp="1"/>
          </p:cNvSpPr>
          <p:nvPr>
            <p:ph type="sldNum" sz="quarter" idx="5"/>
          </p:nvPr>
        </p:nvSpPr>
        <p:spPr/>
        <p:txBody>
          <a:bodyPr/>
          <a:lstStyle/>
          <a:p>
            <a:fld id="{B2B24C57-7758-4EF8-8A0E-FE171C8C1817}" type="slidenum">
              <a:rPr lang="de-CH" smtClean="0"/>
              <a:t>20</a:t>
            </a:fld>
            <a:endParaRPr lang="de-CH" dirty="0"/>
          </a:p>
        </p:txBody>
      </p:sp>
    </p:spTree>
    <p:extLst>
      <p:ext uri="{BB962C8B-B14F-4D97-AF65-F5344CB8AC3E}">
        <p14:creationId xmlns:p14="http://schemas.microsoft.com/office/powerpoint/2010/main" val="498913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While the multilateral negotiations under the UNFCCC have traditionally been the main forum to discuss and agree how to address climate change, the discussions have progressed very slowly and the response has so far been ineffective. </a:t>
            </a:r>
          </a:p>
          <a:p>
            <a:endParaRPr lang="en-US" baseline="0" dirty="0"/>
          </a:p>
          <a:p>
            <a:r>
              <a:rPr lang="en-US" baseline="0" dirty="0"/>
              <a:t>As a response, in recent years </a:t>
            </a:r>
            <a:r>
              <a:rPr lang="en-US" sz="1200" kern="1200" dirty="0">
                <a:solidFill>
                  <a:schemeClr val="tx1"/>
                </a:solidFill>
                <a:effectLst/>
                <a:latin typeface="Arial" charset="0"/>
                <a:ea typeface="ＭＳ Ｐゴシック" pitchFamily="84" charset="-128"/>
                <a:cs typeface="ＭＳ Ｐゴシック" pitchFamily="84" charset="-128"/>
              </a:rPr>
              <a:t>climate change has begun to be addressed across multiple channels (and by multiple governmental, non-governmental, intergovernmental and transnational actors) outside the official negotiations. Climate change, for example, has been a recurring topic in G8 and G20 meetings; a bilateral agreement between the US President Obama and the Chinese President Xi Jinping arguably paved the way for the success of the 2015 Paris Agreement. While the UNFCCC remains central, climate change governance has become more and more polycentric, and other channels of cooperation and influence are increasingly being used.</a:t>
            </a:r>
          </a:p>
          <a:p>
            <a:endParaRPr lang="en-US" sz="1200" kern="1200" dirty="0">
              <a:solidFill>
                <a:schemeClr val="tx1"/>
              </a:solidFill>
              <a:effectLst/>
              <a:latin typeface="Arial" charset="0"/>
              <a:ea typeface="ＭＳ Ｐゴシック" pitchFamily="84"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aseline="0" dirty="0">
                <a:effectLst/>
                <a:sym typeface="Wingdings" pitchFamily="2" charset="2"/>
              </a:rPr>
              <a:t> So far there is little systematic research into the potential interrelationships between both spheres of governance.</a:t>
            </a:r>
          </a:p>
          <a:p>
            <a:endParaRPr lang="en-US" sz="1200" kern="1200" dirty="0">
              <a:solidFill>
                <a:schemeClr val="tx1"/>
              </a:solidFill>
              <a:effectLst/>
              <a:latin typeface="Arial" charset="0"/>
              <a:ea typeface="ＭＳ Ｐゴシック" pitchFamily="84" charset="-128"/>
            </a:endParaRPr>
          </a:p>
          <a:p>
            <a:r>
              <a:rPr lang="en-US" sz="1200" kern="1200" dirty="0">
                <a:solidFill>
                  <a:schemeClr val="tx1"/>
                </a:solidFill>
                <a:effectLst/>
                <a:latin typeface="Arial" charset="0"/>
                <a:ea typeface="ＭＳ Ｐゴシック" pitchFamily="84" charset="-128"/>
              </a:rPr>
              <a:t>So, our original idea for this paper was to really look into how outside cooperation and the “official” UNFCCC negotiations interact with each other. To propose some hypotheses on the basis of multilevel governance and polycentric governance theory and test them. For this purpose, we rely on two very rich datasets of cooperation on climate change </a:t>
            </a:r>
            <a:r>
              <a:rPr lang="en-US" baseline="0" dirty="0">
                <a:effectLst/>
                <a:sym typeface="Wingdings" pitchFamily="2" charset="2"/>
              </a:rPr>
              <a:t>inside and outside the negotiations:</a:t>
            </a:r>
          </a:p>
          <a:p>
            <a:endParaRPr lang="en-US" baseline="0" dirty="0">
              <a:effectLst/>
              <a:sym typeface="Wingdings" pitchFamily="2" charset="2"/>
            </a:endParaRPr>
          </a:p>
          <a:p>
            <a:pPr>
              <a:defRPr/>
            </a:pPr>
            <a:r>
              <a:rPr lang="en-GB" altLang="x-none" dirty="0">
                <a:ea typeface="ＭＳ Ｐゴシック" charset="-128"/>
              </a:rPr>
              <a:t>One of the datasets codes cooperative and conflictive interactions between country dyads at the UN climate change negotiations, based on summaries of these negotiations. This is our “inside” dataset. </a:t>
            </a:r>
          </a:p>
          <a:p>
            <a:pPr>
              <a:defRPr/>
            </a:pPr>
            <a:r>
              <a:rPr lang="en-GB" altLang="x-none" dirty="0">
                <a:ea typeface="ＭＳ Ｐゴシック" charset="-128"/>
              </a:rPr>
              <a:t>The other one codes cooperative and conflictive interactions between country dyads, coded from international press releases. This is the “outside” dataset. </a:t>
            </a:r>
          </a:p>
          <a:p>
            <a:pPr>
              <a:defRPr/>
            </a:pPr>
            <a:endParaRPr lang="en-GB" altLang="x-none" dirty="0">
              <a:ea typeface="ＭＳ Ｐゴシック" charset="-128"/>
            </a:endParaRPr>
          </a:p>
          <a:p>
            <a:pPr>
              <a:defRPr/>
            </a:pPr>
            <a:r>
              <a:rPr lang="en-GB" altLang="x-none" dirty="0">
                <a:ea typeface="ＭＳ Ｐゴシック" charset="-128"/>
              </a:rPr>
              <a:t>So these two datasets arguably present complementary views of climate change diplomacy – one is the more detailed insider view of the negotiation process, and the other one, while also presenting the most salient outcomes of these negotiations (which we can of course exclude for the analysis), also describes important cooperation events outside the negotiation process, including joint diplomatic declarations, international aid, new transnational initiatives, etc.</a:t>
            </a:r>
          </a:p>
          <a:p>
            <a:endParaRPr lang="en-US" sz="1200" kern="1200" dirty="0">
              <a:solidFill>
                <a:schemeClr val="tx1"/>
              </a:solidFill>
              <a:effectLst/>
              <a:latin typeface="Arial" charset="0"/>
              <a:ea typeface="ＭＳ Ｐゴシック" pitchFamily="84" charset="-128"/>
            </a:endParaRPr>
          </a:p>
          <a:p>
            <a:r>
              <a:rPr lang="en-US" sz="1200" kern="1200" dirty="0">
                <a:solidFill>
                  <a:schemeClr val="tx1"/>
                </a:solidFill>
                <a:effectLst/>
                <a:latin typeface="Arial" charset="0"/>
                <a:ea typeface="ＭＳ Ｐゴシック" pitchFamily="84" charset="-128"/>
              </a:rPr>
              <a:t>But while working on the paper and with the data, we increasingly noticed that in addition to our expectations regarding actual inside and outside cooperation on climate change, there is a filter no our data imposed by the way the press reports on climate change. </a:t>
            </a:r>
            <a:endParaRPr lang="en-US" dirty="0">
              <a:effectLst/>
            </a:endParaRPr>
          </a:p>
          <a:p>
            <a:endParaRPr lang="en-US" baseline="0" dirty="0">
              <a:effectLst/>
            </a:endParaRPr>
          </a:p>
          <a:p>
            <a:r>
              <a:rPr lang="en-US" baseline="0" dirty="0">
                <a:effectLst/>
              </a:rPr>
              <a:t>So, today, while I am trying to tell you a story about complex, polycentric governance, I am also telling you a story about media perception and media bias. So, we kind of believe we have to decide for one of both stories here, but are still unsure about which…</a:t>
            </a:r>
          </a:p>
          <a:p>
            <a:endParaRPr lang="en-US" baseline="0" dirty="0">
              <a:effectLst/>
            </a:endParaRPr>
          </a:p>
        </p:txBody>
      </p:sp>
      <p:sp>
        <p:nvSpPr>
          <p:cNvPr id="4" name="Slide Number Placeholder 3"/>
          <p:cNvSpPr>
            <a:spLocks noGrp="1"/>
          </p:cNvSpPr>
          <p:nvPr>
            <p:ph type="sldNum" sz="quarter" idx="10"/>
          </p:nvPr>
        </p:nvSpPr>
        <p:spPr/>
        <p:txBody>
          <a:bodyPr/>
          <a:lstStyle/>
          <a:p>
            <a:pPr>
              <a:defRPr/>
            </a:pPr>
            <a:fld id="{F766391F-D9D9-6048-8D2C-ABA54BAEEAB8}" type="slidenum">
              <a:rPr lang="de-CH" altLang="x-none" smtClean="0"/>
              <a:pPr>
                <a:defRPr/>
              </a:pPr>
              <a:t>2</a:t>
            </a:fld>
            <a:endParaRPr lang="de-CH" altLang="x-none"/>
          </a:p>
        </p:txBody>
      </p:sp>
    </p:spTree>
    <p:extLst>
      <p:ext uri="{BB962C8B-B14F-4D97-AF65-F5344CB8AC3E}">
        <p14:creationId xmlns:p14="http://schemas.microsoft.com/office/powerpoint/2010/main" val="18005576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solidFill>
            <a:srgbClr val="FFFFFF"/>
          </a:solidFill>
          <a:ln/>
        </p:spPr>
      </p:sp>
      <p:sp>
        <p:nvSpPr>
          <p:cNvPr id="31747" name="Rectangle 3"/>
          <p:cNvSpPr>
            <a:spLocks noGrp="1" noChangeArrowheads="1"/>
          </p:cNvSpPr>
          <p:nvPr>
            <p:ph type="body" idx="1"/>
          </p:nvPr>
        </p:nvSpPr>
        <p:spPr>
          <a:solidFill>
            <a:srgbClr val="FFFFFF"/>
          </a:solidFill>
          <a:ln>
            <a:solidFill>
              <a:srgbClr val="000000"/>
            </a:solidFill>
          </a:ln>
        </p:spPr>
        <p:txBody>
          <a:bodyPr/>
          <a:lstStyle/>
          <a:p>
            <a:pPr marL="171450" indent="-171450"/>
            <a:endParaRPr lang="en-GB" altLang="de-DE" dirty="0">
              <a:ea typeface="ＭＳ Ｐゴシック" charset="-128"/>
            </a:endParaRPr>
          </a:p>
        </p:txBody>
      </p:sp>
    </p:spTree>
    <p:extLst>
      <p:ext uri="{BB962C8B-B14F-4D97-AF65-F5344CB8AC3E}">
        <p14:creationId xmlns:p14="http://schemas.microsoft.com/office/powerpoint/2010/main" val="8208931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solidFill>
            <a:srgbClr val="FFFFFF"/>
          </a:solidFill>
          <a:ln/>
        </p:spPr>
      </p:sp>
      <p:sp>
        <p:nvSpPr>
          <p:cNvPr id="31747" name="Rectangle 3"/>
          <p:cNvSpPr>
            <a:spLocks noGrp="1" noChangeArrowheads="1"/>
          </p:cNvSpPr>
          <p:nvPr>
            <p:ph type="body" idx="1"/>
          </p:nvPr>
        </p:nvSpPr>
        <p:spPr>
          <a:solidFill>
            <a:srgbClr val="FFFFFF"/>
          </a:solidFill>
          <a:ln>
            <a:solidFill>
              <a:srgbClr val="000000"/>
            </a:solidFill>
          </a:ln>
        </p:spPr>
        <p:txBody>
          <a:bodyPr/>
          <a:lstStyle/>
          <a:p>
            <a:pPr marL="0" indent="0">
              <a:buFontTx/>
              <a:buNone/>
            </a:pPr>
            <a:r>
              <a:rPr lang="en-US" b="1" dirty="0"/>
              <a:t>Own ideas to address these issues:</a:t>
            </a:r>
          </a:p>
          <a:p>
            <a:pPr marL="171450" indent="-171450">
              <a:buFontTx/>
              <a:buChar char="-"/>
            </a:pPr>
            <a:r>
              <a:rPr lang="en-US" dirty="0"/>
              <a:t>Collect more data (e.g. further sources for outside diplomacy), and clean the data (omit all observations relating to the negotiations from outside dataset) to make this become a story of complex governance, really about 2 different policy arenas?</a:t>
            </a:r>
          </a:p>
          <a:p>
            <a:pPr marL="171450" indent="-171450">
              <a:buFontTx/>
              <a:buChar char="-"/>
            </a:pPr>
            <a:r>
              <a:rPr lang="en-US" dirty="0"/>
              <a:t>Or embrace the story about “outside (press) perception about climate diplomacy” versus “inside view of the negotiation process”?</a:t>
            </a:r>
          </a:p>
          <a:p>
            <a:pPr marL="628650" lvl="1" indent="-171450">
              <a:buFontTx/>
              <a:buChar char="-"/>
            </a:pPr>
            <a:r>
              <a:rPr lang="en-US" dirty="0">
                <a:sym typeface="Wingdings" pitchFamily="2" charset="2"/>
              </a:rPr>
              <a:t> What literature could we relate to in this second case?</a:t>
            </a:r>
          </a:p>
          <a:p>
            <a:pPr marL="171450" lvl="0" indent="-171450">
              <a:buFontTx/>
              <a:buChar char="-"/>
            </a:pPr>
            <a:r>
              <a:rPr lang="en-US" dirty="0"/>
              <a:t>Make</a:t>
            </a:r>
            <a:r>
              <a:rPr lang="en-US" baseline="0" dirty="0"/>
              <a:t> the two data sets more comparable, for example collapsing EU outside; Small Island states</a:t>
            </a:r>
            <a:endParaRPr lang="en-US" dirty="0"/>
          </a:p>
          <a:p>
            <a:pPr marL="171450" indent="-171450"/>
            <a:endParaRPr lang="en-GB" altLang="de-DE" dirty="0">
              <a:ea typeface="ＭＳ Ｐゴシック" charset="-128"/>
            </a:endParaRPr>
          </a:p>
        </p:txBody>
      </p:sp>
    </p:spTree>
    <p:extLst>
      <p:ext uri="{BB962C8B-B14F-4D97-AF65-F5344CB8AC3E}">
        <p14:creationId xmlns:p14="http://schemas.microsoft.com/office/powerpoint/2010/main" val="8623037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solidFill>
            <a:srgbClr val="FFFFFF"/>
          </a:solidFill>
          <a:ln/>
        </p:spPr>
      </p:sp>
      <p:sp>
        <p:nvSpPr>
          <p:cNvPr id="31747" name="Rectangle 3"/>
          <p:cNvSpPr>
            <a:spLocks noGrp="1" noChangeArrowheads="1"/>
          </p:cNvSpPr>
          <p:nvPr>
            <p:ph type="body" idx="1"/>
          </p:nvPr>
        </p:nvSpPr>
        <p:spPr>
          <a:solidFill>
            <a:srgbClr val="FFFFFF"/>
          </a:solidFill>
          <a:ln>
            <a:solidFill>
              <a:srgbClr val="000000"/>
            </a:solidFill>
          </a:ln>
        </p:spPr>
        <p:txBody>
          <a:bodyPr/>
          <a:lstStyle/>
          <a:p>
            <a:pPr marL="171450" indent="-171450"/>
            <a:endParaRPr lang="en-GB" altLang="de-DE" dirty="0">
              <a:ea typeface="ＭＳ Ｐゴシック" charset="-128"/>
            </a:endParaRPr>
          </a:p>
        </p:txBody>
      </p:sp>
    </p:spTree>
    <p:extLst>
      <p:ext uri="{BB962C8B-B14F-4D97-AF65-F5344CB8AC3E}">
        <p14:creationId xmlns:p14="http://schemas.microsoft.com/office/powerpoint/2010/main" val="3458226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solidFill>
            <a:srgbClr val="FFFFFF"/>
          </a:solidFill>
          <a:ln/>
        </p:spPr>
      </p:sp>
      <p:sp>
        <p:nvSpPr>
          <p:cNvPr id="58371" name="Rectangle 3"/>
          <p:cNvSpPr>
            <a:spLocks noGrp="1" noChangeArrowheads="1"/>
          </p:cNvSpPr>
          <p:nvPr>
            <p:ph type="body" idx="1"/>
          </p:nvPr>
        </p:nvSpPr>
        <p:spPr>
          <a:solidFill>
            <a:srgbClr val="FFFFFF"/>
          </a:solidFill>
          <a:ln>
            <a:solidFill>
              <a:srgbClr val="000000"/>
            </a:solidFill>
          </a:ln>
        </p:spPr>
        <p:txBody>
          <a:bodyPr/>
          <a:lstStyle/>
          <a:p>
            <a:endParaRPr lang="en-GB" altLang="de-DE">
              <a:ea typeface="ＭＳ Ｐゴシック" charset="-128"/>
            </a:endParaRPr>
          </a:p>
        </p:txBody>
      </p:sp>
    </p:spTree>
    <p:extLst>
      <p:ext uri="{BB962C8B-B14F-4D97-AF65-F5344CB8AC3E}">
        <p14:creationId xmlns:p14="http://schemas.microsoft.com/office/powerpoint/2010/main" val="840134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solidFill>
            <a:srgbClr val="FFFFFF"/>
          </a:solidFill>
          <a:ln/>
        </p:spPr>
      </p:sp>
      <p:sp>
        <p:nvSpPr>
          <p:cNvPr id="31747" name="Rectangle 3"/>
          <p:cNvSpPr>
            <a:spLocks noGrp="1" noChangeArrowheads="1"/>
          </p:cNvSpPr>
          <p:nvPr>
            <p:ph type="body" idx="1"/>
          </p:nvPr>
        </p:nvSpPr>
        <p:spPr>
          <a:solidFill>
            <a:srgbClr val="FFFFFF"/>
          </a:solidFill>
          <a:ln>
            <a:solidFill>
              <a:srgbClr val="000000"/>
            </a:solidFill>
          </a:ln>
        </p:spPr>
        <p:txBody>
          <a:bodyPr/>
          <a:lstStyle/>
          <a:p>
            <a:pPr marL="171450" indent="-171450">
              <a:buFontTx/>
              <a:buChar char="-"/>
            </a:pPr>
            <a:r>
              <a:rPr lang="en-GB" altLang="de-DE" dirty="0">
                <a:ea typeface="ＭＳ Ｐゴシック" charset="-128"/>
              </a:rPr>
              <a:t>Controls: either for sender and target, or for their difference</a:t>
            </a:r>
          </a:p>
          <a:p>
            <a:pPr marL="171450" indent="-171450">
              <a:buFontTx/>
              <a:buChar char="-"/>
            </a:pPr>
            <a:r>
              <a:rPr lang="en-GB" altLang="de-DE" dirty="0">
                <a:ea typeface="ＭＳ Ｐゴシック" charset="-128"/>
              </a:rPr>
              <a:t>Differentiation: Income</a:t>
            </a:r>
            <a:r>
              <a:rPr lang="en-GB" altLang="de-DE" baseline="0" dirty="0">
                <a:ea typeface="ＭＳ Ｐゴシック" charset="-128"/>
              </a:rPr>
              <a:t> and </a:t>
            </a:r>
            <a:r>
              <a:rPr lang="en-GB" altLang="de-DE" dirty="0">
                <a:ea typeface="ＭＳ Ｐゴシック" charset="-128"/>
              </a:rPr>
              <a:t>GHG emissions</a:t>
            </a:r>
          </a:p>
          <a:p>
            <a:pPr marL="171450" indent="-171450">
              <a:buFontTx/>
              <a:buChar char="-"/>
            </a:pPr>
            <a:r>
              <a:rPr lang="en-GB" altLang="de-DE" dirty="0">
                <a:ea typeface="ＭＳ Ｐゴシック" charset="-128"/>
              </a:rPr>
              <a:t>Negotiating</a:t>
            </a:r>
            <a:r>
              <a:rPr lang="en-GB" altLang="de-DE" baseline="0" dirty="0">
                <a:ea typeface="ＭＳ Ｐゴシック" charset="-128"/>
              </a:rPr>
              <a:t> power and skills: country size and language</a:t>
            </a:r>
          </a:p>
          <a:p>
            <a:pPr marL="171450" indent="-171450">
              <a:buFontTx/>
              <a:buChar char="-"/>
            </a:pPr>
            <a:r>
              <a:rPr lang="en-GB" altLang="de-DE" baseline="0" dirty="0">
                <a:ea typeface="ＭＳ Ｐゴシック" charset="-128"/>
              </a:rPr>
              <a:t>Bilateral ties: democracy similarity, bilateral trade, bilateral aid flows, colonial past, same region, UN voting</a:t>
            </a:r>
          </a:p>
          <a:p>
            <a:pPr marL="171450" indent="-171450">
              <a:buFontTx/>
              <a:buChar char="-"/>
            </a:pPr>
            <a:r>
              <a:rPr lang="en-GB" altLang="de-DE" baseline="0" dirty="0">
                <a:ea typeface="ＭＳ Ｐゴシック" charset="-128"/>
              </a:rPr>
              <a:t>Interests: agriculture, vulnerability, forestry, fossil fuel rents</a:t>
            </a:r>
          </a:p>
          <a:p>
            <a:pPr marL="171450" indent="-171450">
              <a:buFontTx/>
              <a:buChar char="-"/>
            </a:pPr>
            <a:r>
              <a:rPr lang="en-GB" altLang="de-DE" dirty="0">
                <a:ea typeface="ＭＳ Ｐゴシック" charset="-128"/>
              </a:rPr>
              <a:t>Negotiation</a:t>
            </a:r>
            <a:r>
              <a:rPr lang="en-GB" altLang="de-DE" baseline="0" dirty="0">
                <a:ea typeface="ＭＳ Ｐゴシック" charset="-128"/>
              </a:rPr>
              <a:t> setting: same coalition, coalition and its member, UNFCCC / KP ratification status</a:t>
            </a:r>
          </a:p>
          <a:p>
            <a:pPr marL="171450" indent="-171450">
              <a:buFontTx/>
              <a:buChar char="-"/>
            </a:pPr>
            <a:r>
              <a:rPr lang="en-GB" altLang="de-DE" baseline="0" dirty="0">
                <a:ea typeface="ＭＳ Ｐゴシック" charset="-128"/>
              </a:rPr>
              <a:t>Absolute and logged versions for population, emissions, GDP</a:t>
            </a:r>
          </a:p>
          <a:p>
            <a:pPr marL="171450" indent="-171450">
              <a:buFontTx/>
              <a:buChar char="-"/>
            </a:pPr>
            <a:endParaRPr lang="en-GB" altLang="de-DE" baseline="0" dirty="0">
              <a:ea typeface="ＭＳ Ｐゴシック" charset="-128"/>
            </a:endParaRPr>
          </a:p>
          <a:p>
            <a:pPr marL="171450" indent="-171450">
              <a:buFontTx/>
              <a:buChar char="-"/>
            </a:pPr>
            <a:r>
              <a:rPr lang="en-GB" altLang="de-DE" baseline="0" dirty="0">
                <a:ea typeface="ＭＳ Ｐゴシック" charset="-128"/>
              </a:rPr>
              <a:t>We use a </a:t>
            </a:r>
            <a:r>
              <a:rPr lang="en-GB" altLang="de-DE" b="1" baseline="0" dirty="0">
                <a:ea typeface="ＭＳ Ｐゴシック" charset="-128"/>
              </a:rPr>
              <a:t>relational events model</a:t>
            </a:r>
            <a:r>
              <a:rPr lang="en-GB" altLang="de-DE" baseline="0" dirty="0">
                <a:ea typeface="ＭＳ Ｐゴシック" charset="-128"/>
              </a:rPr>
              <a:t> to test our hypotheses. This basically combines a logit model of the likelihood that an interaction is cooperative, with a survival (Cox) model about the frequency of (cooperative or conflictive) interactions over time. </a:t>
            </a:r>
            <a:endParaRPr lang="en-GB" altLang="de-DE" dirty="0">
              <a:ea typeface="ＭＳ Ｐゴシック" charset="-128"/>
            </a:endParaRPr>
          </a:p>
          <a:p>
            <a:pPr marL="171450" indent="-171450"/>
            <a:endParaRPr lang="en-GB" altLang="de-DE" dirty="0">
              <a:ea typeface="ＭＳ Ｐゴシック" charset="-128"/>
            </a:endParaRPr>
          </a:p>
        </p:txBody>
      </p:sp>
    </p:spTree>
    <p:extLst>
      <p:ext uri="{BB962C8B-B14F-4D97-AF65-F5344CB8AC3E}">
        <p14:creationId xmlns:p14="http://schemas.microsoft.com/office/powerpoint/2010/main" val="3619649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r>
              <a:rPr lang="en-US" sz="1200" kern="1200" dirty="0">
                <a:solidFill>
                  <a:schemeClr val="tx1"/>
                </a:solidFill>
                <a:effectLst/>
                <a:latin typeface="Arial" charset="0"/>
                <a:ea typeface="ＭＳ Ｐゴシック" pitchFamily="84" charset="-128"/>
                <a:cs typeface="ＭＳ Ｐゴシック" pitchFamily="84" charset="-128"/>
              </a:rPr>
              <a:t>Figure 3 compares the number of strongly cooperative inside interactions with the number of cooperative outside interactions over time. Again, we tend to have more diplomatic interactions at the negotiations than in the outside world as portrayed by the press, which is not surprising given the different nature of interactions coded in each of the datasets. In addition, we again see peaks of activity reflecting some of the busiest years of climate actions. </a:t>
            </a:r>
            <a:endParaRPr lang="en-US" dirty="0"/>
          </a:p>
          <a:p>
            <a:pPr marL="228600" indent="-228600">
              <a:buAutoNum type="arabicPeriod"/>
            </a:pPr>
            <a:endParaRPr lang="en-US" sz="1200" kern="1200" dirty="0">
              <a:solidFill>
                <a:schemeClr val="tx1"/>
              </a:solidFill>
              <a:latin typeface="Arial" charset="0"/>
              <a:ea typeface="ＭＳ Ｐゴシック" pitchFamily="84" charset="-128"/>
              <a:cs typeface="ＭＳ Ｐゴシック" pitchFamily="84" charset="-128"/>
            </a:endParaRPr>
          </a:p>
        </p:txBody>
      </p:sp>
      <p:sp>
        <p:nvSpPr>
          <p:cNvPr id="4" name="Slide Number Placeholder 3"/>
          <p:cNvSpPr>
            <a:spLocks noGrp="1"/>
          </p:cNvSpPr>
          <p:nvPr>
            <p:ph type="sldNum" sz="quarter" idx="10"/>
          </p:nvPr>
        </p:nvSpPr>
        <p:spPr/>
        <p:txBody>
          <a:bodyPr/>
          <a:lstStyle/>
          <a:p>
            <a:pPr>
              <a:defRPr/>
            </a:pPr>
            <a:fld id="{F766391F-D9D9-6048-8D2C-ABA54BAEEAB8}" type="slidenum">
              <a:rPr lang="de-CH" altLang="x-none" smtClean="0"/>
              <a:pPr>
                <a:defRPr/>
              </a:pPr>
              <a:t>26</a:t>
            </a:fld>
            <a:endParaRPr lang="de-CH" altLang="x-none"/>
          </a:p>
        </p:txBody>
      </p:sp>
    </p:spTree>
    <p:extLst>
      <p:ext uri="{BB962C8B-B14F-4D97-AF65-F5344CB8AC3E}">
        <p14:creationId xmlns:p14="http://schemas.microsoft.com/office/powerpoint/2010/main" val="1759630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a:defRPr/>
            </a:pPr>
            <a:fld id="{F766391F-D9D9-6048-8D2C-ABA54BAEEAB8}" type="slidenum">
              <a:rPr lang="de-CH" altLang="x-none" smtClean="0"/>
              <a:pPr>
                <a:defRPr/>
              </a:pPr>
              <a:t>3</a:t>
            </a:fld>
            <a:endParaRPr lang="de-CH" altLang="x-none"/>
          </a:p>
        </p:txBody>
      </p:sp>
    </p:spTree>
    <p:extLst>
      <p:ext uri="{BB962C8B-B14F-4D97-AF65-F5344CB8AC3E}">
        <p14:creationId xmlns:p14="http://schemas.microsoft.com/office/powerpoint/2010/main" val="3630075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solidFill>
            <a:srgbClr val="FFFFFF"/>
          </a:solidFill>
          <a:ln/>
        </p:spPr>
      </p:sp>
      <p:sp>
        <p:nvSpPr>
          <p:cNvPr id="17411" name="Rectangle 3"/>
          <p:cNvSpPr>
            <a:spLocks noGrp="1" noChangeArrowheads="1"/>
          </p:cNvSpPr>
          <p:nvPr>
            <p:ph type="body" idx="1"/>
          </p:nvPr>
        </p:nvSpPr>
        <p:spPr>
          <a:solidFill>
            <a:srgbClr val="FFFFFF"/>
          </a:solidFill>
          <a:ln>
            <a:solidFill>
              <a:srgbClr val="000000"/>
            </a:solidFill>
          </a:ln>
        </p:spPr>
        <p:txBody>
          <a:bodyPr/>
          <a:lstStyle/>
          <a:p>
            <a:pPr lvl="1"/>
            <a:endParaRPr lang="en-GB" altLang="de-DE" sz="1500" dirty="0">
              <a:ea typeface="ＭＳ Ｐゴシック" charset="-128"/>
            </a:endParaRPr>
          </a:p>
        </p:txBody>
      </p:sp>
    </p:spTree>
    <p:extLst>
      <p:ext uri="{BB962C8B-B14F-4D97-AF65-F5344CB8AC3E}">
        <p14:creationId xmlns:p14="http://schemas.microsoft.com/office/powerpoint/2010/main" val="1955517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solidFill>
            <a:srgbClr val="FFFFFF"/>
          </a:solidFill>
          <a:ln/>
        </p:spPr>
      </p:sp>
      <p:sp>
        <p:nvSpPr>
          <p:cNvPr id="17411" name="Rectangle 3"/>
          <p:cNvSpPr>
            <a:spLocks noGrp="1" noChangeArrowheads="1"/>
          </p:cNvSpPr>
          <p:nvPr>
            <p:ph type="body" idx="1"/>
          </p:nvPr>
        </p:nvSpPr>
        <p:spPr>
          <a:solidFill>
            <a:srgbClr val="FFFFFF"/>
          </a:solidFill>
          <a:ln>
            <a:solidFill>
              <a:srgbClr val="000000"/>
            </a:solidFill>
          </a:ln>
        </p:spPr>
        <p:txBody>
          <a:bodyPr/>
          <a:lstStyle/>
          <a:p>
            <a:pPr lvl="1"/>
            <a:endParaRPr lang="en-GB" altLang="de-DE" sz="1500" dirty="0">
              <a:ea typeface="ＭＳ Ｐゴシック" charset="-128"/>
            </a:endParaRPr>
          </a:p>
        </p:txBody>
      </p:sp>
    </p:spTree>
    <p:extLst>
      <p:ext uri="{BB962C8B-B14F-4D97-AF65-F5344CB8AC3E}">
        <p14:creationId xmlns:p14="http://schemas.microsoft.com/office/powerpoint/2010/main" val="3692502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GB" altLang="de-DE" sz="1200" baseline="0" dirty="0">
                <a:ea typeface="ＭＳ Ｐゴシック" charset="-128"/>
              </a:rPr>
              <a:t>The inside dataset codifies summaries of the UNFCCC climate change negotiations published in the Earth Negotiations Bulletins between 1995 and 2013. </a:t>
            </a:r>
          </a:p>
          <a:p>
            <a:pPr marL="457200" marR="0" lvl="1" indent="0" algn="l" defTabSz="914400" rtl="0" eaLnBrk="0" fontAlgn="base" latinLnBrk="0" hangingPunct="0">
              <a:lnSpc>
                <a:spcPct val="100000"/>
              </a:lnSpc>
              <a:spcBef>
                <a:spcPct val="30000"/>
              </a:spcBef>
              <a:spcAft>
                <a:spcPct val="0"/>
              </a:spcAft>
              <a:buClrTx/>
              <a:buSzTx/>
              <a:buFontTx/>
              <a:buNone/>
              <a:tabLst/>
              <a:defRPr/>
            </a:pPr>
            <a:endParaRPr lang="en-GB" altLang="de-DE" sz="1200" baseline="0" dirty="0">
              <a:ea typeface="ＭＳ Ｐゴシック" charset="-128"/>
            </a:endParaRP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GB" altLang="de-DE" sz="1200" baseline="0" dirty="0">
                <a:ea typeface="ＭＳ Ｐゴシック" charset="-128"/>
              </a:rPr>
              <a:t>Each observation in the dataset is a </a:t>
            </a:r>
            <a:r>
              <a:rPr lang="en-GB" altLang="de-DE" sz="1200" b="1" baseline="0" dirty="0">
                <a:ea typeface="ＭＳ Ｐゴシック" charset="-128"/>
              </a:rPr>
              <a:t>negotiation event</a:t>
            </a:r>
            <a:r>
              <a:rPr lang="en-GB" altLang="de-DE" sz="1200" baseline="0" dirty="0">
                <a:ea typeface="ＭＳ Ｐゴシック" charset="-128"/>
              </a:rPr>
              <a:t>, </a:t>
            </a:r>
            <a:r>
              <a:rPr lang="en-GB" altLang="de-DE" sz="1200" dirty="0">
                <a:ea typeface="ＭＳ Ｐゴシック" charset="-128"/>
              </a:rPr>
              <a:t>with a dyad of interacting countries, the type of interaction (cooperative or conflictive), its topic and the date in which it took place. </a:t>
            </a:r>
            <a:endParaRPr lang="en-GB" altLang="de-DE" sz="1200" baseline="0" dirty="0">
              <a:ea typeface="ＭＳ Ｐゴシック"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Our quantitative analysis in this paper so far focuses on the last 2 types of interactions. Strong cooperation, directed ties!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GB" altLang="de-DE" sz="1200" dirty="0">
                <a:ea typeface="ＭＳ Ｐゴシック" charset="-128"/>
              </a:rPr>
              <a:t>51625 events if we do not include the coalitions (but we do include the EU)</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pPr>
              <a:defRPr/>
            </a:pPr>
            <a:fld id="{F766391F-D9D9-6048-8D2C-ABA54BAEEAB8}" type="slidenum">
              <a:rPr lang="de-CH" altLang="x-none" smtClean="0"/>
              <a:pPr>
                <a:defRPr/>
              </a:pPr>
              <a:t>6</a:t>
            </a:fld>
            <a:endParaRPr lang="de-CH" altLang="x-none"/>
          </a:p>
        </p:txBody>
      </p:sp>
    </p:spTree>
    <p:extLst>
      <p:ext uri="{BB962C8B-B14F-4D97-AF65-F5344CB8AC3E}">
        <p14:creationId xmlns:p14="http://schemas.microsoft.com/office/powerpoint/2010/main" val="2394465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34988" lvl="1" eaLnBrk="1" hangingPunct="1">
              <a:lnSpc>
                <a:spcPct val="80000"/>
              </a:lnSpc>
            </a:pPr>
            <a:r>
              <a:rPr lang="en-GB" altLang="de-DE" sz="2000" b="1" dirty="0">
                <a:solidFill>
                  <a:schemeClr val="tx2"/>
                </a:solidFill>
                <a:ea typeface="ＭＳ Ｐゴシック" charset="-128"/>
              </a:rPr>
              <a:t>Automatic coding </a:t>
            </a:r>
            <a:r>
              <a:rPr lang="en-GB" altLang="de-DE" sz="2000" dirty="0">
                <a:ea typeface="ＭＳ Ｐゴシック" charset="-128"/>
              </a:rPr>
              <a:t>of AFP press releases</a:t>
            </a:r>
          </a:p>
          <a:p>
            <a:pPr marL="903288" lvl="2" eaLnBrk="1" hangingPunct="1">
              <a:lnSpc>
                <a:spcPct val="80000"/>
              </a:lnSpc>
            </a:pPr>
            <a:r>
              <a:rPr lang="en-GB" altLang="de-DE" sz="2000" dirty="0">
                <a:ea typeface="ＭＳ Ｐゴシック" charset="-128"/>
              </a:rPr>
              <a:t>Software identifies country / actor names and verbs </a:t>
            </a:r>
          </a:p>
          <a:p>
            <a:pPr marL="903288" lvl="2" eaLnBrk="1" hangingPunct="1">
              <a:lnSpc>
                <a:spcPct val="80000"/>
              </a:lnSpc>
            </a:pPr>
            <a:r>
              <a:rPr lang="en-GB" altLang="de-DE" sz="2000" dirty="0">
                <a:ea typeface="ＭＳ Ｐゴシック" charset="-128"/>
              </a:rPr>
              <a:t>Each verb is assigned to a specific cooperation category</a:t>
            </a:r>
          </a:p>
          <a:p>
            <a:pPr marL="903288" lvl="2" eaLnBrk="1" hangingPunct="1">
              <a:lnSpc>
                <a:spcPct val="80000"/>
              </a:lnSpc>
            </a:pPr>
            <a:endParaRPr lang="en-GB" altLang="de-DE" sz="2000" dirty="0">
              <a:ea typeface="ＭＳ Ｐゴシック" charset="-128"/>
            </a:endParaRPr>
          </a:p>
          <a:p>
            <a:pPr marL="903288" marR="0" lvl="2" indent="0" algn="l" defTabSz="914400" rtl="0" eaLnBrk="1" fontAlgn="base" latinLnBrk="0" hangingPunct="1">
              <a:lnSpc>
                <a:spcPct val="80000"/>
              </a:lnSpc>
              <a:spcBef>
                <a:spcPct val="30000"/>
              </a:spcBef>
              <a:spcAft>
                <a:spcPct val="0"/>
              </a:spcAft>
              <a:buClrTx/>
              <a:buSzTx/>
              <a:buFontTx/>
              <a:buNone/>
              <a:tabLst/>
              <a:defRPr/>
            </a:pPr>
            <a:r>
              <a:rPr lang="en-GB" altLang="de-DE" sz="2000" b="1" dirty="0">
                <a:solidFill>
                  <a:schemeClr val="tx2"/>
                </a:solidFill>
                <a:ea typeface="ＭＳ Ｐゴシック" charset="-128"/>
              </a:rPr>
              <a:t>Political climate-related interactions that are collateral to the COPs:</a:t>
            </a:r>
          </a:p>
          <a:p>
            <a:pPr marL="903288" lvl="2" eaLnBrk="1" hangingPunct="1">
              <a:lnSpc>
                <a:spcPct val="80000"/>
              </a:lnSpc>
            </a:pPr>
            <a:endParaRPr lang="en-GB" altLang="de-DE" sz="2000" dirty="0">
              <a:ea typeface="ＭＳ Ｐゴシック" charset="-128"/>
            </a:endParaRPr>
          </a:p>
          <a:p>
            <a:pPr marL="903288" lvl="2" eaLnBrk="1" hangingPunct="1">
              <a:lnSpc>
                <a:spcPct val="80000"/>
              </a:lnSpc>
            </a:pPr>
            <a:r>
              <a:rPr lang="en-GB" altLang="de-DE" sz="2000" dirty="0">
                <a:ea typeface="ＭＳ Ｐゴシック" charset="-128"/>
              </a:rPr>
              <a:t>Bilateral negotiations, aid, sanctions, exchange of information, political support, meetings, etc.</a:t>
            </a:r>
          </a:p>
          <a:p>
            <a:pPr marL="903288" lvl="2" eaLnBrk="1" hangingPunct="1">
              <a:lnSpc>
                <a:spcPct val="80000"/>
              </a:lnSpc>
            </a:pPr>
            <a:r>
              <a:rPr lang="en-GB" altLang="de-DE" sz="2000" dirty="0">
                <a:ea typeface="ＭＳ Ｐゴシック" charset="-128"/>
              </a:rPr>
              <a:t>As reported in the </a:t>
            </a:r>
            <a:r>
              <a:rPr lang="en-GB" altLang="de-DE" sz="2000" b="1" dirty="0">
                <a:solidFill>
                  <a:schemeClr val="tx2"/>
                </a:solidFill>
                <a:ea typeface="ＭＳ Ｐゴシック" charset="-128"/>
              </a:rPr>
              <a:t>press</a:t>
            </a:r>
          </a:p>
          <a:p>
            <a:pPr marL="1258888" lvl="3" eaLnBrk="1" hangingPunct="1">
              <a:lnSpc>
                <a:spcPct val="80000"/>
              </a:lnSpc>
            </a:pPr>
            <a:r>
              <a:rPr lang="en-GB" altLang="de-DE" sz="2000" dirty="0">
                <a:ea typeface="ＭＳ Ｐゴシック" charset="-128"/>
              </a:rPr>
              <a:t>Bias due to press attention</a:t>
            </a:r>
          </a:p>
          <a:p>
            <a:pPr marL="1258888" lvl="3" eaLnBrk="1" hangingPunct="1">
              <a:lnSpc>
                <a:spcPct val="80000"/>
              </a:lnSpc>
            </a:pPr>
            <a:r>
              <a:rPr lang="en-GB" altLang="de-DE" sz="2000" dirty="0">
                <a:ea typeface="ＭＳ Ｐゴシック" charset="-128"/>
              </a:rPr>
              <a:t>Focus on key global players</a:t>
            </a:r>
          </a:p>
          <a:p>
            <a:pPr marL="903288" lvl="2" eaLnBrk="1" hangingPunct="1">
              <a:lnSpc>
                <a:spcPct val="80000"/>
              </a:lnSpc>
            </a:pPr>
            <a:endParaRPr lang="en-GB" altLang="de-DE" sz="2000" dirty="0">
              <a:ea typeface="ＭＳ Ｐゴシック" charset="-128"/>
            </a:endParaRPr>
          </a:p>
          <a:p>
            <a:pPr marL="903288" lvl="2" eaLnBrk="1" hangingPunct="1">
              <a:lnSpc>
                <a:spcPct val="80000"/>
              </a:lnSpc>
            </a:pPr>
            <a:endParaRPr lang="en-GB" altLang="de-DE" sz="2000" dirty="0">
              <a:ea typeface="ＭＳ Ｐゴシック" charset="-128"/>
            </a:endParaRPr>
          </a:p>
          <a:p>
            <a:pPr marL="534988" lvl="1" eaLnBrk="1" hangingPunct="1">
              <a:lnSpc>
                <a:spcPct val="80000"/>
              </a:lnSpc>
            </a:pPr>
            <a:r>
              <a:rPr lang="en-GB" altLang="de-DE" sz="2000" b="1" dirty="0">
                <a:solidFill>
                  <a:srgbClr val="FF0000"/>
                </a:solidFill>
                <a:ea typeface="ＭＳ Ｐゴシック" charset="-128"/>
              </a:rPr>
              <a:t>1843 events, between 55 countries, in period 1995 – 2015. Highly reciprocated, so assumed to be undirected.</a:t>
            </a:r>
          </a:p>
          <a:p>
            <a:endParaRPr lang="en-US" dirty="0"/>
          </a:p>
        </p:txBody>
      </p:sp>
      <p:sp>
        <p:nvSpPr>
          <p:cNvPr id="4" name="Slide Number Placeholder 3"/>
          <p:cNvSpPr>
            <a:spLocks noGrp="1"/>
          </p:cNvSpPr>
          <p:nvPr>
            <p:ph type="sldNum" sz="quarter" idx="5"/>
          </p:nvPr>
        </p:nvSpPr>
        <p:spPr/>
        <p:txBody>
          <a:bodyPr/>
          <a:lstStyle/>
          <a:p>
            <a:pPr>
              <a:defRPr/>
            </a:pPr>
            <a:fld id="{F766391F-D9D9-6048-8D2C-ABA54BAEEAB8}" type="slidenum">
              <a:rPr lang="de-CH" altLang="x-none" smtClean="0"/>
              <a:pPr>
                <a:defRPr/>
              </a:pPr>
              <a:t>7</a:t>
            </a:fld>
            <a:endParaRPr lang="de-CH" altLang="x-none"/>
          </a:p>
        </p:txBody>
      </p:sp>
    </p:spTree>
    <p:extLst>
      <p:ext uri="{BB962C8B-B14F-4D97-AF65-F5344CB8AC3E}">
        <p14:creationId xmlns:p14="http://schemas.microsoft.com/office/powerpoint/2010/main" val="238376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b="1" dirty="0" err="1"/>
              <a:t>Observations</a:t>
            </a:r>
            <a:r>
              <a:rPr lang="de-CH" b="1" dirty="0"/>
              <a:t> (</a:t>
            </a:r>
            <a:r>
              <a:rPr lang="de-CH" b="1" dirty="0" err="1"/>
              <a:t>ties</a:t>
            </a:r>
            <a:r>
              <a:rPr lang="de-CH" b="1" dirty="0"/>
              <a:t>): </a:t>
            </a:r>
            <a:r>
              <a:rPr lang="de-CH" b="1" dirty="0" err="1"/>
              <a:t>existence</a:t>
            </a:r>
            <a:r>
              <a:rPr lang="de-CH" b="1" dirty="0"/>
              <a:t> </a:t>
            </a:r>
            <a:r>
              <a:rPr lang="de-CH" b="1" dirty="0" err="1"/>
              <a:t>of</a:t>
            </a:r>
            <a:r>
              <a:rPr lang="de-CH" b="1" dirty="0"/>
              <a:t> </a:t>
            </a:r>
            <a:r>
              <a:rPr lang="de-CH" b="1" dirty="0" err="1"/>
              <a:t>cooperation</a:t>
            </a:r>
            <a:r>
              <a:rPr lang="de-CH" b="1" dirty="0"/>
              <a:t> </a:t>
            </a:r>
            <a:r>
              <a:rPr lang="de-CH" b="1" dirty="0" err="1"/>
              <a:t>between</a:t>
            </a:r>
            <a:r>
              <a:rPr lang="de-CH" b="1" dirty="0"/>
              <a:t> </a:t>
            </a:r>
            <a:r>
              <a:rPr lang="de-CH" b="1" dirty="0" err="1"/>
              <a:t>each</a:t>
            </a:r>
            <a:r>
              <a:rPr lang="de-CH" b="1" dirty="0"/>
              <a:t> pair </a:t>
            </a:r>
            <a:r>
              <a:rPr lang="de-CH" b="1" dirty="0" err="1"/>
              <a:t>of</a:t>
            </a:r>
            <a:r>
              <a:rPr lang="de-CH" b="1" dirty="0"/>
              <a:t> </a:t>
            </a:r>
            <a:r>
              <a:rPr lang="de-CH" b="1" dirty="0" err="1"/>
              <a:t>actors</a:t>
            </a:r>
            <a:r>
              <a:rPr lang="de-CH" b="1" dirty="0"/>
              <a:t> </a:t>
            </a:r>
            <a:r>
              <a:rPr lang="de-CH" b="1" dirty="0" err="1"/>
              <a:t>within</a:t>
            </a:r>
            <a:r>
              <a:rPr lang="de-CH" b="1" dirty="0"/>
              <a:t> a </a:t>
            </a:r>
            <a:r>
              <a:rPr lang="de-CH" b="1" dirty="0" err="1"/>
              <a:t>year</a:t>
            </a:r>
            <a:r>
              <a:rPr lang="de-CH" b="1" dirty="0"/>
              <a:t>.</a:t>
            </a:r>
          </a:p>
          <a:p>
            <a:r>
              <a:rPr lang="de-CH" dirty="0"/>
              <a:t>Inside: at least 1 </a:t>
            </a:r>
            <a:r>
              <a:rPr lang="de-CH" dirty="0" err="1"/>
              <a:t>strongly</a:t>
            </a:r>
            <a:r>
              <a:rPr lang="de-CH" dirty="0"/>
              <a:t> </a:t>
            </a:r>
            <a:r>
              <a:rPr lang="de-CH" dirty="0" err="1"/>
              <a:t>cooperative</a:t>
            </a:r>
            <a:r>
              <a:rPr lang="de-CH" dirty="0"/>
              <a:t> </a:t>
            </a:r>
            <a:r>
              <a:rPr lang="de-CH" dirty="0" err="1"/>
              <a:t>interaction</a:t>
            </a:r>
            <a:r>
              <a:rPr lang="de-CH" dirty="0"/>
              <a:t> </a:t>
            </a:r>
            <a:r>
              <a:rPr lang="de-CH" dirty="0" err="1"/>
              <a:t>between</a:t>
            </a:r>
            <a:r>
              <a:rPr lang="de-CH" dirty="0"/>
              <a:t> a pair </a:t>
            </a:r>
            <a:r>
              <a:rPr lang="de-CH" dirty="0" err="1"/>
              <a:t>of</a:t>
            </a:r>
            <a:r>
              <a:rPr lang="de-CH" dirty="0"/>
              <a:t> countries </a:t>
            </a:r>
            <a:r>
              <a:rPr lang="de-CH" dirty="0" err="1"/>
              <a:t>during</a:t>
            </a:r>
            <a:r>
              <a:rPr lang="de-CH" dirty="0"/>
              <a:t> a </a:t>
            </a:r>
            <a:r>
              <a:rPr lang="de-CH" dirty="0" err="1"/>
              <a:t>specific</a:t>
            </a:r>
            <a:r>
              <a:rPr lang="de-CH" dirty="0"/>
              <a:t> </a:t>
            </a:r>
            <a:r>
              <a:rPr lang="de-CH" dirty="0" err="1"/>
              <a:t>year</a:t>
            </a:r>
            <a:r>
              <a:rPr lang="de-CH" dirty="0"/>
              <a:t>.</a:t>
            </a:r>
          </a:p>
          <a:p>
            <a:r>
              <a:rPr lang="de-CH" dirty="0"/>
              <a:t>Outside: at least 1 </a:t>
            </a:r>
            <a:r>
              <a:rPr lang="de-CH" dirty="0" err="1"/>
              <a:t>cooperative</a:t>
            </a:r>
            <a:r>
              <a:rPr lang="de-CH" dirty="0"/>
              <a:t> </a:t>
            </a:r>
            <a:r>
              <a:rPr lang="de-CH" dirty="0" err="1"/>
              <a:t>interaction</a:t>
            </a:r>
            <a:r>
              <a:rPr lang="de-CH" dirty="0"/>
              <a:t> (</a:t>
            </a:r>
            <a:r>
              <a:rPr lang="de-CH" dirty="0" err="1"/>
              <a:t>of</a:t>
            </a:r>
            <a:r>
              <a:rPr lang="de-CH" dirty="0"/>
              <a:t> </a:t>
            </a:r>
            <a:r>
              <a:rPr lang="de-CH" dirty="0" err="1"/>
              <a:t>any</a:t>
            </a:r>
            <a:r>
              <a:rPr lang="de-CH" dirty="0"/>
              <a:t> </a:t>
            </a:r>
            <a:r>
              <a:rPr lang="de-CH" dirty="0" err="1"/>
              <a:t>cooperation</a:t>
            </a:r>
            <a:r>
              <a:rPr lang="de-CH" dirty="0"/>
              <a:t> </a:t>
            </a:r>
            <a:r>
              <a:rPr lang="de-CH" dirty="0" err="1"/>
              <a:t>level</a:t>
            </a:r>
            <a:r>
              <a:rPr lang="de-CH" dirty="0"/>
              <a:t>)</a:t>
            </a:r>
          </a:p>
          <a:p>
            <a:endParaRPr lang="de-CH" dirty="0"/>
          </a:p>
          <a:p>
            <a:r>
              <a:rPr lang="de-CH" dirty="0" err="1"/>
              <a:t>Why</a:t>
            </a:r>
            <a:r>
              <a:rPr lang="de-CH" baseline="0" dirty="0"/>
              <a:t> </a:t>
            </a:r>
            <a:r>
              <a:rPr lang="de-CH" baseline="0" dirty="0" err="1"/>
              <a:t>did</a:t>
            </a:r>
            <a:r>
              <a:rPr lang="de-CH" baseline="0" dirty="0"/>
              <a:t> </a:t>
            </a:r>
            <a:r>
              <a:rPr lang="de-CH" baseline="0" dirty="0" err="1"/>
              <a:t>we</a:t>
            </a:r>
            <a:r>
              <a:rPr lang="de-CH" baseline="0" dirty="0"/>
              <a:t> </a:t>
            </a:r>
            <a:r>
              <a:rPr lang="de-CH" baseline="0" dirty="0" err="1"/>
              <a:t>aggregate</a:t>
            </a:r>
            <a:r>
              <a:rPr lang="de-CH" baseline="0" dirty="0"/>
              <a:t> – </a:t>
            </a:r>
            <a:r>
              <a:rPr lang="de-CH" baseline="0" dirty="0" err="1"/>
              <a:t>want</a:t>
            </a:r>
            <a:r>
              <a:rPr lang="de-CH" baseline="0" dirty="0"/>
              <a:t> </a:t>
            </a:r>
            <a:r>
              <a:rPr lang="de-CH" baseline="0" dirty="0" err="1"/>
              <a:t>to</a:t>
            </a:r>
            <a:r>
              <a:rPr lang="de-CH" baseline="0" dirty="0"/>
              <a:t> </a:t>
            </a:r>
            <a:r>
              <a:rPr lang="de-CH" baseline="0" dirty="0" err="1"/>
              <a:t>compare</a:t>
            </a:r>
            <a:r>
              <a:rPr lang="de-CH" baseline="0" dirty="0"/>
              <a:t> </a:t>
            </a:r>
            <a:r>
              <a:rPr lang="de-CH" baseline="0" dirty="0" err="1"/>
              <a:t>general</a:t>
            </a:r>
            <a:r>
              <a:rPr lang="de-CH" baseline="0" dirty="0"/>
              <a:t> </a:t>
            </a:r>
            <a:r>
              <a:rPr lang="de-CH" baseline="0" dirty="0" err="1"/>
              <a:t>metrics</a:t>
            </a:r>
            <a:r>
              <a:rPr lang="de-CH" baseline="0" dirty="0"/>
              <a:t>/ </a:t>
            </a:r>
            <a:r>
              <a:rPr lang="de-CH" baseline="0" dirty="0" err="1"/>
              <a:t>descriptive</a:t>
            </a:r>
            <a:r>
              <a:rPr lang="de-CH" baseline="0" dirty="0"/>
              <a:t> </a:t>
            </a:r>
            <a:r>
              <a:rPr lang="de-CH" baseline="0" dirty="0" err="1"/>
              <a:t>stats</a:t>
            </a:r>
            <a:r>
              <a:rPr lang="de-CH" baseline="0" dirty="0"/>
              <a:t>. But </a:t>
            </a:r>
            <a:r>
              <a:rPr lang="de-CH" baseline="0" dirty="0" err="1"/>
              <a:t>most</a:t>
            </a:r>
            <a:r>
              <a:rPr lang="de-CH" baseline="0" dirty="0"/>
              <a:t> </a:t>
            </a:r>
            <a:r>
              <a:rPr lang="de-CH" baseline="0" dirty="0" err="1"/>
              <a:t>importantly</a:t>
            </a:r>
            <a:r>
              <a:rPr lang="de-CH" baseline="0" dirty="0"/>
              <a:t>, </a:t>
            </a:r>
            <a:r>
              <a:rPr lang="de-CH" baseline="0" dirty="0" err="1"/>
              <a:t>we</a:t>
            </a:r>
            <a:r>
              <a:rPr lang="de-CH" baseline="0" dirty="0"/>
              <a:t> </a:t>
            </a:r>
            <a:r>
              <a:rPr lang="de-CH" baseline="0" dirty="0" err="1"/>
              <a:t>wanted</a:t>
            </a:r>
            <a:r>
              <a:rPr lang="de-CH" baseline="0" dirty="0"/>
              <a:t> </a:t>
            </a:r>
            <a:r>
              <a:rPr lang="de-CH" baseline="0" dirty="0" err="1"/>
              <a:t>to</a:t>
            </a:r>
            <a:r>
              <a:rPr lang="de-CH" baseline="0" dirty="0"/>
              <a:t> </a:t>
            </a:r>
            <a:r>
              <a:rPr lang="de-CH" baseline="0" dirty="0" err="1"/>
              <a:t>asses</a:t>
            </a:r>
            <a:r>
              <a:rPr lang="de-CH" baseline="0" dirty="0"/>
              <a:t> </a:t>
            </a:r>
            <a:r>
              <a:rPr lang="de-CH" baseline="0" dirty="0" err="1"/>
              <a:t>network</a:t>
            </a:r>
            <a:r>
              <a:rPr lang="de-CH" baseline="0" dirty="0"/>
              <a:t> </a:t>
            </a:r>
            <a:r>
              <a:rPr lang="de-CH" baseline="0" dirty="0" err="1"/>
              <a:t>coevolution</a:t>
            </a:r>
            <a:r>
              <a:rPr lang="de-CH" baseline="0" dirty="0"/>
              <a:t>. </a:t>
            </a:r>
            <a:r>
              <a:rPr lang="de-CH" baseline="0" dirty="0" err="1"/>
              <a:t>We</a:t>
            </a:r>
            <a:r>
              <a:rPr lang="de-CH" baseline="0" dirty="0"/>
              <a:t> </a:t>
            </a:r>
            <a:r>
              <a:rPr lang="de-CH" baseline="0" dirty="0" err="1"/>
              <a:t>used</a:t>
            </a:r>
            <a:r>
              <a:rPr lang="de-CH" baseline="0" dirty="0"/>
              <a:t> </a:t>
            </a:r>
            <a:r>
              <a:rPr lang="de-CH" baseline="0" dirty="0" err="1"/>
              <a:t>Stochastic</a:t>
            </a:r>
            <a:r>
              <a:rPr lang="de-CH" baseline="0" dirty="0"/>
              <a:t> </a:t>
            </a:r>
            <a:r>
              <a:rPr lang="de-CH" baseline="0" dirty="0" err="1"/>
              <a:t>Actor-Oriented</a:t>
            </a:r>
            <a:r>
              <a:rPr lang="de-CH" baseline="0" dirty="0"/>
              <a:t> Models (SAOMs) </a:t>
            </a:r>
            <a:r>
              <a:rPr lang="de-CH" baseline="0" dirty="0" err="1"/>
              <a:t>using</a:t>
            </a:r>
            <a:r>
              <a:rPr lang="de-CH" baseline="0" dirty="0"/>
              <a:t> R-Siena (</a:t>
            </a:r>
            <a:r>
              <a:rPr lang="de-CH" baseline="0" dirty="0" err="1"/>
              <a:t>as</a:t>
            </a:r>
            <a:r>
              <a:rPr lang="de-CH" baseline="0" dirty="0"/>
              <a:t> </a:t>
            </a:r>
            <a:r>
              <a:rPr lang="de-CH" baseline="0" dirty="0" err="1"/>
              <a:t>we</a:t>
            </a:r>
            <a:r>
              <a:rPr lang="de-CH" baseline="0" dirty="0"/>
              <a:t> will </a:t>
            </a:r>
            <a:r>
              <a:rPr lang="de-CH" baseline="0" dirty="0" err="1"/>
              <a:t>see</a:t>
            </a:r>
            <a:r>
              <a:rPr lang="de-CH" baseline="0" dirty="0"/>
              <a:t> </a:t>
            </a:r>
            <a:r>
              <a:rPr lang="de-CH" baseline="0" dirty="0" err="1"/>
              <a:t>later</a:t>
            </a:r>
            <a:r>
              <a:rPr lang="de-CH" baseline="0" dirty="0"/>
              <a:t>, a </a:t>
            </a:r>
            <a:r>
              <a:rPr lang="de-CH" baseline="0" dirty="0" err="1"/>
              <a:t>model</a:t>
            </a:r>
            <a:r>
              <a:rPr lang="de-CH" baseline="0" dirty="0"/>
              <a:t> </a:t>
            </a:r>
            <a:r>
              <a:rPr lang="de-CH" baseline="0" dirty="0" err="1"/>
              <a:t>that</a:t>
            </a:r>
            <a:r>
              <a:rPr lang="de-CH" baseline="0" dirty="0"/>
              <a:t> </a:t>
            </a:r>
            <a:r>
              <a:rPr lang="de-CH" baseline="0" dirty="0" err="1"/>
              <a:t>needs</a:t>
            </a:r>
            <a:r>
              <a:rPr lang="de-CH" baseline="0" dirty="0"/>
              <a:t> time </a:t>
            </a:r>
            <a:r>
              <a:rPr lang="de-CH" baseline="0" dirty="0" err="1"/>
              <a:t>steps</a:t>
            </a:r>
            <a:r>
              <a:rPr lang="de-CH" baseline="0" dirty="0"/>
              <a:t>, </a:t>
            </a:r>
            <a:r>
              <a:rPr lang="de-CH" baseline="0" dirty="0" err="1"/>
              <a:t>instead</a:t>
            </a:r>
            <a:r>
              <a:rPr lang="de-CH" baseline="0" dirty="0"/>
              <a:t> </a:t>
            </a:r>
            <a:r>
              <a:rPr lang="de-CH" baseline="0" dirty="0" err="1"/>
              <a:t>of</a:t>
            </a:r>
            <a:r>
              <a:rPr lang="de-CH" baseline="0" dirty="0"/>
              <a:t> a </a:t>
            </a:r>
            <a:r>
              <a:rPr lang="de-CH" baseline="0" dirty="0" err="1"/>
              <a:t>sequence</a:t>
            </a:r>
            <a:r>
              <a:rPr lang="de-CH" baseline="0" dirty="0"/>
              <a:t> </a:t>
            </a:r>
            <a:r>
              <a:rPr lang="de-CH" baseline="0" dirty="0" err="1"/>
              <a:t>of</a:t>
            </a:r>
            <a:r>
              <a:rPr lang="de-CH" baseline="0" dirty="0"/>
              <a:t> </a:t>
            </a:r>
            <a:r>
              <a:rPr lang="de-CH" baseline="0" dirty="0" err="1"/>
              <a:t>events</a:t>
            </a:r>
            <a:r>
              <a:rPr lang="de-CH" baseline="0" dirty="0"/>
              <a:t>). </a:t>
            </a:r>
            <a:r>
              <a:rPr lang="de-CH" baseline="0" dirty="0" err="1"/>
              <a:t>Hence</a:t>
            </a:r>
            <a:r>
              <a:rPr lang="de-CH" baseline="0" dirty="0"/>
              <a:t>, </a:t>
            </a:r>
            <a:r>
              <a:rPr lang="de-CH" baseline="0" dirty="0" err="1"/>
              <a:t>we</a:t>
            </a:r>
            <a:r>
              <a:rPr lang="de-CH" baseline="0" dirty="0"/>
              <a:t> </a:t>
            </a:r>
            <a:r>
              <a:rPr lang="de-CH" baseline="0" dirty="0" err="1"/>
              <a:t>collapsed</a:t>
            </a:r>
            <a:r>
              <a:rPr lang="de-CH" baseline="0" dirty="0"/>
              <a:t> </a:t>
            </a:r>
            <a:r>
              <a:rPr lang="de-CH" baseline="0" dirty="0" err="1"/>
              <a:t>data</a:t>
            </a:r>
            <a:r>
              <a:rPr lang="de-CH" baseline="0" dirty="0"/>
              <a:t> </a:t>
            </a:r>
            <a:r>
              <a:rPr lang="de-CH" baseline="0" dirty="0" err="1"/>
              <a:t>to</a:t>
            </a:r>
            <a:r>
              <a:rPr lang="de-CH" baseline="0" dirty="0"/>
              <a:t> </a:t>
            </a:r>
            <a:r>
              <a:rPr lang="de-CH" baseline="0" dirty="0" err="1"/>
              <a:t>match</a:t>
            </a:r>
            <a:r>
              <a:rPr lang="de-CH" baseline="0" dirty="0"/>
              <a:t> </a:t>
            </a:r>
            <a:r>
              <a:rPr lang="de-CH" baseline="0" dirty="0" err="1"/>
              <a:t>this</a:t>
            </a:r>
            <a:r>
              <a:rPr lang="de-CH" baseline="0" dirty="0"/>
              <a:t> </a:t>
            </a:r>
            <a:r>
              <a:rPr lang="de-CH" baseline="0" dirty="0" err="1"/>
              <a:t>structure</a:t>
            </a:r>
            <a:r>
              <a:rPr lang="de-CH" baseline="0" dirty="0"/>
              <a:t>.</a:t>
            </a:r>
          </a:p>
          <a:p>
            <a:endParaRPr lang="de-CH" baseline="0" dirty="0"/>
          </a:p>
          <a:p>
            <a:r>
              <a:rPr lang="de-CH" baseline="0" dirty="0"/>
              <a:t>But </a:t>
            </a:r>
            <a:r>
              <a:rPr lang="de-CH" baseline="0" dirty="0" err="1"/>
              <a:t>we</a:t>
            </a:r>
            <a:r>
              <a:rPr lang="de-CH" baseline="0" dirty="0"/>
              <a:t> </a:t>
            </a:r>
            <a:r>
              <a:rPr lang="de-CH" baseline="0" dirty="0" err="1"/>
              <a:t>are</a:t>
            </a:r>
            <a:r>
              <a:rPr lang="de-CH" baseline="0" dirty="0"/>
              <a:t> </a:t>
            </a:r>
            <a:r>
              <a:rPr lang="de-CH" baseline="0" dirty="0" err="1"/>
              <a:t>thinking</a:t>
            </a:r>
            <a:r>
              <a:rPr lang="de-CH" baseline="0" dirty="0"/>
              <a:t> </a:t>
            </a:r>
            <a:r>
              <a:rPr lang="de-CH" baseline="0" dirty="0" err="1"/>
              <a:t>about</a:t>
            </a:r>
            <a:r>
              <a:rPr lang="de-CH" baseline="0" dirty="0"/>
              <a:t> </a:t>
            </a:r>
            <a:r>
              <a:rPr lang="de-CH" baseline="0" dirty="0" err="1"/>
              <a:t>other</a:t>
            </a:r>
            <a:r>
              <a:rPr lang="de-CH" baseline="0" dirty="0"/>
              <a:t> potential </a:t>
            </a:r>
            <a:r>
              <a:rPr lang="de-CH" baseline="0" dirty="0" err="1"/>
              <a:t>methods</a:t>
            </a:r>
            <a:r>
              <a:rPr lang="de-CH" baseline="0" dirty="0"/>
              <a:t> </a:t>
            </a:r>
            <a:r>
              <a:rPr lang="de-CH" baseline="0" dirty="0" err="1"/>
              <a:t>to</a:t>
            </a:r>
            <a:r>
              <a:rPr lang="de-CH" baseline="0" dirty="0"/>
              <a:t> </a:t>
            </a:r>
            <a:r>
              <a:rPr lang="de-CH" baseline="0" dirty="0" err="1"/>
              <a:t>model</a:t>
            </a:r>
            <a:r>
              <a:rPr lang="de-CH" baseline="0" dirty="0"/>
              <a:t> </a:t>
            </a:r>
            <a:r>
              <a:rPr lang="de-CH" baseline="0" dirty="0" err="1"/>
              <a:t>our</a:t>
            </a:r>
            <a:r>
              <a:rPr lang="de-CH" baseline="0" dirty="0"/>
              <a:t> </a:t>
            </a:r>
            <a:r>
              <a:rPr lang="de-CH" baseline="0" dirty="0" err="1"/>
              <a:t>data</a:t>
            </a:r>
            <a:r>
              <a:rPr lang="de-CH" baseline="0" dirty="0"/>
              <a:t>, such </a:t>
            </a:r>
            <a:r>
              <a:rPr lang="de-CH" baseline="0" dirty="0" err="1"/>
              <a:t>as</a:t>
            </a:r>
            <a:r>
              <a:rPr lang="de-CH" baseline="0" dirty="0"/>
              <a:t> Dynamic Network </a:t>
            </a:r>
            <a:r>
              <a:rPr lang="de-CH" baseline="0" dirty="0" err="1"/>
              <a:t>Actor</a:t>
            </a:r>
            <a:r>
              <a:rPr lang="de-CH" baseline="0" dirty="0"/>
              <a:t> Models (</a:t>
            </a:r>
            <a:r>
              <a:rPr lang="de-CH" baseline="0" dirty="0" err="1"/>
              <a:t>DyNAMs</a:t>
            </a:r>
            <a:r>
              <a:rPr lang="de-CH" baseline="0" dirty="0"/>
              <a:t> such </a:t>
            </a:r>
            <a:r>
              <a:rPr lang="de-CH" baseline="0" dirty="0" err="1"/>
              <a:t>as</a:t>
            </a:r>
            <a:r>
              <a:rPr lang="de-CH" baseline="0" dirty="0"/>
              <a:t> in </a:t>
            </a:r>
            <a:r>
              <a:rPr lang="de-CH" baseline="0" dirty="0" err="1"/>
              <a:t>the</a:t>
            </a:r>
            <a:r>
              <a:rPr lang="de-CH" baseline="0" dirty="0"/>
              <a:t> </a:t>
            </a:r>
            <a:r>
              <a:rPr lang="de-CH" baseline="0" dirty="0" err="1"/>
              <a:t>Goldfish</a:t>
            </a:r>
            <a:r>
              <a:rPr lang="de-CH" baseline="0" dirty="0"/>
              <a:t>). </a:t>
            </a:r>
          </a:p>
          <a:p>
            <a:endParaRPr lang="de-CH" baseline="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pPr>
              <a:defRPr/>
            </a:pPr>
            <a:fld id="{F766391F-D9D9-6048-8D2C-ABA54BAEEAB8}" type="slidenum">
              <a:rPr lang="de-CH" altLang="x-none" smtClean="0"/>
              <a:pPr>
                <a:defRPr/>
              </a:pPr>
              <a:t>8</a:t>
            </a:fld>
            <a:endParaRPr lang="de-CH" altLang="x-none"/>
          </a:p>
        </p:txBody>
      </p:sp>
    </p:spTree>
    <p:extLst>
      <p:ext uri="{BB962C8B-B14F-4D97-AF65-F5344CB8AC3E}">
        <p14:creationId xmlns:p14="http://schemas.microsoft.com/office/powerpoint/2010/main" val="2633107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err="1"/>
              <a:t>Why</a:t>
            </a:r>
            <a:r>
              <a:rPr lang="de-CH" baseline="0" dirty="0"/>
              <a:t> </a:t>
            </a:r>
            <a:r>
              <a:rPr lang="de-CH" baseline="0" dirty="0" err="1"/>
              <a:t>did</a:t>
            </a:r>
            <a:r>
              <a:rPr lang="de-CH" baseline="0" dirty="0"/>
              <a:t> </a:t>
            </a:r>
            <a:r>
              <a:rPr lang="de-CH" baseline="0" dirty="0" err="1"/>
              <a:t>we</a:t>
            </a:r>
            <a:r>
              <a:rPr lang="de-CH" baseline="0" dirty="0"/>
              <a:t> </a:t>
            </a:r>
            <a:r>
              <a:rPr lang="de-CH" baseline="0" dirty="0" err="1"/>
              <a:t>aggregate</a:t>
            </a:r>
            <a:r>
              <a:rPr lang="de-CH" baseline="0" dirty="0"/>
              <a:t> – </a:t>
            </a:r>
            <a:r>
              <a:rPr lang="de-CH" baseline="0" dirty="0" err="1"/>
              <a:t>want</a:t>
            </a:r>
            <a:r>
              <a:rPr lang="de-CH" baseline="0" dirty="0"/>
              <a:t> </a:t>
            </a:r>
            <a:r>
              <a:rPr lang="de-CH" baseline="0" dirty="0" err="1"/>
              <a:t>to</a:t>
            </a:r>
            <a:r>
              <a:rPr lang="de-CH" baseline="0" dirty="0"/>
              <a:t> </a:t>
            </a:r>
            <a:r>
              <a:rPr lang="de-CH" baseline="0" dirty="0" err="1"/>
              <a:t>compare</a:t>
            </a:r>
            <a:r>
              <a:rPr lang="de-CH" baseline="0" dirty="0"/>
              <a:t> </a:t>
            </a:r>
            <a:r>
              <a:rPr lang="de-CH" baseline="0" dirty="0" err="1"/>
              <a:t>general</a:t>
            </a:r>
            <a:r>
              <a:rPr lang="de-CH" baseline="0" dirty="0"/>
              <a:t> </a:t>
            </a:r>
            <a:r>
              <a:rPr lang="de-CH" baseline="0" dirty="0" err="1"/>
              <a:t>metrics</a:t>
            </a:r>
            <a:r>
              <a:rPr lang="de-CH" baseline="0" dirty="0"/>
              <a:t>/ </a:t>
            </a:r>
            <a:r>
              <a:rPr lang="de-CH" baseline="0" dirty="0" err="1"/>
              <a:t>descriptive</a:t>
            </a:r>
            <a:r>
              <a:rPr lang="de-CH" baseline="0" dirty="0"/>
              <a:t> </a:t>
            </a:r>
            <a:r>
              <a:rPr lang="de-CH" baseline="0" dirty="0" err="1"/>
              <a:t>stats</a:t>
            </a:r>
            <a:r>
              <a:rPr lang="de-CH" baseline="0" dirty="0"/>
              <a:t>. But </a:t>
            </a:r>
            <a:r>
              <a:rPr lang="de-CH" baseline="0" dirty="0" err="1"/>
              <a:t>most</a:t>
            </a:r>
            <a:r>
              <a:rPr lang="de-CH" baseline="0" dirty="0"/>
              <a:t> </a:t>
            </a:r>
            <a:r>
              <a:rPr lang="de-CH" baseline="0" dirty="0" err="1"/>
              <a:t>importantly</a:t>
            </a:r>
            <a:r>
              <a:rPr lang="de-CH" baseline="0" dirty="0"/>
              <a:t>, </a:t>
            </a:r>
            <a:r>
              <a:rPr lang="de-CH" baseline="0" dirty="0" err="1"/>
              <a:t>we</a:t>
            </a:r>
            <a:r>
              <a:rPr lang="de-CH" baseline="0" dirty="0"/>
              <a:t> </a:t>
            </a:r>
            <a:r>
              <a:rPr lang="de-CH" baseline="0" dirty="0" err="1"/>
              <a:t>wanted</a:t>
            </a:r>
            <a:r>
              <a:rPr lang="de-CH" baseline="0" dirty="0"/>
              <a:t> </a:t>
            </a:r>
            <a:r>
              <a:rPr lang="de-CH" baseline="0" dirty="0" err="1"/>
              <a:t>to</a:t>
            </a:r>
            <a:r>
              <a:rPr lang="de-CH" baseline="0" dirty="0"/>
              <a:t> </a:t>
            </a:r>
            <a:r>
              <a:rPr lang="de-CH" baseline="0" dirty="0" err="1"/>
              <a:t>asses</a:t>
            </a:r>
            <a:r>
              <a:rPr lang="de-CH" baseline="0" dirty="0"/>
              <a:t> </a:t>
            </a:r>
            <a:r>
              <a:rPr lang="de-CH" baseline="0" dirty="0" err="1"/>
              <a:t>network</a:t>
            </a:r>
            <a:r>
              <a:rPr lang="de-CH" baseline="0" dirty="0"/>
              <a:t> </a:t>
            </a:r>
            <a:r>
              <a:rPr lang="de-CH" baseline="0" dirty="0" err="1"/>
              <a:t>coevolution</a:t>
            </a:r>
            <a:r>
              <a:rPr lang="de-CH" baseline="0" dirty="0"/>
              <a:t>. </a:t>
            </a:r>
            <a:r>
              <a:rPr lang="de-CH" baseline="0" dirty="0" err="1"/>
              <a:t>We</a:t>
            </a:r>
            <a:r>
              <a:rPr lang="de-CH" baseline="0" dirty="0"/>
              <a:t> </a:t>
            </a:r>
            <a:r>
              <a:rPr lang="de-CH" baseline="0" dirty="0" err="1"/>
              <a:t>used</a:t>
            </a:r>
            <a:r>
              <a:rPr lang="de-CH" baseline="0" dirty="0"/>
              <a:t> </a:t>
            </a:r>
            <a:r>
              <a:rPr lang="de-CH" baseline="0" dirty="0" err="1"/>
              <a:t>Stochastic</a:t>
            </a:r>
            <a:r>
              <a:rPr lang="de-CH" baseline="0" dirty="0"/>
              <a:t> </a:t>
            </a:r>
            <a:r>
              <a:rPr lang="de-CH" baseline="0" dirty="0" err="1"/>
              <a:t>Actor-Oriented</a:t>
            </a:r>
            <a:r>
              <a:rPr lang="de-CH" baseline="0" dirty="0"/>
              <a:t> Models (SAOMs) </a:t>
            </a:r>
            <a:r>
              <a:rPr lang="de-CH" baseline="0" dirty="0" err="1"/>
              <a:t>using</a:t>
            </a:r>
            <a:r>
              <a:rPr lang="de-CH" baseline="0" dirty="0"/>
              <a:t> R-Siena (</a:t>
            </a:r>
            <a:r>
              <a:rPr lang="de-CH" baseline="0" dirty="0" err="1"/>
              <a:t>as</a:t>
            </a:r>
            <a:r>
              <a:rPr lang="de-CH" baseline="0" dirty="0"/>
              <a:t> </a:t>
            </a:r>
            <a:r>
              <a:rPr lang="de-CH" baseline="0" dirty="0" err="1"/>
              <a:t>we</a:t>
            </a:r>
            <a:r>
              <a:rPr lang="de-CH" baseline="0" dirty="0"/>
              <a:t> will </a:t>
            </a:r>
            <a:r>
              <a:rPr lang="de-CH" baseline="0" dirty="0" err="1"/>
              <a:t>see</a:t>
            </a:r>
            <a:r>
              <a:rPr lang="de-CH" baseline="0" dirty="0"/>
              <a:t> </a:t>
            </a:r>
            <a:r>
              <a:rPr lang="de-CH" baseline="0" dirty="0" err="1"/>
              <a:t>later</a:t>
            </a:r>
            <a:r>
              <a:rPr lang="de-CH" baseline="0" dirty="0"/>
              <a:t>, a </a:t>
            </a:r>
            <a:r>
              <a:rPr lang="de-CH" baseline="0" dirty="0" err="1"/>
              <a:t>model</a:t>
            </a:r>
            <a:r>
              <a:rPr lang="de-CH" baseline="0" dirty="0"/>
              <a:t> </a:t>
            </a:r>
            <a:r>
              <a:rPr lang="de-CH" baseline="0" dirty="0" err="1"/>
              <a:t>that</a:t>
            </a:r>
            <a:r>
              <a:rPr lang="de-CH" baseline="0" dirty="0"/>
              <a:t> </a:t>
            </a:r>
            <a:r>
              <a:rPr lang="de-CH" baseline="0" dirty="0" err="1"/>
              <a:t>needs</a:t>
            </a:r>
            <a:r>
              <a:rPr lang="de-CH" baseline="0" dirty="0"/>
              <a:t> time </a:t>
            </a:r>
            <a:r>
              <a:rPr lang="de-CH" baseline="0" dirty="0" err="1"/>
              <a:t>steps</a:t>
            </a:r>
            <a:r>
              <a:rPr lang="de-CH" baseline="0" dirty="0"/>
              <a:t>, </a:t>
            </a:r>
            <a:r>
              <a:rPr lang="de-CH" baseline="0" dirty="0" err="1"/>
              <a:t>instead</a:t>
            </a:r>
            <a:r>
              <a:rPr lang="de-CH" baseline="0" dirty="0"/>
              <a:t> </a:t>
            </a:r>
            <a:r>
              <a:rPr lang="de-CH" baseline="0" dirty="0" err="1"/>
              <a:t>of</a:t>
            </a:r>
            <a:r>
              <a:rPr lang="de-CH" baseline="0" dirty="0"/>
              <a:t> a </a:t>
            </a:r>
            <a:r>
              <a:rPr lang="de-CH" baseline="0" dirty="0" err="1"/>
              <a:t>sequence</a:t>
            </a:r>
            <a:r>
              <a:rPr lang="de-CH" baseline="0" dirty="0"/>
              <a:t> </a:t>
            </a:r>
            <a:r>
              <a:rPr lang="de-CH" baseline="0" dirty="0" err="1"/>
              <a:t>of</a:t>
            </a:r>
            <a:r>
              <a:rPr lang="de-CH" baseline="0" dirty="0"/>
              <a:t> </a:t>
            </a:r>
            <a:r>
              <a:rPr lang="de-CH" baseline="0" dirty="0" err="1"/>
              <a:t>events</a:t>
            </a:r>
            <a:r>
              <a:rPr lang="de-CH" baseline="0" dirty="0"/>
              <a:t>). </a:t>
            </a:r>
            <a:r>
              <a:rPr lang="de-CH" baseline="0" dirty="0" err="1"/>
              <a:t>Hence</a:t>
            </a:r>
            <a:r>
              <a:rPr lang="de-CH" baseline="0" dirty="0"/>
              <a:t>, </a:t>
            </a:r>
            <a:r>
              <a:rPr lang="de-CH" baseline="0" dirty="0" err="1"/>
              <a:t>we</a:t>
            </a:r>
            <a:r>
              <a:rPr lang="de-CH" baseline="0" dirty="0"/>
              <a:t> </a:t>
            </a:r>
            <a:r>
              <a:rPr lang="de-CH" baseline="0" dirty="0" err="1"/>
              <a:t>collapsed</a:t>
            </a:r>
            <a:r>
              <a:rPr lang="de-CH" baseline="0" dirty="0"/>
              <a:t> </a:t>
            </a:r>
            <a:r>
              <a:rPr lang="de-CH" baseline="0" dirty="0" err="1"/>
              <a:t>data</a:t>
            </a:r>
            <a:r>
              <a:rPr lang="de-CH" baseline="0" dirty="0"/>
              <a:t> </a:t>
            </a:r>
            <a:r>
              <a:rPr lang="de-CH" baseline="0" dirty="0" err="1"/>
              <a:t>to</a:t>
            </a:r>
            <a:r>
              <a:rPr lang="de-CH" baseline="0" dirty="0"/>
              <a:t> </a:t>
            </a:r>
            <a:r>
              <a:rPr lang="de-CH" baseline="0" dirty="0" err="1"/>
              <a:t>match</a:t>
            </a:r>
            <a:r>
              <a:rPr lang="de-CH" baseline="0" dirty="0"/>
              <a:t> </a:t>
            </a:r>
            <a:r>
              <a:rPr lang="de-CH" baseline="0" dirty="0" err="1"/>
              <a:t>this</a:t>
            </a:r>
            <a:r>
              <a:rPr lang="de-CH" baseline="0" dirty="0"/>
              <a:t> </a:t>
            </a:r>
            <a:r>
              <a:rPr lang="de-CH" baseline="0" dirty="0" err="1"/>
              <a:t>structure</a:t>
            </a:r>
            <a:r>
              <a:rPr lang="de-CH" baseline="0" dirty="0"/>
              <a:t>.</a:t>
            </a:r>
          </a:p>
          <a:p>
            <a:endParaRPr lang="de-CH" baseline="0" dirty="0"/>
          </a:p>
          <a:p>
            <a:r>
              <a:rPr lang="de-CH" baseline="0" dirty="0"/>
              <a:t>But </a:t>
            </a:r>
            <a:r>
              <a:rPr lang="de-CH" baseline="0" dirty="0" err="1"/>
              <a:t>we</a:t>
            </a:r>
            <a:r>
              <a:rPr lang="de-CH" baseline="0" dirty="0"/>
              <a:t> </a:t>
            </a:r>
            <a:r>
              <a:rPr lang="de-CH" baseline="0" dirty="0" err="1"/>
              <a:t>are</a:t>
            </a:r>
            <a:r>
              <a:rPr lang="de-CH" baseline="0" dirty="0"/>
              <a:t> </a:t>
            </a:r>
            <a:r>
              <a:rPr lang="de-CH" baseline="0" dirty="0" err="1"/>
              <a:t>thinking</a:t>
            </a:r>
            <a:r>
              <a:rPr lang="de-CH" baseline="0" dirty="0"/>
              <a:t> </a:t>
            </a:r>
            <a:r>
              <a:rPr lang="de-CH" baseline="0" dirty="0" err="1"/>
              <a:t>about</a:t>
            </a:r>
            <a:r>
              <a:rPr lang="de-CH" baseline="0" dirty="0"/>
              <a:t> </a:t>
            </a:r>
            <a:r>
              <a:rPr lang="de-CH" baseline="0" dirty="0" err="1"/>
              <a:t>other</a:t>
            </a:r>
            <a:r>
              <a:rPr lang="de-CH" baseline="0" dirty="0"/>
              <a:t> potential </a:t>
            </a:r>
            <a:r>
              <a:rPr lang="de-CH" baseline="0" dirty="0" err="1"/>
              <a:t>methods</a:t>
            </a:r>
            <a:r>
              <a:rPr lang="de-CH" baseline="0" dirty="0"/>
              <a:t> </a:t>
            </a:r>
            <a:r>
              <a:rPr lang="de-CH" baseline="0" dirty="0" err="1"/>
              <a:t>to</a:t>
            </a:r>
            <a:r>
              <a:rPr lang="de-CH" baseline="0" dirty="0"/>
              <a:t> </a:t>
            </a:r>
            <a:r>
              <a:rPr lang="de-CH" baseline="0" dirty="0" err="1"/>
              <a:t>model</a:t>
            </a:r>
            <a:r>
              <a:rPr lang="de-CH" baseline="0" dirty="0"/>
              <a:t> </a:t>
            </a:r>
            <a:r>
              <a:rPr lang="de-CH" baseline="0" dirty="0" err="1"/>
              <a:t>our</a:t>
            </a:r>
            <a:r>
              <a:rPr lang="de-CH" baseline="0" dirty="0"/>
              <a:t> </a:t>
            </a:r>
            <a:r>
              <a:rPr lang="de-CH" baseline="0" dirty="0" err="1"/>
              <a:t>data</a:t>
            </a:r>
            <a:r>
              <a:rPr lang="de-CH" baseline="0" dirty="0"/>
              <a:t>, such </a:t>
            </a:r>
            <a:r>
              <a:rPr lang="de-CH" baseline="0" dirty="0" err="1"/>
              <a:t>as</a:t>
            </a:r>
            <a:r>
              <a:rPr lang="de-CH" baseline="0" dirty="0"/>
              <a:t> Dynamic Network </a:t>
            </a:r>
            <a:r>
              <a:rPr lang="de-CH" baseline="0" dirty="0" err="1"/>
              <a:t>Actor</a:t>
            </a:r>
            <a:r>
              <a:rPr lang="de-CH" baseline="0" dirty="0"/>
              <a:t> Models (</a:t>
            </a:r>
            <a:r>
              <a:rPr lang="de-CH" baseline="0" dirty="0" err="1"/>
              <a:t>DyNAMs</a:t>
            </a:r>
            <a:r>
              <a:rPr lang="de-CH" baseline="0" dirty="0"/>
              <a:t> such </a:t>
            </a:r>
            <a:r>
              <a:rPr lang="de-CH" baseline="0" dirty="0" err="1"/>
              <a:t>as</a:t>
            </a:r>
            <a:r>
              <a:rPr lang="de-CH" baseline="0" dirty="0"/>
              <a:t> in </a:t>
            </a:r>
            <a:r>
              <a:rPr lang="de-CH" baseline="0" dirty="0" err="1"/>
              <a:t>the</a:t>
            </a:r>
            <a:r>
              <a:rPr lang="de-CH" baseline="0" dirty="0"/>
              <a:t> </a:t>
            </a:r>
            <a:r>
              <a:rPr lang="de-CH" baseline="0" dirty="0" err="1"/>
              <a:t>Goldfish</a:t>
            </a:r>
            <a:r>
              <a:rPr lang="de-CH" baseline="0" dirty="0"/>
              <a:t>). </a:t>
            </a:r>
          </a:p>
          <a:p>
            <a:endParaRPr lang="de-CH" baseline="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pPr>
              <a:defRPr/>
            </a:pPr>
            <a:fld id="{F766391F-D9D9-6048-8D2C-ABA54BAEEAB8}" type="slidenum">
              <a:rPr lang="de-CH" altLang="x-none" smtClean="0"/>
              <a:pPr>
                <a:defRPr/>
              </a:pPr>
              <a:t>9</a:t>
            </a:fld>
            <a:endParaRPr lang="de-CH" altLang="x-none"/>
          </a:p>
        </p:txBody>
      </p:sp>
    </p:spTree>
    <p:extLst>
      <p:ext uri="{BB962C8B-B14F-4D97-AF65-F5344CB8AC3E}">
        <p14:creationId xmlns:p14="http://schemas.microsoft.com/office/powerpoint/2010/main" val="23982246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 name="Picture 7" descr="uzh_logo_d_pos_grau_1mm"/>
          <p:cNvPicPr preferRelativeResize="0">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61925" y="142875"/>
            <a:ext cx="1868488" cy="684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Line 8"/>
          <p:cNvSpPr>
            <a:spLocks noChangeShapeType="1"/>
          </p:cNvSpPr>
          <p:nvPr userDrawn="1"/>
        </p:nvSpPr>
        <p:spPr bwMode="auto">
          <a:xfrm>
            <a:off x="0" y="1125538"/>
            <a:ext cx="9144000" cy="0"/>
          </a:xfrm>
          <a:prstGeom prst="line">
            <a:avLst/>
          </a:prstGeom>
          <a:noFill/>
          <a:ln w="15875">
            <a:solidFill>
              <a:schemeClr val="accent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 name="Text Box 11">
            <a:extLst>
              <a:ext uri="{FF2B5EF4-FFF2-40B4-BE49-F238E27FC236}">
                <a16:creationId xmlns:a16="http://schemas.microsoft.com/office/drawing/2014/main" id="{EB6E5113-C7A0-4F26-9B0F-B36364677910}"/>
              </a:ext>
            </a:extLst>
          </p:cNvPr>
          <p:cNvSpPr txBox="1">
            <a:spLocks noChangeArrowheads="1"/>
          </p:cNvSpPr>
          <p:nvPr userDrawn="1"/>
        </p:nvSpPr>
        <p:spPr bwMode="auto">
          <a:xfrm>
            <a:off x="4284663" y="260350"/>
            <a:ext cx="3887787" cy="433388"/>
          </a:xfrm>
          <a:prstGeom prst="rect">
            <a:avLst/>
          </a:prstGeom>
          <a:noFill/>
          <a:ln w="9525">
            <a:noFill/>
            <a:miter lim="800000"/>
            <a:headEnd/>
            <a:tailEnd/>
          </a:ln>
          <a:effectLst/>
        </p:spPr>
        <p:txBody>
          <a:bodyPr lIns="0" tIns="36000" rIns="0" bIns="0"/>
          <a:lstStyle>
            <a:lvl1pPr>
              <a:defRPr sz="1700">
                <a:solidFill>
                  <a:schemeClr val="tx1"/>
                </a:solidFill>
                <a:latin typeface="Arial" charset="0"/>
                <a:ea typeface="ＭＳ Ｐゴシック" charset="0"/>
                <a:cs typeface="ＭＳ Ｐゴシック" charset="0"/>
              </a:defRPr>
            </a:lvl1pPr>
            <a:lvl2pPr marL="37931725" indent="-37474525">
              <a:defRPr sz="1700">
                <a:solidFill>
                  <a:schemeClr val="tx1"/>
                </a:solidFill>
                <a:latin typeface="Arial" charset="0"/>
                <a:ea typeface="ＭＳ Ｐゴシック" charset="0"/>
              </a:defRPr>
            </a:lvl2pPr>
            <a:lvl3pPr>
              <a:defRPr sz="1700">
                <a:solidFill>
                  <a:schemeClr val="tx1"/>
                </a:solidFill>
                <a:latin typeface="Arial" charset="0"/>
                <a:ea typeface="ＭＳ Ｐゴシック" charset="0"/>
              </a:defRPr>
            </a:lvl3pPr>
            <a:lvl4pPr>
              <a:defRPr sz="1700">
                <a:solidFill>
                  <a:schemeClr val="tx1"/>
                </a:solidFill>
                <a:latin typeface="Arial" charset="0"/>
                <a:ea typeface="ＭＳ Ｐゴシック" charset="0"/>
              </a:defRPr>
            </a:lvl4pPr>
            <a:lvl5pPr>
              <a:defRPr sz="1700">
                <a:solidFill>
                  <a:schemeClr val="tx1"/>
                </a:solidFill>
                <a:latin typeface="Arial" charset="0"/>
                <a:ea typeface="ＭＳ Ｐゴシック" charset="0"/>
              </a:defRPr>
            </a:lvl5pPr>
            <a:lvl6pPr marL="457200" fontAlgn="base">
              <a:spcBef>
                <a:spcPct val="0"/>
              </a:spcBef>
              <a:spcAft>
                <a:spcPct val="0"/>
              </a:spcAft>
              <a:defRPr sz="1700">
                <a:solidFill>
                  <a:schemeClr val="tx1"/>
                </a:solidFill>
                <a:latin typeface="Arial" charset="0"/>
                <a:ea typeface="ＭＳ Ｐゴシック" charset="0"/>
              </a:defRPr>
            </a:lvl6pPr>
            <a:lvl7pPr marL="914400" fontAlgn="base">
              <a:spcBef>
                <a:spcPct val="0"/>
              </a:spcBef>
              <a:spcAft>
                <a:spcPct val="0"/>
              </a:spcAft>
              <a:defRPr sz="1700">
                <a:solidFill>
                  <a:schemeClr val="tx1"/>
                </a:solidFill>
                <a:latin typeface="Arial" charset="0"/>
                <a:ea typeface="ＭＳ Ｐゴシック" charset="0"/>
              </a:defRPr>
            </a:lvl7pPr>
            <a:lvl8pPr marL="1371600" fontAlgn="base">
              <a:spcBef>
                <a:spcPct val="0"/>
              </a:spcBef>
              <a:spcAft>
                <a:spcPct val="0"/>
              </a:spcAft>
              <a:defRPr sz="1700">
                <a:solidFill>
                  <a:schemeClr val="tx1"/>
                </a:solidFill>
                <a:latin typeface="Arial" charset="0"/>
                <a:ea typeface="ＭＳ Ｐゴシック" charset="0"/>
              </a:defRPr>
            </a:lvl8pPr>
            <a:lvl9pPr marL="1828800" fontAlgn="base">
              <a:spcBef>
                <a:spcPct val="0"/>
              </a:spcBef>
              <a:spcAft>
                <a:spcPct val="0"/>
              </a:spcAft>
              <a:defRPr sz="1700">
                <a:solidFill>
                  <a:schemeClr val="tx1"/>
                </a:solidFill>
                <a:latin typeface="Arial" charset="0"/>
                <a:ea typeface="ＭＳ Ｐゴシック" charset="0"/>
              </a:defRPr>
            </a:lvl9pPr>
          </a:lstStyle>
          <a:p>
            <a:pPr algn="r" eaLnBrk="1" hangingPunct="1">
              <a:lnSpc>
                <a:spcPct val="80000"/>
              </a:lnSpc>
              <a:spcBef>
                <a:spcPct val="50000"/>
              </a:spcBef>
              <a:defRPr/>
            </a:pPr>
            <a:r>
              <a:rPr lang="de-CH" sz="1200" b="1" dirty="0">
                <a:cs typeface="Arial" charset="0"/>
              </a:rPr>
              <a:t>Department for Political Science</a:t>
            </a:r>
          </a:p>
          <a:p>
            <a:pPr algn="r" eaLnBrk="1" hangingPunct="1">
              <a:lnSpc>
                <a:spcPct val="80000"/>
              </a:lnSpc>
              <a:spcBef>
                <a:spcPct val="50000"/>
              </a:spcBef>
              <a:defRPr/>
            </a:pPr>
            <a:r>
              <a:rPr lang="de-CH" sz="1200" b="1" dirty="0">
                <a:cs typeface="Arial" charset="0"/>
              </a:rPr>
              <a:t>Center </a:t>
            </a:r>
            <a:r>
              <a:rPr lang="de-CH" sz="1200" b="1" dirty="0" err="1">
                <a:cs typeface="Arial" charset="0"/>
              </a:rPr>
              <a:t>for</a:t>
            </a:r>
            <a:r>
              <a:rPr lang="de-CH" sz="1200" b="1" dirty="0">
                <a:cs typeface="Arial" charset="0"/>
              </a:rPr>
              <a:t> </a:t>
            </a:r>
            <a:r>
              <a:rPr lang="de-CH" sz="1200" b="1" dirty="0" err="1">
                <a:cs typeface="Arial" charset="0"/>
              </a:rPr>
              <a:t>Comparative</a:t>
            </a:r>
            <a:r>
              <a:rPr lang="de-CH" sz="1200" b="1" dirty="0">
                <a:cs typeface="Arial" charset="0"/>
              </a:rPr>
              <a:t> </a:t>
            </a:r>
            <a:r>
              <a:rPr lang="de-CH" sz="1200" b="1" dirty="0" err="1">
                <a:cs typeface="Arial" charset="0"/>
              </a:rPr>
              <a:t>and</a:t>
            </a:r>
            <a:r>
              <a:rPr lang="de-CH" sz="1200" b="1" dirty="0">
                <a:cs typeface="Arial" charset="0"/>
              </a:rPr>
              <a:t> International Studies</a:t>
            </a:r>
          </a:p>
        </p:txBody>
      </p:sp>
      <p:sp>
        <p:nvSpPr>
          <p:cNvPr id="4098" name="Rectangle 2"/>
          <p:cNvSpPr>
            <a:spLocks noGrp="1" noChangeArrowheads="1"/>
          </p:cNvSpPr>
          <p:nvPr>
            <p:ph type="ctrTitle"/>
          </p:nvPr>
        </p:nvSpPr>
        <p:spPr>
          <a:xfrm>
            <a:off x="900113" y="1989138"/>
            <a:ext cx="7343775" cy="1295400"/>
          </a:xfrm>
        </p:spPr>
        <p:txBody>
          <a:bodyPr/>
          <a:lstStyle>
            <a:lvl1pPr>
              <a:defRPr sz="3900">
                <a:solidFill>
                  <a:schemeClr val="tx2"/>
                </a:solidFill>
              </a:defRPr>
            </a:lvl1pPr>
          </a:lstStyle>
          <a:p>
            <a:r>
              <a:rPr lang="de-DE"/>
              <a:t>Titelmasterformat durch Klicken bearbeiten</a:t>
            </a:r>
            <a:endParaRPr lang="de-CH" dirty="0"/>
          </a:p>
        </p:txBody>
      </p:sp>
      <p:sp>
        <p:nvSpPr>
          <p:cNvPr id="4099" name="Rectangle 3"/>
          <p:cNvSpPr>
            <a:spLocks noGrp="1" noChangeArrowheads="1"/>
          </p:cNvSpPr>
          <p:nvPr>
            <p:ph type="subTitle" idx="1"/>
          </p:nvPr>
        </p:nvSpPr>
        <p:spPr>
          <a:xfrm>
            <a:off x="900113" y="3429000"/>
            <a:ext cx="7343775" cy="1752600"/>
          </a:xfrm>
        </p:spPr>
        <p:txBody>
          <a:bodyPr/>
          <a:lstStyle>
            <a:lvl1pPr>
              <a:defRPr/>
            </a:lvl1pPr>
          </a:lstStyle>
          <a:p>
            <a:r>
              <a:rPr lang="de-DE"/>
              <a:t>Formatvorlage des Untertitelmasters durch Klicken bearbeiten</a:t>
            </a:r>
            <a:endParaRPr lang="de-CH"/>
          </a:p>
        </p:txBody>
      </p:sp>
      <p:sp>
        <p:nvSpPr>
          <p:cNvPr id="7" name="Rectangle 4">
            <a:extLst>
              <a:ext uri="{FF2B5EF4-FFF2-40B4-BE49-F238E27FC236}">
                <a16:creationId xmlns:a16="http://schemas.microsoft.com/office/drawing/2014/main" id="{4B468F4C-85DD-48A0-863C-53CC9992706A}"/>
              </a:ext>
            </a:extLst>
          </p:cNvPr>
          <p:cNvSpPr>
            <a:spLocks noGrp="1" noChangeArrowheads="1"/>
          </p:cNvSpPr>
          <p:nvPr>
            <p:ph type="dt" sz="half" idx="10"/>
          </p:nvPr>
        </p:nvSpPr>
        <p:spPr>
          <a:xfrm>
            <a:off x="900113" y="6524625"/>
            <a:ext cx="2133600" cy="215900"/>
          </a:xfrm>
        </p:spPr>
        <p:txBody>
          <a:bodyPr/>
          <a:lstStyle>
            <a:lvl1pPr>
              <a:defRPr/>
            </a:lvl1pPr>
          </a:lstStyle>
          <a:p>
            <a:pPr>
              <a:defRPr/>
            </a:pPr>
            <a:fld id="{72422F4E-EA5A-0D48-ADDA-E4D2C24CEAB1}" type="datetime5">
              <a:rPr lang="en-US" altLang="x-none" smtClean="0"/>
              <a:t>21-Oct-19</a:t>
            </a:fld>
            <a:endParaRPr lang="de-CH" altLang="x-none"/>
          </a:p>
        </p:txBody>
      </p:sp>
      <p:sp>
        <p:nvSpPr>
          <p:cNvPr id="8" name="Rectangle 6">
            <a:extLst>
              <a:ext uri="{FF2B5EF4-FFF2-40B4-BE49-F238E27FC236}">
                <a16:creationId xmlns:a16="http://schemas.microsoft.com/office/drawing/2014/main" id="{000439DB-EB1D-4115-BCC9-029C806E262A}"/>
              </a:ext>
            </a:extLst>
          </p:cNvPr>
          <p:cNvSpPr>
            <a:spLocks noGrp="1" noChangeArrowheads="1"/>
          </p:cNvSpPr>
          <p:nvPr>
            <p:ph type="sldNum" sz="quarter" idx="11"/>
          </p:nvPr>
        </p:nvSpPr>
        <p:spPr>
          <a:xfrm>
            <a:off x="6399213" y="6524625"/>
            <a:ext cx="1844675" cy="215900"/>
          </a:xfrm>
        </p:spPr>
        <p:txBody>
          <a:bodyPr/>
          <a:lstStyle>
            <a:lvl1pPr>
              <a:defRPr/>
            </a:lvl1pPr>
          </a:lstStyle>
          <a:p>
            <a:pPr>
              <a:defRPr/>
            </a:pPr>
            <a:fld id="{68859A6F-FF82-9A46-93EB-2D9FA11D2D1F}" type="slidenum">
              <a:rPr lang="de-CH" altLang="x-none"/>
              <a:pPr>
                <a:defRPr/>
              </a:pPr>
              <a:t>‹#›</a:t>
            </a:fld>
            <a:endParaRPr lang="de-CH" altLang="x-none"/>
          </a:p>
        </p:txBody>
      </p:sp>
    </p:spTree>
    <p:extLst>
      <p:ext uri="{BB962C8B-B14F-4D97-AF65-F5344CB8AC3E}">
        <p14:creationId xmlns:p14="http://schemas.microsoft.com/office/powerpoint/2010/main" val="458365183"/>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xmlns:p14="http://schemas.microsoft.com/office/powerpoint/2010/main" spd="slow" advClick="0" advTm="20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Rectangle 4">
            <a:extLst>
              <a:ext uri="{FF2B5EF4-FFF2-40B4-BE49-F238E27FC236}">
                <a16:creationId xmlns:a16="http://schemas.microsoft.com/office/drawing/2014/main" id="{DFF55C0C-32CF-48EF-BDE1-FCE614E6EFDE}"/>
              </a:ext>
            </a:extLst>
          </p:cNvPr>
          <p:cNvSpPr>
            <a:spLocks noGrp="1" noChangeArrowheads="1"/>
          </p:cNvSpPr>
          <p:nvPr>
            <p:ph type="dt" sz="half" idx="10"/>
          </p:nvPr>
        </p:nvSpPr>
        <p:spPr>
          <a:ln/>
        </p:spPr>
        <p:txBody>
          <a:bodyPr/>
          <a:lstStyle>
            <a:lvl1pPr>
              <a:defRPr/>
            </a:lvl1pPr>
          </a:lstStyle>
          <a:p>
            <a:pPr>
              <a:defRPr/>
            </a:pPr>
            <a:fld id="{7BA0187C-9E15-744F-8095-C333A3698823}" type="datetime5">
              <a:rPr lang="en-US" altLang="x-none" smtClean="0"/>
              <a:t>21-Oct-19</a:t>
            </a:fld>
            <a:endParaRPr lang="de-CH" altLang="x-none"/>
          </a:p>
        </p:txBody>
      </p:sp>
      <p:sp>
        <p:nvSpPr>
          <p:cNvPr id="5" name="Rectangle 5">
            <a:extLst>
              <a:ext uri="{FF2B5EF4-FFF2-40B4-BE49-F238E27FC236}">
                <a16:creationId xmlns:a16="http://schemas.microsoft.com/office/drawing/2014/main" id="{166A7F46-284F-4093-9463-68713DA51EF4}"/>
              </a:ext>
            </a:extLst>
          </p:cNvPr>
          <p:cNvSpPr>
            <a:spLocks noGrp="1" noChangeArrowheads="1"/>
          </p:cNvSpPr>
          <p:nvPr>
            <p:ph type="ftr" sz="quarter" idx="11"/>
          </p:nvPr>
        </p:nvSpPr>
        <p:spPr>
          <a:ln/>
        </p:spPr>
        <p:txBody>
          <a:bodyPr/>
          <a:lstStyle>
            <a:lvl1pPr>
              <a:defRPr/>
            </a:lvl1pPr>
          </a:lstStyle>
          <a:p>
            <a:pPr>
              <a:defRPr/>
            </a:pPr>
            <a:r>
              <a:rPr lang="de-CH" altLang="x-none"/>
              <a:t>Castro-Kammerer – Politicization of the climate</a:t>
            </a:r>
          </a:p>
        </p:txBody>
      </p:sp>
      <p:sp>
        <p:nvSpPr>
          <p:cNvPr id="6" name="Rectangle 6">
            <a:extLst>
              <a:ext uri="{FF2B5EF4-FFF2-40B4-BE49-F238E27FC236}">
                <a16:creationId xmlns:a16="http://schemas.microsoft.com/office/drawing/2014/main" id="{25B0CE57-8246-47AD-9F27-B23162A61740}"/>
              </a:ext>
            </a:extLst>
          </p:cNvPr>
          <p:cNvSpPr>
            <a:spLocks noGrp="1" noChangeArrowheads="1"/>
          </p:cNvSpPr>
          <p:nvPr>
            <p:ph type="sldNum" sz="quarter" idx="12"/>
          </p:nvPr>
        </p:nvSpPr>
        <p:spPr>
          <a:ln/>
        </p:spPr>
        <p:txBody>
          <a:bodyPr/>
          <a:lstStyle>
            <a:lvl1pPr>
              <a:defRPr/>
            </a:lvl1pPr>
          </a:lstStyle>
          <a:p>
            <a:pPr>
              <a:defRPr/>
            </a:pPr>
            <a:fld id="{EFEC9083-D4E4-AD43-8E5B-52BBFD336C90}" type="slidenum">
              <a:rPr lang="de-CH" altLang="x-none"/>
              <a:pPr>
                <a:defRPr/>
              </a:pPr>
              <a:t>‹#›</a:t>
            </a:fld>
            <a:endParaRPr lang="de-CH" altLang="x-none"/>
          </a:p>
        </p:txBody>
      </p:sp>
    </p:spTree>
    <p:extLst>
      <p:ext uri="{BB962C8B-B14F-4D97-AF65-F5344CB8AC3E}">
        <p14:creationId xmlns:p14="http://schemas.microsoft.com/office/powerpoint/2010/main" val="659371610"/>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xmlns:p14="http://schemas.microsoft.com/office/powerpoint/2010/main" spd="slow" advClick="0" advTm="20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2sp">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3" name="Inhaltsplatzhalter 2"/>
          <p:cNvSpPr>
            <a:spLocks noGrp="1"/>
          </p:cNvSpPr>
          <p:nvPr>
            <p:ph idx="1"/>
          </p:nvPr>
        </p:nvSpPr>
        <p:spPr>
          <a:xfrm>
            <a:off x="900113" y="2205038"/>
            <a:ext cx="3529011" cy="3887787"/>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8" name="Inhaltsplatzhalter 7"/>
          <p:cNvSpPr>
            <a:spLocks noGrp="1"/>
          </p:cNvSpPr>
          <p:nvPr>
            <p:ph sz="quarter" idx="13"/>
          </p:nvPr>
        </p:nvSpPr>
        <p:spPr>
          <a:xfrm>
            <a:off x="4714876" y="2205038"/>
            <a:ext cx="3529012" cy="3887787"/>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Rectangle 4">
            <a:extLst>
              <a:ext uri="{FF2B5EF4-FFF2-40B4-BE49-F238E27FC236}">
                <a16:creationId xmlns:a16="http://schemas.microsoft.com/office/drawing/2014/main" id="{DFF55C0C-32CF-48EF-BDE1-FCE614E6EFDE}"/>
              </a:ext>
            </a:extLst>
          </p:cNvPr>
          <p:cNvSpPr>
            <a:spLocks noGrp="1" noChangeArrowheads="1"/>
          </p:cNvSpPr>
          <p:nvPr>
            <p:ph type="dt" sz="half" idx="14"/>
          </p:nvPr>
        </p:nvSpPr>
        <p:spPr>
          <a:ln/>
        </p:spPr>
        <p:txBody>
          <a:bodyPr/>
          <a:lstStyle>
            <a:lvl1pPr>
              <a:defRPr/>
            </a:lvl1pPr>
          </a:lstStyle>
          <a:p>
            <a:pPr>
              <a:defRPr/>
            </a:pPr>
            <a:fld id="{78D2084D-3E79-8741-AAC3-FE8DE3363051}" type="datetime5">
              <a:rPr lang="en-US" altLang="x-none" smtClean="0"/>
              <a:t>21-Oct-19</a:t>
            </a:fld>
            <a:endParaRPr lang="de-CH" altLang="x-none"/>
          </a:p>
        </p:txBody>
      </p:sp>
      <p:sp>
        <p:nvSpPr>
          <p:cNvPr id="6" name="Rectangle 5">
            <a:extLst>
              <a:ext uri="{FF2B5EF4-FFF2-40B4-BE49-F238E27FC236}">
                <a16:creationId xmlns:a16="http://schemas.microsoft.com/office/drawing/2014/main" id="{166A7F46-284F-4093-9463-68713DA51EF4}"/>
              </a:ext>
            </a:extLst>
          </p:cNvPr>
          <p:cNvSpPr>
            <a:spLocks noGrp="1" noChangeArrowheads="1"/>
          </p:cNvSpPr>
          <p:nvPr>
            <p:ph type="ftr" sz="quarter" idx="15"/>
          </p:nvPr>
        </p:nvSpPr>
        <p:spPr>
          <a:ln/>
        </p:spPr>
        <p:txBody>
          <a:bodyPr/>
          <a:lstStyle>
            <a:lvl1pPr>
              <a:defRPr/>
            </a:lvl1pPr>
          </a:lstStyle>
          <a:p>
            <a:pPr>
              <a:defRPr/>
            </a:pPr>
            <a:r>
              <a:rPr lang="de-CH" altLang="x-none"/>
              <a:t>Castro-Kammerer – Politicization of the climate</a:t>
            </a:r>
          </a:p>
        </p:txBody>
      </p:sp>
      <p:sp>
        <p:nvSpPr>
          <p:cNvPr id="7" name="Rectangle 6">
            <a:extLst>
              <a:ext uri="{FF2B5EF4-FFF2-40B4-BE49-F238E27FC236}">
                <a16:creationId xmlns:a16="http://schemas.microsoft.com/office/drawing/2014/main" id="{25B0CE57-8246-47AD-9F27-B23162A61740}"/>
              </a:ext>
            </a:extLst>
          </p:cNvPr>
          <p:cNvSpPr>
            <a:spLocks noGrp="1" noChangeArrowheads="1"/>
          </p:cNvSpPr>
          <p:nvPr>
            <p:ph type="sldNum" sz="quarter" idx="16"/>
          </p:nvPr>
        </p:nvSpPr>
        <p:spPr>
          <a:ln/>
        </p:spPr>
        <p:txBody>
          <a:bodyPr/>
          <a:lstStyle>
            <a:lvl1pPr>
              <a:defRPr/>
            </a:lvl1pPr>
          </a:lstStyle>
          <a:p>
            <a:pPr>
              <a:defRPr/>
            </a:pPr>
            <a:fld id="{B53311AC-0056-1F40-9D05-EC4E775F4660}" type="slidenum">
              <a:rPr lang="de-CH" altLang="x-none"/>
              <a:pPr>
                <a:defRPr/>
              </a:pPr>
              <a:t>‹#›</a:t>
            </a:fld>
            <a:endParaRPr lang="de-CH" altLang="x-none"/>
          </a:p>
        </p:txBody>
      </p:sp>
    </p:spTree>
    <p:extLst>
      <p:ext uri="{BB962C8B-B14F-4D97-AF65-F5344CB8AC3E}">
        <p14:creationId xmlns:p14="http://schemas.microsoft.com/office/powerpoint/2010/main" val="1043030750"/>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xmlns:p14="http://schemas.microsoft.com/office/powerpoint/2010/main" spd="slow" advClick="0" advTm="20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und Inhalt (Text / Bi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3" name="Inhaltsplatzhalter 2"/>
          <p:cNvSpPr>
            <a:spLocks noGrp="1"/>
          </p:cNvSpPr>
          <p:nvPr>
            <p:ph idx="1"/>
          </p:nvPr>
        </p:nvSpPr>
        <p:spPr>
          <a:xfrm>
            <a:off x="900113" y="2205038"/>
            <a:ext cx="3529011" cy="3887787"/>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10" name="Bildplatzhalter 9"/>
          <p:cNvSpPr>
            <a:spLocks noGrp="1"/>
          </p:cNvSpPr>
          <p:nvPr>
            <p:ph type="pic" sz="quarter" idx="13"/>
          </p:nvPr>
        </p:nvSpPr>
        <p:spPr>
          <a:xfrm>
            <a:off x="4716463" y="2205038"/>
            <a:ext cx="3527425" cy="3887787"/>
          </a:xfrm>
        </p:spPr>
        <p:txBody>
          <a:bodyPr/>
          <a:lstStyle/>
          <a:p>
            <a:pPr lvl="0"/>
            <a:r>
              <a:rPr lang="de-DE" noProof="0"/>
              <a:t>Bild durch Klicken auf Symbol hinzufügen</a:t>
            </a:r>
            <a:endParaRPr lang="de-CH" noProof="0"/>
          </a:p>
        </p:txBody>
      </p:sp>
      <p:sp>
        <p:nvSpPr>
          <p:cNvPr id="5" name="Rectangle 4">
            <a:extLst>
              <a:ext uri="{FF2B5EF4-FFF2-40B4-BE49-F238E27FC236}">
                <a16:creationId xmlns:a16="http://schemas.microsoft.com/office/drawing/2014/main" id="{DFF55C0C-32CF-48EF-BDE1-FCE614E6EFDE}"/>
              </a:ext>
            </a:extLst>
          </p:cNvPr>
          <p:cNvSpPr>
            <a:spLocks noGrp="1" noChangeArrowheads="1"/>
          </p:cNvSpPr>
          <p:nvPr>
            <p:ph type="dt" sz="half" idx="14"/>
          </p:nvPr>
        </p:nvSpPr>
        <p:spPr>
          <a:ln/>
        </p:spPr>
        <p:txBody>
          <a:bodyPr/>
          <a:lstStyle>
            <a:lvl1pPr>
              <a:defRPr/>
            </a:lvl1pPr>
          </a:lstStyle>
          <a:p>
            <a:pPr>
              <a:defRPr/>
            </a:pPr>
            <a:fld id="{CB8A8121-C8BF-F942-AB29-F79D8C2D15AC}" type="datetime5">
              <a:rPr lang="en-US" altLang="x-none" smtClean="0"/>
              <a:t>21-Oct-19</a:t>
            </a:fld>
            <a:endParaRPr lang="de-CH" altLang="x-none"/>
          </a:p>
        </p:txBody>
      </p:sp>
      <p:sp>
        <p:nvSpPr>
          <p:cNvPr id="6" name="Rectangle 5">
            <a:extLst>
              <a:ext uri="{FF2B5EF4-FFF2-40B4-BE49-F238E27FC236}">
                <a16:creationId xmlns:a16="http://schemas.microsoft.com/office/drawing/2014/main" id="{166A7F46-284F-4093-9463-68713DA51EF4}"/>
              </a:ext>
            </a:extLst>
          </p:cNvPr>
          <p:cNvSpPr>
            <a:spLocks noGrp="1" noChangeArrowheads="1"/>
          </p:cNvSpPr>
          <p:nvPr>
            <p:ph type="ftr" sz="quarter" idx="15"/>
          </p:nvPr>
        </p:nvSpPr>
        <p:spPr>
          <a:ln/>
        </p:spPr>
        <p:txBody>
          <a:bodyPr/>
          <a:lstStyle>
            <a:lvl1pPr>
              <a:defRPr/>
            </a:lvl1pPr>
          </a:lstStyle>
          <a:p>
            <a:pPr>
              <a:defRPr/>
            </a:pPr>
            <a:r>
              <a:rPr lang="de-CH" altLang="x-none"/>
              <a:t>Castro-Kammerer – Politicization of the climate</a:t>
            </a:r>
          </a:p>
        </p:txBody>
      </p:sp>
      <p:sp>
        <p:nvSpPr>
          <p:cNvPr id="7" name="Rectangle 6">
            <a:extLst>
              <a:ext uri="{FF2B5EF4-FFF2-40B4-BE49-F238E27FC236}">
                <a16:creationId xmlns:a16="http://schemas.microsoft.com/office/drawing/2014/main" id="{25B0CE57-8246-47AD-9F27-B23162A61740}"/>
              </a:ext>
            </a:extLst>
          </p:cNvPr>
          <p:cNvSpPr>
            <a:spLocks noGrp="1" noChangeArrowheads="1"/>
          </p:cNvSpPr>
          <p:nvPr>
            <p:ph type="sldNum" sz="quarter" idx="16"/>
          </p:nvPr>
        </p:nvSpPr>
        <p:spPr>
          <a:ln/>
        </p:spPr>
        <p:txBody>
          <a:bodyPr/>
          <a:lstStyle>
            <a:lvl1pPr>
              <a:defRPr/>
            </a:lvl1pPr>
          </a:lstStyle>
          <a:p>
            <a:pPr>
              <a:defRPr/>
            </a:pPr>
            <a:fld id="{35B0D9C5-590D-A548-9411-A8C58AF84BFC}" type="slidenum">
              <a:rPr lang="de-CH" altLang="x-none"/>
              <a:pPr>
                <a:defRPr/>
              </a:pPr>
              <a:t>‹#›</a:t>
            </a:fld>
            <a:endParaRPr lang="de-CH" altLang="x-none"/>
          </a:p>
        </p:txBody>
      </p:sp>
    </p:spTree>
    <p:extLst>
      <p:ext uri="{BB962C8B-B14F-4D97-AF65-F5344CB8AC3E}">
        <p14:creationId xmlns:p14="http://schemas.microsoft.com/office/powerpoint/2010/main" val="308804789"/>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xmlns:p14="http://schemas.microsoft.com/office/powerpoint/2010/main" spd="slow" advClick="0" advTm="20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und Inhalt (Bild /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3" name="Inhaltsplatzhalter 2"/>
          <p:cNvSpPr>
            <a:spLocks noGrp="1"/>
          </p:cNvSpPr>
          <p:nvPr>
            <p:ph idx="1"/>
          </p:nvPr>
        </p:nvSpPr>
        <p:spPr>
          <a:xfrm>
            <a:off x="4716463" y="2205038"/>
            <a:ext cx="3529011" cy="3887787"/>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10" name="Bildplatzhalter 9"/>
          <p:cNvSpPr>
            <a:spLocks noGrp="1"/>
          </p:cNvSpPr>
          <p:nvPr>
            <p:ph type="pic" sz="quarter" idx="13"/>
          </p:nvPr>
        </p:nvSpPr>
        <p:spPr>
          <a:xfrm>
            <a:off x="900113" y="2205038"/>
            <a:ext cx="3527425" cy="3887787"/>
          </a:xfrm>
        </p:spPr>
        <p:txBody>
          <a:bodyPr/>
          <a:lstStyle/>
          <a:p>
            <a:pPr lvl="0"/>
            <a:r>
              <a:rPr lang="de-DE" noProof="0"/>
              <a:t>Bild durch Klicken auf Symbol hinzufügen</a:t>
            </a:r>
            <a:endParaRPr lang="de-CH" noProof="0"/>
          </a:p>
        </p:txBody>
      </p:sp>
      <p:sp>
        <p:nvSpPr>
          <p:cNvPr id="5" name="Rectangle 4">
            <a:extLst>
              <a:ext uri="{FF2B5EF4-FFF2-40B4-BE49-F238E27FC236}">
                <a16:creationId xmlns:a16="http://schemas.microsoft.com/office/drawing/2014/main" id="{DFF55C0C-32CF-48EF-BDE1-FCE614E6EFDE}"/>
              </a:ext>
            </a:extLst>
          </p:cNvPr>
          <p:cNvSpPr>
            <a:spLocks noGrp="1" noChangeArrowheads="1"/>
          </p:cNvSpPr>
          <p:nvPr>
            <p:ph type="dt" sz="half" idx="14"/>
          </p:nvPr>
        </p:nvSpPr>
        <p:spPr>
          <a:ln/>
        </p:spPr>
        <p:txBody>
          <a:bodyPr/>
          <a:lstStyle>
            <a:lvl1pPr>
              <a:defRPr/>
            </a:lvl1pPr>
          </a:lstStyle>
          <a:p>
            <a:pPr>
              <a:defRPr/>
            </a:pPr>
            <a:fld id="{57905CF0-105E-3747-93FD-C47C74E25640}" type="datetime5">
              <a:rPr lang="en-US" altLang="x-none" smtClean="0"/>
              <a:t>21-Oct-19</a:t>
            </a:fld>
            <a:endParaRPr lang="de-CH" altLang="x-none"/>
          </a:p>
        </p:txBody>
      </p:sp>
      <p:sp>
        <p:nvSpPr>
          <p:cNvPr id="6" name="Rectangle 5">
            <a:extLst>
              <a:ext uri="{FF2B5EF4-FFF2-40B4-BE49-F238E27FC236}">
                <a16:creationId xmlns:a16="http://schemas.microsoft.com/office/drawing/2014/main" id="{166A7F46-284F-4093-9463-68713DA51EF4}"/>
              </a:ext>
            </a:extLst>
          </p:cNvPr>
          <p:cNvSpPr>
            <a:spLocks noGrp="1" noChangeArrowheads="1"/>
          </p:cNvSpPr>
          <p:nvPr>
            <p:ph type="ftr" sz="quarter" idx="15"/>
          </p:nvPr>
        </p:nvSpPr>
        <p:spPr>
          <a:ln/>
        </p:spPr>
        <p:txBody>
          <a:bodyPr/>
          <a:lstStyle>
            <a:lvl1pPr>
              <a:defRPr/>
            </a:lvl1pPr>
          </a:lstStyle>
          <a:p>
            <a:pPr>
              <a:defRPr/>
            </a:pPr>
            <a:r>
              <a:rPr lang="de-CH" altLang="x-none"/>
              <a:t>Castro-Kammerer – Politicization of the climate</a:t>
            </a:r>
          </a:p>
        </p:txBody>
      </p:sp>
      <p:sp>
        <p:nvSpPr>
          <p:cNvPr id="7" name="Rectangle 6">
            <a:extLst>
              <a:ext uri="{FF2B5EF4-FFF2-40B4-BE49-F238E27FC236}">
                <a16:creationId xmlns:a16="http://schemas.microsoft.com/office/drawing/2014/main" id="{25B0CE57-8246-47AD-9F27-B23162A61740}"/>
              </a:ext>
            </a:extLst>
          </p:cNvPr>
          <p:cNvSpPr>
            <a:spLocks noGrp="1" noChangeArrowheads="1"/>
          </p:cNvSpPr>
          <p:nvPr>
            <p:ph type="sldNum" sz="quarter" idx="16"/>
          </p:nvPr>
        </p:nvSpPr>
        <p:spPr>
          <a:ln/>
        </p:spPr>
        <p:txBody>
          <a:bodyPr/>
          <a:lstStyle>
            <a:lvl1pPr>
              <a:defRPr/>
            </a:lvl1pPr>
          </a:lstStyle>
          <a:p>
            <a:pPr>
              <a:defRPr/>
            </a:pPr>
            <a:fld id="{EE8EB473-7659-FE44-87ED-B62F2AADB4E7}" type="slidenum">
              <a:rPr lang="de-CH" altLang="x-none"/>
              <a:pPr>
                <a:defRPr/>
              </a:pPr>
              <a:t>‹#›</a:t>
            </a:fld>
            <a:endParaRPr lang="de-CH" altLang="x-none"/>
          </a:p>
        </p:txBody>
      </p:sp>
    </p:spTree>
    <p:extLst>
      <p:ext uri="{BB962C8B-B14F-4D97-AF65-F5344CB8AC3E}">
        <p14:creationId xmlns:p14="http://schemas.microsoft.com/office/powerpoint/2010/main" val="1761597571"/>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xmlns:p14="http://schemas.microsoft.com/office/powerpoint/2010/main" spd="slow" advClick="0" advTm="20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3" name="Rectangle 4">
            <a:extLst>
              <a:ext uri="{FF2B5EF4-FFF2-40B4-BE49-F238E27FC236}">
                <a16:creationId xmlns:a16="http://schemas.microsoft.com/office/drawing/2014/main" id="{DFF55C0C-32CF-48EF-BDE1-FCE614E6EFDE}"/>
              </a:ext>
            </a:extLst>
          </p:cNvPr>
          <p:cNvSpPr>
            <a:spLocks noGrp="1" noChangeArrowheads="1"/>
          </p:cNvSpPr>
          <p:nvPr>
            <p:ph type="dt" sz="half" idx="10"/>
          </p:nvPr>
        </p:nvSpPr>
        <p:spPr>
          <a:ln/>
        </p:spPr>
        <p:txBody>
          <a:bodyPr/>
          <a:lstStyle>
            <a:lvl1pPr>
              <a:defRPr/>
            </a:lvl1pPr>
          </a:lstStyle>
          <a:p>
            <a:pPr>
              <a:defRPr/>
            </a:pPr>
            <a:fld id="{D28CF6C1-C868-A54F-8C47-6B8079B6F57E}" type="datetime5">
              <a:rPr lang="en-US" altLang="x-none" smtClean="0"/>
              <a:t>21-Oct-19</a:t>
            </a:fld>
            <a:endParaRPr lang="de-CH" altLang="x-none"/>
          </a:p>
        </p:txBody>
      </p:sp>
      <p:sp>
        <p:nvSpPr>
          <p:cNvPr id="4" name="Rectangle 5">
            <a:extLst>
              <a:ext uri="{FF2B5EF4-FFF2-40B4-BE49-F238E27FC236}">
                <a16:creationId xmlns:a16="http://schemas.microsoft.com/office/drawing/2014/main" id="{166A7F46-284F-4093-9463-68713DA51EF4}"/>
              </a:ext>
            </a:extLst>
          </p:cNvPr>
          <p:cNvSpPr>
            <a:spLocks noGrp="1" noChangeArrowheads="1"/>
          </p:cNvSpPr>
          <p:nvPr>
            <p:ph type="ftr" sz="quarter" idx="11"/>
          </p:nvPr>
        </p:nvSpPr>
        <p:spPr>
          <a:ln/>
        </p:spPr>
        <p:txBody>
          <a:bodyPr/>
          <a:lstStyle>
            <a:lvl1pPr>
              <a:defRPr/>
            </a:lvl1pPr>
          </a:lstStyle>
          <a:p>
            <a:pPr>
              <a:defRPr/>
            </a:pPr>
            <a:r>
              <a:rPr lang="de-CH" altLang="x-none"/>
              <a:t>Castro-Kammerer – Politicization of the climate</a:t>
            </a:r>
          </a:p>
        </p:txBody>
      </p:sp>
      <p:sp>
        <p:nvSpPr>
          <p:cNvPr id="5" name="Rectangle 6">
            <a:extLst>
              <a:ext uri="{FF2B5EF4-FFF2-40B4-BE49-F238E27FC236}">
                <a16:creationId xmlns:a16="http://schemas.microsoft.com/office/drawing/2014/main" id="{25B0CE57-8246-47AD-9F27-B23162A61740}"/>
              </a:ext>
            </a:extLst>
          </p:cNvPr>
          <p:cNvSpPr>
            <a:spLocks noGrp="1" noChangeArrowheads="1"/>
          </p:cNvSpPr>
          <p:nvPr>
            <p:ph type="sldNum" sz="quarter" idx="12"/>
          </p:nvPr>
        </p:nvSpPr>
        <p:spPr>
          <a:ln/>
        </p:spPr>
        <p:txBody>
          <a:bodyPr/>
          <a:lstStyle>
            <a:lvl1pPr>
              <a:defRPr/>
            </a:lvl1pPr>
          </a:lstStyle>
          <a:p>
            <a:pPr>
              <a:defRPr/>
            </a:pPr>
            <a:fld id="{D945F430-D9F6-334F-A734-BECB770BC70B}" type="slidenum">
              <a:rPr lang="de-CH" altLang="x-none"/>
              <a:pPr>
                <a:defRPr/>
              </a:pPr>
              <a:t>‹#›</a:t>
            </a:fld>
            <a:endParaRPr lang="de-CH" altLang="x-none"/>
          </a:p>
        </p:txBody>
      </p:sp>
    </p:spTree>
    <p:extLst>
      <p:ext uri="{BB962C8B-B14F-4D97-AF65-F5344CB8AC3E}">
        <p14:creationId xmlns:p14="http://schemas.microsoft.com/office/powerpoint/2010/main" val="1960818255"/>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xmlns:p14="http://schemas.microsoft.com/office/powerpoint/2010/main" spd="slow" advClick="0" advTm="20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FF55C0C-32CF-48EF-BDE1-FCE614E6EFDE}"/>
              </a:ext>
            </a:extLst>
          </p:cNvPr>
          <p:cNvSpPr>
            <a:spLocks noGrp="1" noChangeArrowheads="1"/>
          </p:cNvSpPr>
          <p:nvPr>
            <p:ph type="dt" sz="half" idx="10"/>
          </p:nvPr>
        </p:nvSpPr>
        <p:spPr>
          <a:ln/>
        </p:spPr>
        <p:txBody>
          <a:bodyPr/>
          <a:lstStyle>
            <a:lvl1pPr>
              <a:defRPr/>
            </a:lvl1pPr>
          </a:lstStyle>
          <a:p>
            <a:pPr>
              <a:defRPr/>
            </a:pPr>
            <a:fld id="{4FE90686-EFFB-8D4A-ADBC-4B798362DD47}" type="datetime5">
              <a:rPr lang="en-US" altLang="x-none" smtClean="0"/>
              <a:t>21-Oct-19</a:t>
            </a:fld>
            <a:endParaRPr lang="de-CH" altLang="x-none"/>
          </a:p>
        </p:txBody>
      </p:sp>
      <p:sp>
        <p:nvSpPr>
          <p:cNvPr id="3" name="Rectangle 5">
            <a:extLst>
              <a:ext uri="{FF2B5EF4-FFF2-40B4-BE49-F238E27FC236}">
                <a16:creationId xmlns:a16="http://schemas.microsoft.com/office/drawing/2014/main" id="{166A7F46-284F-4093-9463-68713DA51EF4}"/>
              </a:ext>
            </a:extLst>
          </p:cNvPr>
          <p:cNvSpPr>
            <a:spLocks noGrp="1" noChangeArrowheads="1"/>
          </p:cNvSpPr>
          <p:nvPr>
            <p:ph type="ftr" sz="quarter" idx="11"/>
          </p:nvPr>
        </p:nvSpPr>
        <p:spPr>
          <a:ln/>
        </p:spPr>
        <p:txBody>
          <a:bodyPr/>
          <a:lstStyle>
            <a:lvl1pPr>
              <a:defRPr/>
            </a:lvl1pPr>
          </a:lstStyle>
          <a:p>
            <a:pPr>
              <a:defRPr/>
            </a:pPr>
            <a:r>
              <a:rPr lang="de-CH" altLang="x-none"/>
              <a:t>Castro-Kammerer – Politicization of the climate</a:t>
            </a:r>
          </a:p>
        </p:txBody>
      </p:sp>
      <p:sp>
        <p:nvSpPr>
          <p:cNvPr id="4" name="Rectangle 6">
            <a:extLst>
              <a:ext uri="{FF2B5EF4-FFF2-40B4-BE49-F238E27FC236}">
                <a16:creationId xmlns:a16="http://schemas.microsoft.com/office/drawing/2014/main" id="{25B0CE57-8246-47AD-9F27-B23162A61740}"/>
              </a:ext>
            </a:extLst>
          </p:cNvPr>
          <p:cNvSpPr>
            <a:spLocks noGrp="1" noChangeArrowheads="1"/>
          </p:cNvSpPr>
          <p:nvPr>
            <p:ph type="sldNum" sz="quarter" idx="12"/>
          </p:nvPr>
        </p:nvSpPr>
        <p:spPr>
          <a:ln/>
        </p:spPr>
        <p:txBody>
          <a:bodyPr/>
          <a:lstStyle>
            <a:lvl1pPr>
              <a:defRPr/>
            </a:lvl1pPr>
          </a:lstStyle>
          <a:p>
            <a:pPr>
              <a:defRPr/>
            </a:pPr>
            <a:fld id="{6F978E33-B71A-CB4F-97BD-BAB012BED6C6}" type="slidenum">
              <a:rPr lang="de-CH" altLang="x-none"/>
              <a:pPr>
                <a:defRPr/>
              </a:pPr>
              <a:t>‹#›</a:t>
            </a:fld>
            <a:endParaRPr lang="de-CH" altLang="x-none"/>
          </a:p>
        </p:txBody>
      </p:sp>
    </p:spTree>
    <p:extLst>
      <p:ext uri="{BB962C8B-B14F-4D97-AF65-F5344CB8AC3E}">
        <p14:creationId xmlns:p14="http://schemas.microsoft.com/office/powerpoint/2010/main" val="188364923"/>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xmlns:p14="http://schemas.microsoft.com/office/powerpoint/2010/main" spd="slow" advClick="0" advTm="20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7a: Folie für Grafik/Bild">
    <p:spTree>
      <p:nvGrpSpPr>
        <p:cNvPr id="1" name=""/>
        <p:cNvGrpSpPr/>
        <p:nvPr/>
      </p:nvGrpSpPr>
      <p:grpSpPr>
        <a:xfrm>
          <a:off x="0" y="0"/>
          <a:ext cx="0" cy="0"/>
          <a:chOff x="0" y="0"/>
          <a:chExt cx="0" cy="0"/>
        </a:xfrm>
      </p:grpSpPr>
      <p:sp>
        <p:nvSpPr>
          <p:cNvPr id="6" name="Inhaltsplatzhalter 2">
            <a:extLst>
              <a:ext uri="{FF2B5EF4-FFF2-40B4-BE49-F238E27FC236}">
                <a16:creationId xmlns:a16="http://schemas.microsoft.com/office/drawing/2014/main" id="{90318CE9-39BE-CB41-9E7E-545A530383E2}"/>
              </a:ext>
            </a:extLst>
          </p:cNvPr>
          <p:cNvSpPr>
            <a:spLocks noGrp="1"/>
          </p:cNvSpPr>
          <p:nvPr>
            <p:ph sz="half" idx="1" hasCustomPrompt="1"/>
          </p:nvPr>
        </p:nvSpPr>
        <p:spPr>
          <a:xfrm>
            <a:off x="0" y="2568000"/>
            <a:ext cx="9144000" cy="4080000"/>
          </a:xfrm>
          <a:prstGeom prst="rect">
            <a:avLst/>
          </a:prstGeom>
          <a:solidFill>
            <a:schemeClr val="bg1">
              <a:lumMod val="85000"/>
            </a:schemeClr>
          </a:solidFill>
        </p:spPr>
        <p:txBody>
          <a:bodyPr lIns="0" tIns="0" rIns="0" bIns="0"/>
          <a:lstStyle>
            <a:lvl1pPr marL="0" indent="0">
              <a:buNone/>
              <a:defRPr sz="2000">
                <a:latin typeface="Arial" panose="020B0604020202020204" pitchFamily="34" charset="0"/>
                <a:cs typeface="Arial" panose="020B0604020202020204" pitchFamily="34" charset="0"/>
              </a:defRPr>
            </a:lvl1pPr>
          </a:lstStyle>
          <a:p>
            <a:pPr lvl="0"/>
            <a:r>
              <a:rPr lang="de-DE" dirty="0"/>
              <a:t>        Media Platzhalter: 25.4 (b) x 8.5 (h) cm </a:t>
            </a:r>
          </a:p>
        </p:txBody>
      </p:sp>
      <p:sp>
        <p:nvSpPr>
          <p:cNvPr id="5" name="Textplatzhalter 2">
            <a:extLst>
              <a:ext uri="{FF2B5EF4-FFF2-40B4-BE49-F238E27FC236}">
                <a16:creationId xmlns:a16="http://schemas.microsoft.com/office/drawing/2014/main" id="{4A7E35E8-11B1-964A-B3B7-ABCDE11750B9}"/>
              </a:ext>
            </a:extLst>
          </p:cNvPr>
          <p:cNvSpPr>
            <a:spLocks noGrp="1"/>
          </p:cNvSpPr>
          <p:nvPr>
            <p:ph type="body" idx="11" hasCustomPrompt="1"/>
          </p:nvPr>
        </p:nvSpPr>
        <p:spPr>
          <a:xfrm>
            <a:off x="540000" y="1560001"/>
            <a:ext cx="7020000" cy="410369"/>
          </a:xfrm>
          <a:prstGeom prst="rect">
            <a:avLst/>
          </a:prstGeom>
        </p:spPr>
        <p:txBody>
          <a:bodyPr lIns="0" tIns="0" rIns="0" bIns="0" anchor="t">
            <a:spAutoFit/>
          </a:bodyPr>
          <a:lstStyle>
            <a:lvl1pPr marL="0" marR="0" indent="0" algn="l" defTabSz="914377" rtl="0" eaLnBrk="1" fontAlgn="auto" latinLnBrk="0" hangingPunct="1">
              <a:lnSpc>
                <a:spcPts val="3200"/>
              </a:lnSpc>
              <a:spcBef>
                <a:spcPts val="0"/>
              </a:spcBef>
              <a:spcAft>
                <a:spcPts val="0"/>
              </a:spcAft>
              <a:buClrTx/>
              <a:buSzTx/>
              <a:buFont typeface="Arial" panose="020B0604020202020204" pitchFamily="34" charset="0"/>
              <a:buNone/>
              <a:tabLst/>
              <a:defRPr sz="280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Titel B (Arial 28pt., schwarz, max. 1 Zeile) </a:t>
            </a:r>
          </a:p>
        </p:txBody>
      </p:sp>
      <p:sp>
        <p:nvSpPr>
          <p:cNvPr id="8" name="Textplatzhalter 21">
            <a:extLst>
              <a:ext uri="{FF2B5EF4-FFF2-40B4-BE49-F238E27FC236}">
                <a16:creationId xmlns:a16="http://schemas.microsoft.com/office/drawing/2014/main" id="{601A40B5-7701-6547-8618-E74203A19E99}"/>
              </a:ext>
            </a:extLst>
          </p:cNvPr>
          <p:cNvSpPr>
            <a:spLocks noGrp="1"/>
          </p:cNvSpPr>
          <p:nvPr>
            <p:ph type="body" sz="quarter" idx="20" hasCustomPrompt="1"/>
          </p:nvPr>
        </p:nvSpPr>
        <p:spPr>
          <a:xfrm>
            <a:off x="540000" y="374401"/>
            <a:ext cx="7020000" cy="166199"/>
          </a:xfrm>
          <a:prstGeom prst="rect">
            <a:avLst/>
          </a:prstGeom>
        </p:spPr>
        <p:txBody>
          <a:bodyPr lIns="0" tIns="0" rIns="0" bIns="0">
            <a:spAutoFit/>
          </a:bodyPr>
          <a:lstStyle>
            <a:lvl1pPr marL="0" marR="0" indent="0" algn="l" defTabSz="914377" rtl="0" eaLnBrk="1" fontAlgn="auto" latinLnBrk="0" hangingPunct="1">
              <a:lnSpc>
                <a:spcPct val="90000"/>
              </a:lnSpc>
              <a:spcBef>
                <a:spcPts val="0"/>
              </a:spcBef>
              <a:spcAft>
                <a:spcPts val="0"/>
              </a:spcAft>
              <a:buClrTx/>
              <a:buSzTx/>
              <a:buFont typeface="Arial" panose="020B0604020202020204" pitchFamily="34" charset="0"/>
              <a:buNone/>
              <a:tabLst/>
              <a:defRPr sz="1200">
                <a:latin typeface="Arial" panose="020B0604020202020204" pitchFamily="34" charset="0"/>
                <a:cs typeface="Arial" panose="020B0604020202020204" pitchFamily="34" charset="0"/>
              </a:defRPr>
            </a:lvl1pPr>
          </a:lstStyle>
          <a:p>
            <a:pPr marL="0" marR="0" lvl="0" indent="0" algn="l" defTabSz="914377" rtl="0" eaLnBrk="1" fontAlgn="auto" latinLnBrk="0" hangingPunct="1">
              <a:lnSpc>
                <a:spcPct val="90000"/>
              </a:lnSpc>
              <a:spcBef>
                <a:spcPts val="0"/>
              </a:spcBef>
              <a:spcAft>
                <a:spcPts val="0"/>
              </a:spcAft>
              <a:buClrTx/>
              <a:buSzTx/>
              <a:buFont typeface="Arial" panose="020B0604020202020204" pitchFamily="34" charset="0"/>
              <a:buNone/>
              <a:tabLst/>
              <a:defRPr/>
            </a:pPr>
            <a:r>
              <a:rPr lang="de-DE" dirty="0"/>
              <a:t>Inhalt aus Inhaltverzeichnis (Arial 12pt., schwarz, max. 1 Zeile)</a:t>
            </a:r>
          </a:p>
        </p:txBody>
      </p:sp>
      <p:sp>
        <p:nvSpPr>
          <p:cNvPr id="7" name="Titelplatzhalter 14">
            <a:extLst>
              <a:ext uri="{FF2B5EF4-FFF2-40B4-BE49-F238E27FC236}">
                <a16:creationId xmlns:a16="http://schemas.microsoft.com/office/drawing/2014/main" id="{CF6356AF-957D-A241-82E4-5276EE95A84E}"/>
              </a:ext>
            </a:extLst>
          </p:cNvPr>
          <p:cNvSpPr>
            <a:spLocks noGrp="1"/>
          </p:cNvSpPr>
          <p:nvPr>
            <p:ph type="title" hasCustomPrompt="1"/>
          </p:nvPr>
        </p:nvSpPr>
        <p:spPr>
          <a:xfrm>
            <a:off x="540000" y="907201"/>
            <a:ext cx="7020000" cy="369332"/>
          </a:xfrm>
          <a:prstGeom prst="rect">
            <a:avLst/>
          </a:prstGeom>
        </p:spPr>
        <p:txBody>
          <a:bodyPr vert="horz" lIns="0" tIns="0" rIns="0" bIns="0" rtlCol="0" anchor="t">
            <a:spAutoFit/>
          </a:bodyPr>
          <a:lstStyle>
            <a:lvl1pPr>
              <a:defRPr/>
            </a:lvl1pPr>
          </a:lstStyle>
          <a:p>
            <a:r>
              <a:rPr lang="de-DE" dirty="0"/>
              <a:t>Titel A (Arial 28pt., rot, max. 1 Zeile) </a:t>
            </a:r>
          </a:p>
        </p:txBody>
      </p:sp>
    </p:spTree>
    <p:extLst>
      <p:ext uri="{BB962C8B-B14F-4D97-AF65-F5344CB8AC3E}">
        <p14:creationId xmlns:p14="http://schemas.microsoft.com/office/powerpoint/2010/main" val="1558583112"/>
      </p:ext>
    </p:extLst>
  </p:cSld>
  <p:clrMapOvr>
    <a:masterClrMapping/>
  </p:clrMapOvr>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00113" y="1268413"/>
            <a:ext cx="7343775" cy="503237"/>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36000" rIns="0" bIns="0" numCol="1" anchor="t" anchorCtr="0" compatLnSpc="1">
            <a:prstTxWarp prst="textNoShape">
              <a:avLst/>
            </a:prstTxWarp>
          </a:bodyPr>
          <a:lstStyle/>
          <a:p>
            <a:pPr lvl="0"/>
            <a:r>
              <a:rPr lang="de-CH" altLang="de-DE"/>
              <a:t>Click to edit Master title style</a:t>
            </a:r>
          </a:p>
        </p:txBody>
      </p:sp>
      <p:sp>
        <p:nvSpPr>
          <p:cNvPr id="1027" name="Rectangle 3"/>
          <p:cNvSpPr>
            <a:spLocks noGrp="1" noChangeArrowheads="1"/>
          </p:cNvSpPr>
          <p:nvPr>
            <p:ph type="body" idx="1"/>
          </p:nvPr>
        </p:nvSpPr>
        <p:spPr bwMode="auto">
          <a:xfrm>
            <a:off x="900113" y="2205038"/>
            <a:ext cx="7343775" cy="3887787"/>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CH" altLang="de-DE"/>
              <a:t>Click to edit Master text styles</a:t>
            </a:r>
          </a:p>
          <a:p>
            <a:pPr lvl="1"/>
            <a:r>
              <a:rPr lang="de-CH" altLang="de-DE"/>
              <a:t>Second level</a:t>
            </a:r>
          </a:p>
          <a:p>
            <a:pPr lvl="2"/>
            <a:r>
              <a:rPr lang="de-CH" altLang="de-DE"/>
              <a:t>Third level</a:t>
            </a:r>
          </a:p>
          <a:p>
            <a:pPr lvl="3"/>
            <a:r>
              <a:rPr lang="de-CH" altLang="de-DE"/>
              <a:t>Fourth level</a:t>
            </a:r>
          </a:p>
          <a:p>
            <a:pPr lvl="4"/>
            <a:r>
              <a:rPr lang="de-CH" altLang="de-DE"/>
              <a:t>Fifth level</a:t>
            </a:r>
          </a:p>
        </p:txBody>
      </p:sp>
      <p:sp>
        <p:nvSpPr>
          <p:cNvPr id="1028" name="Rectangle 4">
            <a:extLst>
              <a:ext uri="{FF2B5EF4-FFF2-40B4-BE49-F238E27FC236}">
                <a16:creationId xmlns:a16="http://schemas.microsoft.com/office/drawing/2014/main" id="{DFF55C0C-32CF-48EF-BDE1-FCE614E6EFDE}"/>
              </a:ext>
            </a:extLst>
          </p:cNvPr>
          <p:cNvSpPr>
            <a:spLocks noGrp="1" noChangeArrowheads="1"/>
          </p:cNvSpPr>
          <p:nvPr>
            <p:ph type="dt" sz="half" idx="2"/>
          </p:nvPr>
        </p:nvSpPr>
        <p:spPr bwMode="auto">
          <a:xfrm>
            <a:off x="900113" y="6524625"/>
            <a:ext cx="935037" cy="2159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1" hangingPunct="1">
              <a:defRPr sz="1000">
                <a:latin typeface="Arial" charset="0"/>
                <a:ea typeface="ＭＳ Ｐゴシック" charset="-128"/>
              </a:defRPr>
            </a:lvl1pPr>
          </a:lstStyle>
          <a:p>
            <a:pPr>
              <a:defRPr/>
            </a:pPr>
            <a:fld id="{814C7EF1-5F09-8242-8C01-7C3B9A067767}" type="datetime5">
              <a:rPr lang="en-US" altLang="x-none" smtClean="0"/>
              <a:t>21-Oct-19</a:t>
            </a:fld>
            <a:endParaRPr lang="de-CH" altLang="x-none"/>
          </a:p>
        </p:txBody>
      </p:sp>
      <p:sp>
        <p:nvSpPr>
          <p:cNvPr id="1029" name="Rectangle 5">
            <a:extLst>
              <a:ext uri="{FF2B5EF4-FFF2-40B4-BE49-F238E27FC236}">
                <a16:creationId xmlns:a16="http://schemas.microsoft.com/office/drawing/2014/main" id="{166A7F46-284F-4093-9463-68713DA51EF4}"/>
              </a:ext>
            </a:extLst>
          </p:cNvPr>
          <p:cNvSpPr>
            <a:spLocks noGrp="1" noChangeArrowheads="1"/>
          </p:cNvSpPr>
          <p:nvPr>
            <p:ph type="ftr" sz="quarter" idx="3"/>
          </p:nvPr>
        </p:nvSpPr>
        <p:spPr bwMode="auto">
          <a:xfrm>
            <a:off x="1908175" y="6524625"/>
            <a:ext cx="5256213" cy="2159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1" hangingPunct="1">
              <a:defRPr sz="1000">
                <a:latin typeface="Arial" charset="0"/>
                <a:ea typeface="ＭＳ Ｐゴシック" charset="-128"/>
              </a:defRPr>
            </a:lvl1pPr>
          </a:lstStyle>
          <a:p>
            <a:pPr>
              <a:defRPr/>
            </a:pPr>
            <a:r>
              <a:rPr lang="de-CH" altLang="x-none"/>
              <a:t>Castro-Kammerer – Politicization of the climate</a:t>
            </a:r>
          </a:p>
        </p:txBody>
      </p:sp>
      <p:sp>
        <p:nvSpPr>
          <p:cNvPr id="1030" name="Rectangle 6">
            <a:extLst>
              <a:ext uri="{FF2B5EF4-FFF2-40B4-BE49-F238E27FC236}">
                <a16:creationId xmlns:a16="http://schemas.microsoft.com/office/drawing/2014/main" id="{25B0CE57-8246-47AD-9F27-B23162A61740}"/>
              </a:ext>
            </a:extLst>
          </p:cNvPr>
          <p:cNvSpPr>
            <a:spLocks noGrp="1" noChangeArrowheads="1"/>
          </p:cNvSpPr>
          <p:nvPr>
            <p:ph type="sldNum" sz="quarter" idx="4"/>
          </p:nvPr>
        </p:nvSpPr>
        <p:spPr bwMode="auto">
          <a:xfrm>
            <a:off x="7451725" y="6524625"/>
            <a:ext cx="792163" cy="2159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eaLnBrk="1" hangingPunct="1">
              <a:defRPr sz="1000">
                <a:latin typeface="Arial" charset="0"/>
                <a:ea typeface="ＭＳ Ｐゴシック" charset="-128"/>
              </a:defRPr>
            </a:lvl1pPr>
          </a:lstStyle>
          <a:p>
            <a:pPr>
              <a:defRPr/>
            </a:pPr>
            <a:fld id="{687B3ECA-1706-A242-AD99-9EF8EEE0E689}" type="slidenum">
              <a:rPr lang="de-CH" altLang="x-none"/>
              <a:pPr>
                <a:defRPr/>
              </a:pPr>
              <a:t>‹#›</a:t>
            </a:fld>
            <a:endParaRPr lang="de-CH" altLang="x-none"/>
          </a:p>
        </p:txBody>
      </p:sp>
      <p:pic>
        <p:nvPicPr>
          <p:cNvPr id="1031" name="Picture 7" descr="uzh_logo_d_pos_grau_1mm"/>
          <p:cNvPicPr preferRelativeResize="0">
            <a:picLocks noChangeAspect="1" noChangeArrowheads="1"/>
          </p:cNvPicPr>
          <p:nvPr/>
        </p:nvPicPr>
        <p:blipFill>
          <a:blip r:embed="rId10" cstate="hqprint">
            <a:extLst>
              <a:ext uri="{28A0092B-C50C-407E-A947-70E740481C1C}">
                <a14:useLocalDpi xmlns:a14="http://schemas.microsoft.com/office/drawing/2010/main" val="0"/>
              </a:ext>
            </a:extLst>
          </a:blip>
          <a:srcRect/>
          <a:stretch>
            <a:fillRect/>
          </a:stretch>
        </p:blipFill>
        <p:spPr bwMode="auto">
          <a:xfrm>
            <a:off x="161925" y="142875"/>
            <a:ext cx="1868488" cy="684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32" name="Line 10"/>
          <p:cNvSpPr>
            <a:spLocks noChangeShapeType="1"/>
          </p:cNvSpPr>
          <p:nvPr/>
        </p:nvSpPr>
        <p:spPr bwMode="auto">
          <a:xfrm>
            <a:off x="0" y="1125538"/>
            <a:ext cx="9144000" cy="0"/>
          </a:xfrm>
          <a:prstGeom prst="line">
            <a:avLst/>
          </a:prstGeom>
          <a:noFill/>
          <a:ln w="15875">
            <a:solidFill>
              <a:schemeClr val="accent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35" name="Text Box 11">
            <a:extLst>
              <a:ext uri="{FF2B5EF4-FFF2-40B4-BE49-F238E27FC236}">
                <a16:creationId xmlns:a16="http://schemas.microsoft.com/office/drawing/2014/main" id="{F72109F2-433E-4166-8390-1E24E9CADA42}"/>
              </a:ext>
            </a:extLst>
          </p:cNvPr>
          <p:cNvSpPr txBox="1">
            <a:spLocks noChangeArrowheads="1"/>
          </p:cNvSpPr>
          <p:nvPr/>
        </p:nvSpPr>
        <p:spPr bwMode="auto">
          <a:xfrm>
            <a:off x="4284663" y="260350"/>
            <a:ext cx="3887787" cy="433388"/>
          </a:xfrm>
          <a:prstGeom prst="rect">
            <a:avLst/>
          </a:prstGeom>
          <a:noFill/>
          <a:ln w="9525">
            <a:noFill/>
            <a:miter lim="800000"/>
            <a:headEnd/>
            <a:tailEnd/>
          </a:ln>
          <a:effectLst/>
        </p:spPr>
        <p:txBody>
          <a:bodyPr lIns="0" tIns="36000" rIns="0" bIns="0"/>
          <a:lstStyle>
            <a:lvl1pPr>
              <a:defRPr sz="1700">
                <a:solidFill>
                  <a:schemeClr val="tx1"/>
                </a:solidFill>
                <a:latin typeface="Arial" charset="0"/>
                <a:ea typeface="ＭＳ Ｐゴシック" charset="0"/>
                <a:cs typeface="ＭＳ Ｐゴシック" charset="0"/>
              </a:defRPr>
            </a:lvl1pPr>
            <a:lvl2pPr marL="37931725" indent="-37474525">
              <a:defRPr sz="1700">
                <a:solidFill>
                  <a:schemeClr val="tx1"/>
                </a:solidFill>
                <a:latin typeface="Arial" charset="0"/>
                <a:ea typeface="ＭＳ Ｐゴシック" charset="0"/>
              </a:defRPr>
            </a:lvl2pPr>
            <a:lvl3pPr>
              <a:defRPr sz="1700">
                <a:solidFill>
                  <a:schemeClr val="tx1"/>
                </a:solidFill>
                <a:latin typeface="Arial" charset="0"/>
                <a:ea typeface="ＭＳ Ｐゴシック" charset="0"/>
              </a:defRPr>
            </a:lvl3pPr>
            <a:lvl4pPr>
              <a:defRPr sz="1700">
                <a:solidFill>
                  <a:schemeClr val="tx1"/>
                </a:solidFill>
                <a:latin typeface="Arial" charset="0"/>
                <a:ea typeface="ＭＳ Ｐゴシック" charset="0"/>
              </a:defRPr>
            </a:lvl4pPr>
            <a:lvl5pPr>
              <a:defRPr sz="1700">
                <a:solidFill>
                  <a:schemeClr val="tx1"/>
                </a:solidFill>
                <a:latin typeface="Arial" charset="0"/>
                <a:ea typeface="ＭＳ Ｐゴシック" charset="0"/>
              </a:defRPr>
            </a:lvl5pPr>
            <a:lvl6pPr marL="457200" fontAlgn="base">
              <a:spcBef>
                <a:spcPct val="0"/>
              </a:spcBef>
              <a:spcAft>
                <a:spcPct val="0"/>
              </a:spcAft>
              <a:defRPr sz="1700">
                <a:solidFill>
                  <a:schemeClr val="tx1"/>
                </a:solidFill>
                <a:latin typeface="Arial" charset="0"/>
                <a:ea typeface="ＭＳ Ｐゴシック" charset="0"/>
              </a:defRPr>
            </a:lvl6pPr>
            <a:lvl7pPr marL="914400" fontAlgn="base">
              <a:spcBef>
                <a:spcPct val="0"/>
              </a:spcBef>
              <a:spcAft>
                <a:spcPct val="0"/>
              </a:spcAft>
              <a:defRPr sz="1700">
                <a:solidFill>
                  <a:schemeClr val="tx1"/>
                </a:solidFill>
                <a:latin typeface="Arial" charset="0"/>
                <a:ea typeface="ＭＳ Ｐゴシック" charset="0"/>
              </a:defRPr>
            </a:lvl7pPr>
            <a:lvl8pPr marL="1371600" fontAlgn="base">
              <a:spcBef>
                <a:spcPct val="0"/>
              </a:spcBef>
              <a:spcAft>
                <a:spcPct val="0"/>
              </a:spcAft>
              <a:defRPr sz="1700">
                <a:solidFill>
                  <a:schemeClr val="tx1"/>
                </a:solidFill>
                <a:latin typeface="Arial" charset="0"/>
                <a:ea typeface="ＭＳ Ｐゴシック" charset="0"/>
              </a:defRPr>
            </a:lvl8pPr>
            <a:lvl9pPr marL="1828800" fontAlgn="base">
              <a:spcBef>
                <a:spcPct val="0"/>
              </a:spcBef>
              <a:spcAft>
                <a:spcPct val="0"/>
              </a:spcAft>
              <a:defRPr sz="1700">
                <a:solidFill>
                  <a:schemeClr val="tx1"/>
                </a:solidFill>
                <a:latin typeface="Arial" charset="0"/>
                <a:ea typeface="ＭＳ Ｐゴシック" charset="0"/>
              </a:defRPr>
            </a:lvl9pPr>
          </a:lstStyle>
          <a:p>
            <a:pPr algn="r" eaLnBrk="1" hangingPunct="1">
              <a:lnSpc>
                <a:spcPct val="80000"/>
              </a:lnSpc>
              <a:spcBef>
                <a:spcPct val="50000"/>
              </a:spcBef>
              <a:defRPr/>
            </a:pPr>
            <a:r>
              <a:rPr lang="de-CH" sz="1200" b="1" dirty="0">
                <a:cs typeface="Arial" charset="0"/>
              </a:rPr>
              <a:t>Department for Political Science</a:t>
            </a:r>
          </a:p>
          <a:p>
            <a:pPr algn="r" eaLnBrk="1" hangingPunct="1">
              <a:lnSpc>
                <a:spcPct val="80000"/>
              </a:lnSpc>
              <a:spcBef>
                <a:spcPct val="50000"/>
              </a:spcBef>
              <a:defRPr/>
            </a:pPr>
            <a:r>
              <a:rPr lang="de-CH" sz="1200" b="1" dirty="0">
                <a:cs typeface="Arial" charset="0"/>
              </a:rPr>
              <a:t>Center </a:t>
            </a:r>
            <a:r>
              <a:rPr lang="de-CH" sz="1200" b="1" dirty="0" err="1">
                <a:cs typeface="Arial" charset="0"/>
              </a:rPr>
              <a:t>for</a:t>
            </a:r>
            <a:r>
              <a:rPr lang="de-CH" sz="1200" b="1" dirty="0">
                <a:cs typeface="Arial" charset="0"/>
              </a:rPr>
              <a:t> </a:t>
            </a:r>
            <a:r>
              <a:rPr lang="de-CH" sz="1200" b="1" dirty="0" err="1">
                <a:cs typeface="Arial" charset="0"/>
              </a:rPr>
              <a:t>Comparative</a:t>
            </a:r>
            <a:r>
              <a:rPr lang="de-CH" sz="1200" b="1" dirty="0">
                <a:cs typeface="Arial" charset="0"/>
              </a:rPr>
              <a:t> </a:t>
            </a:r>
            <a:r>
              <a:rPr lang="de-CH" sz="1200" b="1" dirty="0" err="1">
                <a:cs typeface="Arial" charset="0"/>
              </a:rPr>
              <a:t>and</a:t>
            </a:r>
            <a:r>
              <a:rPr lang="de-CH" sz="1200" b="1" dirty="0">
                <a:cs typeface="Arial" charset="0"/>
              </a:rPr>
              <a:t> International Studies</a:t>
            </a:r>
          </a:p>
        </p:txBody>
      </p:sp>
    </p:spTree>
  </p:cSld>
  <p:clrMap bg1="lt1" tx1="dk1" bg2="lt2" tx2="dk2" accent1="accent1" accent2="accent2" accent3="accent3" accent4="accent4" accent5="accent5" accent6="accent6" hlink="hlink" folHlink="folHlink"/>
  <p:sldLayoutIdLst>
    <p:sldLayoutId id="2147483808" r:id="rId1"/>
    <p:sldLayoutId id="2147483802" r:id="rId2"/>
    <p:sldLayoutId id="2147483803" r:id="rId3"/>
    <p:sldLayoutId id="2147483804" r:id="rId4"/>
    <p:sldLayoutId id="2147483805" r:id="rId5"/>
    <p:sldLayoutId id="2147483806" r:id="rId6"/>
    <p:sldLayoutId id="2147483807" r:id="rId7"/>
    <p:sldLayoutId id="2147483809" r:id="rId8"/>
  </p:sldLayoutIdLst>
  <mc:AlternateContent xmlns:mc="http://schemas.openxmlformats.org/markup-compatibility/2006" xmlns:p14="http://schemas.microsoft.com/office/powerpoint/2010/main">
    <mc:Choice Requires="p14">
      <p:transition spd="slow" p14:dur="2000" advClick="0" advTm="20000"/>
    </mc:Choice>
    <mc:Fallback xmlns="">
      <p:transition xmlns:p14="http://schemas.microsoft.com/office/powerpoint/2010/main" spd="slow" advClick="0" advTm="20000"/>
    </mc:Fallback>
  </mc:AlternateContent>
  <p:hf hdr="0" ftr="0" dt="0"/>
  <p:txStyles>
    <p:titleStyle>
      <a:lvl1pPr algn="l" rtl="0" eaLnBrk="0" fontAlgn="base" hangingPunct="0">
        <a:spcBef>
          <a:spcPct val="0"/>
        </a:spcBef>
        <a:spcAft>
          <a:spcPct val="0"/>
        </a:spcAft>
        <a:defRPr sz="2400" b="1">
          <a:solidFill>
            <a:schemeClr val="tx2"/>
          </a:solidFill>
          <a:latin typeface="+mj-lt"/>
          <a:ea typeface="ＭＳ Ｐゴシック" pitchFamily="84" charset="-128"/>
          <a:cs typeface="ＭＳ Ｐゴシック" pitchFamily="84" charset="-128"/>
        </a:defRPr>
      </a:lvl1pPr>
      <a:lvl2pPr algn="l" rtl="0" eaLnBrk="0" fontAlgn="base" hangingPunct="0">
        <a:spcBef>
          <a:spcPct val="0"/>
        </a:spcBef>
        <a:spcAft>
          <a:spcPct val="0"/>
        </a:spcAft>
        <a:defRPr sz="2400" b="1">
          <a:solidFill>
            <a:schemeClr val="tx2"/>
          </a:solidFill>
          <a:latin typeface="Arial" charset="0"/>
          <a:ea typeface="ＭＳ Ｐゴシック" pitchFamily="84" charset="-128"/>
          <a:cs typeface="ＭＳ Ｐゴシック" pitchFamily="84" charset="-128"/>
        </a:defRPr>
      </a:lvl2pPr>
      <a:lvl3pPr algn="l" rtl="0" eaLnBrk="0" fontAlgn="base" hangingPunct="0">
        <a:spcBef>
          <a:spcPct val="0"/>
        </a:spcBef>
        <a:spcAft>
          <a:spcPct val="0"/>
        </a:spcAft>
        <a:defRPr sz="2400" b="1">
          <a:solidFill>
            <a:schemeClr val="tx2"/>
          </a:solidFill>
          <a:latin typeface="Arial" charset="0"/>
          <a:ea typeface="ＭＳ Ｐゴシック" pitchFamily="84" charset="-128"/>
          <a:cs typeface="ＭＳ Ｐゴシック" pitchFamily="84" charset="-128"/>
        </a:defRPr>
      </a:lvl3pPr>
      <a:lvl4pPr algn="l" rtl="0" eaLnBrk="0" fontAlgn="base" hangingPunct="0">
        <a:spcBef>
          <a:spcPct val="0"/>
        </a:spcBef>
        <a:spcAft>
          <a:spcPct val="0"/>
        </a:spcAft>
        <a:defRPr sz="2400" b="1">
          <a:solidFill>
            <a:schemeClr val="tx2"/>
          </a:solidFill>
          <a:latin typeface="Arial" charset="0"/>
          <a:ea typeface="ＭＳ Ｐゴシック" pitchFamily="84" charset="-128"/>
          <a:cs typeface="ＭＳ Ｐゴシック" pitchFamily="84" charset="-128"/>
        </a:defRPr>
      </a:lvl4pPr>
      <a:lvl5pPr algn="l" rtl="0" eaLnBrk="0" fontAlgn="base" hangingPunct="0">
        <a:spcBef>
          <a:spcPct val="0"/>
        </a:spcBef>
        <a:spcAft>
          <a:spcPct val="0"/>
        </a:spcAft>
        <a:defRPr sz="2400" b="1">
          <a:solidFill>
            <a:schemeClr val="tx2"/>
          </a:solidFill>
          <a:latin typeface="Arial" charset="0"/>
          <a:ea typeface="ＭＳ Ｐゴシック" pitchFamily="84" charset="-128"/>
          <a:cs typeface="ＭＳ Ｐゴシック" pitchFamily="84" charset="-128"/>
        </a:defRPr>
      </a:lvl5pPr>
      <a:lvl6pPr marL="457200" algn="l" rtl="0" eaLnBrk="1" fontAlgn="base" hangingPunct="1">
        <a:spcBef>
          <a:spcPct val="0"/>
        </a:spcBef>
        <a:spcAft>
          <a:spcPct val="0"/>
        </a:spcAft>
        <a:defRPr sz="2400" b="1">
          <a:solidFill>
            <a:schemeClr val="tx2"/>
          </a:solidFill>
          <a:latin typeface="Arial" charset="0"/>
          <a:cs typeface="Arial" charset="0"/>
        </a:defRPr>
      </a:lvl6pPr>
      <a:lvl7pPr marL="914400" algn="l" rtl="0" eaLnBrk="1" fontAlgn="base" hangingPunct="1">
        <a:spcBef>
          <a:spcPct val="0"/>
        </a:spcBef>
        <a:spcAft>
          <a:spcPct val="0"/>
        </a:spcAft>
        <a:defRPr sz="2400" b="1">
          <a:solidFill>
            <a:schemeClr val="tx2"/>
          </a:solidFill>
          <a:latin typeface="Arial" charset="0"/>
          <a:cs typeface="Arial" charset="0"/>
        </a:defRPr>
      </a:lvl7pPr>
      <a:lvl8pPr marL="1371600" algn="l" rtl="0" eaLnBrk="1" fontAlgn="base" hangingPunct="1">
        <a:spcBef>
          <a:spcPct val="0"/>
        </a:spcBef>
        <a:spcAft>
          <a:spcPct val="0"/>
        </a:spcAft>
        <a:defRPr sz="2400" b="1">
          <a:solidFill>
            <a:schemeClr val="tx2"/>
          </a:solidFill>
          <a:latin typeface="Arial" charset="0"/>
          <a:cs typeface="Arial" charset="0"/>
        </a:defRPr>
      </a:lvl8pPr>
      <a:lvl9pPr marL="1828800" algn="l" rtl="0" eaLnBrk="1" fontAlgn="base" hangingPunct="1">
        <a:spcBef>
          <a:spcPct val="0"/>
        </a:spcBef>
        <a:spcAft>
          <a:spcPct val="0"/>
        </a:spcAft>
        <a:defRPr sz="2400" b="1">
          <a:solidFill>
            <a:schemeClr val="tx2"/>
          </a:solidFill>
          <a:latin typeface="Arial" charset="0"/>
          <a:cs typeface="Arial" charset="0"/>
        </a:defRPr>
      </a:lvl9pPr>
    </p:titleStyle>
    <p:bodyStyle>
      <a:lvl1pPr marL="342900" indent="-342900" algn="l" rtl="0" eaLnBrk="0" fontAlgn="base" hangingPunct="0">
        <a:spcBef>
          <a:spcPct val="40000"/>
        </a:spcBef>
        <a:spcAft>
          <a:spcPct val="0"/>
        </a:spcAft>
        <a:buFont typeface="Arial" charset="0"/>
        <a:defRPr sz="1700">
          <a:solidFill>
            <a:schemeClr val="tx1"/>
          </a:solidFill>
          <a:latin typeface="+mn-lt"/>
          <a:ea typeface="ＭＳ Ｐゴシック" pitchFamily="84" charset="-128"/>
          <a:cs typeface="ＭＳ Ｐゴシック" pitchFamily="84" charset="-128"/>
        </a:defRPr>
      </a:lvl1pPr>
      <a:lvl2pPr marL="346075" indent="-344488" algn="l" rtl="0" eaLnBrk="0" fontAlgn="base" hangingPunct="0">
        <a:spcBef>
          <a:spcPct val="40000"/>
        </a:spcBef>
        <a:spcAft>
          <a:spcPct val="0"/>
        </a:spcAft>
        <a:buFont typeface="Arial" charset="0"/>
        <a:buChar char="–"/>
        <a:defRPr sz="1700">
          <a:solidFill>
            <a:schemeClr val="tx1"/>
          </a:solidFill>
          <a:latin typeface="+mn-lt"/>
          <a:ea typeface="ＭＳ Ｐゴシック" pitchFamily="84" charset="-128"/>
          <a:cs typeface="ＭＳ Ｐゴシック" pitchFamily="84" charset="-128"/>
        </a:defRPr>
      </a:lvl2pPr>
      <a:lvl3pPr marL="714375" indent="-366713" algn="l" rtl="0" eaLnBrk="0" fontAlgn="base" hangingPunct="0">
        <a:spcBef>
          <a:spcPct val="40000"/>
        </a:spcBef>
        <a:spcAft>
          <a:spcPct val="0"/>
        </a:spcAft>
        <a:buFont typeface="Arial" charset="0"/>
        <a:buChar char="–"/>
        <a:defRPr sz="1700">
          <a:solidFill>
            <a:schemeClr val="tx1"/>
          </a:solidFill>
          <a:latin typeface="+mn-lt"/>
          <a:ea typeface="ＭＳ Ｐゴシック" pitchFamily="84" charset="-128"/>
          <a:cs typeface="ＭＳ Ｐゴシック" pitchFamily="84" charset="-128"/>
        </a:defRPr>
      </a:lvl3pPr>
      <a:lvl4pPr marL="1069975" indent="-354013" algn="l" rtl="0" eaLnBrk="0" fontAlgn="base" hangingPunct="0">
        <a:spcBef>
          <a:spcPct val="40000"/>
        </a:spcBef>
        <a:spcAft>
          <a:spcPct val="0"/>
        </a:spcAft>
        <a:buFont typeface="Arial" charset="0"/>
        <a:buChar char="–"/>
        <a:defRPr sz="1700">
          <a:solidFill>
            <a:schemeClr val="tx1"/>
          </a:solidFill>
          <a:latin typeface="+mn-lt"/>
          <a:ea typeface="ＭＳ Ｐゴシック" pitchFamily="84" charset="-128"/>
          <a:cs typeface="ＭＳ Ｐゴシック" pitchFamily="84" charset="-128"/>
        </a:defRPr>
      </a:lvl4pPr>
      <a:lvl5pPr marL="1438275" indent="-366713" algn="l" rtl="0" eaLnBrk="0" fontAlgn="base" hangingPunct="0">
        <a:spcBef>
          <a:spcPct val="40000"/>
        </a:spcBef>
        <a:spcAft>
          <a:spcPct val="0"/>
        </a:spcAft>
        <a:buFont typeface="Arial" charset="0"/>
        <a:buChar char="–"/>
        <a:defRPr sz="1700">
          <a:solidFill>
            <a:schemeClr val="tx1"/>
          </a:solidFill>
          <a:latin typeface="+mn-lt"/>
          <a:ea typeface="ＭＳ Ｐゴシック" pitchFamily="84" charset="-128"/>
          <a:cs typeface="ＭＳ Ｐゴシック" pitchFamily="84" charset="-128"/>
        </a:defRPr>
      </a:lvl5pPr>
      <a:lvl6pPr marL="1895475" indent="-366713" algn="l" rtl="0" eaLnBrk="1" fontAlgn="base" hangingPunct="1">
        <a:spcBef>
          <a:spcPct val="40000"/>
        </a:spcBef>
        <a:spcAft>
          <a:spcPct val="0"/>
        </a:spcAft>
        <a:buFont typeface="Arial" charset="0"/>
        <a:buChar char="–"/>
        <a:defRPr sz="1700">
          <a:solidFill>
            <a:schemeClr val="tx1"/>
          </a:solidFill>
          <a:latin typeface="+mn-lt"/>
          <a:cs typeface="+mn-cs"/>
        </a:defRPr>
      </a:lvl6pPr>
      <a:lvl7pPr marL="2352675" indent="-366713" algn="l" rtl="0" eaLnBrk="1" fontAlgn="base" hangingPunct="1">
        <a:spcBef>
          <a:spcPct val="40000"/>
        </a:spcBef>
        <a:spcAft>
          <a:spcPct val="0"/>
        </a:spcAft>
        <a:buFont typeface="Arial" charset="0"/>
        <a:buChar char="–"/>
        <a:defRPr sz="1700">
          <a:solidFill>
            <a:schemeClr val="tx1"/>
          </a:solidFill>
          <a:latin typeface="+mn-lt"/>
          <a:cs typeface="+mn-cs"/>
        </a:defRPr>
      </a:lvl7pPr>
      <a:lvl8pPr marL="2809875" indent="-366713" algn="l" rtl="0" eaLnBrk="1" fontAlgn="base" hangingPunct="1">
        <a:spcBef>
          <a:spcPct val="40000"/>
        </a:spcBef>
        <a:spcAft>
          <a:spcPct val="0"/>
        </a:spcAft>
        <a:buFont typeface="Arial" charset="0"/>
        <a:buChar char="–"/>
        <a:defRPr sz="1700">
          <a:solidFill>
            <a:schemeClr val="tx1"/>
          </a:solidFill>
          <a:latin typeface="+mn-lt"/>
          <a:cs typeface="+mn-cs"/>
        </a:defRPr>
      </a:lvl8pPr>
      <a:lvl9pPr marL="3267075" indent="-366713" algn="l" rtl="0" eaLnBrk="1" fontAlgn="base" hangingPunct="1">
        <a:spcBef>
          <a:spcPct val="40000"/>
        </a:spcBef>
        <a:spcAft>
          <a:spcPct val="0"/>
        </a:spcAft>
        <a:buFont typeface="Arial" charset="0"/>
        <a:buChar char="–"/>
        <a:defRPr sz="1700">
          <a:solidFill>
            <a:schemeClr val="tx1"/>
          </a:solidFill>
          <a:latin typeface="+mn-lt"/>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mailto:castro@pw.uzh.ch" TargetMode="External"/><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hyperlink" Target="mailto:marlene.kammerer@ipw.unibe.ch"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900113" y="1828800"/>
            <a:ext cx="7710487" cy="1727200"/>
          </a:xfrm>
        </p:spPr>
        <p:txBody>
          <a:bodyPr/>
          <a:lstStyle/>
          <a:p>
            <a:pPr eaLnBrk="1" hangingPunct="1">
              <a:lnSpc>
                <a:spcPct val="120000"/>
              </a:lnSpc>
            </a:pPr>
            <a:r>
              <a:rPr lang="en-US" altLang="de-DE" sz="3000" dirty="0">
                <a:ea typeface="ＭＳ Ｐゴシック" charset="-128"/>
              </a:rPr>
              <a:t>Inside and outside the climate negotiations: Contrasting networks of conference diplomacy reporting and media perception</a:t>
            </a:r>
            <a:endParaRPr lang="de-CH" altLang="de-DE" sz="2400" dirty="0">
              <a:solidFill>
                <a:schemeClr val="tx1"/>
              </a:solidFill>
              <a:ea typeface="ＭＳ Ｐゴシック" charset="-128"/>
            </a:endParaRPr>
          </a:p>
        </p:txBody>
      </p:sp>
      <p:sp>
        <p:nvSpPr>
          <p:cNvPr id="5123" name="Rectangle 3"/>
          <p:cNvSpPr>
            <a:spLocks noGrp="1" noChangeArrowheads="1"/>
          </p:cNvSpPr>
          <p:nvPr>
            <p:ph type="subTitle" idx="1"/>
          </p:nvPr>
        </p:nvSpPr>
        <p:spPr>
          <a:xfrm>
            <a:off x="900113" y="4653136"/>
            <a:ext cx="7343775" cy="1656184"/>
          </a:xfrm>
        </p:spPr>
        <p:txBody>
          <a:bodyPr/>
          <a:lstStyle/>
          <a:p>
            <a:pPr marL="0" indent="0" eaLnBrk="1" hangingPunct="1">
              <a:lnSpc>
                <a:spcPct val="90000"/>
              </a:lnSpc>
            </a:pPr>
            <a:r>
              <a:rPr lang="de-CH" altLang="de-DE" sz="2000" dirty="0">
                <a:ea typeface="ＭＳ Ｐゴシック" charset="-128"/>
              </a:rPr>
              <a:t>Paula Castro (University </a:t>
            </a:r>
            <a:r>
              <a:rPr lang="de-CH" altLang="de-DE" sz="2000" dirty="0" err="1">
                <a:ea typeface="ＭＳ Ｐゴシック" charset="-128"/>
              </a:rPr>
              <a:t>of</a:t>
            </a:r>
            <a:r>
              <a:rPr lang="de-CH" altLang="de-DE" sz="2000" dirty="0">
                <a:ea typeface="ＭＳ Ｐゴシック" charset="-128"/>
              </a:rPr>
              <a:t> </a:t>
            </a:r>
            <a:r>
              <a:rPr lang="de-CH" altLang="de-DE" sz="2000" dirty="0" err="1">
                <a:ea typeface="ＭＳ Ｐゴシック" charset="-128"/>
              </a:rPr>
              <a:t>Zurich</a:t>
            </a:r>
            <a:r>
              <a:rPr lang="de-CH" altLang="de-DE" sz="2000" dirty="0">
                <a:ea typeface="ＭＳ Ｐゴシック" charset="-128"/>
              </a:rPr>
              <a:t>), </a:t>
            </a:r>
          </a:p>
          <a:p>
            <a:pPr marL="0" indent="0" eaLnBrk="1" hangingPunct="1">
              <a:lnSpc>
                <a:spcPct val="90000"/>
              </a:lnSpc>
            </a:pPr>
            <a:r>
              <a:rPr lang="de-CH" altLang="de-DE" sz="2000" dirty="0">
                <a:ea typeface="ＭＳ Ｐゴシック" charset="-128"/>
              </a:rPr>
              <a:t>Marlene Kammerer (University </a:t>
            </a:r>
            <a:r>
              <a:rPr lang="de-CH" altLang="de-DE" sz="2000" dirty="0" err="1">
                <a:ea typeface="ＭＳ Ｐゴシック" charset="-128"/>
              </a:rPr>
              <a:t>of</a:t>
            </a:r>
            <a:r>
              <a:rPr lang="de-CH" altLang="de-DE" sz="2000" dirty="0">
                <a:ea typeface="ＭＳ Ｐゴシック" charset="-128"/>
              </a:rPr>
              <a:t> Bern)</a:t>
            </a:r>
          </a:p>
          <a:p>
            <a:endParaRPr lang="en-US" sz="2800" dirty="0"/>
          </a:p>
          <a:p>
            <a:r>
              <a:rPr lang="en-US" dirty="0"/>
              <a:t>WTI Brown Bag Seminar, 22 October 2019, Bern</a:t>
            </a:r>
          </a:p>
        </p:txBody>
      </p:sp>
    </p:spTree>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xmlns:p14="http://schemas.microsoft.com/office/powerpoint/2010/main" spd="slow" advClick="0" advTm="20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82CB9-66CE-3744-8E63-627DDDAA1881}"/>
              </a:ext>
            </a:extLst>
          </p:cNvPr>
          <p:cNvSpPr>
            <a:spLocks noGrp="1"/>
          </p:cNvSpPr>
          <p:nvPr>
            <p:ph type="ctrTitle"/>
          </p:nvPr>
        </p:nvSpPr>
        <p:spPr>
          <a:xfrm>
            <a:off x="899592" y="2780928"/>
            <a:ext cx="7343775" cy="1295400"/>
          </a:xfrm>
        </p:spPr>
        <p:txBody>
          <a:bodyPr/>
          <a:lstStyle/>
          <a:p>
            <a:r>
              <a:rPr lang="en-US" sz="2800" dirty="0"/>
              <a:t>Descriptive results</a:t>
            </a:r>
          </a:p>
        </p:txBody>
      </p:sp>
    </p:spTree>
    <p:extLst>
      <p:ext uri="{BB962C8B-B14F-4D97-AF65-F5344CB8AC3E}">
        <p14:creationId xmlns:p14="http://schemas.microsoft.com/office/powerpoint/2010/main" val="4142922867"/>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xmlns:p14="http://schemas.microsoft.com/office/powerpoint/2010/main" spd="slow" advClick="0" advTm="20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err="1"/>
              <a:t>Number</a:t>
            </a:r>
            <a:r>
              <a:rPr lang="de-CH" dirty="0"/>
              <a:t> </a:t>
            </a:r>
            <a:r>
              <a:rPr lang="de-CH" dirty="0" err="1"/>
              <a:t>of</a:t>
            </a:r>
            <a:r>
              <a:rPr lang="de-CH" dirty="0"/>
              <a:t> countries</a:t>
            </a:r>
            <a:endParaRPr lang="en-US" dirty="0"/>
          </a:p>
        </p:txBody>
      </p:sp>
      <p:sp>
        <p:nvSpPr>
          <p:cNvPr id="6" name="Slide Number Placeholder 5"/>
          <p:cNvSpPr>
            <a:spLocks noGrp="1"/>
          </p:cNvSpPr>
          <p:nvPr>
            <p:ph type="sldNum" sz="quarter" idx="12"/>
          </p:nvPr>
        </p:nvSpPr>
        <p:spPr/>
        <p:txBody>
          <a:bodyPr/>
          <a:lstStyle/>
          <a:p>
            <a:pPr>
              <a:defRPr/>
            </a:pPr>
            <a:fld id="{EFEC9083-D4E4-AD43-8E5B-52BBFD336C90}" type="slidenum">
              <a:rPr lang="de-CH" altLang="x-none" smtClean="0"/>
              <a:pPr>
                <a:defRPr/>
              </a:pPr>
              <a:t>11</a:t>
            </a:fld>
            <a:endParaRPr lang="de-CH" altLang="x-none"/>
          </a:p>
        </p:txBody>
      </p:sp>
      <p:pic>
        <p:nvPicPr>
          <p:cNvPr id="9" name="Picture 8">
            <a:extLst>
              <a:ext uri="{FF2B5EF4-FFF2-40B4-BE49-F238E27FC236}">
                <a16:creationId xmlns:a16="http://schemas.microsoft.com/office/drawing/2014/main" id="{372C22F3-41B9-9242-881C-AB3F0FB1D4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113" y="1980210"/>
            <a:ext cx="7560000" cy="4314545"/>
          </a:xfrm>
          <a:prstGeom prst="rect">
            <a:avLst/>
          </a:prstGeom>
        </p:spPr>
      </p:pic>
    </p:spTree>
    <p:extLst>
      <p:ext uri="{BB962C8B-B14F-4D97-AF65-F5344CB8AC3E}">
        <p14:creationId xmlns:p14="http://schemas.microsoft.com/office/powerpoint/2010/main" val="3934502163"/>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xmlns:p14="http://schemas.microsoft.com/office/powerpoint/2010/main" spd="slow" advClick="0" advTm="20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err="1"/>
              <a:t>Number</a:t>
            </a:r>
            <a:r>
              <a:rPr lang="de-CH" dirty="0"/>
              <a:t> </a:t>
            </a:r>
            <a:r>
              <a:rPr lang="de-CH" dirty="0" err="1"/>
              <a:t>of</a:t>
            </a:r>
            <a:r>
              <a:rPr lang="de-CH" dirty="0"/>
              <a:t> countries: </a:t>
            </a:r>
            <a:r>
              <a:rPr lang="de-CH" dirty="0" err="1"/>
              <a:t>only</a:t>
            </a:r>
            <a:r>
              <a:rPr lang="de-CH" dirty="0"/>
              <a:t> (strong) </a:t>
            </a:r>
            <a:r>
              <a:rPr lang="de-CH" dirty="0" err="1"/>
              <a:t>cooperation</a:t>
            </a:r>
            <a:endParaRPr lang="en-US" dirty="0"/>
          </a:p>
        </p:txBody>
      </p:sp>
      <p:sp>
        <p:nvSpPr>
          <p:cNvPr id="6" name="Slide Number Placeholder 5"/>
          <p:cNvSpPr>
            <a:spLocks noGrp="1"/>
          </p:cNvSpPr>
          <p:nvPr>
            <p:ph type="sldNum" sz="quarter" idx="12"/>
          </p:nvPr>
        </p:nvSpPr>
        <p:spPr/>
        <p:txBody>
          <a:bodyPr/>
          <a:lstStyle/>
          <a:p>
            <a:pPr>
              <a:defRPr/>
            </a:pPr>
            <a:fld id="{EFEC9083-D4E4-AD43-8E5B-52BBFD336C90}" type="slidenum">
              <a:rPr lang="de-CH" altLang="x-none" smtClean="0"/>
              <a:pPr>
                <a:defRPr/>
              </a:pPr>
              <a:t>12</a:t>
            </a:fld>
            <a:endParaRPr lang="de-CH" altLang="x-none"/>
          </a:p>
        </p:txBody>
      </p:sp>
      <p:pic>
        <p:nvPicPr>
          <p:cNvPr id="5" name="Picture 11">
            <a:extLst>
              <a:ext uri="{FF2B5EF4-FFF2-40B4-BE49-F238E27FC236}">
                <a16:creationId xmlns:a16="http://schemas.microsoft.com/office/drawing/2014/main" id="{2B1FB207-B11E-F24F-8DF4-BCBAD3C655BC}"/>
              </a:ext>
            </a:extLst>
          </p:cNvPr>
          <p:cNvPicPr/>
          <p:nvPr/>
        </p:nvPicPr>
        <p:blipFill rotWithShape="1">
          <a:blip r:embed="rId3"/>
          <a:srcRect t="-124"/>
          <a:stretch/>
        </p:blipFill>
        <p:spPr bwMode="auto">
          <a:xfrm>
            <a:off x="911473" y="1988840"/>
            <a:ext cx="7981007" cy="446449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81198619"/>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xmlns:p14="http://schemas.microsoft.com/office/powerpoint/2010/main" spd="slow" advClick="0" advTm="20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113" y="1268413"/>
            <a:ext cx="7632327" cy="503237"/>
          </a:xfrm>
        </p:spPr>
        <p:txBody>
          <a:bodyPr/>
          <a:lstStyle/>
          <a:p>
            <a:r>
              <a:rPr lang="de-CH" dirty="0" err="1"/>
              <a:t>Number</a:t>
            </a:r>
            <a:r>
              <a:rPr lang="de-CH" dirty="0"/>
              <a:t> </a:t>
            </a:r>
            <a:r>
              <a:rPr lang="de-CH" dirty="0" err="1"/>
              <a:t>of</a:t>
            </a:r>
            <a:r>
              <a:rPr lang="de-CH" dirty="0"/>
              <a:t> (</a:t>
            </a:r>
            <a:r>
              <a:rPr lang="de-CH" dirty="0" err="1"/>
              <a:t>strongly</a:t>
            </a:r>
            <a:r>
              <a:rPr lang="de-CH" dirty="0"/>
              <a:t>) </a:t>
            </a:r>
            <a:r>
              <a:rPr lang="de-CH" dirty="0" err="1"/>
              <a:t>cooperative</a:t>
            </a:r>
            <a:r>
              <a:rPr lang="de-CH" dirty="0"/>
              <a:t> </a:t>
            </a:r>
            <a:r>
              <a:rPr lang="de-CH" dirty="0" err="1"/>
              <a:t>interactions</a:t>
            </a:r>
            <a:endParaRPr lang="en-US" dirty="0"/>
          </a:p>
        </p:txBody>
      </p:sp>
      <p:sp>
        <p:nvSpPr>
          <p:cNvPr id="6" name="Slide Number Placeholder 5"/>
          <p:cNvSpPr>
            <a:spLocks noGrp="1"/>
          </p:cNvSpPr>
          <p:nvPr>
            <p:ph type="sldNum" sz="quarter" idx="12"/>
          </p:nvPr>
        </p:nvSpPr>
        <p:spPr/>
        <p:txBody>
          <a:bodyPr/>
          <a:lstStyle/>
          <a:p>
            <a:pPr>
              <a:defRPr/>
            </a:pPr>
            <a:fld id="{EFEC9083-D4E4-AD43-8E5B-52BBFD336C90}" type="slidenum">
              <a:rPr lang="de-CH" altLang="x-none" smtClean="0"/>
              <a:pPr>
                <a:defRPr/>
              </a:pPr>
              <a:t>13</a:t>
            </a:fld>
            <a:endParaRPr lang="de-CH" altLang="x-none"/>
          </a:p>
        </p:txBody>
      </p:sp>
      <p:pic>
        <p:nvPicPr>
          <p:cNvPr id="5" name="Picture 13">
            <a:extLst>
              <a:ext uri="{FF2B5EF4-FFF2-40B4-BE49-F238E27FC236}">
                <a16:creationId xmlns:a16="http://schemas.microsoft.com/office/drawing/2014/main" id="{D694F823-70DC-5445-B233-4D3BABEDD4DE}"/>
              </a:ext>
            </a:extLst>
          </p:cNvPr>
          <p:cNvPicPr/>
          <p:nvPr/>
        </p:nvPicPr>
        <p:blipFill rotWithShape="1">
          <a:blip r:embed="rId3"/>
          <a:srcRect t="-4409" b="-1"/>
          <a:stretch/>
        </p:blipFill>
        <p:spPr bwMode="auto">
          <a:xfrm>
            <a:off x="909776" y="1844377"/>
            <a:ext cx="8234224" cy="47529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67621197"/>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xmlns:p14="http://schemas.microsoft.com/office/powerpoint/2010/main" spd="slow" advClick="0" advTm="20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a:t>Network </a:t>
            </a:r>
            <a:r>
              <a:rPr lang="de-CH" dirty="0" err="1"/>
              <a:t>density</a:t>
            </a:r>
            <a:r>
              <a:rPr lang="de-CH" dirty="0"/>
              <a:t> (</a:t>
            </a:r>
            <a:r>
              <a:rPr lang="de-CH" dirty="0" err="1"/>
              <a:t>cooperative</a:t>
            </a:r>
            <a:r>
              <a:rPr lang="de-CH" dirty="0"/>
              <a:t> </a:t>
            </a:r>
            <a:r>
              <a:rPr lang="de-CH" dirty="0" err="1"/>
              <a:t>interactions</a:t>
            </a:r>
            <a:r>
              <a:rPr lang="de-CH" dirty="0"/>
              <a:t>)</a:t>
            </a:r>
            <a:endParaRPr lang="en-US" dirty="0"/>
          </a:p>
        </p:txBody>
      </p:sp>
      <p:sp>
        <p:nvSpPr>
          <p:cNvPr id="6" name="Slide Number Placeholder 5"/>
          <p:cNvSpPr>
            <a:spLocks noGrp="1"/>
          </p:cNvSpPr>
          <p:nvPr>
            <p:ph type="sldNum" sz="quarter" idx="12"/>
          </p:nvPr>
        </p:nvSpPr>
        <p:spPr/>
        <p:txBody>
          <a:bodyPr/>
          <a:lstStyle/>
          <a:p>
            <a:pPr>
              <a:defRPr/>
            </a:pPr>
            <a:fld id="{EFEC9083-D4E4-AD43-8E5B-52BBFD336C90}" type="slidenum">
              <a:rPr lang="de-CH" altLang="x-none" smtClean="0"/>
              <a:pPr>
                <a:defRPr/>
              </a:pPr>
              <a:t>14</a:t>
            </a:fld>
            <a:endParaRPr lang="de-CH" altLang="x-none"/>
          </a:p>
        </p:txBody>
      </p:sp>
      <p:pic>
        <p:nvPicPr>
          <p:cNvPr id="5" name="Picture 16">
            <a:extLst>
              <a:ext uri="{FF2B5EF4-FFF2-40B4-BE49-F238E27FC236}">
                <a16:creationId xmlns:a16="http://schemas.microsoft.com/office/drawing/2014/main" id="{D1F49813-5724-9345-AFDF-BA9BC7BD0E93}"/>
              </a:ext>
            </a:extLst>
          </p:cNvPr>
          <p:cNvPicPr/>
          <p:nvPr/>
        </p:nvPicPr>
        <p:blipFill rotWithShape="1">
          <a:blip r:embed="rId3"/>
          <a:srcRect t="-3043" b="1"/>
          <a:stretch/>
        </p:blipFill>
        <p:spPr bwMode="auto">
          <a:xfrm>
            <a:off x="697160" y="1916832"/>
            <a:ext cx="7546728" cy="443711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70313521"/>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xmlns:p14="http://schemas.microsoft.com/office/powerpoint/2010/main" spd="slow" advClick="0" advTm="20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a:t>Network </a:t>
            </a:r>
            <a:r>
              <a:rPr lang="de-CH" dirty="0" err="1"/>
              <a:t>average</a:t>
            </a:r>
            <a:r>
              <a:rPr lang="de-CH" dirty="0"/>
              <a:t> </a:t>
            </a:r>
            <a:r>
              <a:rPr lang="de-CH" dirty="0" err="1"/>
              <a:t>degree</a:t>
            </a:r>
            <a:r>
              <a:rPr lang="de-CH" dirty="0"/>
              <a:t> (</a:t>
            </a:r>
            <a:r>
              <a:rPr lang="de-CH" dirty="0" err="1"/>
              <a:t>cooperative</a:t>
            </a:r>
            <a:r>
              <a:rPr lang="de-CH" dirty="0"/>
              <a:t> </a:t>
            </a:r>
            <a:r>
              <a:rPr lang="de-CH" dirty="0" err="1"/>
              <a:t>interactions</a:t>
            </a:r>
            <a:r>
              <a:rPr lang="de-CH" dirty="0"/>
              <a:t>)</a:t>
            </a:r>
            <a:endParaRPr lang="en-US" dirty="0"/>
          </a:p>
        </p:txBody>
      </p:sp>
      <p:sp>
        <p:nvSpPr>
          <p:cNvPr id="6" name="Slide Number Placeholder 5"/>
          <p:cNvSpPr>
            <a:spLocks noGrp="1"/>
          </p:cNvSpPr>
          <p:nvPr>
            <p:ph type="sldNum" sz="quarter" idx="12"/>
          </p:nvPr>
        </p:nvSpPr>
        <p:spPr/>
        <p:txBody>
          <a:bodyPr/>
          <a:lstStyle/>
          <a:p>
            <a:pPr>
              <a:defRPr/>
            </a:pPr>
            <a:fld id="{EFEC9083-D4E4-AD43-8E5B-52BBFD336C90}" type="slidenum">
              <a:rPr lang="de-CH" altLang="x-none" smtClean="0"/>
              <a:pPr>
                <a:defRPr/>
              </a:pPr>
              <a:t>15</a:t>
            </a:fld>
            <a:endParaRPr lang="de-CH" altLang="x-none"/>
          </a:p>
        </p:txBody>
      </p:sp>
      <p:pic>
        <p:nvPicPr>
          <p:cNvPr id="5" name="Picture 17">
            <a:extLst>
              <a:ext uri="{FF2B5EF4-FFF2-40B4-BE49-F238E27FC236}">
                <a16:creationId xmlns:a16="http://schemas.microsoft.com/office/drawing/2014/main" id="{B0493882-79CC-6448-B643-1461D0C3030E}"/>
              </a:ext>
            </a:extLst>
          </p:cNvPr>
          <p:cNvPicPr/>
          <p:nvPr/>
        </p:nvPicPr>
        <p:blipFill rotWithShape="1">
          <a:blip r:embed="rId3"/>
          <a:srcRect t="1090"/>
          <a:stretch/>
        </p:blipFill>
        <p:spPr bwMode="auto">
          <a:xfrm>
            <a:off x="899592" y="1994775"/>
            <a:ext cx="7272808" cy="431454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24952393"/>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xmlns:p14="http://schemas.microsoft.com/office/powerpoint/2010/main" spd="slow" advClick="0" advTm="20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a:t>Top 10 </a:t>
            </a:r>
            <a:r>
              <a:rPr lang="de-CH" dirty="0" err="1"/>
              <a:t>actors</a:t>
            </a:r>
            <a:r>
              <a:rPr lang="de-CH" dirty="0"/>
              <a:t>, 2007-2009, »</a:t>
            </a:r>
            <a:r>
              <a:rPr lang="de-CH" dirty="0" err="1"/>
              <a:t>inside</a:t>
            </a:r>
            <a:r>
              <a:rPr lang="de-CH" dirty="0"/>
              <a:t>»</a:t>
            </a:r>
            <a:endParaRPr lang="en-US" dirty="0"/>
          </a:p>
        </p:txBody>
      </p:sp>
      <p:sp>
        <p:nvSpPr>
          <p:cNvPr id="6" name="Slide Number Placeholder 5"/>
          <p:cNvSpPr>
            <a:spLocks noGrp="1"/>
          </p:cNvSpPr>
          <p:nvPr>
            <p:ph type="sldNum" sz="quarter" idx="12"/>
          </p:nvPr>
        </p:nvSpPr>
        <p:spPr/>
        <p:txBody>
          <a:bodyPr/>
          <a:lstStyle/>
          <a:p>
            <a:pPr>
              <a:defRPr/>
            </a:pPr>
            <a:fld id="{EFEC9083-D4E4-AD43-8E5B-52BBFD336C90}" type="slidenum">
              <a:rPr lang="de-CH" altLang="x-none" smtClean="0"/>
              <a:pPr>
                <a:defRPr/>
              </a:pPr>
              <a:t>16</a:t>
            </a:fld>
            <a:endParaRPr lang="de-CH" altLang="x-none"/>
          </a:p>
        </p:txBody>
      </p:sp>
      <p:pic>
        <p:nvPicPr>
          <p:cNvPr id="7" name="Picture 19">
            <a:extLst>
              <a:ext uri="{FF2B5EF4-FFF2-40B4-BE49-F238E27FC236}">
                <a16:creationId xmlns:a16="http://schemas.microsoft.com/office/drawing/2014/main" id="{A3BE0D94-E3D0-2647-9D0B-601B3048E57F}"/>
              </a:ext>
            </a:extLst>
          </p:cNvPr>
          <p:cNvPicPr/>
          <p:nvPr/>
        </p:nvPicPr>
        <p:blipFill>
          <a:blip r:embed="rId3"/>
          <a:stretch>
            <a:fillRect/>
          </a:stretch>
        </p:blipFill>
        <p:spPr>
          <a:xfrm>
            <a:off x="552450" y="1995686"/>
            <a:ext cx="8124006" cy="4169618"/>
          </a:xfrm>
          <a:prstGeom prst="rect">
            <a:avLst/>
          </a:prstGeom>
        </p:spPr>
      </p:pic>
    </p:spTree>
    <p:extLst>
      <p:ext uri="{BB962C8B-B14F-4D97-AF65-F5344CB8AC3E}">
        <p14:creationId xmlns:p14="http://schemas.microsoft.com/office/powerpoint/2010/main" val="756744320"/>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xmlns:p14="http://schemas.microsoft.com/office/powerpoint/2010/main" spd="slow" advClick="0" advTm="20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a:t>Top 10 </a:t>
            </a:r>
            <a:r>
              <a:rPr lang="de-CH" dirty="0" err="1"/>
              <a:t>actors</a:t>
            </a:r>
            <a:r>
              <a:rPr lang="de-CH" dirty="0"/>
              <a:t>, 2007-2009, »outside»</a:t>
            </a:r>
            <a:endParaRPr lang="en-US" dirty="0"/>
          </a:p>
        </p:txBody>
      </p:sp>
      <p:sp>
        <p:nvSpPr>
          <p:cNvPr id="6" name="Slide Number Placeholder 5"/>
          <p:cNvSpPr>
            <a:spLocks noGrp="1"/>
          </p:cNvSpPr>
          <p:nvPr>
            <p:ph type="sldNum" sz="quarter" idx="12"/>
          </p:nvPr>
        </p:nvSpPr>
        <p:spPr/>
        <p:txBody>
          <a:bodyPr/>
          <a:lstStyle/>
          <a:p>
            <a:pPr>
              <a:defRPr/>
            </a:pPr>
            <a:fld id="{EFEC9083-D4E4-AD43-8E5B-52BBFD336C90}" type="slidenum">
              <a:rPr lang="de-CH" altLang="x-none" smtClean="0"/>
              <a:pPr>
                <a:defRPr/>
              </a:pPr>
              <a:t>17</a:t>
            </a:fld>
            <a:endParaRPr lang="de-CH" altLang="x-none"/>
          </a:p>
        </p:txBody>
      </p:sp>
      <p:pic>
        <p:nvPicPr>
          <p:cNvPr id="5" name="Picture 20">
            <a:extLst>
              <a:ext uri="{FF2B5EF4-FFF2-40B4-BE49-F238E27FC236}">
                <a16:creationId xmlns:a16="http://schemas.microsoft.com/office/drawing/2014/main" id="{D1E901C0-232B-3F47-91D3-B445BC859B6C}"/>
              </a:ext>
            </a:extLst>
          </p:cNvPr>
          <p:cNvPicPr/>
          <p:nvPr/>
        </p:nvPicPr>
        <p:blipFill>
          <a:blip r:embed="rId3"/>
          <a:stretch>
            <a:fillRect/>
          </a:stretch>
        </p:blipFill>
        <p:spPr>
          <a:xfrm>
            <a:off x="540000" y="1995686"/>
            <a:ext cx="8424488" cy="4313634"/>
          </a:xfrm>
          <a:prstGeom prst="rect">
            <a:avLst/>
          </a:prstGeom>
        </p:spPr>
      </p:pic>
    </p:spTree>
    <p:extLst>
      <p:ext uri="{BB962C8B-B14F-4D97-AF65-F5344CB8AC3E}">
        <p14:creationId xmlns:p14="http://schemas.microsoft.com/office/powerpoint/2010/main" val="1330772238"/>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xmlns:p14="http://schemas.microsoft.com/office/powerpoint/2010/main" spd="slow" advClick="0" advTm="20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6"/>
          <p:cNvSpPr>
            <a:spLocks noGrp="1" noChangeArrowheads="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40000"/>
              </a:spcBef>
              <a:buFont typeface="Arial" charset="0"/>
              <a:defRPr sz="1700">
                <a:solidFill>
                  <a:schemeClr val="tx1"/>
                </a:solidFill>
                <a:latin typeface="Arial" charset="0"/>
                <a:ea typeface="ＭＳ Ｐゴシック" charset="-128"/>
              </a:defRPr>
            </a:lvl1pPr>
            <a:lvl2pPr marL="742950" indent="-285750">
              <a:spcBef>
                <a:spcPct val="40000"/>
              </a:spcBef>
              <a:buFont typeface="Arial" charset="0"/>
              <a:buChar char="–"/>
              <a:defRPr sz="1700">
                <a:solidFill>
                  <a:schemeClr val="tx1"/>
                </a:solidFill>
                <a:latin typeface="Arial" charset="0"/>
                <a:ea typeface="ＭＳ Ｐゴシック" charset="-128"/>
              </a:defRPr>
            </a:lvl2pPr>
            <a:lvl3pPr marL="1143000" indent="-228600">
              <a:spcBef>
                <a:spcPct val="40000"/>
              </a:spcBef>
              <a:buFont typeface="Arial" charset="0"/>
              <a:buChar char="–"/>
              <a:defRPr sz="1700">
                <a:solidFill>
                  <a:schemeClr val="tx1"/>
                </a:solidFill>
                <a:latin typeface="Arial" charset="0"/>
                <a:ea typeface="ＭＳ Ｐゴシック" charset="-128"/>
              </a:defRPr>
            </a:lvl3pPr>
            <a:lvl4pPr marL="1600200" indent="-228600">
              <a:spcBef>
                <a:spcPct val="40000"/>
              </a:spcBef>
              <a:buFont typeface="Arial" charset="0"/>
              <a:buChar char="–"/>
              <a:defRPr sz="1700">
                <a:solidFill>
                  <a:schemeClr val="tx1"/>
                </a:solidFill>
                <a:latin typeface="Arial" charset="0"/>
                <a:ea typeface="ＭＳ Ｐゴシック" charset="-128"/>
              </a:defRPr>
            </a:lvl4pPr>
            <a:lvl5pPr marL="2057400" indent="-228600">
              <a:spcBef>
                <a:spcPct val="40000"/>
              </a:spcBef>
              <a:buFont typeface="Arial" charset="0"/>
              <a:buChar char="–"/>
              <a:defRPr sz="1700">
                <a:solidFill>
                  <a:schemeClr val="tx1"/>
                </a:solidFill>
                <a:latin typeface="Arial" charset="0"/>
                <a:ea typeface="ＭＳ Ｐゴシック" charset="-128"/>
              </a:defRPr>
            </a:lvl5pPr>
            <a:lvl6pPr marL="2514600" indent="-228600" eaLnBrk="0" fontAlgn="base" hangingPunct="0">
              <a:spcBef>
                <a:spcPct val="40000"/>
              </a:spcBef>
              <a:spcAft>
                <a:spcPct val="0"/>
              </a:spcAft>
              <a:buFont typeface="Arial" charset="0"/>
              <a:buChar char="–"/>
              <a:defRPr sz="1700">
                <a:solidFill>
                  <a:schemeClr val="tx1"/>
                </a:solidFill>
                <a:latin typeface="Arial" charset="0"/>
                <a:ea typeface="ＭＳ Ｐゴシック" charset="-128"/>
              </a:defRPr>
            </a:lvl6pPr>
            <a:lvl7pPr marL="2971800" indent="-228600" eaLnBrk="0" fontAlgn="base" hangingPunct="0">
              <a:spcBef>
                <a:spcPct val="40000"/>
              </a:spcBef>
              <a:spcAft>
                <a:spcPct val="0"/>
              </a:spcAft>
              <a:buFont typeface="Arial" charset="0"/>
              <a:buChar char="–"/>
              <a:defRPr sz="1700">
                <a:solidFill>
                  <a:schemeClr val="tx1"/>
                </a:solidFill>
                <a:latin typeface="Arial" charset="0"/>
                <a:ea typeface="ＭＳ Ｐゴシック" charset="-128"/>
              </a:defRPr>
            </a:lvl7pPr>
            <a:lvl8pPr marL="3429000" indent="-228600" eaLnBrk="0" fontAlgn="base" hangingPunct="0">
              <a:spcBef>
                <a:spcPct val="40000"/>
              </a:spcBef>
              <a:spcAft>
                <a:spcPct val="0"/>
              </a:spcAft>
              <a:buFont typeface="Arial" charset="0"/>
              <a:buChar char="–"/>
              <a:defRPr sz="1700">
                <a:solidFill>
                  <a:schemeClr val="tx1"/>
                </a:solidFill>
                <a:latin typeface="Arial" charset="0"/>
                <a:ea typeface="ＭＳ Ｐゴシック" charset="-128"/>
              </a:defRPr>
            </a:lvl8pPr>
            <a:lvl9pPr marL="3886200" indent="-228600" eaLnBrk="0" fontAlgn="base" hangingPunct="0">
              <a:spcBef>
                <a:spcPct val="40000"/>
              </a:spcBef>
              <a:spcAft>
                <a:spcPct val="0"/>
              </a:spcAft>
              <a:buFont typeface="Arial" charset="0"/>
              <a:buChar char="–"/>
              <a:defRPr sz="1700">
                <a:solidFill>
                  <a:schemeClr val="tx1"/>
                </a:solidFill>
                <a:latin typeface="Arial" charset="0"/>
                <a:ea typeface="ＭＳ Ｐゴシック" charset="-128"/>
              </a:defRPr>
            </a:lvl9pPr>
          </a:lstStyle>
          <a:p>
            <a:pPr>
              <a:spcBef>
                <a:spcPct val="0"/>
              </a:spcBef>
              <a:buFontTx/>
              <a:buNone/>
            </a:pPr>
            <a:fld id="{4B18B135-8E19-E44A-AD78-8258E0F8A3F4}" type="slidenum">
              <a:rPr lang="de-CH" altLang="de-DE" sz="1000"/>
              <a:pPr>
                <a:spcBef>
                  <a:spcPct val="0"/>
                </a:spcBef>
                <a:buFontTx/>
                <a:buNone/>
              </a:pPr>
              <a:t>18</a:t>
            </a:fld>
            <a:endParaRPr lang="de-CH" altLang="de-DE" sz="1000"/>
          </a:p>
        </p:txBody>
      </p:sp>
      <p:sp>
        <p:nvSpPr>
          <p:cNvPr id="16388" name="Rectangle 2"/>
          <p:cNvSpPr>
            <a:spLocks noGrp="1" noChangeArrowheads="1"/>
          </p:cNvSpPr>
          <p:nvPr>
            <p:ph type="title" idx="4294967295"/>
          </p:nvPr>
        </p:nvSpPr>
        <p:spPr>
          <a:xfrm>
            <a:off x="900113" y="1268413"/>
            <a:ext cx="7710487" cy="503237"/>
          </a:xfrm>
        </p:spPr>
        <p:txBody>
          <a:bodyPr/>
          <a:lstStyle/>
          <a:p>
            <a:pPr eaLnBrk="1" hangingPunct="1"/>
            <a:r>
              <a:rPr lang="en-GB" altLang="de-DE" dirty="0">
                <a:ea typeface="ＭＳ Ｐゴシック" charset="-128"/>
              </a:rPr>
              <a:t>Top active actors in </a:t>
            </a:r>
            <a:r>
              <a:rPr lang="en-GB" altLang="de-DE" dirty="0">
                <a:solidFill>
                  <a:srgbClr val="FF0000"/>
                </a:solidFill>
                <a:ea typeface="ＭＳ Ｐゴシック" charset="-128"/>
              </a:rPr>
              <a:t>both</a:t>
            </a:r>
            <a:r>
              <a:rPr lang="en-GB" altLang="de-DE" dirty="0">
                <a:ea typeface="ＭＳ Ｐゴシック" charset="-128"/>
              </a:rPr>
              <a:t> networks</a:t>
            </a:r>
          </a:p>
        </p:txBody>
      </p:sp>
      <p:pic>
        <p:nvPicPr>
          <p:cNvPr id="7" name="Grafik 1">
            <a:extLst>
              <a:ext uri="{FF2B5EF4-FFF2-40B4-BE49-F238E27FC236}">
                <a16:creationId xmlns:a16="http://schemas.microsoft.com/office/drawing/2014/main" id="{03AF2C80-E466-D847-ADC5-FCE610751EA7}"/>
              </a:ext>
            </a:extLst>
          </p:cNvPr>
          <p:cNvPicPr>
            <a:picLocks noChangeAspect="1"/>
          </p:cNvPicPr>
          <p:nvPr/>
        </p:nvPicPr>
        <p:blipFill>
          <a:blip r:embed="rId3"/>
          <a:stretch>
            <a:fillRect/>
          </a:stretch>
        </p:blipFill>
        <p:spPr>
          <a:xfrm>
            <a:off x="620115" y="2492896"/>
            <a:ext cx="7990485" cy="3305522"/>
          </a:xfrm>
          <a:prstGeom prst="rect">
            <a:avLst/>
          </a:prstGeom>
        </p:spPr>
      </p:pic>
    </p:spTree>
    <p:extLst>
      <p:ext uri="{BB962C8B-B14F-4D97-AF65-F5344CB8AC3E}">
        <p14:creationId xmlns:p14="http://schemas.microsoft.com/office/powerpoint/2010/main" val="3367089237"/>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xmlns:p14="http://schemas.microsoft.com/office/powerpoint/2010/main" spd="slow" advClick="0" advTm="20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3F1B4-747A-D94F-AD1E-DF5017042B08}"/>
              </a:ext>
            </a:extLst>
          </p:cNvPr>
          <p:cNvSpPr>
            <a:spLocks noGrp="1"/>
          </p:cNvSpPr>
          <p:nvPr>
            <p:ph type="title"/>
          </p:nvPr>
        </p:nvSpPr>
        <p:spPr/>
        <p:txBody>
          <a:bodyPr/>
          <a:lstStyle/>
          <a:p>
            <a:r>
              <a:rPr lang="en-US" dirty="0"/>
              <a:t>Stochastic actor-oriented model</a:t>
            </a:r>
          </a:p>
        </p:txBody>
      </p:sp>
      <p:sp>
        <p:nvSpPr>
          <p:cNvPr id="3" name="Content Placeholder 2">
            <a:extLst>
              <a:ext uri="{FF2B5EF4-FFF2-40B4-BE49-F238E27FC236}">
                <a16:creationId xmlns:a16="http://schemas.microsoft.com/office/drawing/2014/main" id="{3F0DF2B1-69EF-6B4A-B806-94F7E8BD8B4E}"/>
              </a:ext>
            </a:extLst>
          </p:cNvPr>
          <p:cNvSpPr>
            <a:spLocks noGrp="1"/>
          </p:cNvSpPr>
          <p:nvPr>
            <p:ph idx="1"/>
          </p:nvPr>
        </p:nvSpPr>
        <p:spPr>
          <a:xfrm>
            <a:off x="900113" y="2205038"/>
            <a:ext cx="3529011" cy="3887787"/>
          </a:xfrm>
        </p:spPr>
        <p:txBody>
          <a:bodyPr/>
          <a:lstStyle/>
          <a:p>
            <a:r>
              <a:rPr lang="de-CH" altLang="de-DE" sz="2000" b="1" dirty="0">
                <a:solidFill>
                  <a:schemeClr val="tx2"/>
                </a:solidFill>
              </a:rPr>
              <a:t>The </a:t>
            </a:r>
            <a:r>
              <a:rPr lang="de-CH" altLang="de-DE" sz="2000" b="1" dirty="0" err="1">
                <a:solidFill>
                  <a:schemeClr val="tx2"/>
                </a:solidFill>
              </a:rPr>
              <a:t>objective</a:t>
            </a:r>
            <a:r>
              <a:rPr lang="de-CH" altLang="de-DE" sz="2000" b="1" dirty="0">
                <a:solidFill>
                  <a:schemeClr val="tx2"/>
                </a:solidFill>
              </a:rPr>
              <a:t> </a:t>
            </a:r>
            <a:r>
              <a:rPr lang="de-CH" altLang="de-DE" sz="2000" b="1" dirty="0" err="1">
                <a:solidFill>
                  <a:schemeClr val="tx2"/>
                </a:solidFill>
              </a:rPr>
              <a:t>function</a:t>
            </a:r>
            <a:endParaRPr lang="en-US" sz="2000" b="1" dirty="0">
              <a:solidFill>
                <a:schemeClr val="tx2"/>
              </a:solidFill>
            </a:endParaRPr>
          </a:p>
          <a:p>
            <a:pPr marL="534988" lvl="1" eaLnBrk="1" hangingPunct="1">
              <a:lnSpc>
                <a:spcPct val="80000"/>
              </a:lnSpc>
            </a:pPr>
            <a:endParaRPr lang="en-GB" altLang="de-DE" sz="2000" dirty="0">
              <a:ea typeface="ＭＳ Ｐゴシック" charset="-128"/>
            </a:endParaRPr>
          </a:p>
        </p:txBody>
      </p:sp>
      <p:sp>
        <p:nvSpPr>
          <p:cNvPr id="4" name="Content Placeholder 3">
            <a:extLst>
              <a:ext uri="{FF2B5EF4-FFF2-40B4-BE49-F238E27FC236}">
                <a16:creationId xmlns:a16="http://schemas.microsoft.com/office/drawing/2014/main" id="{1FF8DE83-27D9-DB43-B4AC-EA68FC213A87}"/>
              </a:ext>
            </a:extLst>
          </p:cNvPr>
          <p:cNvSpPr>
            <a:spLocks noGrp="1"/>
          </p:cNvSpPr>
          <p:nvPr>
            <p:ph sz="quarter" idx="13"/>
          </p:nvPr>
        </p:nvSpPr>
        <p:spPr>
          <a:xfrm>
            <a:off x="4714876" y="2205038"/>
            <a:ext cx="3817564" cy="3887787"/>
          </a:xfrm>
        </p:spPr>
        <p:txBody>
          <a:bodyPr/>
          <a:lstStyle/>
          <a:p>
            <a:pPr marL="0" indent="0"/>
            <a:r>
              <a:rPr lang="en-GB" altLang="de-DE" sz="2000" b="1" dirty="0">
                <a:solidFill>
                  <a:schemeClr val="tx2"/>
                </a:solidFill>
              </a:rPr>
              <a:t>Model specification</a:t>
            </a:r>
          </a:p>
          <a:p>
            <a:pPr marL="534988" lvl="1" eaLnBrk="1" hangingPunct="1">
              <a:lnSpc>
                <a:spcPct val="80000"/>
              </a:lnSpc>
            </a:pPr>
            <a:endParaRPr lang="en-GB" altLang="de-DE" sz="2000" dirty="0">
              <a:ea typeface="ＭＳ Ｐゴシック" charset="-128"/>
            </a:endParaRPr>
          </a:p>
          <a:p>
            <a:pPr marL="534988" lvl="1" eaLnBrk="1" hangingPunct="1">
              <a:lnSpc>
                <a:spcPct val="80000"/>
              </a:lnSpc>
            </a:pPr>
            <a:r>
              <a:rPr lang="en-GB" altLang="de-DE" sz="2000" b="1" dirty="0">
                <a:ea typeface="ＭＳ Ｐゴシック" charset="-128"/>
              </a:rPr>
              <a:t>Within-network effects:</a:t>
            </a:r>
            <a:r>
              <a:rPr lang="en-GB" altLang="de-DE" sz="2000" dirty="0">
                <a:ea typeface="ＭＳ Ｐゴシック" charset="-128"/>
              </a:rPr>
              <a:t> density, degree, reciprocity, transitivity</a:t>
            </a:r>
          </a:p>
          <a:p>
            <a:pPr marL="534988" lvl="1" eaLnBrk="1" hangingPunct="1">
              <a:lnSpc>
                <a:spcPct val="80000"/>
              </a:lnSpc>
            </a:pPr>
            <a:r>
              <a:rPr lang="en-GB" altLang="de-DE" sz="2000" b="1" dirty="0">
                <a:ea typeface="ＭＳ Ｐゴシック" charset="-128"/>
              </a:rPr>
              <a:t>Node-level covariates: </a:t>
            </a:r>
            <a:r>
              <a:rPr lang="en-GB" altLang="de-DE" sz="2000" dirty="0">
                <a:ea typeface="ＭＳ Ｐゴシック" charset="-128"/>
              </a:rPr>
              <a:t>GDP, CO2 pc</a:t>
            </a:r>
          </a:p>
          <a:p>
            <a:pPr marL="534988" lvl="1" eaLnBrk="1" hangingPunct="1">
              <a:lnSpc>
                <a:spcPct val="80000"/>
              </a:lnSpc>
            </a:pPr>
            <a:r>
              <a:rPr lang="en-GB" altLang="de-DE" sz="2000" b="1" dirty="0">
                <a:ea typeface="ＭＳ Ｐゴシック" charset="-128"/>
              </a:rPr>
              <a:t>Dyadic covariates: </a:t>
            </a:r>
            <a:r>
              <a:rPr lang="en-GB" altLang="de-DE" sz="2000" dirty="0">
                <a:ea typeface="ＭＳ Ｐゴシック" charset="-128"/>
              </a:rPr>
              <a:t>same annex &amp; common coalitions (</a:t>
            </a:r>
            <a:r>
              <a:rPr lang="en-GB" altLang="de-DE" sz="2000" b="1" dirty="0">
                <a:solidFill>
                  <a:schemeClr val="accent3"/>
                </a:solidFill>
                <a:ea typeface="ＭＳ Ｐゴシック" charset="-128"/>
              </a:rPr>
              <a:t>H2</a:t>
            </a:r>
            <a:r>
              <a:rPr lang="en-GB" altLang="de-DE" sz="2000" dirty="0">
                <a:ea typeface="ＭＳ Ｐゴシック" charset="-128"/>
              </a:rPr>
              <a:t>)</a:t>
            </a:r>
          </a:p>
          <a:p>
            <a:pPr marL="534988" lvl="1" eaLnBrk="1" hangingPunct="1">
              <a:lnSpc>
                <a:spcPct val="80000"/>
              </a:lnSpc>
            </a:pPr>
            <a:r>
              <a:rPr lang="en-GB" altLang="de-DE" sz="2000" b="1" dirty="0">
                <a:ea typeface="ＭＳ Ｐゴシック" charset="-128"/>
              </a:rPr>
              <a:t>Interaction term: </a:t>
            </a:r>
            <a:r>
              <a:rPr lang="en-GB" altLang="de-DE" sz="2000" dirty="0">
                <a:ea typeface="ＭＳ Ｐゴシック" charset="-128"/>
              </a:rPr>
              <a:t>vulnerability * degree (</a:t>
            </a:r>
            <a:r>
              <a:rPr lang="en-GB" altLang="de-DE" sz="2000" b="1" dirty="0">
                <a:solidFill>
                  <a:srgbClr val="761081"/>
                </a:solidFill>
                <a:ea typeface="ＭＳ Ｐゴシック" charset="-128"/>
              </a:rPr>
              <a:t>H1</a:t>
            </a:r>
            <a:r>
              <a:rPr lang="en-GB" altLang="de-DE" sz="2000" dirty="0">
                <a:ea typeface="ＭＳ Ｐゴシック" charset="-128"/>
              </a:rPr>
              <a:t>)</a:t>
            </a:r>
          </a:p>
          <a:p>
            <a:pPr marL="534988" lvl="1" eaLnBrk="1" hangingPunct="1">
              <a:lnSpc>
                <a:spcPct val="80000"/>
              </a:lnSpc>
            </a:pPr>
            <a:r>
              <a:rPr lang="en-GB" altLang="de-DE" sz="2000" b="1" dirty="0">
                <a:ea typeface="ＭＳ Ｐゴシック" charset="-128"/>
              </a:rPr>
              <a:t>Co-evolution: </a:t>
            </a:r>
            <a:r>
              <a:rPr lang="en-GB" altLang="de-DE" sz="2000" dirty="0">
                <a:ea typeface="ＭＳ Ｐゴシック" charset="-128"/>
              </a:rPr>
              <a:t>Outside on inside (</a:t>
            </a:r>
            <a:r>
              <a:rPr lang="en-GB" altLang="de-DE" sz="2000" b="1" dirty="0">
                <a:solidFill>
                  <a:srgbClr val="039E48"/>
                </a:solidFill>
                <a:ea typeface="ＭＳ Ｐゴシック" charset="-128"/>
              </a:rPr>
              <a:t>H3</a:t>
            </a:r>
            <a:r>
              <a:rPr lang="en-GB" altLang="de-DE" sz="2000" dirty="0">
                <a:ea typeface="ＭＳ Ｐゴシック" charset="-128"/>
              </a:rPr>
              <a:t>) </a:t>
            </a:r>
          </a:p>
        </p:txBody>
      </p:sp>
      <p:sp>
        <p:nvSpPr>
          <p:cNvPr id="5" name="Slide Number Placeholder 4">
            <a:extLst>
              <a:ext uri="{FF2B5EF4-FFF2-40B4-BE49-F238E27FC236}">
                <a16:creationId xmlns:a16="http://schemas.microsoft.com/office/drawing/2014/main" id="{348C3AFD-D380-BE46-9FA2-72173303FA58}"/>
              </a:ext>
            </a:extLst>
          </p:cNvPr>
          <p:cNvSpPr>
            <a:spLocks noGrp="1"/>
          </p:cNvSpPr>
          <p:nvPr>
            <p:ph type="sldNum" sz="quarter" idx="16"/>
          </p:nvPr>
        </p:nvSpPr>
        <p:spPr/>
        <p:txBody>
          <a:bodyPr/>
          <a:lstStyle/>
          <a:p>
            <a:pPr>
              <a:defRPr/>
            </a:pPr>
            <a:fld id="{B53311AC-0056-1F40-9D05-EC4E775F4660}" type="slidenum">
              <a:rPr lang="de-CH" altLang="x-none" smtClean="0"/>
              <a:pPr>
                <a:defRPr/>
              </a:pPr>
              <a:t>19</a:t>
            </a:fld>
            <a:endParaRPr lang="de-CH" altLang="x-none"/>
          </a:p>
        </p:txBody>
      </p:sp>
      <mc:AlternateContent xmlns:mc="http://schemas.openxmlformats.org/markup-compatibility/2006">
        <mc:Choice xmlns:a14="http://schemas.microsoft.com/office/drawing/2010/main" Requires="a14">
          <p:sp>
            <p:nvSpPr>
              <p:cNvPr id="6" name="Rechteck 9">
                <a:extLst>
                  <a:ext uri="{FF2B5EF4-FFF2-40B4-BE49-F238E27FC236}">
                    <a16:creationId xmlns:a16="http://schemas.microsoft.com/office/drawing/2014/main" id="{155652F2-1965-FD48-8A09-A4CB01EC9EB7}"/>
                  </a:ext>
                </a:extLst>
              </p:cNvPr>
              <p:cNvSpPr/>
              <p:nvPr/>
            </p:nvSpPr>
            <p:spPr>
              <a:xfrm>
                <a:off x="804332" y="3212976"/>
                <a:ext cx="2975579" cy="72718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de-CH">
                          <a:latin typeface="Cambria Math" panose="02040503050406030204" pitchFamily="18" charset="0"/>
                        </a:rPr>
                        <m:t> </m:t>
                      </m:r>
                      <m:sSub>
                        <m:sSubPr>
                          <m:ctrlPr>
                            <a:rPr lang="de-CH" i="1">
                              <a:latin typeface="Cambria Math" panose="02040503050406030204" pitchFamily="18" charset="0"/>
                            </a:rPr>
                          </m:ctrlPr>
                        </m:sSubPr>
                        <m:e>
                          <m:r>
                            <a:rPr lang="de-CH" i="1">
                              <a:latin typeface="Cambria Math" panose="02040503050406030204" pitchFamily="18" charset="0"/>
                            </a:rPr>
                            <m:t>𝑓</m:t>
                          </m:r>
                        </m:e>
                        <m:sub>
                          <m:r>
                            <a:rPr lang="de-CH" i="1">
                              <a:latin typeface="Cambria Math" panose="02040503050406030204" pitchFamily="18" charset="0"/>
                            </a:rPr>
                            <m:t>𝑖</m:t>
                          </m:r>
                        </m:sub>
                      </m:sSub>
                      <m:r>
                        <a:rPr lang="de-CH" i="0">
                          <a:latin typeface="Cambria Math" panose="02040503050406030204" pitchFamily="18" charset="0"/>
                        </a:rPr>
                        <m:t> (</m:t>
                      </m:r>
                      <m:r>
                        <a:rPr lang="de-CH" i="1">
                          <a:latin typeface="Cambria Math" panose="02040503050406030204" pitchFamily="18" charset="0"/>
                        </a:rPr>
                        <m:t>𝛽</m:t>
                      </m:r>
                      <m:r>
                        <a:rPr lang="de-CH" i="0">
                          <a:latin typeface="Cambria Math" panose="02040503050406030204" pitchFamily="18" charset="0"/>
                        </a:rPr>
                        <m:t>,</m:t>
                      </m:r>
                      <m:r>
                        <a:rPr lang="de-CH" i="1">
                          <a:latin typeface="Cambria Math" panose="02040503050406030204" pitchFamily="18" charset="0"/>
                        </a:rPr>
                        <m:t>𝑥</m:t>
                      </m:r>
                      <m:r>
                        <a:rPr lang="de-CH" i="0">
                          <a:latin typeface="Cambria Math" panose="02040503050406030204" pitchFamily="18" charset="0"/>
                        </a:rPr>
                        <m:t>)=</m:t>
                      </m:r>
                      <m:nary>
                        <m:naryPr>
                          <m:chr m:val="∑"/>
                          <m:limLoc m:val="undOvr"/>
                          <m:supHide m:val="on"/>
                          <m:ctrlPr>
                            <a:rPr lang="de-CH" i="1">
                              <a:latin typeface="Cambria Math" panose="02040503050406030204" pitchFamily="18" charset="0"/>
                            </a:rPr>
                          </m:ctrlPr>
                        </m:naryPr>
                        <m:sub>
                          <m:r>
                            <a:rPr lang="de-CH" i="1">
                              <a:latin typeface="Cambria Math" panose="02040503050406030204" pitchFamily="18" charset="0"/>
                            </a:rPr>
                            <m:t>𝑘</m:t>
                          </m:r>
                        </m:sub>
                        <m:sup/>
                        <m:e>
                          <m:d>
                            <m:dPr>
                              <m:begChr m:val=""/>
                              <m:ctrlPr>
                                <a:rPr lang="de-CH" i="1">
                                  <a:latin typeface="Cambria Math" panose="02040503050406030204" pitchFamily="18" charset="0"/>
                                </a:rPr>
                              </m:ctrlPr>
                            </m:dPr>
                            <m:e>
                              <m:sSub>
                                <m:sSubPr>
                                  <m:ctrlPr>
                                    <a:rPr lang="de-CH" i="1">
                                      <a:latin typeface="Cambria Math" panose="02040503050406030204" pitchFamily="18" charset="0"/>
                                    </a:rPr>
                                  </m:ctrlPr>
                                </m:sSubPr>
                                <m:e>
                                  <m:r>
                                    <a:rPr lang="de-CH" i="1">
                                      <a:latin typeface="Cambria Math" panose="02040503050406030204" pitchFamily="18" charset="0"/>
                                    </a:rPr>
                                    <m:t>𝛽</m:t>
                                  </m:r>
                                </m:e>
                                <m:sub>
                                  <m:r>
                                    <a:rPr lang="de-CH" i="1">
                                      <a:latin typeface="Cambria Math" panose="02040503050406030204" pitchFamily="18" charset="0"/>
                                    </a:rPr>
                                    <m:t>𝑘</m:t>
                                  </m:r>
                                </m:sub>
                              </m:sSub>
                              <m:sSub>
                                <m:sSubPr>
                                  <m:ctrlPr>
                                    <a:rPr lang="de-CH" i="1">
                                      <a:latin typeface="Cambria Math" panose="02040503050406030204" pitchFamily="18" charset="0"/>
                                    </a:rPr>
                                  </m:ctrlPr>
                                </m:sSubPr>
                                <m:e>
                                  <m:r>
                                    <a:rPr lang="de-CH" i="1">
                                      <a:latin typeface="Cambria Math" panose="02040503050406030204" pitchFamily="18" charset="0"/>
                                    </a:rPr>
                                    <m:t>𝑠</m:t>
                                  </m:r>
                                </m:e>
                                <m:sub>
                                  <m:r>
                                    <a:rPr lang="de-CH" i="1">
                                      <a:latin typeface="Cambria Math" panose="02040503050406030204" pitchFamily="18" charset="0"/>
                                    </a:rPr>
                                    <m:t>𝑘𝑖</m:t>
                                  </m:r>
                                </m:sub>
                              </m:sSub>
                              <m:r>
                                <a:rPr lang="de-CH" i="0">
                                  <a:latin typeface="Cambria Math" panose="02040503050406030204" pitchFamily="18" charset="0"/>
                                </a:rPr>
                                <m:t>(</m:t>
                              </m:r>
                              <m:r>
                                <a:rPr lang="de-CH" i="1">
                                  <a:latin typeface="Cambria Math" panose="02040503050406030204" pitchFamily="18" charset="0"/>
                                </a:rPr>
                                <m:t>𝑥</m:t>
                              </m:r>
                            </m:e>
                          </m:d>
                        </m:e>
                      </m:nary>
                    </m:oMath>
                  </m:oMathPara>
                </a14:m>
                <a:endParaRPr lang="de-CH" dirty="0"/>
              </a:p>
            </p:txBody>
          </p:sp>
        </mc:Choice>
        <mc:Fallback>
          <p:sp>
            <p:nvSpPr>
              <p:cNvPr id="6" name="Rechteck 9">
                <a:extLst>
                  <a:ext uri="{FF2B5EF4-FFF2-40B4-BE49-F238E27FC236}">
                    <a16:creationId xmlns:a16="http://schemas.microsoft.com/office/drawing/2014/main" id="{155652F2-1965-FD48-8A09-A4CB01EC9EB7}"/>
                  </a:ext>
                </a:extLst>
              </p:cNvPr>
              <p:cNvSpPr>
                <a:spLocks noRot="1" noChangeAspect="1" noMove="1" noResize="1" noEditPoints="1" noAdjustHandles="1" noChangeArrowheads="1" noChangeShapeType="1" noTextEdit="1"/>
              </p:cNvSpPr>
              <p:nvPr/>
            </p:nvSpPr>
            <p:spPr>
              <a:xfrm>
                <a:off x="804332" y="3212976"/>
                <a:ext cx="2975579" cy="727187"/>
              </a:xfrm>
              <a:prstGeom prst="rect">
                <a:avLst/>
              </a:prstGeom>
              <a:blipFill>
                <a:blip r:embed="rId3"/>
                <a:stretch>
                  <a:fillRect t="-118966" b="-168966"/>
                </a:stretch>
              </a:blipFill>
            </p:spPr>
            <p:txBody>
              <a:bodyPr/>
              <a:lstStyle/>
              <a:p>
                <a:r>
                  <a:rPr lang="en-US">
                    <a:noFill/>
                  </a:rPr>
                  <a:t> </a:t>
                </a:r>
              </a:p>
            </p:txBody>
          </p:sp>
        </mc:Fallback>
      </mc:AlternateContent>
    </p:spTree>
    <p:extLst>
      <p:ext uri="{BB962C8B-B14F-4D97-AF65-F5344CB8AC3E}">
        <p14:creationId xmlns:p14="http://schemas.microsoft.com/office/powerpoint/2010/main" val="869170619"/>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xmlns:p14="http://schemas.microsoft.com/office/powerpoint/2010/mai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err="1"/>
              <a:t>Cooperation</a:t>
            </a:r>
            <a:r>
              <a:rPr lang="de-CH" dirty="0"/>
              <a:t> </a:t>
            </a:r>
            <a:r>
              <a:rPr lang="de-CH" dirty="0" err="1"/>
              <a:t>inside</a:t>
            </a:r>
            <a:r>
              <a:rPr lang="de-CH" dirty="0"/>
              <a:t> </a:t>
            </a:r>
            <a:r>
              <a:rPr lang="de-CH" dirty="0" err="1"/>
              <a:t>and</a:t>
            </a:r>
            <a:r>
              <a:rPr lang="de-CH" dirty="0"/>
              <a:t> outside </a:t>
            </a:r>
            <a:r>
              <a:rPr lang="de-CH" dirty="0" err="1"/>
              <a:t>the</a:t>
            </a:r>
            <a:r>
              <a:rPr lang="de-CH" dirty="0"/>
              <a:t> </a:t>
            </a:r>
            <a:r>
              <a:rPr lang="de-CH" dirty="0" err="1"/>
              <a:t>negotiations</a:t>
            </a:r>
            <a:endParaRPr lang="en-US" dirty="0"/>
          </a:p>
        </p:txBody>
      </p:sp>
      <p:sp>
        <p:nvSpPr>
          <p:cNvPr id="6" name="Slide Number Placeholder 5"/>
          <p:cNvSpPr>
            <a:spLocks noGrp="1"/>
          </p:cNvSpPr>
          <p:nvPr>
            <p:ph type="sldNum" sz="quarter" idx="12"/>
          </p:nvPr>
        </p:nvSpPr>
        <p:spPr/>
        <p:txBody>
          <a:bodyPr/>
          <a:lstStyle/>
          <a:p>
            <a:pPr>
              <a:defRPr/>
            </a:pPr>
            <a:fld id="{EFEC9083-D4E4-AD43-8E5B-52BBFD336C90}" type="slidenum">
              <a:rPr lang="de-CH" altLang="x-none" smtClean="0"/>
              <a:pPr>
                <a:defRPr/>
              </a:pPr>
              <a:t>2</a:t>
            </a:fld>
            <a:endParaRPr lang="de-CH" altLang="x-none"/>
          </a:p>
        </p:txBody>
      </p:sp>
      <p:pic>
        <p:nvPicPr>
          <p:cNvPr id="5" name="Picture 4" descr="negotiationroom2017.jpg">
            <a:extLst>
              <a:ext uri="{FF2B5EF4-FFF2-40B4-BE49-F238E27FC236}">
                <a16:creationId xmlns:a16="http://schemas.microsoft.com/office/drawing/2014/main" id="{B3ECDFDD-5A9B-4C48-B9A4-92F9BDABA9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1771650"/>
            <a:ext cx="5723370" cy="3815580"/>
          </a:xfrm>
          <a:prstGeom prst="rect">
            <a:avLst/>
          </a:prstGeom>
        </p:spPr>
      </p:pic>
      <p:pic>
        <p:nvPicPr>
          <p:cNvPr id="7" name="Picture 6">
            <a:extLst>
              <a:ext uri="{FF2B5EF4-FFF2-40B4-BE49-F238E27FC236}">
                <a16:creationId xmlns:a16="http://schemas.microsoft.com/office/drawing/2014/main" id="{0B066F50-06A9-0147-925F-3A6E3B941417}"/>
              </a:ext>
            </a:extLst>
          </p:cNvPr>
          <p:cNvPicPr>
            <a:picLocks noChangeAspect="1"/>
          </p:cNvPicPr>
          <p:nvPr/>
        </p:nvPicPr>
        <p:blipFill rotWithShape="1">
          <a:blip r:embed="rId4">
            <a:extLst>
              <a:ext uri="{28A0092B-C50C-407E-A947-70E740481C1C}">
                <a14:useLocalDpi xmlns:a14="http://schemas.microsoft.com/office/drawing/2010/main" val="0"/>
              </a:ext>
            </a:extLst>
          </a:blip>
          <a:srcRect b="12100"/>
          <a:stretch/>
        </p:blipFill>
        <p:spPr>
          <a:xfrm>
            <a:off x="3275856" y="3069355"/>
            <a:ext cx="5723370" cy="3420990"/>
          </a:xfrm>
          <a:prstGeom prst="rect">
            <a:avLst/>
          </a:prstGeom>
        </p:spPr>
      </p:pic>
    </p:spTree>
    <p:extLst>
      <p:ext uri="{BB962C8B-B14F-4D97-AF65-F5344CB8AC3E}">
        <p14:creationId xmlns:p14="http://schemas.microsoft.com/office/powerpoint/2010/main" val="1153916747"/>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xmlns:p14="http://schemas.microsoft.com/office/powerpoint/2010/mai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536056" y="1444111"/>
            <a:ext cx="7020000" cy="369332"/>
          </a:xfrm>
        </p:spPr>
        <p:txBody>
          <a:bodyPr/>
          <a:lstStyle/>
          <a:p>
            <a:r>
              <a:rPr lang="de-CH" dirty="0" err="1"/>
              <a:t>Results</a:t>
            </a:r>
            <a:endParaRPr lang="de-CH" dirty="0"/>
          </a:p>
        </p:txBody>
      </p:sp>
      <p:pic>
        <p:nvPicPr>
          <p:cNvPr id="8" name="Grafik 7"/>
          <p:cNvPicPr>
            <a:picLocks noChangeAspect="1"/>
          </p:cNvPicPr>
          <p:nvPr/>
        </p:nvPicPr>
        <p:blipFill>
          <a:blip r:embed="rId3"/>
          <a:stretch>
            <a:fillRect/>
          </a:stretch>
        </p:blipFill>
        <p:spPr>
          <a:xfrm>
            <a:off x="2401164" y="2132857"/>
            <a:ext cx="6419308" cy="3573959"/>
          </a:xfrm>
          <a:prstGeom prst="rect">
            <a:avLst/>
          </a:prstGeom>
        </p:spPr>
      </p:pic>
      <p:sp>
        <p:nvSpPr>
          <p:cNvPr id="9" name="Rechteck 8"/>
          <p:cNvSpPr/>
          <p:nvPr/>
        </p:nvSpPr>
        <p:spPr>
          <a:xfrm>
            <a:off x="7956376" y="3284984"/>
            <a:ext cx="720080" cy="144016"/>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accent2">
                  <a:lumMod val="75000"/>
                </a:schemeClr>
              </a:solidFill>
            </a:endParaRPr>
          </a:p>
        </p:txBody>
      </p:sp>
      <p:sp>
        <p:nvSpPr>
          <p:cNvPr id="11" name="Rechteck 10"/>
          <p:cNvSpPr/>
          <p:nvPr/>
        </p:nvSpPr>
        <p:spPr>
          <a:xfrm>
            <a:off x="5261374" y="3390550"/>
            <a:ext cx="720080" cy="144016"/>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accent2">
                  <a:lumMod val="75000"/>
                </a:schemeClr>
              </a:solidFill>
            </a:endParaRPr>
          </a:p>
        </p:txBody>
      </p:sp>
      <p:sp>
        <p:nvSpPr>
          <p:cNvPr id="13" name="Rechteck 12"/>
          <p:cNvSpPr/>
          <p:nvPr/>
        </p:nvSpPr>
        <p:spPr>
          <a:xfrm>
            <a:off x="4355976" y="4725144"/>
            <a:ext cx="4320480" cy="1440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rgbClr val="7030A0"/>
              </a:solidFill>
            </a:endParaRPr>
          </a:p>
        </p:txBody>
      </p:sp>
      <p:sp>
        <p:nvSpPr>
          <p:cNvPr id="14" name="Rechteck 13"/>
          <p:cNvSpPr/>
          <p:nvPr/>
        </p:nvSpPr>
        <p:spPr>
          <a:xfrm>
            <a:off x="7015169" y="5013176"/>
            <a:ext cx="1661287" cy="288032"/>
          </a:xfrm>
          <a:prstGeom prst="rect">
            <a:avLst/>
          </a:prstGeom>
          <a:noFill/>
          <a:ln>
            <a:solidFill>
              <a:srgbClr val="039E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5" name="Rechteck 14"/>
          <p:cNvSpPr/>
          <p:nvPr/>
        </p:nvSpPr>
        <p:spPr>
          <a:xfrm>
            <a:off x="7024124" y="4278761"/>
            <a:ext cx="720080" cy="144016"/>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TextBox 1">
            <a:extLst>
              <a:ext uri="{FF2B5EF4-FFF2-40B4-BE49-F238E27FC236}">
                <a16:creationId xmlns:a16="http://schemas.microsoft.com/office/drawing/2014/main" id="{C3AD3E0D-4676-6443-A15B-FF5EEB3DA186}"/>
              </a:ext>
            </a:extLst>
          </p:cNvPr>
          <p:cNvSpPr txBox="1"/>
          <p:nvPr/>
        </p:nvSpPr>
        <p:spPr>
          <a:xfrm>
            <a:off x="179512" y="3020760"/>
            <a:ext cx="2232248" cy="1569660"/>
          </a:xfrm>
          <a:prstGeom prst="rect">
            <a:avLst/>
          </a:prstGeom>
          <a:noFill/>
        </p:spPr>
        <p:txBody>
          <a:bodyPr wrap="square" rtlCol="0">
            <a:spAutoFit/>
          </a:bodyPr>
          <a:lstStyle/>
          <a:p>
            <a:pPr marL="285750" indent="-285750">
              <a:buFontTx/>
              <a:buChar char="-"/>
            </a:pPr>
            <a:r>
              <a:rPr lang="en-US" sz="1200" b="1" dirty="0">
                <a:solidFill>
                  <a:srgbClr val="7030A0"/>
                </a:solidFill>
                <a:latin typeface="Arial" panose="020B0604020202020204" pitchFamily="34" charset="0"/>
                <a:cs typeface="Arial" panose="020B0604020202020204" pitchFamily="34" charset="0"/>
              </a:rPr>
              <a:t>H1 (key vs. vulnerable  ✔️ actors)</a:t>
            </a:r>
          </a:p>
          <a:p>
            <a:pPr marL="285750" indent="-285750">
              <a:buFontTx/>
              <a:buChar char="-"/>
            </a:pPr>
            <a:endParaRPr lang="en-US" sz="1200" dirty="0">
              <a:latin typeface="Arial" panose="020B0604020202020204" pitchFamily="34" charset="0"/>
              <a:cs typeface="Arial" panose="020B0604020202020204" pitchFamily="34" charset="0"/>
            </a:endParaRPr>
          </a:p>
          <a:p>
            <a:pPr marL="285750" indent="-285750">
              <a:buFontTx/>
              <a:buChar char="-"/>
            </a:pPr>
            <a:r>
              <a:rPr lang="en-US" sz="1200" b="1" dirty="0">
                <a:solidFill>
                  <a:schemeClr val="accent3"/>
                </a:solidFill>
                <a:latin typeface="Arial" panose="020B0604020202020204" pitchFamily="34" charset="0"/>
                <a:cs typeface="Arial" panose="020B0604020202020204" pitchFamily="34" charset="0"/>
              </a:rPr>
              <a:t>H2 (coalitions)              ✔️</a:t>
            </a:r>
          </a:p>
          <a:p>
            <a:pPr marL="285750" indent="-285750">
              <a:buFontTx/>
              <a:buChar char="-"/>
            </a:pPr>
            <a:endParaRPr lang="en-US" sz="1200" dirty="0">
              <a:latin typeface="Arial" panose="020B0604020202020204" pitchFamily="34" charset="0"/>
              <a:cs typeface="Arial" panose="020B0604020202020204" pitchFamily="34" charset="0"/>
            </a:endParaRPr>
          </a:p>
          <a:p>
            <a:pPr marL="285750" indent="-285750">
              <a:buFontTx/>
              <a:buChar char="-"/>
            </a:pPr>
            <a:r>
              <a:rPr lang="en-US" sz="1200" b="1" dirty="0">
                <a:solidFill>
                  <a:srgbClr val="039E48"/>
                </a:solidFill>
                <a:latin typeface="Arial" panose="020B0604020202020204" pitchFamily="34" charset="0"/>
                <a:cs typeface="Arial" panose="020B0604020202020204" pitchFamily="34" charset="0"/>
              </a:rPr>
              <a:t>H3 (interdependency)   ❌</a:t>
            </a:r>
          </a:p>
        </p:txBody>
      </p:sp>
    </p:spTree>
    <p:extLst>
      <p:ext uri="{BB962C8B-B14F-4D97-AF65-F5344CB8AC3E}">
        <p14:creationId xmlns:p14="http://schemas.microsoft.com/office/powerpoint/2010/main" val="2768783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14" grpId="0" animBg="1"/>
      <p:bldP spid="1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6"/>
          <p:cNvSpPr>
            <a:spLocks noGrp="1" noChangeArrowheads="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40000"/>
              </a:spcBef>
              <a:buFont typeface="Arial" charset="0"/>
              <a:defRPr sz="1700">
                <a:solidFill>
                  <a:schemeClr val="tx1"/>
                </a:solidFill>
                <a:latin typeface="Arial" charset="0"/>
                <a:ea typeface="ＭＳ Ｐゴシック" charset="-128"/>
              </a:defRPr>
            </a:lvl1pPr>
            <a:lvl2pPr marL="742950" indent="-285750">
              <a:spcBef>
                <a:spcPct val="40000"/>
              </a:spcBef>
              <a:buFont typeface="Arial" charset="0"/>
              <a:buChar char="–"/>
              <a:defRPr sz="1700">
                <a:solidFill>
                  <a:schemeClr val="tx1"/>
                </a:solidFill>
                <a:latin typeface="Arial" charset="0"/>
                <a:ea typeface="ＭＳ Ｐゴシック" charset="-128"/>
              </a:defRPr>
            </a:lvl2pPr>
            <a:lvl3pPr marL="1143000" indent="-228600">
              <a:spcBef>
                <a:spcPct val="40000"/>
              </a:spcBef>
              <a:buFont typeface="Arial" charset="0"/>
              <a:buChar char="–"/>
              <a:defRPr sz="1700">
                <a:solidFill>
                  <a:schemeClr val="tx1"/>
                </a:solidFill>
                <a:latin typeface="Arial" charset="0"/>
                <a:ea typeface="ＭＳ Ｐゴシック" charset="-128"/>
              </a:defRPr>
            </a:lvl3pPr>
            <a:lvl4pPr marL="1600200" indent="-228600">
              <a:spcBef>
                <a:spcPct val="40000"/>
              </a:spcBef>
              <a:buFont typeface="Arial" charset="0"/>
              <a:buChar char="–"/>
              <a:defRPr sz="1700">
                <a:solidFill>
                  <a:schemeClr val="tx1"/>
                </a:solidFill>
                <a:latin typeface="Arial" charset="0"/>
                <a:ea typeface="ＭＳ Ｐゴシック" charset="-128"/>
              </a:defRPr>
            </a:lvl4pPr>
            <a:lvl5pPr marL="2057400" indent="-228600">
              <a:spcBef>
                <a:spcPct val="40000"/>
              </a:spcBef>
              <a:buFont typeface="Arial" charset="0"/>
              <a:buChar char="–"/>
              <a:defRPr sz="1700">
                <a:solidFill>
                  <a:schemeClr val="tx1"/>
                </a:solidFill>
                <a:latin typeface="Arial" charset="0"/>
                <a:ea typeface="ＭＳ Ｐゴシック" charset="-128"/>
              </a:defRPr>
            </a:lvl5pPr>
            <a:lvl6pPr marL="2514600" indent="-228600" eaLnBrk="0" fontAlgn="base" hangingPunct="0">
              <a:spcBef>
                <a:spcPct val="40000"/>
              </a:spcBef>
              <a:spcAft>
                <a:spcPct val="0"/>
              </a:spcAft>
              <a:buFont typeface="Arial" charset="0"/>
              <a:buChar char="–"/>
              <a:defRPr sz="1700">
                <a:solidFill>
                  <a:schemeClr val="tx1"/>
                </a:solidFill>
                <a:latin typeface="Arial" charset="0"/>
                <a:ea typeface="ＭＳ Ｐゴシック" charset="-128"/>
              </a:defRPr>
            </a:lvl6pPr>
            <a:lvl7pPr marL="2971800" indent="-228600" eaLnBrk="0" fontAlgn="base" hangingPunct="0">
              <a:spcBef>
                <a:spcPct val="40000"/>
              </a:spcBef>
              <a:spcAft>
                <a:spcPct val="0"/>
              </a:spcAft>
              <a:buFont typeface="Arial" charset="0"/>
              <a:buChar char="–"/>
              <a:defRPr sz="1700">
                <a:solidFill>
                  <a:schemeClr val="tx1"/>
                </a:solidFill>
                <a:latin typeface="Arial" charset="0"/>
                <a:ea typeface="ＭＳ Ｐゴシック" charset="-128"/>
              </a:defRPr>
            </a:lvl7pPr>
            <a:lvl8pPr marL="3429000" indent="-228600" eaLnBrk="0" fontAlgn="base" hangingPunct="0">
              <a:spcBef>
                <a:spcPct val="40000"/>
              </a:spcBef>
              <a:spcAft>
                <a:spcPct val="0"/>
              </a:spcAft>
              <a:buFont typeface="Arial" charset="0"/>
              <a:buChar char="–"/>
              <a:defRPr sz="1700">
                <a:solidFill>
                  <a:schemeClr val="tx1"/>
                </a:solidFill>
                <a:latin typeface="Arial" charset="0"/>
                <a:ea typeface="ＭＳ Ｐゴシック" charset="-128"/>
              </a:defRPr>
            </a:lvl8pPr>
            <a:lvl9pPr marL="3886200" indent="-228600" eaLnBrk="0" fontAlgn="base" hangingPunct="0">
              <a:spcBef>
                <a:spcPct val="40000"/>
              </a:spcBef>
              <a:spcAft>
                <a:spcPct val="0"/>
              </a:spcAft>
              <a:buFont typeface="Arial" charset="0"/>
              <a:buChar char="–"/>
              <a:defRPr sz="1700">
                <a:solidFill>
                  <a:schemeClr val="tx1"/>
                </a:solidFill>
                <a:latin typeface="Arial" charset="0"/>
                <a:ea typeface="ＭＳ Ｐゴシック" charset="-128"/>
              </a:defRPr>
            </a:lvl9pPr>
          </a:lstStyle>
          <a:p>
            <a:pPr>
              <a:spcBef>
                <a:spcPct val="0"/>
              </a:spcBef>
              <a:buFontTx/>
              <a:buNone/>
            </a:pPr>
            <a:fld id="{06C3D74C-6073-174E-B972-39156A12BE4C}" type="slidenum">
              <a:rPr lang="de-CH" altLang="de-DE" sz="1000"/>
              <a:pPr>
                <a:spcBef>
                  <a:spcPct val="0"/>
                </a:spcBef>
                <a:buFontTx/>
                <a:buNone/>
              </a:pPr>
              <a:t>21</a:t>
            </a:fld>
            <a:endParaRPr lang="de-CH" altLang="de-DE" sz="1000"/>
          </a:p>
        </p:txBody>
      </p:sp>
      <p:sp>
        <p:nvSpPr>
          <p:cNvPr id="30724" name="Rectangle 2"/>
          <p:cNvSpPr>
            <a:spLocks noGrp="1" noChangeArrowheads="1"/>
          </p:cNvSpPr>
          <p:nvPr>
            <p:ph type="title" idx="4294967295"/>
          </p:nvPr>
        </p:nvSpPr>
        <p:spPr/>
        <p:txBody>
          <a:bodyPr/>
          <a:lstStyle/>
          <a:p>
            <a:pPr eaLnBrk="1" hangingPunct="1"/>
            <a:r>
              <a:rPr lang="en-GB" altLang="de-DE" dirty="0">
                <a:ea typeface="ＭＳ Ｐゴシック" charset="-128"/>
              </a:rPr>
              <a:t>Conclusions (so far)</a:t>
            </a:r>
          </a:p>
        </p:txBody>
      </p:sp>
      <p:sp>
        <p:nvSpPr>
          <p:cNvPr id="30725" name="Rectangle 3"/>
          <p:cNvSpPr>
            <a:spLocks noGrp="1" noChangeArrowheads="1"/>
          </p:cNvSpPr>
          <p:nvPr>
            <p:ph type="body" idx="4294967295"/>
          </p:nvPr>
        </p:nvSpPr>
        <p:spPr>
          <a:xfrm>
            <a:off x="900113" y="1916113"/>
            <a:ext cx="7920359" cy="4465637"/>
          </a:xfrm>
        </p:spPr>
        <p:txBody>
          <a:bodyPr/>
          <a:lstStyle/>
          <a:p>
            <a:pPr marL="534988" lvl="1" eaLnBrk="1" hangingPunct="1">
              <a:lnSpc>
                <a:spcPct val="80000"/>
              </a:lnSpc>
            </a:pPr>
            <a:r>
              <a:rPr lang="en-GB" altLang="de-DE" sz="2000" dirty="0">
                <a:ea typeface="ＭＳ Ｐゴシック" charset="-128"/>
              </a:rPr>
              <a:t>Inside reports and outside media do present different views of climate diplomacy.</a:t>
            </a:r>
          </a:p>
          <a:p>
            <a:pPr marL="534988" lvl="1" eaLnBrk="1" hangingPunct="1">
              <a:lnSpc>
                <a:spcPct val="80000"/>
              </a:lnSpc>
            </a:pPr>
            <a:endParaRPr lang="en-GB" altLang="de-DE" sz="2000" dirty="0">
              <a:ea typeface="ＭＳ Ｐゴシック" charset="-128"/>
            </a:endParaRPr>
          </a:p>
          <a:p>
            <a:pPr marL="534988" lvl="1" eaLnBrk="1" hangingPunct="1">
              <a:lnSpc>
                <a:spcPct val="80000"/>
              </a:lnSpc>
            </a:pPr>
            <a:r>
              <a:rPr lang="en-GB" altLang="de-DE" sz="2000" dirty="0">
                <a:ea typeface="ＭＳ Ｐゴシック" charset="-128"/>
              </a:rPr>
              <a:t>Interesting in itself to find out and compare differences and similarities.</a:t>
            </a:r>
          </a:p>
          <a:p>
            <a:pPr marL="534988" lvl="1" eaLnBrk="1" hangingPunct="1">
              <a:lnSpc>
                <a:spcPct val="80000"/>
              </a:lnSpc>
            </a:pPr>
            <a:endParaRPr lang="en-GB" altLang="de-DE" sz="2000" b="1" dirty="0">
              <a:solidFill>
                <a:schemeClr val="tx2"/>
              </a:solidFill>
              <a:ea typeface="ＭＳ Ｐゴシック" charset="-128"/>
            </a:endParaRPr>
          </a:p>
          <a:p>
            <a:pPr marL="534988" lvl="1" eaLnBrk="1" hangingPunct="1">
              <a:lnSpc>
                <a:spcPct val="80000"/>
              </a:lnSpc>
            </a:pPr>
            <a:r>
              <a:rPr lang="en-GB" altLang="de-DE" sz="2000" b="1" dirty="0">
                <a:solidFill>
                  <a:srgbClr val="7030A0"/>
                </a:solidFill>
                <a:ea typeface="ＭＳ Ｐゴシック" charset="-128"/>
              </a:rPr>
              <a:t>H1: </a:t>
            </a:r>
            <a:r>
              <a:rPr lang="en-GB" altLang="de-DE" sz="2000" dirty="0">
                <a:ea typeface="ＭＳ Ｐゴシック" charset="-128"/>
              </a:rPr>
              <a:t>No stronger participation of vulnerable countries inside, but a weaker participation of them outside. </a:t>
            </a:r>
          </a:p>
          <a:p>
            <a:pPr marL="534988" lvl="1" eaLnBrk="1" hangingPunct="1">
              <a:lnSpc>
                <a:spcPct val="80000"/>
              </a:lnSpc>
            </a:pPr>
            <a:r>
              <a:rPr lang="en-GB" altLang="de-DE" sz="2000" b="1" dirty="0">
                <a:solidFill>
                  <a:schemeClr val="accent3"/>
                </a:solidFill>
                <a:ea typeface="ＭＳ Ｐゴシック" charset="-128"/>
              </a:rPr>
              <a:t>H2: </a:t>
            </a:r>
            <a:r>
              <a:rPr lang="en-GB" altLang="de-DE" sz="2000" dirty="0">
                <a:ea typeface="ＭＳ Ｐゴシック" charset="-128"/>
              </a:rPr>
              <a:t>Coalition logic inside, whereas homophily plays stronger role outside.</a:t>
            </a:r>
          </a:p>
          <a:p>
            <a:pPr marL="534988" lvl="1" eaLnBrk="1" hangingPunct="1">
              <a:lnSpc>
                <a:spcPct val="80000"/>
              </a:lnSpc>
            </a:pPr>
            <a:r>
              <a:rPr lang="en-GB" altLang="de-DE" sz="2000" b="1" dirty="0">
                <a:solidFill>
                  <a:srgbClr val="039E48"/>
                </a:solidFill>
                <a:ea typeface="ＭＳ Ｐゴシック" charset="-128"/>
              </a:rPr>
              <a:t>H3: </a:t>
            </a:r>
            <a:r>
              <a:rPr lang="en-GB" altLang="de-DE" sz="2000" dirty="0">
                <a:ea typeface="ＭＳ Ｐゴシック" charset="-128"/>
              </a:rPr>
              <a:t>So far no evidence of interdependency between inside negotiations and outside media perception.</a:t>
            </a:r>
          </a:p>
          <a:p>
            <a:pPr marL="534988" lvl="1" eaLnBrk="1" hangingPunct="1">
              <a:lnSpc>
                <a:spcPct val="80000"/>
              </a:lnSpc>
            </a:pPr>
            <a:endParaRPr lang="en-GB" altLang="de-DE" sz="2000" b="1" dirty="0">
              <a:solidFill>
                <a:schemeClr val="tx2"/>
              </a:solidFill>
              <a:ea typeface="ＭＳ Ｐゴシック" charset="-128"/>
            </a:endParaRPr>
          </a:p>
        </p:txBody>
      </p:sp>
    </p:spTree>
    <p:extLst>
      <p:ext uri="{BB962C8B-B14F-4D97-AF65-F5344CB8AC3E}">
        <p14:creationId xmlns:p14="http://schemas.microsoft.com/office/powerpoint/2010/main" val="582956768"/>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xmlns:p14="http://schemas.microsoft.com/office/powerpoint/2010/mai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72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72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72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6"/>
          <p:cNvSpPr>
            <a:spLocks noGrp="1" noChangeArrowheads="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40000"/>
              </a:spcBef>
              <a:buFont typeface="Arial" charset="0"/>
              <a:defRPr sz="1700">
                <a:solidFill>
                  <a:schemeClr val="tx1"/>
                </a:solidFill>
                <a:latin typeface="Arial" charset="0"/>
                <a:ea typeface="ＭＳ Ｐゴシック" charset="-128"/>
              </a:defRPr>
            </a:lvl1pPr>
            <a:lvl2pPr marL="742950" indent="-285750">
              <a:spcBef>
                <a:spcPct val="40000"/>
              </a:spcBef>
              <a:buFont typeface="Arial" charset="0"/>
              <a:buChar char="–"/>
              <a:defRPr sz="1700">
                <a:solidFill>
                  <a:schemeClr val="tx1"/>
                </a:solidFill>
                <a:latin typeface="Arial" charset="0"/>
                <a:ea typeface="ＭＳ Ｐゴシック" charset="-128"/>
              </a:defRPr>
            </a:lvl2pPr>
            <a:lvl3pPr marL="1143000" indent="-228600">
              <a:spcBef>
                <a:spcPct val="40000"/>
              </a:spcBef>
              <a:buFont typeface="Arial" charset="0"/>
              <a:buChar char="–"/>
              <a:defRPr sz="1700">
                <a:solidFill>
                  <a:schemeClr val="tx1"/>
                </a:solidFill>
                <a:latin typeface="Arial" charset="0"/>
                <a:ea typeface="ＭＳ Ｐゴシック" charset="-128"/>
              </a:defRPr>
            </a:lvl3pPr>
            <a:lvl4pPr marL="1600200" indent="-228600">
              <a:spcBef>
                <a:spcPct val="40000"/>
              </a:spcBef>
              <a:buFont typeface="Arial" charset="0"/>
              <a:buChar char="–"/>
              <a:defRPr sz="1700">
                <a:solidFill>
                  <a:schemeClr val="tx1"/>
                </a:solidFill>
                <a:latin typeface="Arial" charset="0"/>
                <a:ea typeface="ＭＳ Ｐゴシック" charset="-128"/>
              </a:defRPr>
            </a:lvl4pPr>
            <a:lvl5pPr marL="2057400" indent="-228600">
              <a:spcBef>
                <a:spcPct val="40000"/>
              </a:spcBef>
              <a:buFont typeface="Arial" charset="0"/>
              <a:buChar char="–"/>
              <a:defRPr sz="1700">
                <a:solidFill>
                  <a:schemeClr val="tx1"/>
                </a:solidFill>
                <a:latin typeface="Arial" charset="0"/>
                <a:ea typeface="ＭＳ Ｐゴシック" charset="-128"/>
              </a:defRPr>
            </a:lvl5pPr>
            <a:lvl6pPr marL="2514600" indent="-228600" eaLnBrk="0" fontAlgn="base" hangingPunct="0">
              <a:spcBef>
                <a:spcPct val="40000"/>
              </a:spcBef>
              <a:spcAft>
                <a:spcPct val="0"/>
              </a:spcAft>
              <a:buFont typeface="Arial" charset="0"/>
              <a:buChar char="–"/>
              <a:defRPr sz="1700">
                <a:solidFill>
                  <a:schemeClr val="tx1"/>
                </a:solidFill>
                <a:latin typeface="Arial" charset="0"/>
                <a:ea typeface="ＭＳ Ｐゴシック" charset="-128"/>
              </a:defRPr>
            </a:lvl6pPr>
            <a:lvl7pPr marL="2971800" indent="-228600" eaLnBrk="0" fontAlgn="base" hangingPunct="0">
              <a:spcBef>
                <a:spcPct val="40000"/>
              </a:spcBef>
              <a:spcAft>
                <a:spcPct val="0"/>
              </a:spcAft>
              <a:buFont typeface="Arial" charset="0"/>
              <a:buChar char="–"/>
              <a:defRPr sz="1700">
                <a:solidFill>
                  <a:schemeClr val="tx1"/>
                </a:solidFill>
                <a:latin typeface="Arial" charset="0"/>
                <a:ea typeface="ＭＳ Ｐゴシック" charset="-128"/>
              </a:defRPr>
            </a:lvl7pPr>
            <a:lvl8pPr marL="3429000" indent="-228600" eaLnBrk="0" fontAlgn="base" hangingPunct="0">
              <a:spcBef>
                <a:spcPct val="40000"/>
              </a:spcBef>
              <a:spcAft>
                <a:spcPct val="0"/>
              </a:spcAft>
              <a:buFont typeface="Arial" charset="0"/>
              <a:buChar char="–"/>
              <a:defRPr sz="1700">
                <a:solidFill>
                  <a:schemeClr val="tx1"/>
                </a:solidFill>
                <a:latin typeface="Arial" charset="0"/>
                <a:ea typeface="ＭＳ Ｐゴシック" charset="-128"/>
              </a:defRPr>
            </a:lvl8pPr>
            <a:lvl9pPr marL="3886200" indent="-228600" eaLnBrk="0" fontAlgn="base" hangingPunct="0">
              <a:spcBef>
                <a:spcPct val="40000"/>
              </a:spcBef>
              <a:spcAft>
                <a:spcPct val="0"/>
              </a:spcAft>
              <a:buFont typeface="Arial" charset="0"/>
              <a:buChar char="–"/>
              <a:defRPr sz="1700">
                <a:solidFill>
                  <a:schemeClr val="tx1"/>
                </a:solidFill>
                <a:latin typeface="Arial" charset="0"/>
                <a:ea typeface="ＭＳ Ｐゴシック" charset="-128"/>
              </a:defRPr>
            </a:lvl9pPr>
          </a:lstStyle>
          <a:p>
            <a:pPr>
              <a:spcBef>
                <a:spcPct val="0"/>
              </a:spcBef>
              <a:buFontTx/>
              <a:buNone/>
            </a:pPr>
            <a:fld id="{06C3D74C-6073-174E-B972-39156A12BE4C}" type="slidenum">
              <a:rPr lang="de-CH" altLang="de-DE" sz="1000"/>
              <a:pPr>
                <a:spcBef>
                  <a:spcPct val="0"/>
                </a:spcBef>
                <a:buFontTx/>
                <a:buNone/>
              </a:pPr>
              <a:t>22</a:t>
            </a:fld>
            <a:endParaRPr lang="de-CH" altLang="de-DE" sz="1000"/>
          </a:p>
        </p:txBody>
      </p:sp>
      <p:sp>
        <p:nvSpPr>
          <p:cNvPr id="30724" name="Rectangle 2"/>
          <p:cNvSpPr>
            <a:spLocks noGrp="1" noChangeArrowheads="1"/>
          </p:cNvSpPr>
          <p:nvPr>
            <p:ph type="title" idx="4294967295"/>
          </p:nvPr>
        </p:nvSpPr>
        <p:spPr/>
        <p:txBody>
          <a:bodyPr/>
          <a:lstStyle/>
          <a:p>
            <a:pPr eaLnBrk="1" hangingPunct="1"/>
            <a:r>
              <a:rPr lang="en-GB" altLang="de-DE" dirty="0">
                <a:ea typeface="ＭＳ Ｐゴシック" charset="-128"/>
              </a:rPr>
              <a:t>Outlook</a:t>
            </a:r>
          </a:p>
        </p:txBody>
      </p:sp>
      <p:sp>
        <p:nvSpPr>
          <p:cNvPr id="30725" name="Rectangle 3"/>
          <p:cNvSpPr>
            <a:spLocks noGrp="1" noChangeArrowheads="1"/>
          </p:cNvSpPr>
          <p:nvPr>
            <p:ph type="body" idx="4294967295"/>
          </p:nvPr>
        </p:nvSpPr>
        <p:spPr>
          <a:xfrm>
            <a:off x="900113" y="1916113"/>
            <a:ext cx="7920359" cy="4465637"/>
          </a:xfrm>
        </p:spPr>
        <p:txBody>
          <a:bodyPr/>
          <a:lstStyle/>
          <a:p>
            <a:pPr marL="190500" lvl="1" indent="0" eaLnBrk="1" hangingPunct="1">
              <a:lnSpc>
                <a:spcPct val="80000"/>
              </a:lnSpc>
              <a:buNone/>
            </a:pPr>
            <a:r>
              <a:rPr lang="en-GB" altLang="de-DE" sz="2000" b="1" dirty="0">
                <a:solidFill>
                  <a:schemeClr val="tx2"/>
                </a:solidFill>
                <a:ea typeface="ＭＳ Ｐゴシック" charset="-128"/>
              </a:rPr>
              <a:t>Framing</a:t>
            </a:r>
          </a:p>
          <a:p>
            <a:pPr marL="534988" lvl="1" eaLnBrk="1" hangingPunct="1">
              <a:lnSpc>
                <a:spcPct val="80000"/>
              </a:lnSpc>
            </a:pPr>
            <a:r>
              <a:rPr lang="en-GB" altLang="de-DE" sz="2000" dirty="0">
                <a:ea typeface="ＭＳ Ｐゴシック" charset="-128"/>
              </a:rPr>
              <a:t>Right now not a story about complex governance</a:t>
            </a:r>
          </a:p>
          <a:p>
            <a:pPr marL="534988" lvl="1" eaLnBrk="1" hangingPunct="1">
              <a:lnSpc>
                <a:spcPct val="80000"/>
              </a:lnSpc>
            </a:pPr>
            <a:r>
              <a:rPr lang="en-GB" altLang="de-DE" sz="2000" b="1" dirty="0">
                <a:solidFill>
                  <a:srgbClr val="FF0000"/>
                </a:solidFill>
                <a:ea typeface="ＭＳ Ｐゴシック" charset="-128"/>
              </a:rPr>
              <a:t>Instead:</a:t>
            </a:r>
            <a:r>
              <a:rPr lang="en-GB" altLang="de-DE" sz="2000" dirty="0">
                <a:ea typeface="ＭＳ Ｐゴシック" charset="-128"/>
              </a:rPr>
              <a:t> Inside and outside datasets are not (yet) cleanly “separated”</a:t>
            </a:r>
          </a:p>
          <a:p>
            <a:pPr marL="534988" lvl="1" eaLnBrk="1" hangingPunct="1">
              <a:lnSpc>
                <a:spcPct val="80000"/>
              </a:lnSpc>
            </a:pPr>
            <a:r>
              <a:rPr lang="en-GB" altLang="de-DE" sz="2000" dirty="0">
                <a:ea typeface="ＭＳ Ｐゴシック" charset="-128"/>
              </a:rPr>
              <a:t>Results reflect </a:t>
            </a:r>
            <a:r>
              <a:rPr lang="en-GB" altLang="de-DE" sz="2000" b="1" dirty="0">
                <a:solidFill>
                  <a:srgbClr val="FF0000"/>
                </a:solidFill>
                <a:ea typeface="ＭＳ Ｐゴシック" charset="-128"/>
              </a:rPr>
              <a:t>press bias </a:t>
            </a:r>
            <a:r>
              <a:rPr lang="en-GB" altLang="de-DE" sz="2000" dirty="0">
                <a:ea typeface="ＭＳ Ｐゴシック" charset="-128"/>
              </a:rPr>
              <a:t>towards large actors</a:t>
            </a:r>
          </a:p>
          <a:p>
            <a:pPr marL="534988" lvl="1" eaLnBrk="1" hangingPunct="1">
              <a:lnSpc>
                <a:spcPct val="80000"/>
              </a:lnSpc>
            </a:pPr>
            <a:endParaRPr lang="en-GB" altLang="de-DE" sz="2000" dirty="0">
              <a:ea typeface="ＭＳ Ｐゴシック" charset="-128"/>
            </a:endParaRPr>
          </a:p>
          <a:p>
            <a:pPr marL="190500" lvl="1" indent="0" eaLnBrk="1" hangingPunct="1">
              <a:lnSpc>
                <a:spcPct val="80000"/>
              </a:lnSpc>
              <a:buNone/>
            </a:pPr>
            <a:r>
              <a:rPr lang="en-GB" altLang="de-DE" sz="2000" dirty="0">
                <a:ea typeface="ＭＳ Ｐゴシック" charset="-128"/>
                <a:sym typeface="Wingdings" pitchFamily="2" charset="2"/>
              </a:rPr>
              <a:t> </a:t>
            </a:r>
            <a:r>
              <a:rPr lang="en-GB" altLang="de-DE" sz="2000" dirty="0">
                <a:ea typeface="ＭＳ Ｐゴシック" charset="-128"/>
              </a:rPr>
              <a:t>Rather a story about “outside perception about climate diplomacy” vs “inside view of negotiations”? </a:t>
            </a:r>
          </a:p>
          <a:p>
            <a:pPr marL="534988" lvl="1" eaLnBrk="1" hangingPunct="1">
              <a:lnSpc>
                <a:spcPct val="80000"/>
              </a:lnSpc>
            </a:pPr>
            <a:endParaRPr lang="en-GB" altLang="de-DE" sz="2000" dirty="0">
              <a:ea typeface="ＭＳ Ｐゴシック" charset="-128"/>
            </a:endParaRPr>
          </a:p>
          <a:p>
            <a:pPr marL="190500" lvl="1" indent="0" eaLnBrk="1" hangingPunct="1">
              <a:lnSpc>
                <a:spcPct val="80000"/>
              </a:lnSpc>
              <a:buNone/>
            </a:pPr>
            <a:r>
              <a:rPr lang="en-GB" altLang="de-DE" sz="2000" dirty="0">
                <a:ea typeface="ＭＳ Ｐゴシック" charset="-128"/>
                <a:sym typeface="Wingdings" pitchFamily="2" charset="2"/>
              </a:rPr>
              <a:t> If we want to make a story about complex governance</a:t>
            </a:r>
          </a:p>
          <a:p>
            <a:pPr marL="534988" lvl="1" eaLnBrk="1" hangingPunct="1">
              <a:lnSpc>
                <a:spcPct val="80000"/>
              </a:lnSpc>
            </a:pPr>
            <a:r>
              <a:rPr lang="en-GB" altLang="de-DE" sz="2000" dirty="0">
                <a:ea typeface="ＭＳ Ｐゴシック" charset="-128"/>
                <a:sym typeface="Wingdings" pitchFamily="2" charset="2"/>
              </a:rPr>
              <a:t>Invest in further data collection</a:t>
            </a:r>
          </a:p>
          <a:p>
            <a:pPr marL="534988" lvl="1" eaLnBrk="1" hangingPunct="1">
              <a:lnSpc>
                <a:spcPct val="80000"/>
              </a:lnSpc>
            </a:pPr>
            <a:r>
              <a:rPr lang="en-GB" altLang="de-DE" sz="2000" dirty="0">
                <a:ea typeface="ＭＳ Ｐゴシック" charset="-128"/>
                <a:sym typeface="Wingdings" pitchFamily="2" charset="2"/>
              </a:rPr>
              <a:t>E.g. other press releases (more international, less biased)</a:t>
            </a:r>
          </a:p>
          <a:p>
            <a:pPr marL="534988" lvl="1" eaLnBrk="1" hangingPunct="1">
              <a:lnSpc>
                <a:spcPct val="80000"/>
              </a:lnSpc>
            </a:pPr>
            <a:r>
              <a:rPr lang="en-GB" altLang="de-DE" sz="2000" dirty="0">
                <a:ea typeface="ＭＳ Ｐゴシック" charset="-128"/>
              </a:rPr>
              <a:t>Expand collection to cover non-state and sub-state actors</a:t>
            </a:r>
          </a:p>
        </p:txBody>
      </p:sp>
    </p:spTree>
    <p:extLst>
      <p:ext uri="{BB962C8B-B14F-4D97-AF65-F5344CB8AC3E}">
        <p14:creationId xmlns:p14="http://schemas.microsoft.com/office/powerpoint/2010/main" val="2987682850"/>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xmlns:p14="http://schemas.microsoft.com/office/powerpoint/2010/mai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2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2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72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725">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725">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725">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72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6"/>
          <p:cNvSpPr>
            <a:spLocks noGrp="1" noChangeArrowheads="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40000"/>
              </a:spcBef>
              <a:buFont typeface="Arial" charset="0"/>
              <a:defRPr sz="1700">
                <a:solidFill>
                  <a:schemeClr val="tx1"/>
                </a:solidFill>
                <a:latin typeface="Arial" charset="0"/>
                <a:ea typeface="ＭＳ Ｐゴシック" charset="-128"/>
              </a:defRPr>
            </a:lvl1pPr>
            <a:lvl2pPr marL="742950" indent="-285750">
              <a:spcBef>
                <a:spcPct val="40000"/>
              </a:spcBef>
              <a:buFont typeface="Arial" charset="0"/>
              <a:buChar char="–"/>
              <a:defRPr sz="1700">
                <a:solidFill>
                  <a:schemeClr val="tx1"/>
                </a:solidFill>
                <a:latin typeface="Arial" charset="0"/>
                <a:ea typeface="ＭＳ Ｐゴシック" charset="-128"/>
              </a:defRPr>
            </a:lvl2pPr>
            <a:lvl3pPr marL="1143000" indent="-228600">
              <a:spcBef>
                <a:spcPct val="40000"/>
              </a:spcBef>
              <a:buFont typeface="Arial" charset="0"/>
              <a:buChar char="–"/>
              <a:defRPr sz="1700">
                <a:solidFill>
                  <a:schemeClr val="tx1"/>
                </a:solidFill>
                <a:latin typeface="Arial" charset="0"/>
                <a:ea typeface="ＭＳ Ｐゴシック" charset="-128"/>
              </a:defRPr>
            </a:lvl3pPr>
            <a:lvl4pPr marL="1600200" indent="-228600">
              <a:spcBef>
                <a:spcPct val="40000"/>
              </a:spcBef>
              <a:buFont typeface="Arial" charset="0"/>
              <a:buChar char="–"/>
              <a:defRPr sz="1700">
                <a:solidFill>
                  <a:schemeClr val="tx1"/>
                </a:solidFill>
                <a:latin typeface="Arial" charset="0"/>
                <a:ea typeface="ＭＳ Ｐゴシック" charset="-128"/>
              </a:defRPr>
            </a:lvl4pPr>
            <a:lvl5pPr marL="2057400" indent="-228600">
              <a:spcBef>
                <a:spcPct val="40000"/>
              </a:spcBef>
              <a:buFont typeface="Arial" charset="0"/>
              <a:buChar char="–"/>
              <a:defRPr sz="1700">
                <a:solidFill>
                  <a:schemeClr val="tx1"/>
                </a:solidFill>
                <a:latin typeface="Arial" charset="0"/>
                <a:ea typeface="ＭＳ Ｐゴシック" charset="-128"/>
              </a:defRPr>
            </a:lvl5pPr>
            <a:lvl6pPr marL="2514600" indent="-228600" eaLnBrk="0" fontAlgn="base" hangingPunct="0">
              <a:spcBef>
                <a:spcPct val="40000"/>
              </a:spcBef>
              <a:spcAft>
                <a:spcPct val="0"/>
              </a:spcAft>
              <a:buFont typeface="Arial" charset="0"/>
              <a:buChar char="–"/>
              <a:defRPr sz="1700">
                <a:solidFill>
                  <a:schemeClr val="tx1"/>
                </a:solidFill>
                <a:latin typeface="Arial" charset="0"/>
                <a:ea typeface="ＭＳ Ｐゴシック" charset="-128"/>
              </a:defRPr>
            </a:lvl6pPr>
            <a:lvl7pPr marL="2971800" indent="-228600" eaLnBrk="0" fontAlgn="base" hangingPunct="0">
              <a:spcBef>
                <a:spcPct val="40000"/>
              </a:spcBef>
              <a:spcAft>
                <a:spcPct val="0"/>
              </a:spcAft>
              <a:buFont typeface="Arial" charset="0"/>
              <a:buChar char="–"/>
              <a:defRPr sz="1700">
                <a:solidFill>
                  <a:schemeClr val="tx1"/>
                </a:solidFill>
                <a:latin typeface="Arial" charset="0"/>
                <a:ea typeface="ＭＳ Ｐゴシック" charset="-128"/>
              </a:defRPr>
            </a:lvl7pPr>
            <a:lvl8pPr marL="3429000" indent="-228600" eaLnBrk="0" fontAlgn="base" hangingPunct="0">
              <a:spcBef>
                <a:spcPct val="40000"/>
              </a:spcBef>
              <a:spcAft>
                <a:spcPct val="0"/>
              </a:spcAft>
              <a:buFont typeface="Arial" charset="0"/>
              <a:buChar char="–"/>
              <a:defRPr sz="1700">
                <a:solidFill>
                  <a:schemeClr val="tx1"/>
                </a:solidFill>
                <a:latin typeface="Arial" charset="0"/>
                <a:ea typeface="ＭＳ Ｐゴシック" charset="-128"/>
              </a:defRPr>
            </a:lvl8pPr>
            <a:lvl9pPr marL="3886200" indent="-228600" eaLnBrk="0" fontAlgn="base" hangingPunct="0">
              <a:spcBef>
                <a:spcPct val="40000"/>
              </a:spcBef>
              <a:spcAft>
                <a:spcPct val="0"/>
              </a:spcAft>
              <a:buFont typeface="Arial" charset="0"/>
              <a:buChar char="–"/>
              <a:defRPr sz="1700">
                <a:solidFill>
                  <a:schemeClr val="tx1"/>
                </a:solidFill>
                <a:latin typeface="Arial" charset="0"/>
                <a:ea typeface="ＭＳ Ｐゴシック" charset="-128"/>
              </a:defRPr>
            </a:lvl9pPr>
          </a:lstStyle>
          <a:p>
            <a:pPr>
              <a:spcBef>
                <a:spcPct val="0"/>
              </a:spcBef>
              <a:buFontTx/>
              <a:buNone/>
            </a:pPr>
            <a:fld id="{06C3D74C-6073-174E-B972-39156A12BE4C}" type="slidenum">
              <a:rPr lang="de-CH" altLang="de-DE" sz="1000"/>
              <a:pPr>
                <a:spcBef>
                  <a:spcPct val="0"/>
                </a:spcBef>
                <a:buFontTx/>
                <a:buNone/>
              </a:pPr>
              <a:t>23</a:t>
            </a:fld>
            <a:endParaRPr lang="de-CH" altLang="de-DE" sz="1000"/>
          </a:p>
        </p:txBody>
      </p:sp>
      <p:sp>
        <p:nvSpPr>
          <p:cNvPr id="30724" name="Rectangle 2"/>
          <p:cNvSpPr>
            <a:spLocks noGrp="1" noChangeArrowheads="1"/>
          </p:cNvSpPr>
          <p:nvPr>
            <p:ph type="title" idx="4294967295"/>
          </p:nvPr>
        </p:nvSpPr>
        <p:spPr/>
        <p:txBody>
          <a:bodyPr/>
          <a:lstStyle/>
          <a:p>
            <a:pPr eaLnBrk="1" hangingPunct="1"/>
            <a:r>
              <a:rPr lang="en-GB" altLang="de-DE" dirty="0">
                <a:ea typeface="ＭＳ Ｐゴシック" charset="-128"/>
              </a:rPr>
              <a:t>Outlook</a:t>
            </a:r>
          </a:p>
        </p:txBody>
      </p:sp>
      <p:sp>
        <p:nvSpPr>
          <p:cNvPr id="30725" name="Rectangle 3"/>
          <p:cNvSpPr>
            <a:spLocks noGrp="1" noChangeArrowheads="1"/>
          </p:cNvSpPr>
          <p:nvPr>
            <p:ph type="body" idx="4294967295"/>
          </p:nvPr>
        </p:nvSpPr>
        <p:spPr>
          <a:xfrm>
            <a:off x="900113" y="1916113"/>
            <a:ext cx="7920359" cy="4465637"/>
          </a:xfrm>
        </p:spPr>
        <p:txBody>
          <a:bodyPr/>
          <a:lstStyle/>
          <a:p>
            <a:pPr marL="190500" lvl="1" indent="0" eaLnBrk="1" hangingPunct="1">
              <a:lnSpc>
                <a:spcPct val="80000"/>
              </a:lnSpc>
              <a:buNone/>
            </a:pPr>
            <a:r>
              <a:rPr lang="en-GB" altLang="de-DE" sz="2000" b="1" dirty="0">
                <a:solidFill>
                  <a:schemeClr val="tx2"/>
                </a:solidFill>
                <a:ea typeface="ＭＳ Ｐゴシック" charset="-128"/>
              </a:rPr>
              <a:t>Empirics</a:t>
            </a:r>
          </a:p>
          <a:p>
            <a:pPr marL="534988" lvl="1" eaLnBrk="1" hangingPunct="1">
              <a:lnSpc>
                <a:spcPct val="80000"/>
              </a:lnSpc>
            </a:pPr>
            <a:r>
              <a:rPr lang="en-GB" altLang="de-DE" sz="2000" dirty="0">
                <a:ea typeface="ＭＳ Ｐゴシック" charset="-128"/>
              </a:rPr>
              <a:t>Different actors in 2 networks </a:t>
            </a:r>
          </a:p>
          <a:p>
            <a:pPr marL="536575" lvl="2" indent="0" eaLnBrk="1" hangingPunct="1">
              <a:lnSpc>
                <a:spcPct val="80000"/>
              </a:lnSpc>
              <a:buNone/>
            </a:pPr>
            <a:r>
              <a:rPr lang="en-GB" altLang="de-DE" sz="2000" dirty="0">
                <a:ea typeface="ＭＳ Ｐゴシック" charset="-128"/>
                <a:sym typeface="Wingdings" pitchFamily="2" charset="2"/>
              </a:rPr>
              <a:t> </a:t>
            </a:r>
            <a:r>
              <a:rPr lang="en-GB" altLang="de-DE" sz="2000" dirty="0">
                <a:ea typeface="ＭＳ Ｐゴシック" charset="-128"/>
              </a:rPr>
              <a:t>Difficult to find out interlinkages</a:t>
            </a:r>
          </a:p>
          <a:p>
            <a:pPr marL="536575" lvl="2" indent="0" eaLnBrk="1" hangingPunct="1">
              <a:lnSpc>
                <a:spcPct val="80000"/>
              </a:lnSpc>
              <a:buNone/>
            </a:pPr>
            <a:r>
              <a:rPr lang="en-GB" altLang="de-DE" sz="2000" dirty="0">
                <a:ea typeface="ＭＳ Ｐゴシック" charset="-128"/>
                <a:sym typeface="Wingdings" pitchFamily="2" charset="2"/>
              </a:rPr>
              <a:t> Could improve as well with </a:t>
            </a:r>
            <a:r>
              <a:rPr lang="en-GB" altLang="de-DE" sz="2000" dirty="0">
                <a:ea typeface="ＭＳ Ｐゴシック" charset="-128"/>
              </a:rPr>
              <a:t>new data collection for outside cooperation</a:t>
            </a:r>
          </a:p>
          <a:p>
            <a:pPr marL="534988" lvl="1" eaLnBrk="1" hangingPunct="1">
              <a:lnSpc>
                <a:spcPct val="80000"/>
              </a:lnSpc>
            </a:pPr>
            <a:endParaRPr lang="en-GB" altLang="de-DE" sz="2000" dirty="0">
              <a:ea typeface="ＭＳ Ｐゴシック" charset="-128"/>
            </a:endParaRPr>
          </a:p>
          <a:p>
            <a:pPr marL="534988" lvl="1" eaLnBrk="1" hangingPunct="1">
              <a:lnSpc>
                <a:spcPct val="80000"/>
              </a:lnSpc>
            </a:pPr>
            <a:r>
              <a:rPr lang="en-GB" altLang="de-DE" sz="2000" dirty="0">
                <a:ea typeface="ＭＳ Ｐゴシック" charset="-128"/>
              </a:rPr>
              <a:t>Networks change a lot over time</a:t>
            </a:r>
          </a:p>
          <a:p>
            <a:pPr marL="536575" lvl="2" indent="0" eaLnBrk="1" hangingPunct="1">
              <a:lnSpc>
                <a:spcPct val="80000"/>
              </a:lnSpc>
              <a:buNone/>
            </a:pPr>
            <a:r>
              <a:rPr lang="en-GB" altLang="de-DE" sz="2000" dirty="0">
                <a:ea typeface="ＭＳ Ｐゴシック" charset="-128"/>
                <a:sym typeface="Wingdings" pitchFamily="2" charset="2"/>
              </a:rPr>
              <a:t></a:t>
            </a:r>
            <a:r>
              <a:rPr lang="en-GB" altLang="de-DE" sz="2000" dirty="0">
                <a:ea typeface="ＭＳ Ｐゴシック" charset="-128"/>
              </a:rPr>
              <a:t> Convergence issues with 3 waves</a:t>
            </a:r>
          </a:p>
          <a:p>
            <a:pPr marL="536575" lvl="2" indent="0" eaLnBrk="1" hangingPunct="1">
              <a:lnSpc>
                <a:spcPct val="80000"/>
              </a:lnSpc>
              <a:buNone/>
            </a:pPr>
            <a:r>
              <a:rPr lang="en-GB" altLang="de-DE" sz="2000" dirty="0">
                <a:ea typeface="ＭＳ Ｐゴシック" charset="-128"/>
                <a:sym typeface="Wingdings" pitchFamily="2" charset="2"/>
              </a:rPr>
              <a:t></a:t>
            </a:r>
            <a:r>
              <a:rPr lang="en-GB" altLang="de-DE" sz="2000" dirty="0">
                <a:ea typeface="ＭＳ Ｐゴシック" charset="-128"/>
              </a:rPr>
              <a:t> How to deal with 18 years of data?</a:t>
            </a:r>
          </a:p>
          <a:p>
            <a:pPr marL="534988" lvl="1" eaLnBrk="1" hangingPunct="1">
              <a:lnSpc>
                <a:spcPct val="80000"/>
              </a:lnSpc>
            </a:pPr>
            <a:endParaRPr lang="en-GB" altLang="de-DE" sz="2000" dirty="0">
              <a:ea typeface="ＭＳ Ｐゴシック" charset="-128"/>
            </a:endParaRPr>
          </a:p>
          <a:p>
            <a:pPr marL="534988" lvl="1" eaLnBrk="1" hangingPunct="1">
              <a:lnSpc>
                <a:spcPct val="80000"/>
              </a:lnSpc>
            </a:pPr>
            <a:r>
              <a:rPr lang="en-GB" altLang="de-DE" sz="2000" dirty="0">
                <a:ea typeface="ＭＳ Ｐゴシック" charset="-128"/>
              </a:rPr>
              <a:t>Alternative modelling approaches to SAOMs</a:t>
            </a:r>
          </a:p>
          <a:p>
            <a:pPr marL="903288" lvl="2" eaLnBrk="1" hangingPunct="1">
              <a:lnSpc>
                <a:spcPct val="80000"/>
              </a:lnSpc>
            </a:pPr>
            <a:r>
              <a:rPr lang="en-GB" altLang="de-DE" sz="2000" dirty="0">
                <a:ea typeface="ＭＳ Ｐゴシック" charset="-128"/>
              </a:rPr>
              <a:t>Dynamic Actor-Oriented Models (</a:t>
            </a:r>
            <a:r>
              <a:rPr lang="en-GB" altLang="de-DE" sz="2000" dirty="0" err="1">
                <a:ea typeface="ＭＳ Ｐゴシック" charset="-128"/>
              </a:rPr>
              <a:t>DyNAMs</a:t>
            </a:r>
            <a:r>
              <a:rPr lang="en-GB" altLang="de-DE" sz="2000" dirty="0">
                <a:ea typeface="ＭＳ Ｐゴシック" charset="-128"/>
              </a:rPr>
              <a:t>)</a:t>
            </a:r>
          </a:p>
        </p:txBody>
      </p:sp>
    </p:spTree>
    <p:extLst>
      <p:ext uri="{BB962C8B-B14F-4D97-AF65-F5344CB8AC3E}">
        <p14:creationId xmlns:p14="http://schemas.microsoft.com/office/powerpoint/2010/main" val="2485798025"/>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xmlns:p14="http://schemas.microsoft.com/office/powerpoint/2010/mai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2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2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72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72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725">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725">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72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6"/>
          <p:cNvSpPr>
            <a:spLocks noGrp="1" noChangeArrowheads="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40000"/>
              </a:spcBef>
              <a:buFont typeface="Arial" charset="0"/>
              <a:defRPr sz="1700">
                <a:solidFill>
                  <a:schemeClr val="tx1"/>
                </a:solidFill>
                <a:latin typeface="Arial" charset="0"/>
                <a:ea typeface="ＭＳ Ｐゴシック" charset="-128"/>
              </a:defRPr>
            </a:lvl1pPr>
            <a:lvl2pPr marL="742950" indent="-285750">
              <a:spcBef>
                <a:spcPct val="40000"/>
              </a:spcBef>
              <a:buFont typeface="Arial" charset="0"/>
              <a:buChar char="–"/>
              <a:defRPr sz="1700">
                <a:solidFill>
                  <a:schemeClr val="tx1"/>
                </a:solidFill>
                <a:latin typeface="Arial" charset="0"/>
                <a:ea typeface="ＭＳ Ｐゴシック" charset="-128"/>
              </a:defRPr>
            </a:lvl2pPr>
            <a:lvl3pPr marL="1143000" indent="-228600">
              <a:spcBef>
                <a:spcPct val="40000"/>
              </a:spcBef>
              <a:buFont typeface="Arial" charset="0"/>
              <a:buChar char="–"/>
              <a:defRPr sz="1700">
                <a:solidFill>
                  <a:schemeClr val="tx1"/>
                </a:solidFill>
                <a:latin typeface="Arial" charset="0"/>
                <a:ea typeface="ＭＳ Ｐゴシック" charset="-128"/>
              </a:defRPr>
            </a:lvl3pPr>
            <a:lvl4pPr marL="1600200" indent="-228600">
              <a:spcBef>
                <a:spcPct val="40000"/>
              </a:spcBef>
              <a:buFont typeface="Arial" charset="0"/>
              <a:buChar char="–"/>
              <a:defRPr sz="1700">
                <a:solidFill>
                  <a:schemeClr val="tx1"/>
                </a:solidFill>
                <a:latin typeface="Arial" charset="0"/>
                <a:ea typeface="ＭＳ Ｐゴシック" charset="-128"/>
              </a:defRPr>
            </a:lvl4pPr>
            <a:lvl5pPr marL="2057400" indent="-228600">
              <a:spcBef>
                <a:spcPct val="40000"/>
              </a:spcBef>
              <a:buFont typeface="Arial" charset="0"/>
              <a:buChar char="–"/>
              <a:defRPr sz="1700">
                <a:solidFill>
                  <a:schemeClr val="tx1"/>
                </a:solidFill>
                <a:latin typeface="Arial" charset="0"/>
                <a:ea typeface="ＭＳ Ｐゴシック" charset="-128"/>
              </a:defRPr>
            </a:lvl5pPr>
            <a:lvl6pPr marL="2514600" indent="-228600" eaLnBrk="0" fontAlgn="base" hangingPunct="0">
              <a:spcBef>
                <a:spcPct val="40000"/>
              </a:spcBef>
              <a:spcAft>
                <a:spcPct val="0"/>
              </a:spcAft>
              <a:buFont typeface="Arial" charset="0"/>
              <a:buChar char="–"/>
              <a:defRPr sz="1700">
                <a:solidFill>
                  <a:schemeClr val="tx1"/>
                </a:solidFill>
                <a:latin typeface="Arial" charset="0"/>
                <a:ea typeface="ＭＳ Ｐゴシック" charset="-128"/>
              </a:defRPr>
            </a:lvl6pPr>
            <a:lvl7pPr marL="2971800" indent="-228600" eaLnBrk="0" fontAlgn="base" hangingPunct="0">
              <a:spcBef>
                <a:spcPct val="40000"/>
              </a:spcBef>
              <a:spcAft>
                <a:spcPct val="0"/>
              </a:spcAft>
              <a:buFont typeface="Arial" charset="0"/>
              <a:buChar char="–"/>
              <a:defRPr sz="1700">
                <a:solidFill>
                  <a:schemeClr val="tx1"/>
                </a:solidFill>
                <a:latin typeface="Arial" charset="0"/>
                <a:ea typeface="ＭＳ Ｐゴシック" charset="-128"/>
              </a:defRPr>
            </a:lvl7pPr>
            <a:lvl8pPr marL="3429000" indent="-228600" eaLnBrk="0" fontAlgn="base" hangingPunct="0">
              <a:spcBef>
                <a:spcPct val="40000"/>
              </a:spcBef>
              <a:spcAft>
                <a:spcPct val="0"/>
              </a:spcAft>
              <a:buFont typeface="Arial" charset="0"/>
              <a:buChar char="–"/>
              <a:defRPr sz="1700">
                <a:solidFill>
                  <a:schemeClr val="tx1"/>
                </a:solidFill>
                <a:latin typeface="Arial" charset="0"/>
                <a:ea typeface="ＭＳ Ｐゴシック" charset="-128"/>
              </a:defRPr>
            </a:lvl8pPr>
            <a:lvl9pPr marL="3886200" indent="-228600" eaLnBrk="0" fontAlgn="base" hangingPunct="0">
              <a:spcBef>
                <a:spcPct val="40000"/>
              </a:spcBef>
              <a:spcAft>
                <a:spcPct val="0"/>
              </a:spcAft>
              <a:buFont typeface="Arial" charset="0"/>
              <a:buChar char="–"/>
              <a:defRPr sz="1700">
                <a:solidFill>
                  <a:schemeClr val="tx1"/>
                </a:solidFill>
                <a:latin typeface="Arial" charset="0"/>
                <a:ea typeface="ＭＳ Ｐゴシック" charset="-128"/>
              </a:defRPr>
            </a:lvl9pPr>
          </a:lstStyle>
          <a:p>
            <a:pPr>
              <a:spcBef>
                <a:spcPct val="0"/>
              </a:spcBef>
              <a:buFontTx/>
              <a:buNone/>
            </a:pPr>
            <a:fld id="{EF767D03-7D2B-0144-B64F-FD4136C2B53D}" type="slidenum">
              <a:rPr lang="de-CH" altLang="de-DE" sz="1000"/>
              <a:pPr>
                <a:spcBef>
                  <a:spcPct val="0"/>
                </a:spcBef>
                <a:buFontTx/>
                <a:buNone/>
              </a:pPr>
              <a:t>24</a:t>
            </a:fld>
            <a:endParaRPr lang="de-CH" altLang="de-DE" sz="1000"/>
          </a:p>
        </p:txBody>
      </p:sp>
      <p:sp>
        <p:nvSpPr>
          <p:cNvPr id="57348" name="Rectangle 2"/>
          <p:cNvSpPr>
            <a:spLocks noGrp="1" noChangeArrowheads="1"/>
          </p:cNvSpPr>
          <p:nvPr>
            <p:ph type="ctrTitle" idx="4294967295"/>
          </p:nvPr>
        </p:nvSpPr>
        <p:spPr>
          <a:xfrm>
            <a:off x="900113" y="2278063"/>
            <a:ext cx="7343775" cy="1727200"/>
          </a:xfrm>
        </p:spPr>
        <p:txBody>
          <a:bodyPr/>
          <a:lstStyle/>
          <a:p>
            <a:pPr eaLnBrk="1" hangingPunct="1">
              <a:lnSpc>
                <a:spcPct val="130000"/>
              </a:lnSpc>
            </a:pPr>
            <a:r>
              <a:rPr lang="en-GB" altLang="de-DE" sz="3500" dirty="0">
                <a:ea typeface="ＭＳ Ｐゴシック" charset="-128"/>
              </a:rPr>
              <a:t>All ideas and suggestions are welcome!</a:t>
            </a:r>
            <a:endParaRPr lang="de-CH" altLang="de-DE" sz="3500" dirty="0">
              <a:ea typeface="ＭＳ Ｐゴシック" charset="-128"/>
            </a:endParaRPr>
          </a:p>
        </p:txBody>
      </p:sp>
      <p:sp>
        <p:nvSpPr>
          <p:cNvPr id="57349" name="Rectangle 3"/>
          <p:cNvSpPr>
            <a:spLocks noGrp="1" noChangeArrowheads="1"/>
          </p:cNvSpPr>
          <p:nvPr>
            <p:ph type="subTitle" idx="4294967295"/>
          </p:nvPr>
        </p:nvSpPr>
        <p:spPr>
          <a:xfrm>
            <a:off x="900113" y="4556720"/>
            <a:ext cx="8136383" cy="1752600"/>
          </a:xfrm>
        </p:spPr>
        <p:txBody>
          <a:bodyPr/>
          <a:lstStyle/>
          <a:p>
            <a:pPr marL="0" indent="0" eaLnBrk="1" hangingPunct="1">
              <a:lnSpc>
                <a:spcPct val="90000"/>
              </a:lnSpc>
            </a:pPr>
            <a:r>
              <a:rPr lang="de-CH" altLang="de-DE" sz="2000" dirty="0">
                <a:ea typeface="ＭＳ Ｐゴシック" charset="-128"/>
              </a:rPr>
              <a:t>Paula Castro			Marlene Kammerer</a:t>
            </a:r>
          </a:p>
          <a:p>
            <a:pPr marL="0" indent="0" eaLnBrk="1" hangingPunct="1">
              <a:lnSpc>
                <a:spcPct val="90000"/>
              </a:lnSpc>
            </a:pPr>
            <a:r>
              <a:rPr lang="de-CH" altLang="de-DE" sz="2000" dirty="0">
                <a:ea typeface="ＭＳ Ｐゴシック" charset="-128"/>
                <a:hlinkClick r:id="rId3"/>
              </a:rPr>
              <a:t>castro@pw.uzh.ch</a:t>
            </a:r>
            <a:r>
              <a:rPr lang="de-CH" altLang="de-DE" sz="2000" dirty="0">
                <a:ea typeface="ＭＳ Ｐゴシック" charset="-128"/>
              </a:rPr>
              <a:t>		</a:t>
            </a:r>
            <a:r>
              <a:rPr lang="de-CH" altLang="de-DE" sz="2000" dirty="0">
                <a:ea typeface="ＭＳ Ｐゴシック" charset="-128"/>
                <a:hlinkClick r:id="rId4"/>
              </a:rPr>
              <a:t>marlene.kammerer@ipw.unibe.ch</a:t>
            </a:r>
            <a:r>
              <a:rPr lang="de-CH" altLang="de-DE" sz="2000" dirty="0">
                <a:ea typeface="ＭＳ Ｐゴシック" charset="-128"/>
              </a:rPr>
              <a:t> </a:t>
            </a:r>
            <a:endParaRPr lang="de-CH" altLang="de-DE" sz="1600" dirty="0">
              <a:ea typeface="ＭＳ Ｐゴシック" charset="-128"/>
            </a:endParaRPr>
          </a:p>
        </p:txBody>
      </p:sp>
    </p:spTree>
    <p:extLst>
      <p:ext uri="{BB962C8B-B14F-4D97-AF65-F5344CB8AC3E}">
        <p14:creationId xmlns:p14="http://schemas.microsoft.com/office/powerpoint/2010/main" val="328502549"/>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xmlns:p14="http://schemas.microsoft.com/office/powerpoint/2010/main" spd="slow" advClick="0" advTm="20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6"/>
          <p:cNvSpPr>
            <a:spLocks noGrp="1" noChangeArrowheads="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40000"/>
              </a:spcBef>
              <a:buFont typeface="Arial" charset="0"/>
              <a:defRPr sz="1700">
                <a:solidFill>
                  <a:schemeClr val="tx1"/>
                </a:solidFill>
                <a:latin typeface="Arial" charset="0"/>
                <a:ea typeface="ＭＳ Ｐゴシック" charset="-128"/>
              </a:defRPr>
            </a:lvl1pPr>
            <a:lvl2pPr marL="742950" indent="-285750">
              <a:spcBef>
                <a:spcPct val="40000"/>
              </a:spcBef>
              <a:buFont typeface="Arial" charset="0"/>
              <a:buChar char="–"/>
              <a:defRPr sz="1700">
                <a:solidFill>
                  <a:schemeClr val="tx1"/>
                </a:solidFill>
                <a:latin typeface="Arial" charset="0"/>
                <a:ea typeface="ＭＳ Ｐゴシック" charset="-128"/>
              </a:defRPr>
            </a:lvl2pPr>
            <a:lvl3pPr marL="1143000" indent="-228600">
              <a:spcBef>
                <a:spcPct val="40000"/>
              </a:spcBef>
              <a:buFont typeface="Arial" charset="0"/>
              <a:buChar char="–"/>
              <a:defRPr sz="1700">
                <a:solidFill>
                  <a:schemeClr val="tx1"/>
                </a:solidFill>
                <a:latin typeface="Arial" charset="0"/>
                <a:ea typeface="ＭＳ Ｐゴシック" charset="-128"/>
              </a:defRPr>
            </a:lvl3pPr>
            <a:lvl4pPr marL="1600200" indent="-228600">
              <a:spcBef>
                <a:spcPct val="40000"/>
              </a:spcBef>
              <a:buFont typeface="Arial" charset="0"/>
              <a:buChar char="–"/>
              <a:defRPr sz="1700">
                <a:solidFill>
                  <a:schemeClr val="tx1"/>
                </a:solidFill>
                <a:latin typeface="Arial" charset="0"/>
                <a:ea typeface="ＭＳ Ｐゴシック" charset="-128"/>
              </a:defRPr>
            </a:lvl4pPr>
            <a:lvl5pPr marL="2057400" indent="-228600">
              <a:spcBef>
                <a:spcPct val="40000"/>
              </a:spcBef>
              <a:buFont typeface="Arial" charset="0"/>
              <a:buChar char="–"/>
              <a:defRPr sz="1700">
                <a:solidFill>
                  <a:schemeClr val="tx1"/>
                </a:solidFill>
                <a:latin typeface="Arial" charset="0"/>
                <a:ea typeface="ＭＳ Ｐゴシック" charset="-128"/>
              </a:defRPr>
            </a:lvl5pPr>
            <a:lvl6pPr marL="2514600" indent="-228600" eaLnBrk="0" fontAlgn="base" hangingPunct="0">
              <a:spcBef>
                <a:spcPct val="40000"/>
              </a:spcBef>
              <a:spcAft>
                <a:spcPct val="0"/>
              </a:spcAft>
              <a:buFont typeface="Arial" charset="0"/>
              <a:buChar char="–"/>
              <a:defRPr sz="1700">
                <a:solidFill>
                  <a:schemeClr val="tx1"/>
                </a:solidFill>
                <a:latin typeface="Arial" charset="0"/>
                <a:ea typeface="ＭＳ Ｐゴシック" charset="-128"/>
              </a:defRPr>
            </a:lvl6pPr>
            <a:lvl7pPr marL="2971800" indent="-228600" eaLnBrk="0" fontAlgn="base" hangingPunct="0">
              <a:spcBef>
                <a:spcPct val="40000"/>
              </a:spcBef>
              <a:spcAft>
                <a:spcPct val="0"/>
              </a:spcAft>
              <a:buFont typeface="Arial" charset="0"/>
              <a:buChar char="–"/>
              <a:defRPr sz="1700">
                <a:solidFill>
                  <a:schemeClr val="tx1"/>
                </a:solidFill>
                <a:latin typeface="Arial" charset="0"/>
                <a:ea typeface="ＭＳ Ｐゴシック" charset="-128"/>
              </a:defRPr>
            </a:lvl7pPr>
            <a:lvl8pPr marL="3429000" indent="-228600" eaLnBrk="0" fontAlgn="base" hangingPunct="0">
              <a:spcBef>
                <a:spcPct val="40000"/>
              </a:spcBef>
              <a:spcAft>
                <a:spcPct val="0"/>
              </a:spcAft>
              <a:buFont typeface="Arial" charset="0"/>
              <a:buChar char="–"/>
              <a:defRPr sz="1700">
                <a:solidFill>
                  <a:schemeClr val="tx1"/>
                </a:solidFill>
                <a:latin typeface="Arial" charset="0"/>
                <a:ea typeface="ＭＳ Ｐゴシック" charset="-128"/>
              </a:defRPr>
            </a:lvl8pPr>
            <a:lvl9pPr marL="3886200" indent="-228600" eaLnBrk="0" fontAlgn="base" hangingPunct="0">
              <a:spcBef>
                <a:spcPct val="40000"/>
              </a:spcBef>
              <a:spcAft>
                <a:spcPct val="0"/>
              </a:spcAft>
              <a:buFont typeface="Arial" charset="0"/>
              <a:buChar char="–"/>
              <a:defRPr sz="1700">
                <a:solidFill>
                  <a:schemeClr val="tx1"/>
                </a:solidFill>
                <a:latin typeface="Arial" charset="0"/>
                <a:ea typeface="ＭＳ Ｐゴシック" charset="-128"/>
              </a:defRPr>
            </a:lvl9pPr>
          </a:lstStyle>
          <a:p>
            <a:pPr>
              <a:spcBef>
                <a:spcPct val="0"/>
              </a:spcBef>
              <a:buFontTx/>
              <a:buNone/>
            </a:pPr>
            <a:fld id="{06C3D74C-6073-174E-B972-39156A12BE4C}" type="slidenum">
              <a:rPr lang="de-CH" altLang="de-DE" sz="1000"/>
              <a:pPr>
                <a:spcBef>
                  <a:spcPct val="0"/>
                </a:spcBef>
                <a:buFontTx/>
                <a:buNone/>
              </a:pPr>
              <a:t>25</a:t>
            </a:fld>
            <a:endParaRPr lang="de-CH" altLang="de-DE" sz="1000"/>
          </a:p>
        </p:txBody>
      </p:sp>
      <p:sp>
        <p:nvSpPr>
          <p:cNvPr id="30724" name="Rectangle 2"/>
          <p:cNvSpPr>
            <a:spLocks noGrp="1" noChangeArrowheads="1"/>
          </p:cNvSpPr>
          <p:nvPr>
            <p:ph type="title" idx="4294967295"/>
          </p:nvPr>
        </p:nvSpPr>
        <p:spPr/>
        <p:txBody>
          <a:bodyPr/>
          <a:lstStyle/>
          <a:p>
            <a:pPr eaLnBrk="1" hangingPunct="1"/>
            <a:r>
              <a:rPr lang="en-GB" altLang="de-DE" dirty="0">
                <a:ea typeface="ＭＳ Ｐゴシック" charset="-128"/>
              </a:rPr>
              <a:t>Data: Cooperation outside the negotiations</a:t>
            </a:r>
          </a:p>
        </p:txBody>
      </p:sp>
      <p:sp>
        <p:nvSpPr>
          <p:cNvPr id="30725" name="Rectangle 3"/>
          <p:cNvSpPr>
            <a:spLocks noGrp="1" noChangeArrowheads="1"/>
          </p:cNvSpPr>
          <p:nvPr>
            <p:ph type="body" idx="4294967295"/>
          </p:nvPr>
        </p:nvSpPr>
        <p:spPr>
          <a:xfrm>
            <a:off x="900113" y="1916113"/>
            <a:ext cx="8136383" cy="4465637"/>
          </a:xfrm>
        </p:spPr>
        <p:txBody>
          <a:bodyPr/>
          <a:lstStyle/>
          <a:p>
            <a:pPr marL="534988" lvl="1" eaLnBrk="1" hangingPunct="1">
              <a:lnSpc>
                <a:spcPct val="80000"/>
              </a:lnSpc>
            </a:pPr>
            <a:r>
              <a:rPr lang="en-GB" altLang="de-DE" sz="2000" b="1" dirty="0">
                <a:solidFill>
                  <a:schemeClr val="tx2"/>
                </a:solidFill>
                <a:ea typeface="ＭＳ Ｐゴシック" charset="-128"/>
              </a:rPr>
              <a:t>Cooperation categories:</a:t>
            </a:r>
          </a:p>
          <a:p>
            <a:pPr marL="903288" lvl="2" eaLnBrk="1" hangingPunct="1">
              <a:lnSpc>
                <a:spcPct val="80000"/>
              </a:lnSpc>
            </a:pPr>
            <a:r>
              <a:rPr lang="en-GB" altLang="de-DE" sz="2000" b="1" dirty="0">
                <a:solidFill>
                  <a:srgbClr val="FF0000"/>
                </a:solidFill>
                <a:ea typeface="ＭＳ Ｐゴシック" charset="-128"/>
              </a:rPr>
              <a:t>-6: </a:t>
            </a:r>
            <a:r>
              <a:rPr lang="en-GB" altLang="de-DE" sz="2000" dirty="0">
                <a:ea typeface="ＭＳ Ｐゴシック" charset="-128"/>
              </a:rPr>
              <a:t>Protest, boycott, reduce relations, stop aid, impose sanctions</a:t>
            </a:r>
          </a:p>
          <a:p>
            <a:pPr marL="903288" lvl="2" eaLnBrk="1" hangingPunct="1">
              <a:lnSpc>
                <a:spcPct val="80000"/>
              </a:lnSpc>
            </a:pPr>
            <a:r>
              <a:rPr lang="en-GB" altLang="de-DE" sz="2000" b="1" dirty="0">
                <a:solidFill>
                  <a:srgbClr val="FF0000"/>
                </a:solidFill>
                <a:ea typeface="ＭＳ Ｐゴシック" charset="-128"/>
              </a:rPr>
              <a:t>-5: </a:t>
            </a:r>
            <a:r>
              <a:rPr lang="en-GB" altLang="de-DE" sz="2000" dirty="0">
                <a:ea typeface="ＭＳ Ｐゴシック" charset="-128"/>
              </a:rPr>
              <a:t>Threaten to reduce/stop aid, impose sanctions, or halt negotiations; give an ultimatum</a:t>
            </a:r>
          </a:p>
          <a:p>
            <a:pPr marL="903288" lvl="2" eaLnBrk="1" hangingPunct="1">
              <a:lnSpc>
                <a:spcPct val="80000"/>
              </a:lnSpc>
            </a:pPr>
            <a:r>
              <a:rPr lang="en-GB" altLang="de-DE" sz="2000" b="1" dirty="0">
                <a:solidFill>
                  <a:srgbClr val="FF0000"/>
                </a:solidFill>
                <a:ea typeface="ＭＳ Ｐゴシック" charset="-128"/>
              </a:rPr>
              <a:t>-4: </a:t>
            </a:r>
            <a:r>
              <a:rPr lang="en-GB" altLang="de-DE" sz="2000" dirty="0">
                <a:ea typeface="ＭＳ Ｐゴシック" charset="-128"/>
              </a:rPr>
              <a:t>Reject material or diplomatic cooperation or aid</a:t>
            </a:r>
          </a:p>
          <a:p>
            <a:pPr marL="903288" lvl="2" eaLnBrk="1" hangingPunct="1">
              <a:lnSpc>
                <a:spcPct val="80000"/>
              </a:lnSpc>
            </a:pPr>
            <a:r>
              <a:rPr lang="en-GB" altLang="de-DE" sz="2000" b="1" dirty="0">
                <a:solidFill>
                  <a:srgbClr val="FF0000"/>
                </a:solidFill>
                <a:ea typeface="ＭＳ Ｐゴシック" charset="-128"/>
              </a:rPr>
              <a:t>-3: </a:t>
            </a:r>
            <a:r>
              <a:rPr lang="en-GB" altLang="de-DE" sz="2000" dirty="0">
                <a:ea typeface="ＭＳ Ｐゴシック" charset="-128"/>
              </a:rPr>
              <a:t>Disapprove, criticize, accuse, complain</a:t>
            </a:r>
          </a:p>
          <a:p>
            <a:pPr marL="903288" lvl="2" eaLnBrk="1" hangingPunct="1">
              <a:lnSpc>
                <a:spcPct val="80000"/>
              </a:lnSpc>
            </a:pPr>
            <a:r>
              <a:rPr lang="en-GB" altLang="de-DE" sz="2000" b="1" dirty="0">
                <a:solidFill>
                  <a:srgbClr val="FF0000"/>
                </a:solidFill>
                <a:ea typeface="ＭＳ Ｐゴシック" charset="-128"/>
              </a:rPr>
              <a:t>-2: </a:t>
            </a:r>
            <a:r>
              <a:rPr lang="en-GB" altLang="de-DE" sz="2000" dirty="0">
                <a:ea typeface="ＭＳ Ｐゴシック" charset="-128"/>
              </a:rPr>
              <a:t>Demand for material or diplomatic cooperation or aid</a:t>
            </a:r>
          </a:p>
          <a:p>
            <a:pPr marL="903288" lvl="2" eaLnBrk="1" hangingPunct="1">
              <a:lnSpc>
                <a:spcPct val="80000"/>
              </a:lnSpc>
            </a:pPr>
            <a:r>
              <a:rPr lang="en-GB" altLang="de-DE" sz="2000" b="1" dirty="0">
                <a:solidFill>
                  <a:srgbClr val="FF0000"/>
                </a:solidFill>
                <a:ea typeface="ＭＳ Ｐゴシック" charset="-128"/>
              </a:rPr>
              <a:t>-1: </a:t>
            </a:r>
            <a:r>
              <a:rPr lang="en-GB" altLang="de-DE" sz="2000" dirty="0">
                <a:ea typeface="ＭＳ Ｐゴシック" charset="-128"/>
              </a:rPr>
              <a:t>Negative statement such a pessimistic comment</a:t>
            </a:r>
          </a:p>
          <a:p>
            <a:pPr marL="903288" lvl="2" eaLnBrk="1" hangingPunct="1">
              <a:lnSpc>
                <a:spcPct val="80000"/>
              </a:lnSpc>
            </a:pPr>
            <a:r>
              <a:rPr lang="en-GB" altLang="de-DE" sz="2000" b="1" dirty="0">
                <a:solidFill>
                  <a:srgbClr val="039E48"/>
                </a:solidFill>
                <a:ea typeface="ＭＳ Ｐゴシック" charset="-128"/>
              </a:rPr>
              <a:t>1: </a:t>
            </a:r>
            <a:r>
              <a:rPr lang="en-GB" altLang="de-DE" sz="2000" dirty="0">
                <a:ea typeface="ＭＳ Ｐゴシック" charset="-128"/>
              </a:rPr>
              <a:t>Positive statement, symbolic acts, express accord</a:t>
            </a:r>
          </a:p>
          <a:p>
            <a:pPr marL="903288" lvl="2" eaLnBrk="1" hangingPunct="1">
              <a:lnSpc>
                <a:spcPct val="80000"/>
              </a:lnSpc>
            </a:pPr>
            <a:r>
              <a:rPr lang="en-GB" altLang="de-DE" sz="2000" b="1" dirty="0">
                <a:solidFill>
                  <a:srgbClr val="039E48"/>
                </a:solidFill>
                <a:ea typeface="ＭＳ Ｐゴシック" charset="-128"/>
              </a:rPr>
              <a:t>2: </a:t>
            </a:r>
            <a:r>
              <a:rPr lang="en-GB" altLang="de-DE" sz="2000" dirty="0">
                <a:ea typeface="ＭＳ Ｐゴシック" charset="-128"/>
              </a:rPr>
              <a:t>Consult, make or host a visit, meet, negotiate, discuss</a:t>
            </a:r>
          </a:p>
          <a:p>
            <a:pPr marL="903288" lvl="2" eaLnBrk="1" hangingPunct="1">
              <a:lnSpc>
                <a:spcPct val="80000"/>
              </a:lnSpc>
            </a:pPr>
            <a:r>
              <a:rPr lang="en-GB" altLang="de-DE" sz="2000" b="1" dirty="0">
                <a:solidFill>
                  <a:srgbClr val="039E48"/>
                </a:solidFill>
                <a:ea typeface="ＭＳ Ｐゴシック" charset="-128"/>
              </a:rPr>
              <a:t>3: </a:t>
            </a:r>
            <a:r>
              <a:rPr lang="en-GB" altLang="de-DE" sz="2000" dirty="0">
                <a:ea typeface="ＭＳ Ｐゴシック" charset="-128"/>
              </a:rPr>
              <a:t>Appeal for material or diplomatic cooperation or aid</a:t>
            </a:r>
          </a:p>
          <a:p>
            <a:pPr marL="903288" lvl="2" eaLnBrk="1" hangingPunct="1">
              <a:lnSpc>
                <a:spcPct val="80000"/>
              </a:lnSpc>
            </a:pPr>
            <a:r>
              <a:rPr lang="en-GB" altLang="de-DE" sz="2000" b="1" dirty="0">
                <a:solidFill>
                  <a:srgbClr val="039E48"/>
                </a:solidFill>
                <a:ea typeface="ＭＳ Ｐゴシック" charset="-128"/>
              </a:rPr>
              <a:t>4: </a:t>
            </a:r>
            <a:r>
              <a:rPr lang="en-GB" altLang="de-DE" sz="2000" dirty="0">
                <a:ea typeface="ＭＳ Ｐゴシック" charset="-128"/>
              </a:rPr>
              <a:t>Express intent to engage in material / diplomatic coop</a:t>
            </a:r>
          </a:p>
          <a:p>
            <a:pPr marL="903288" lvl="2" eaLnBrk="1" hangingPunct="1">
              <a:lnSpc>
                <a:spcPct val="80000"/>
              </a:lnSpc>
            </a:pPr>
            <a:r>
              <a:rPr lang="en-GB" altLang="de-DE" sz="2000" b="1" dirty="0">
                <a:solidFill>
                  <a:srgbClr val="039E48"/>
                </a:solidFill>
                <a:ea typeface="ＭＳ Ｐゴシック" charset="-128"/>
              </a:rPr>
              <a:t>5: </a:t>
            </a:r>
            <a:r>
              <a:rPr lang="en-GB" altLang="de-DE" sz="2000" dirty="0">
                <a:ea typeface="ＭＳ Ｐゴシック" charset="-128"/>
              </a:rPr>
              <a:t>Ease sanctions, agree on political reform</a:t>
            </a:r>
          </a:p>
          <a:p>
            <a:pPr marL="903288" lvl="2" eaLnBrk="1" hangingPunct="1">
              <a:lnSpc>
                <a:spcPct val="80000"/>
              </a:lnSpc>
            </a:pPr>
            <a:r>
              <a:rPr lang="en-GB" altLang="de-DE" sz="2000" b="1" dirty="0">
                <a:solidFill>
                  <a:srgbClr val="039E48"/>
                </a:solidFill>
                <a:ea typeface="ＭＳ Ｐゴシック" charset="-128"/>
              </a:rPr>
              <a:t>6: </a:t>
            </a:r>
            <a:r>
              <a:rPr lang="en-GB" altLang="de-DE" sz="2000" dirty="0">
                <a:ea typeface="ＭＳ Ｐゴシック" charset="-128"/>
              </a:rPr>
              <a:t>Provide aid or engage in material / diplomatic cooperation</a:t>
            </a:r>
          </a:p>
          <a:p>
            <a:pPr marL="534988" lvl="1" eaLnBrk="1" hangingPunct="1">
              <a:lnSpc>
                <a:spcPct val="80000"/>
              </a:lnSpc>
            </a:pPr>
            <a:endParaRPr lang="en-GB" altLang="de-DE" sz="2000" dirty="0">
              <a:ea typeface="ＭＳ Ｐゴシック" charset="-128"/>
            </a:endParaRPr>
          </a:p>
        </p:txBody>
      </p:sp>
    </p:spTree>
    <p:extLst>
      <p:ext uri="{BB962C8B-B14F-4D97-AF65-F5344CB8AC3E}">
        <p14:creationId xmlns:p14="http://schemas.microsoft.com/office/powerpoint/2010/main" val="2477702280"/>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xmlns:p14="http://schemas.microsoft.com/office/powerpoint/2010/mai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2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2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72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72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72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72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72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72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72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725">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72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113" y="1268413"/>
            <a:ext cx="7632327" cy="503237"/>
          </a:xfrm>
        </p:spPr>
        <p:txBody>
          <a:bodyPr/>
          <a:lstStyle/>
          <a:p>
            <a:r>
              <a:rPr lang="de-CH" dirty="0" err="1"/>
              <a:t>Number</a:t>
            </a:r>
            <a:r>
              <a:rPr lang="de-CH" dirty="0"/>
              <a:t> </a:t>
            </a:r>
            <a:r>
              <a:rPr lang="de-CH" dirty="0" err="1"/>
              <a:t>of</a:t>
            </a:r>
            <a:r>
              <a:rPr lang="de-CH" dirty="0"/>
              <a:t> </a:t>
            </a:r>
            <a:r>
              <a:rPr lang="de-CH" dirty="0" err="1"/>
              <a:t>cooperative</a:t>
            </a:r>
            <a:r>
              <a:rPr lang="de-CH" dirty="0"/>
              <a:t> </a:t>
            </a:r>
            <a:r>
              <a:rPr lang="de-CH" dirty="0" err="1"/>
              <a:t>and</a:t>
            </a:r>
            <a:r>
              <a:rPr lang="de-CH" dirty="0"/>
              <a:t> </a:t>
            </a:r>
            <a:r>
              <a:rPr lang="de-CH" dirty="0" err="1"/>
              <a:t>conflictive</a:t>
            </a:r>
            <a:r>
              <a:rPr lang="de-CH" dirty="0"/>
              <a:t> </a:t>
            </a:r>
            <a:r>
              <a:rPr lang="de-CH" dirty="0" err="1"/>
              <a:t>interactions</a:t>
            </a:r>
            <a:endParaRPr lang="en-US" dirty="0"/>
          </a:p>
        </p:txBody>
      </p:sp>
      <p:sp>
        <p:nvSpPr>
          <p:cNvPr id="6" name="Slide Number Placeholder 5"/>
          <p:cNvSpPr>
            <a:spLocks noGrp="1"/>
          </p:cNvSpPr>
          <p:nvPr>
            <p:ph type="sldNum" sz="quarter" idx="12"/>
          </p:nvPr>
        </p:nvSpPr>
        <p:spPr/>
        <p:txBody>
          <a:bodyPr/>
          <a:lstStyle/>
          <a:p>
            <a:pPr>
              <a:defRPr/>
            </a:pPr>
            <a:fld id="{EFEC9083-D4E4-AD43-8E5B-52BBFD336C90}" type="slidenum">
              <a:rPr lang="de-CH" altLang="x-none" smtClean="0"/>
              <a:pPr>
                <a:defRPr/>
              </a:pPr>
              <a:t>26</a:t>
            </a:fld>
            <a:endParaRPr lang="de-CH" altLang="x-none"/>
          </a:p>
        </p:txBody>
      </p:sp>
      <p:pic>
        <p:nvPicPr>
          <p:cNvPr id="9" name="Picture 8">
            <a:extLst>
              <a:ext uri="{FF2B5EF4-FFF2-40B4-BE49-F238E27FC236}">
                <a16:creationId xmlns:a16="http://schemas.microsoft.com/office/drawing/2014/main" id="{877446A8-840C-D341-9FE5-71438DFF9631}"/>
              </a:ext>
            </a:extLst>
          </p:cNvPr>
          <p:cNvPicPr>
            <a:picLocks noChangeAspect="1"/>
          </p:cNvPicPr>
          <p:nvPr/>
        </p:nvPicPr>
        <p:blipFill rotWithShape="1">
          <a:blip r:embed="rId3">
            <a:extLst>
              <a:ext uri="{28A0092B-C50C-407E-A947-70E740481C1C}">
                <a14:useLocalDpi xmlns:a14="http://schemas.microsoft.com/office/drawing/2010/main" val="0"/>
              </a:ext>
            </a:extLst>
          </a:blip>
          <a:srcRect r="18650"/>
          <a:stretch/>
        </p:blipFill>
        <p:spPr>
          <a:xfrm>
            <a:off x="900113" y="1916831"/>
            <a:ext cx="7496861" cy="4607793"/>
          </a:xfrm>
          <a:prstGeom prst="rect">
            <a:avLst/>
          </a:prstGeom>
        </p:spPr>
      </p:pic>
    </p:spTree>
    <p:extLst>
      <p:ext uri="{BB962C8B-B14F-4D97-AF65-F5344CB8AC3E}">
        <p14:creationId xmlns:p14="http://schemas.microsoft.com/office/powerpoint/2010/main" val="2714452895"/>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xmlns:p14="http://schemas.microsoft.com/office/powerpoint/2010/main" spd="slow" advClick="0" advTm="20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3AE8B5D-3DC4-7D44-8F81-C4AEBCD7B858}"/>
              </a:ext>
            </a:extLst>
          </p:cNvPr>
          <p:cNvGrpSpPr/>
          <p:nvPr/>
        </p:nvGrpSpPr>
        <p:grpSpPr>
          <a:xfrm>
            <a:off x="323528" y="2621021"/>
            <a:ext cx="8280920" cy="2446262"/>
            <a:chOff x="323528" y="2621021"/>
            <a:chExt cx="8280920" cy="2446262"/>
          </a:xfrm>
        </p:grpSpPr>
        <p:pic>
          <p:nvPicPr>
            <p:cNvPr id="9" name="Picture 8" descr="negotiationroom2017.jpg">
              <a:extLst>
                <a:ext uri="{FF2B5EF4-FFF2-40B4-BE49-F238E27FC236}">
                  <a16:creationId xmlns:a16="http://schemas.microsoft.com/office/drawing/2014/main" id="{4C428CE5-ECB0-4C47-A37C-91AC27E9D9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28" y="2621021"/>
              <a:ext cx="3669393" cy="2446262"/>
            </a:xfrm>
            <a:prstGeom prst="rect">
              <a:avLst/>
            </a:prstGeom>
          </p:spPr>
        </p:pic>
        <p:pic>
          <p:nvPicPr>
            <p:cNvPr id="10" name="Picture 9">
              <a:extLst>
                <a:ext uri="{FF2B5EF4-FFF2-40B4-BE49-F238E27FC236}">
                  <a16:creationId xmlns:a16="http://schemas.microsoft.com/office/drawing/2014/main" id="{E2E5F6D0-C91A-174F-9E9A-EE80210E66FD}"/>
                </a:ext>
              </a:extLst>
            </p:cNvPr>
            <p:cNvPicPr>
              <a:picLocks noChangeAspect="1"/>
            </p:cNvPicPr>
            <p:nvPr/>
          </p:nvPicPr>
          <p:blipFill rotWithShape="1">
            <a:blip r:embed="rId4">
              <a:extLst>
                <a:ext uri="{28A0092B-C50C-407E-A947-70E740481C1C}">
                  <a14:useLocalDpi xmlns:a14="http://schemas.microsoft.com/office/drawing/2010/main" val="0"/>
                </a:ext>
              </a:extLst>
            </a:blip>
            <a:srcRect l="3519" r="6184" b="12100"/>
            <a:stretch/>
          </p:blipFill>
          <p:spPr>
            <a:xfrm>
              <a:off x="4908934" y="2621021"/>
              <a:ext cx="3695514" cy="2446262"/>
            </a:xfrm>
            <a:prstGeom prst="rect">
              <a:avLst/>
            </a:prstGeom>
          </p:spPr>
        </p:pic>
        <p:sp>
          <p:nvSpPr>
            <p:cNvPr id="4" name="Left-Right Arrow 3">
              <a:extLst>
                <a:ext uri="{FF2B5EF4-FFF2-40B4-BE49-F238E27FC236}">
                  <a16:creationId xmlns:a16="http://schemas.microsoft.com/office/drawing/2014/main" id="{1A287282-777F-344C-AC1F-1691196EEC9F}"/>
                </a:ext>
              </a:extLst>
            </p:cNvPr>
            <p:cNvSpPr/>
            <p:nvPr/>
          </p:nvSpPr>
          <p:spPr bwMode="auto">
            <a:xfrm>
              <a:off x="4067944" y="3501008"/>
              <a:ext cx="768982" cy="504056"/>
            </a:xfrm>
            <a:prstGeom prst="lef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a:ln>
                  <a:noFill/>
                </a:ln>
                <a:solidFill>
                  <a:schemeClr val="tx1"/>
                </a:solidFill>
                <a:effectLst/>
                <a:latin typeface="Arial" charset="0"/>
                <a:cs typeface="Arial" charset="0"/>
              </a:endParaRPr>
            </a:p>
          </p:txBody>
        </p:sp>
      </p:grpSp>
      <p:sp>
        <p:nvSpPr>
          <p:cNvPr id="2" name="Title 1"/>
          <p:cNvSpPr>
            <a:spLocks noGrp="1"/>
          </p:cNvSpPr>
          <p:nvPr>
            <p:ph type="title"/>
          </p:nvPr>
        </p:nvSpPr>
        <p:spPr/>
        <p:txBody>
          <a:bodyPr/>
          <a:lstStyle/>
          <a:p>
            <a:r>
              <a:rPr lang="en-US" dirty="0"/>
              <a:t>Research goal</a:t>
            </a:r>
          </a:p>
        </p:txBody>
      </p:sp>
      <p:sp>
        <p:nvSpPr>
          <p:cNvPr id="6" name="Slide Number Placeholder 5"/>
          <p:cNvSpPr>
            <a:spLocks noGrp="1"/>
          </p:cNvSpPr>
          <p:nvPr>
            <p:ph type="sldNum" sz="quarter" idx="12"/>
          </p:nvPr>
        </p:nvSpPr>
        <p:spPr/>
        <p:txBody>
          <a:bodyPr/>
          <a:lstStyle/>
          <a:p>
            <a:pPr>
              <a:defRPr/>
            </a:pPr>
            <a:fld id="{EFEC9083-D4E4-AD43-8E5B-52BBFD336C90}" type="slidenum">
              <a:rPr lang="de-CH" altLang="x-none" smtClean="0"/>
              <a:pPr>
                <a:defRPr/>
              </a:pPr>
              <a:t>3</a:t>
            </a:fld>
            <a:endParaRPr lang="de-CH" altLang="x-none"/>
          </a:p>
        </p:txBody>
      </p:sp>
      <p:sp>
        <p:nvSpPr>
          <p:cNvPr id="3" name="TextBox 2">
            <a:extLst>
              <a:ext uri="{FF2B5EF4-FFF2-40B4-BE49-F238E27FC236}">
                <a16:creationId xmlns:a16="http://schemas.microsoft.com/office/drawing/2014/main" id="{2211EC36-80A5-5F4D-A2DB-0C1DF8D4FE7D}"/>
              </a:ext>
            </a:extLst>
          </p:cNvPr>
          <p:cNvSpPr txBox="1"/>
          <p:nvPr/>
        </p:nvSpPr>
        <p:spPr>
          <a:xfrm>
            <a:off x="0" y="1884673"/>
            <a:ext cx="9180512" cy="3918958"/>
          </a:xfrm>
          <a:prstGeom prst="rect">
            <a:avLst/>
          </a:prstGeom>
          <a:solidFill>
            <a:schemeClr val="bg1">
              <a:alpha val="79000"/>
            </a:schemeClr>
          </a:solidFill>
        </p:spPr>
        <p:txBody>
          <a:bodyPr wrap="square" rtlCol="0">
            <a:spAutoFit/>
          </a:bodyPr>
          <a:lstStyle/>
          <a:p>
            <a:pPr marL="534988" lvl="1" eaLnBrk="1" hangingPunct="1">
              <a:lnSpc>
                <a:spcPct val="150000"/>
              </a:lnSpc>
              <a:buFont typeface="Arial" charset="0"/>
              <a:buNone/>
            </a:pPr>
            <a:endParaRPr lang="en-GB" altLang="de-DE" sz="1000" b="1" i="1" dirty="0"/>
          </a:p>
          <a:p>
            <a:pPr marL="534988" lvl="1" eaLnBrk="1" hangingPunct="1">
              <a:lnSpc>
                <a:spcPct val="150000"/>
              </a:lnSpc>
              <a:buFont typeface="Arial" charset="0"/>
              <a:buNone/>
            </a:pPr>
            <a:r>
              <a:rPr lang="en-GB" altLang="de-DE" sz="2800" b="1" i="1" dirty="0"/>
              <a:t>Gain a more systematic understanding of the interlinkages between the way countries (are reported to) interact in the UNFCCC negotiations and the way (the press reports that) they cooperate outside the negotiation rooms</a:t>
            </a:r>
          </a:p>
          <a:p>
            <a:pPr marL="534988" lvl="1" eaLnBrk="1" hangingPunct="1">
              <a:lnSpc>
                <a:spcPct val="150000"/>
              </a:lnSpc>
              <a:buFont typeface="Arial" charset="0"/>
              <a:buNone/>
            </a:pPr>
            <a:endParaRPr lang="en-US" sz="1800" b="1" dirty="0"/>
          </a:p>
        </p:txBody>
      </p:sp>
    </p:spTree>
    <p:extLst>
      <p:ext uri="{BB962C8B-B14F-4D97-AF65-F5344CB8AC3E}">
        <p14:creationId xmlns:p14="http://schemas.microsoft.com/office/powerpoint/2010/main" val="857472844"/>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xmlns:p14="http://schemas.microsoft.com/office/powerpoint/2010/mai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6"/>
          <p:cNvSpPr>
            <a:spLocks noGrp="1" noChangeArrowheads="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40000"/>
              </a:spcBef>
              <a:buFont typeface="Arial" charset="0"/>
              <a:defRPr sz="1700">
                <a:solidFill>
                  <a:schemeClr val="tx1"/>
                </a:solidFill>
                <a:latin typeface="Arial" charset="0"/>
                <a:ea typeface="ＭＳ Ｐゴシック" charset="-128"/>
              </a:defRPr>
            </a:lvl1pPr>
            <a:lvl2pPr marL="742950" indent="-285750">
              <a:spcBef>
                <a:spcPct val="40000"/>
              </a:spcBef>
              <a:buFont typeface="Arial" charset="0"/>
              <a:buChar char="–"/>
              <a:defRPr sz="1700">
                <a:solidFill>
                  <a:schemeClr val="tx1"/>
                </a:solidFill>
                <a:latin typeface="Arial" charset="0"/>
                <a:ea typeface="ＭＳ Ｐゴシック" charset="-128"/>
              </a:defRPr>
            </a:lvl2pPr>
            <a:lvl3pPr marL="1143000" indent="-228600">
              <a:spcBef>
                <a:spcPct val="40000"/>
              </a:spcBef>
              <a:buFont typeface="Arial" charset="0"/>
              <a:buChar char="–"/>
              <a:defRPr sz="1700">
                <a:solidFill>
                  <a:schemeClr val="tx1"/>
                </a:solidFill>
                <a:latin typeface="Arial" charset="0"/>
                <a:ea typeface="ＭＳ Ｐゴシック" charset="-128"/>
              </a:defRPr>
            </a:lvl3pPr>
            <a:lvl4pPr marL="1600200" indent="-228600">
              <a:spcBef>
                <a:spcPct val="40000"/>
              </a:spcBef>
              <a:buFont typeface="Arial" charset="0"/>
              <a:buChar char="–"/>
              <a:defRPr sz="1700">
                <a:solidFill>
                  <a:schemeClr val="tx1"/>
                </a:solidFill>
                <a:latin typeface="Arial" charset="0"/>
                <a:ea typeface="ＭＳ Ｐゴシック" charset="-128"/>
              </a:defRPr>
            </a:lvl4pPr>
            <a:lvl5pPr marL="2057400" indent="-228600">
              <a:spcBef>
                <a:spcPct val="40000"/>
              </a:spcBef>
              <a:buFont typeface="Arial" charset="0"/>
              <a:buChar char="–"/>
              <a:defRPr sz="1700">
                <a:solidFill>
                  <a:schemeClr val="tx1"/>
                </a:solidFill>
                <a:latin typeface="Arial" charset="0"/>
                <a:ea typeface="ＭＳ Ｐゴシック" charset="-128"/>
              </a:defRPr>
            </a:lvl5pPr>
            <a:lvl6pPr marL="2514600" indent="-228600" eaLnBrk="0" fontAlgn="base" hangingPunct="0">
              <a:spcBef>
                <a:spcPct val="40000"/>
              </a:spcBef>
              <a:spcAft>
                <a:spcPct val="0"/>
              </a:spcAft>
              <a:buFont typeface="Arial" charset="0"/>
              <a:buChar char="–"/>
              <a:defRPr sz="1700">
                <a:solidFill>
                  <a:schemeClr val="tx1"/>
                </a:solidFill>
                <a:latin typeface="Arial" charset="0"/>
                <a:ea typeface="ＭＳ Ｐゴシック" charset="-128"/>
              </a:defRPr>
            </a:lvl6pPr>
            <a:lvl7pPr marL="2971800" indent="-228600" eaLnBrk="0" fontAlgn="base" hangingPunct="0">
              <a:spcBef>
                <a:spcPct val="40000"/>
              </a:spcBef>
              <a:spcAft>
                <a:spcPct val="0"/>
              </a:spcAft>
              <a:buFont typeface="Arial" charset="0"/>
              <a:buChar char="–"/>
              <a:defRPr sz="1700">
                <a:solidFill>
                  <a:schemeClr val="tx1"/>
                </a:solidFill>
                <a:latin typeface="Arial" charset="0"/>
                <a:ea typeface="ＭＳ Ｐゴシック" charset="-128"/>
              </a:defRPr>
            </a:lvl7pPr>
            <a:lvl8pPr marL="3429000" indent="-228600" eaLnBrk="0" fontAlgn="base" hangingPunct="0">
              <a:spcBef>
                <a:spcPct val="40000"/>
              </a:spcBef>
              <a:spcAft>
                <a:spcPct val="0"/>
              </a:spcAft>
              <a:buFont typeface="Arial" charset="0"/>
              <a:buChar char="–"/>
              <a:defRPr sz="1700">
                <a:solidFill>
                  <a:schemeClr val="tx1"/>
                </a:solidFill>
                <a:latin typeface="Arial" charset="0"/>
                <a:ea typeface="ＭＳ Ｐゴシック" charset="-128"/>
              </a:defRPr>
            </a:lvl8pPr>
            <a:lvl9pPr marL="3886200" indent="-228600" eaLnBrk="0" fontAlgn="base" hangingPunct="0">
              <a:spcBef>
                <a:spcPct val="40000"/>
              </a:spcBef>
              <a:spcAft>
                <a:spcPct val="0"/>
              </a:spcAft>
              <a:buFont typeface="Arial" charset="0"/>
              <a:buChar char="–"/>
              <a:defRPr sz="1700">
                <a:solidFill>
                  <a:schemeClr val="tx1"/>
                </a:solidFill>
                <a:latin typeface="Arial" charset="0"/>
                <a:ea typeface="ＭＳ Ｐゴシック" charset="-128"/>
              </a:defRPr>
            </a:lvl9pPr>
          </a:lstStyle>
          <a:p>
            <a:pPr>
              <a:spcBef>
                <a:spcPct val="0"/>
              </a:spcBef>
              <a:buFontTx/>
              <a:buNone/>
            </a:pPr>
            <a:fld id="{4B18B135-8E19-E44A-AD78-8258E0F8A3F4}" type="slidenum">
              <a:rPr lang="de-CH" altLang="de-DE" sz="1000"/>
              <a:pPr>
                <a:spcBef>
                  <a:spcPct val="0"/>
                </a:spcBef>
                <a:buFontTx/>
                <a:buNone/>
              </a:pPr>
              <a:t>4</a:t>
            </a:fld>
            <a:endParaRPr lang="de-CH" altLang="de-DE" sz="1000"/>
          </a:p>
        </p:txBody>
      </p:sp>
      <p:sp>
        <p:nvSpPr>
          <p:cNvPr id="16388" name="Rectangle 2"/>
          <p:cNvSpPr>
            <a:spLocks noGrp="1" noChangeArrowheads="1"/>
          </p:cNvSpPr>
          <p:nvPr>
            <p:ph type="title" idx="4294967295"/>
          </p:nvPr>
        </p:nvSpPr>
        <p:spPr>
          <a:xfrm>
            <a:off x="900113" y="1268413"/>
            <a:ext cx="7710487" cy="503237"/>
          </a:xfrm>
        </p:spPr>
        <p:txBody>
          <a:bodyPr/>
          <a:lstStyle/>
          <a:p>
            <a:pPr eaLnBrk="1" hangingPunct="1"/>
            <a:r>
              <a:rPr lang="en-GB" altLang="de-DE" dirty="0">
                <a:ea typeface="ＭＳ Ｐゴシック" charset="-128"/>
              </a:rPr>
              <a:t>Expectations (I)</a:t>
            </a:r>
          </a:p>
        </p:txBody>
      </p:sp>
      <p:sp>
        <p:nvSpPr>
          <p:cNvPr id="16389" name="Rectangle 3"/>
          <p:cNvSpPr>
            <a:spLocks noGrp="1" noChangeArrowheads="1"/>
          </p:cNvSpPr>
          <p:nvPr>
            <p:ph type="body" idx="4294967295"/>
          </p:nvPr>
        </p:nvSpPr>
        <p:spPr>
          <a:xfrm>
            <a:off x="900113" y="1916113"/>
            <a:ext cx="7343775" cy="4465637"/>
          </a:xfrm>
        </p:spPr>
        <p:txBody>
          <a:bodyPr/>
          <a:lstStyle/>
          <a:p>
            <a:pPr marL="190500" lvl="1" indent="0" eaLnBrk="1" hangingPunct="1">
              <a:lnSpc>
                <a:spcPct val="80000"/>
              </a:lnSpc>
              <a:buNone/>
            </a:pPr>
            <a:r>
              <a:rPr lang="en-GB" altLang="de-DE" sz="2000" b="1" dirty="0">
                <a:solidFill>
                  <a:schemeClr val="tx2"/>
                </a:solidFill>
                <a:ea typeface="ＭＳ Ｐゴシック" charset="-128"/>
              </a:rPr>
              <a:t>Differences: two sides of one coin</a:t>
            </a:r>
          </a:p>
          <a:p>
            <a:pPr marL="534988" lvl="1" eaLnBrk="1" hangingPunct="1">
              <a:lnSpc>
                <a:spcPct val="80000"/>
              </a:lnSpc>
            </a:pPr>
            <a:endParaRPr lang="en-GB" altLang="de-DE" sz="2000" dirty="0">
              <a:ea typeface="ＭＳ Ｐゴシック" charset="-128"/>
            </a:endParaRPr>
          </a:p>
          <a:p>
            <a:pPr marL="190500" lvl="1" indent="0" eaLnBrk="1" hangingPunct="1">
              <a:lnSpc>
                <a:spcPct val="80000"/>
              </a:lnSpc>
              <a:buNone/>
            </a:pPr>
            <a:r>
              <a:rPr lang="en-GB" altLang="de-DE" sz="2000" b="1" dirty="0">
                <a:solidFill>
                  <a:srgbClr val="7030A0"/>
                </a:solidFill>
                <a:ea typeface="ＭＳ Ｐゴシック" charset="-128"/>
              </a:rPr>
              <a:t>Hypothesis 1: small / vulnerable countries</a:t>
            </a:r>
          </a:p>
          <a:p>
            <a:pPr marL="534988" lvl="1" eaLnBrk="1" hangingPunct="1">
              <a:lnSpc>
                <a:spcPct val="80000"/>
              </a:lnSpc>
            </a:pPr>
            <a:r>
              <a:rPr lang="en-GB" altLang="de-DE" sz="2000" b="1" dirty="0">
                <a:ea typeface="ＭＳ Ｐゴシック" charset="-128"/>
              </a:rPr>
              <a:t>“Outside”</a:t>
            </a:r>
            <a:r>
              <a:rPr lang="en-GB" altLang="de-DE" sz="2000" dirty="0">
                <a:ea typeface="ＭＳ Ｐゴシック" charset="-128"/>
              </a:rPr>
              <a:t> press reporting on climate change diplomacy is driven by a strong </a:t>
            </a:r>
            <a:r>
              <a:rPr lang="en-GB" altLang="de-DE" sz="2000" b="1" dirty="0">
                <a:ea typeface="ＭＳ Ｐゴシック" charset="-128"/>
              </a:rPr>
              <a:t>focus on key actors</a:t>
            </a:r>
            <a:r>
              <a:rPr lang="en-GB" altLang="de-DE" sz="2000" dirty="0">
                <a:ea typeface="ＭＳ Ｐゴシック" charset="-128"/>
              </a:rPr>
              <a:t>, whereas </a:t>
            </a:r>
            <a:r>
              <a:rPr lang="en-GB" altLang="de-DE" sz="2000" b="1" dirty="0">
                <a:ea typeface="ＭＳ Ｐゴシック" charset="-128"/>
              </a:rPr>
              <a:t>“inside” </a:t>
            </a:r>
            <a:r>
              <a:rPr lang="en-GB" altLang="de-DE" sz="2000" dirty="0">
                <a:ea typeface="ＭＳ Ｐゴシック" charset="-128"/>
              </a:rPr>
              <a:t>the negotiations </a:t>
            </a:r>
            <a:r>
              <a:rPr lang="en-GB" altLang="de-DE" sz="2000" b="1" dirty="0">
                <a:ea typeface="ＭＳ Ｐゴシック" charset="-128"/>
              </a:rPr>
              <a:t>smaller and more </a:t>
            </a:r>
            <a:r>
              <a:rPr lang="en-GB" altLang="de-DE" sz="2000" b="1" dirty="0">
                <a:solidFill>
                  <a:srgbClr val="7030A0"/>
                </a:solidFill>
                <a:ea typeface="ＭＳ Ｐゴシック" charset="-128"/>
              </a:rPr>
              <a:t>vulnerable countries </a:t>
            </a:r>
            <a:r>
              <a:rPr lang="en-GB" altLang="de-DE" sz="2000" dirty="0">
                <a:ea typeface="ＭＳ Ｐゴシック" charset="-128"/>
              </a:rPr>
              <a:t>are highly active.</a:t>
            </a:r>
          </a:p>
          <a:p>
            <a:pPr marL="534988" lvl="1" eaLnBrk="1" hangingPunct="1">
              <a:lnSpc>
                <a:spcPct val="80000"/>
              </a:lnSpc>
            </a:pPr>
            <a:endParaRPr lang="en-GB" altLang="de-DE" sz="2000" dirty="0">
              <a:ea typeface="ＭＳ Ｐゴシック" charset="-128"/>
            </a:endParaRPr>
          </a:p>
          <a:p>
            <a:pPr marL="190500" lvl="1" indent="0" eaLnBrk="1" hangingPunct="1">
              <a:lnSpc>
                <a:spcPct val="80000"/>
              </a:lnSpc>
              <a:buNone/>
            </a:pPr>
            <a:r>
              <a:rPr lang="en-GB" altLang="de-DE" sz="2000" b="1" dirty="0">
                <a:solidFill>
                  <a:schemeClr val="accent3"/>
                </a:solidFill>
                <a:ea typeface="ＭＳ Ｐゴシック" charset="-128"/>
              </a:rPr>
              <a:t>Hypothesis 2: coalitions</a:t>
            </a:r>
          </a:p>
          <a:p>
            <a:pPr marL="534988" lvl="1" eaLnBrk="1" hangingPunct="1">
              <a:lnSpc>
                <a:spcPct val="80000"/>
              </a:lnSpc>
            </a:pPr>
            <a:r>
              <a:rPr lang="en-GB" altLang="de-DE" sz="2000" dirty="0">
                <a:ea typeface="ＭＳ Ｐゴシック" charset="-128"/>
              </a:rPr>
              <a:t>While </a:t>
            </a:r>
            <a:r>
              <a:rPr lang="en-GB" altLang="de-DE" sz="2000" b="1" dirty="0">
                <a:ea typeface="ＭＳ Ｐゴシック" charset="-128"/>
              </a:rPr>
              <a:t>“inside”</a:t>
            </a:r>
            <a:r>
              <a:rPr lang="en-GB" altLang="de-DE" sz="2000" dirty="0">
                <a:ea typeface="ＭＳ Ｐゴシック" charset="-128"/>
              </a:rPr>
              <a:t> the climate negotiations diplomatic interactions are driven by </a:t>
            </a:r>
            <a:r>
              <a:rPr lang="en-GB" altLang="de-DE" sz="2000" b="1" dirty="0">
                <a:solidFill>
                  <a:schemeClr val="accent3"/>
                </a:solidFill>
                <a:ea typeface="ＭＳ Ｐゴシック" charset="-128"/>
              </a:rPr>
              <a:t>coalitions of like-minded countries</a:t>
            </a:r>
            <a:r>
              <a:rPr lang="en-GB" altLang="de-DE" sz="2000" dirty="0">
                <a:ea typeface="ＭＳ Ｐゴシック" charset="-128"/>
              </a:rPr>
              <a:t>, such groups are </a:t>
            </a:r>
            <a:r>
              <a:rPr lang="en-GB" altLang="de-DE" sz="2000" b="1" dirty="0">
                <a:ea typeface="ＭＳ Ｐゴシック" charset="-128"/>
              </a:rPr>
              <a:t>less important </a:t>
            </a:r>
            <a:r>
              <a:rPr lang="en-GB" altLang="de-DE" sz="2000" dirty="0">
                <a:ea typeface="ＭＳ Ｐゴシック" charset="-128"/>
              </a:rPr>
              <a:t>for the diplomatic interactions reported by the </a:t>
            </a:r>
            <a:r>
              <a:rPr lang="en-GB" altLang="de-DE" sz="2000" b="1" dirty="0">
                <a:ea typeface="ＭＳ Ｐゴシック" charset="-128"/>
              </a:rPr>
              <a:t>“outside”</a:t>
            </a:r>
            <a:r>
              <a:rPr lang="en-GB" altLang="de-DE" sz="2000" dirty="0">
                <a:ea typeface="ＭＳ Ｐゴシック" charset="-128"/>
              </a:rPr>
              <a:t> media.</a:t>
            </a:r>
          </a:p>
          <a:p>
            <a:pPr marL="534988" lvl="1" eaLnBrk="1" hangingPunct="1">
              <a:lnSpc>
                <a:spcPct val="80000"/>
              </a:lnSpc>
            </a:pPr>
            <a:endParaRPr lang="en-GB" altLang="de-DE" sz="2000" b="1" dirty="0">
              <a:solidFill>
                <a:srgbClr val="FF0000"/>
              </a:solidFill>
              <a:ea typeface="ＭＳ Ｐゴシック" charset="-128"/>
            </a:endParaRPr>
          </a:p>
        </p:txBody>
      </p:sp>
    </p:spTree>
    <p:extLst>
      <p:ext uri="{BB962C8B-B14F-4D97-AF65-F5344CB8AC3E}">
        <p14:creationId xmlns:p14="http://schemas.microsoft.com/office/powerpoint/2010/main" val="1612741514"/>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xmlns:p14="http://schemas.microsoft.com/office/powerpoint/2010/mai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38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38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6"/>
          <p:cNvSpPr>
            <a:spLocks noGrp="1" noChangeArrowheads="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40000"/>
              </a:spcBef>
              <a:buFont typeface="Arial" charset="0"/>
              <a:defRPr sz="1700">
                <a:solidFill>
                  <a:schemeClr val="tx1"/>
                </a:solidFill>
                <a:latin typeface="Arial" charset="0"/>
                <a:ea typeface="ＭＳ Ｐゴシック" charset="-128"/>
              </a:defRPr>
            </a:lvl1pPr>
            <a:lvl2pPr marL="742950" indent="-285750">
              <a:spcBef>
                <a:spcPct val="40000"/>
              </a:spcBef>
              <a:buFont typeface="Arial" charset="0"/>
              <a:buChar char="–"/>
              <a:defRPr sz="1700">
                <a:solidFill>
                  <a:schemeClr val="tx1"/>
                </a:solidFill>
                <a:latin typeface="Arial" charset="0"/>
                <a:ea typeface="ＭＳ Ｐゴシック" charset="-128"/>
              </a:defRPr>
            </a:lvl2pPr>
            <a:lvl3pPr marL="1143000" indent="-228600">
              <a:spcBef>
                <a:spcPct val="40000"/>
              </a:spcBef>
              <a:buFont typeface="Arial" charset="0"/>
              <a:buChar char="–"/>
              <a:defRPr sz="1700">
                <a:solidFill>
                  <a:schemeClr val="tx1"/>
                </a:solidFill>
                <a:latin typeface="Arial" charset="0"/>
                <a:ea typeface="ＭＳ Ｐゴシック" charset="-128"/>
              </a:defRPr>
            </a:lvl3pPr>
            <a:lvl4pPr marL="1600200" indent="-228600">
              <a:spcBef>
                <a:spcPct val="40000"/>
              </a:spcBef>
              <a:buFont typeface="Arial" charset="0"/>
              <a:buChar char="–"/>
              <a:defRPr sz="1700">
                <a:solidFill>
                  <a:schemeClr val="tx1"/>
                </a:solidFill>
                <a:latin typeface="Arial" charset="0"/>
                <a:ea typeface="ＭＳ Ｐゴシック" charset="-128"/>
              </a:defRPr>
            </a:lvl4pPr>
            <a:lvl5pPr marL="2057400" indent="-228600">
              <a:spcBef>
                <a:spcPct val="40000"/>
              </a:spcBef>
              <a:buFont typeface="Arial" charset="0"/>
              <a:buChar char="–"/>
              <a:defRPr sz="1700">
                <a:solidFill>
                  <a:schemeClr val="tx1"/>
                </a:solidFill>
                <a:latin typeface="Arial" charset="0"/>
                <a:ea typeface="ＭＳ Ｐゴシック" charset="-128"/>
              </a:defRPr>
            </a:lvl5pPr>
            <a:lvl6pPr marL="2514600" indent="-228600" eaLnBrk="0" fontAlgn="base" hangingPunct="0">
              <a:spcBef>
                <a:spcPct val="40000"/>
              </a:spcBef>
              <a:spcAft>
                <a:spcPct val="0"/>
              </a:spcAft>
              <a:buFont typeface="Arial" charset="0"/>
              <a:buChar char="–"/>
              <a:defRPr sz="1700">
                <a:solidFill>
                  <a:schemeClr val="tx1"/>
                </a:solidFill>
                <a:latin typeface="Arial" charset="0"/>
                <a:ea typeface="ＭＳ Ｐゴシック" charset="-128"/>
              </a:defRPr>
            </a:lvl6pPr>
            <a:lvl7pPr marL="2971800" indent="-228600" eaLnBrk="0" fontAlgn="base" hangingPunct="0">
              <a:spcBef>
                <a:spcPct val="40000"/>
              </a:spcBef>
              <a:spcAft>
                <a:spcPct val="0"/>
              </a:spcAft>
              <a:buFont typeface="Arial" charset="0"/>
              <a:buChar char="–"/>
              <a:defRPr sz="1700">
                <a:solidFill>
                  <a:schemeClr val="tx1"/>
                </a:solidFill>
                <a:latin typeface="Arial" charset="0"/>
                <a:ea typeface="ＭＳ Ｐゴシック" charset="-128"/>
              </a:defRPr>
            </a:lvl7pPr>
            <a:lvl8pPr marL="3429000" indent="-228600" eaLnBrk="0" fontAlgn="base" hangingPunct="0">
              <a:spcBef>
                <a:spcPct val="40000"/>
              </a:spcBef>
              <a:spcAft>
                <a:spcPct val="0"/>
              </a:spcAft>
              <a:buFont typeface="Arial" charset="0"/>
              <a:buChar char="–"/>
              <a:defRPr sz="1700">
                <a:solidFill>
                  <a:schemeClr val="tx1"/>
                </a:solidFill>
                <a:latin typeface="Arial" charset="0"/>
                <a:ea typeface="ＭＳ Ｐゴシック" charset="-128"/>
              </a:defRPr>
            </a:lvl8pPr>
            <a:lvl9pPr marL="3886200" indent="-228600" eaLnBrk="0" fontAlgn="base" hangingPunct="0">
              <a:spcBef>
                <a:spcPct val="40000"/>
              </a:spcBef>
              <a:spcAft>
                <a:spcPct val="0"/>
              </a:spcAft>
              <a:buFont typeface="Arial" charset="0"/>
              <a:buChar char="–"/>
              <a:defRPr sz="1700">
                <a:solidFill>
                  <a:schemeClr val="tx1"/>
                </a:solidFill>
                <a:latin typeface="Arial" charset="0"/>
                <a:ea typeface="ＭＳ Ｐゴシック" charset="-128"/>
              </a:defRPr>
            </a:lvl9pPr>
          </a:lstStyle>
          <a:p>
            <a:pPr>
              <a:spcBef>
                <a:spcPct val="0"/>
              </a:spcBef>
              <a:buFontTx/>
              <a:buNone/>
            </a:pPr>
            <a:fld id="{4B18B135-8E19-E44A-AD78-8258E0F8A3F4}" type="slidenum">
              <a:rPr lang="de-CH" altLang="de-DE" sz="1000"/>
              <a:pPr>
                <a:spcBef>
                  <a:spcPct val="0"/>
                </a:spcBef>
                <a:buFontTx/>
                <a:buNone/>
              </a:pPr>
              <a:t>5</a:t>
            </a:fld>
            <a:endParaRPr lang="de-CH" altLang="de-DE" sz="1000"/>
          </a:p>
        </p:txBody>
      </p:sp>
      <p:sp>
        <p:nvSpPr>
          <p:cNvPr id="16388" name="Rectangle 2"/>
          <p:cNvSpPr>
            <a:spLocks noGrp="1" noChangeArrowheads="1"/>
          </p:cNvSpPr>
          <p:nvPr>
            <p:ph type="title" idx="4294967295"/>
          </p:nvPr>
        </p:nvSpPr>
        <p:spPr>
          <a:xfrm>
            <a:off x="900113" y="1268413"/>
            <a:ext cx="7710487" cy="503237"/>
          </a:xfrm>
        </p:spPr>
        <p:txBody>
          <a:bodyPr/>
          <a:lstStyle/>
          <a:p>
            <a:pPr eaLnBrk="1" hangingPunct="1"/>
            <a:r>
              <a:rPr lang="en-GB" altLang="de-DE" dirty="0">
                <a:ea typeface="ＭＳ Ｐゴシック" charset="-128"/>
              </a:rPr>
              <a:t>Expectations (II)</a:t>
            </a:r>
          </a:p>
        </p:txBody>
      </p:sp>
      <p:sp>
        <p:nvSpPr>
          <p:cNvPr id="16389" name="Rectangle 3"/>
          <p:cNvSpPr>
            <a:spLocks noGrp="1" noChangeArrowheads="1"/>
          </p:cNvSpPr>
          <p:nvPr>
            <p:ph type="body" idx="4294967295"/>
          </p:nvPr>
        </p:nvSpPr>
        <p:spPr>
          <a:xfrm>
            <a:off x="900113" y="1916113"/>
            <a:ext cx="7343775" cy="4465637"/>
          </a:xfrm>
        </p:spPr>
        <p:txBody>
          <a:bodyPr/>
          <a:lstStyle/>
          <a:p>
            <a:pPr marL="190500" lvl="1" indent="0" eaLnBrk="1" hangingPunct="1">
              <a:lnSpc>
                <a:spcPct val="80000"/>
              </a:lnSpc>
              <a:buNone/>
            </a:pPr>
            <a:r>
              <a:rPr lang="en-GB" altLang="de-DE" sz="2000" b="1" dirty="0">
                <a:solidFill>
                  <a:schemeClr val="tx2"/>
                </a:solidFill>
                <a:ea typeface="ＭＳ Ｐゴシック" charset="-128"/>
              </a:rPr>
              <a:t>Interlinkages: </a:t>
            </a:r>
            <a:r>
              <a:rPr lang="en-GB" altLang="de-DE" sz="2000" b="1" dirty="0" err="1">
                <a:solidFill>
                  <a:schemeClr val="tx2"/>
                </a:solidFill>
                <a:ea typeface="ＭＳ Ｐゴシック" charset="-128"/>
              </a:rPr>
              <a:t>polycentricity</a:t>
            </a:r>
            <a:r>
              <a:rPr lang="en-GB" altLang="de-DE" sz="2000" b="1" dirty="0">
                <a:solidFill>
                  <a:schemeClr val="tx2"/>
                </a:solidFill>
                <a:ea typeface="ＭＳ Ｐゴシック" charset="-128"/>
              </a:rPr>
              <a:t>, complementary process</a:t>
            </a:r>
          </a:p>
          <a:p>
            <a:pPr marL="534988" lvl="1" eaLnBrk="1" hangingPunct="1">
              <a:lnSpc>
                <a:spcPct val="80000"/>
              </a:lnSpc>
            </a:pPr>
            <a:endParaRPr lang="en-GB" altLang="de-DE" sz="2000" dirty="0">
              <a:ea typeface="ＭＳ Ｐゴシック" charset="-128"/>
            </a:endParaRPr>
          </a:p>
          <a:p>
            <a:pPr marL="190500" lvl="1" indent="0" eaLnBrk="1" hangingPunct="1">
              <a:lnSpc>
                <a:spcPct val="80000"/>
              </a:lnSpc>
              <a:buNone/>
            </a:pPr>
            <a:r>
              <a:rPr lang="en-GB" altLang="de-DE" sz="2000" b="1" dirty="0">
                <a:solidFill>
                  <a:srgbClr val="039E48"/>
                </a:solidFill>
                <a:ea typeface="ＭＳ Ｐゴシック" charset="-128"/>
              </a:rPr>
              <a:t>Hypothesis 3: outside diplomacy</a:t>
            </a:r>
          </a:p>
          <a:p>
            <a:pPr marL="534988" lvl="1" eaLnBrk="1" hangingPunct="1">
              <a:lnSpc>
                <a:spcPct val="80000"/>
              </a:lnSpc>
            </a:pPr>
            <a:r>
              <a:rPr lang="en-GB" altLang="de-DE" sz="2000" b="1" dirty="0">
                <a:solidFill>
                  <a:srgbClr val="039E48"/>
                </a:solidFill>
                <a:ea typeface="ＭＳ Ｐゴシック" charset="-128"/>
              </a:rPr>
              <a:t>Outside</a:t>
            </a:r>
            <a:r>
              <a:rPr lang="en-GB" altLang="de-DE" sz="2000" dirty="0">
                <a:solidFill>
                  <a:srgbClr val="039E48"/>
                </a:solidFill>
                <a:ea typeface="ＭＳ Ｐゴシック" charset="-128"/>
              </a:rPr>
              <a:t> </a:t>
            </a:r>
            <a:r>
              <a:rPr lang="en-GB" altLang="de-DE" sz="2000" b="1" dirty="0">
                <a:solidFill>
                  <a:srgbClr val="039E48"/>
                </a:solidFill>
                <a:ea typeface="ＭＳ Ｐゴシック" charset="-128"/>
              </a:rPr>
              <a:t>cooperation</a:t>
            </a:r>
            <a:r>
              <a:rPr lang="en-GB" altLang="de-DE" sz="2000" dirty="0">
                <a:ea typeface="ＭＳ Ｐゴシック" charset="-128"/>
              </a:rPr>
              <a:t> may help to </a:t>
            </a:r>
            <a:r>
              <a:rPr lang="en-GB" altLang="de-DE" sz="2000" b="1" dirty="0">
                <a:solidFill>
                  <a:srgbClr val="039E48"/>
                </a:solidFill>
                <a:ea typeface="ＭＳ Ｐゴシック" charset="-128"/>
              </a:rPr>
              <a:t>pave the way for more cooperative negotiations</a:t>
            </a:r>
            <a:r>
              <a:rPr lang="en-GB" altLang="de-DE" sz="2000" b="1" dirty="0">
                <a:solidFill>
                  <a:srgbClr val="00C202"/>
                </a:solidFill>
                <a:ea typeface="ＭＳ Ｐゴシック" charset="-128"/>
              </a:rPr>
              <a:t> </a:t>
            </a:r>
            <a:r>
              <a:rPr lang="en-GB" altLang="de-DE" sz="2000" dirty="0">
                <a:ea typeface="ＭＳ Ｐゴシック" charset="-128"/>
              </a:rPr>
              <a:t>under the UNFCCC.</a:t>
            </a:r>
          </a:p>
          <a:p>
            <a:pPr marL="534988" lvl="1" eaLnBrk="1" hangingPunct="1">
              <a:lnSpc>
                <a:spcPct val="80000"/>
              </a:lnSpc>
            </a:pPr>
            <a:endParaRPr lang="en-GB" altLang="de-DE" sz="2000" dirty="0">
              <a:ea typeface="ＭＳ Ｐゴシック" charset="-128"/>
            </a:endParaRPr>
          </a:p>
          <a:p>
            <a:pPr marL="190500" lvl="1" indent="0" eaLnBrk="1" hangingPunct="1">
              <a:lnSpc>
                <a:spcPct val="80000"/>
              </a:lnSpc>
              <a:buNone/>
            </a:pPr>
            <a:endParaRPr lang="en-GB" altLang="de-DE" sz="2000" dirty="0">
              <a:ea typeface="ＭＳ Ｐゴシック" charset="-128"/>
            </a:endParaRPr>
          </a:p>
        </p:txBody>
      </p:sp>
    </p:spTree>
    <p:extLst>
      <p:ext uri="{BB962C8B-B14F-4D97-AF65-F5344CB8AC3E}">
        <p14:creationId xmlns:p14="http://schemas.microsoft.com/office/powerpoint/2010/main" val="3666407021"/>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xmlns:p14="http://schemas.microsoft.com/office/powerpoint/2010/mai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3F1B4-747A-D94F-AD1E-DF5017042B08}"/>
              </a:ext>
            </a:extLst>
          </p:cNvPr>
          <p:cNvSpPr>
            <a:spLocks noGrp="1"/>
          </p:cNvSpPr>
          <p:nvPr>
            <p:ph type="title"/>
          </p:nvPr>
        </p:nvSpPr>
        <p:spPr/>
        <p:txBody>
          <a:bodyPr/>
          <a:lstStyle/>
          <a:p>
            <a:r>
              <a:rPr lang="en-US" dirty="0"/>
              <a:t>Two datasets, two perspectives on cooperation</a:t>
            </a:r>
          </a:p>
        </p:txBody>
      </p:sp>
      <p:sp>
        <p:nvSpPr>
          <p:cNvPr id="3" name="Content Placeholder 2">
            <a:extLst>
              <a:ext uri="{FF2B5EF4-FFF2-40B4-BE49-F238E27FC236}">
                <a16:creationId xmlns:a16="http://schemas.microsoft.com/office/drawing/2014/main" id="{3F0DF2B1-69EF-6B4A-B806-94F7E8BD8B4E}"/>
              </a:ext>
            </a:extLst>
          </p:cNvPr>
          <p:cNvSpPr>
            <a:spLocks noGrp="1"/>
          </p:cNvSpPr>
          <p:nvPr>
            <p:ph idx="1"/>
          </p:nvPr>
        </p:nvSpPr>
        <p:spPr>
          <a:xfrm>
            <a:off x="900113" y="2205038"/>
            <a:ext cx="3529011" cy="3887787"/>
          </a:xfrm>
        </p:spPr>
        <p:txBody>
          <a:bodyPr/>
          <a:lstStyle/>
          <a:p>
            <a:r>
              <a:rPr lang="en-US" sz="2000" b="1" dirty="0">
                <a:solidFill>
                  <a:schemeClr val="tx2"/>
                </a:solidFill>
              </a:rPr>
              <a:t>The ENB (inside) dataset</a:t>
            </a:r>
          </a:p>
          <a:p>
            <a:pPr marL="190500" lvl="1" indent="0" eaLnBrk="1" hangingPunct="1">
              <a:lnSpc>
                <a:spcPct val="80000"/>
              </a:lnSpc>
              <a:buNone/>
            </a:pPr>
            <a:r>
              <a:rPr lang="en-GB" altLang="de-DE" sz="2000" dirty="0">
                <a:ea typeface="ＭＳ Ｐゴシック" charset="-128"/>
              </a:rPr>
              <a:t>“</a:t>
            </a:r>
            <a:r>
              <a:rPr lang="en-GB" altLang="de-DE" sz="2000" b="1" dirty="0">
                <a:solidFill>
                  <a:schemeClr val="tx2"/>
                </a:solidFill>
                <a:ea typeface="ＭＳ Ｐゴシック" charset="-128"/>
              </a:rPr>
              <a:t>BRAZIL</a:t>
            </a:r>
            <a:r>
              <a:rPr lang="en-GB" altLang="de-DE" sz="2000" dirty="0">
                <a:ea typeface="ＭＳ Ｐゴシック" charset="-128"/>
              </a:rPr>
              <a:t>, </a:t>
            </a:r>
            <a:r>
              <a:rPr lang="en-GB" altLang="de-DE" sz="2000" b="1" dirty="0">
                <a:solidFill>
                  <a:srgbClr val="00B050"/>
                </a:solidFill>
                <a:ea typeface="ＭＳ Ｐゴシック" charset="-128"/>
              </a:rPr>
              <a:t>supported</a:t>
            </a:r>
            <a:r>
              <a:rPr lang="en-GB" altLang="de-DE" sz="2000" dirty="0">
                <a:ea typeface="ＭＳ Ｐゴシック" charset="-128"/>
              </a:rPr>
              <a:t> by </a:t>
            </a:r>
            <a:r>
              <a:rPr lang="en-GB" altLang="de-DE" sz="2000" b="1" dirty="0">
                <a:solidFill>
                  <a:schemeClr val="tx2"/>
                </a:solidFill>
                <a:ea typeface="ＭＳ Ｐゴシック" charset="-128"/>
              </a:rPr>
              <a:t>CHINA</a:t>
            </a:r>
            <a:r>
              <a:rPr lang="en-GB" altLang="de-DE" sz="2000" dirty="0">
                <a:ea typeface="ＭＳ Ｐゴシック" charset="-128"/>
              </a:rPr>
              <a:t>, highlighted that the CDM cannot continue unless the Kyoto Protocol continues” (ENB No. 491, </a:t>
            </a:r>
            <a:r>
              <a:rPr lang="en-GB" altLang="de-DE" sz="2000" b="1" dirty="0">
                <a:solidFill>
                  <a:schemeClr val="tx2"/>
                </a:solidFill>
                <a:ea typeface="ＭＳ Ｐゴシック" charset="-128"/>
              </a:rPr>
              <a:t>3.12.2010</a:t>
            </a:r>
            <a:r>
              <a:rPr lang="en-GB" altLang="de-DE" sz="2000" dirty="0">
                <a:ea typeface="ＭＳ Ｐゴシック" charset="-128"/>
              </a:rPr>
              <a:t>)</a:t>
            </a:r>
          </a:p>
          <a:p>
            <a:pPr marL="534988" lvl="1" eaLnBrk="1" hangingPunct="1">
              <a:lnSpc>
                <a:spcPct val="80000"/>
              </a:lnSpc>
            </a:pPr>
            <a:endParaRPr lang="en-GB" altLang="de-DE" sz="2000" dirty="0">
              <a:ea typeface="ＭＳ Ｐゴシック" charset="-128"/>
            </a:endParaRPr>
          </a:p>
          <a:p>
            <a:pPr marL="534988" lvl="1" eaLnBrk="1" hangingPunct="1">
              <a:lnSpc>
                <a:spcPct val="80000"/>
              </a:lnSpc>
            </a:pPr>
            <a:r>
              <a:rPr lang="en-GB" altLang="de-DE" sz="2000" dirty="0">
                <a:ea typeface="ＭＳ Ｐゴシック" charset="-128"/>
              </a:rPr>
              <a:t>62097 negotiation interactions</a:t>
            </a:r>
          </a:p>
          <a:p>
            <a:pPr marL="534988" lvl="1" eaLnBrk="1" hangingPunct="1">
              <a:lnSpc>
                <a:spcPct val="80000"/>
              </a:lnSpc>
            </a:pPr>
            <a:r>
              <a:rPr lang="en-GB" altLang="de-DE" sz="2000" dirty="0">
                <a:ea typeface="ＭＳ Ｐゴシック" charset="-128"/>
              </a:rPr>
              <a:t>between 222 countries and coalitions</a:t>
            </a:r>
          </a:p>
          <a:p>
            <a:pPr marL="534988" lvl="1" eaLnBrk="1" hangingPunct="1">
              <a:lnSpc>
                <a:spcPct val="80000"/>
              </a:lnSpc>
            </a:pPr>
            <a:r>
              <a:rPr lang="en-GB" altLang="de-DE" sz="2000" dirty="0">
                <a:ea typeface="ＭＳ Ｐゴシック" charset="-128"/>
              </a:rPr>
              <a:t>over 461 negotiation days </a:t>
            </a:r>
          </a:p>
          <a:p>
            <a:pPr marL="534988" lvl="1" eaLnBrk="1" hangingPunct="1">
              <a:lnSpc>
                <a:spcPct val="80000"/>
              </a:lnSpc>
            </a:pPr>
            <a:r>
              <a:rPr lang="en-GB" altLang="de-DE" sz="2000" dirty="0">
                <a:ea typeface="ＭＳ Ｐゴシック" charset="-128"/>
              </a:rPr>
              <a:t>between 1995-2013</a:t>
            </a:r>
          </a:p>
          <a:p>
            <a:endParaRPr lang="en-US" sz="2000" b="1" dirty="0">
              <a:solidFill>
                <a:schemeClr val="tx2"/>
              </a:solidFill>
            </a:endParaRPr>
          </a:p>
          <a:p>
            <a:pPr>
              <a:buFont typeface="Arial" panose="020B0604020202020204" pitchFamily="34" charset="0"/>
              <a:buChar char="•"/>
            </a:pPr>
            <a:endParaRPr lang="en-US" b="1" dirty="0">
              <a:solidFill>
                <a:schemeClr val="tx2"/>
              </a:solidFill>
            </a:endParaRPr>
          </a:p>
        </p:txBody>
      </p:sp>
      <p:sp>
        <p:nvSpPr>
          <p:cNvPr id="4" name="Content Placeholder 3">
            <a:extLst>
              <a:ext uri="{FF2B5EF4-FFF2-40B4-BE49-F238E27FC236}">
                <a16:creationId xmlns:a16="http://schemas.microsoft.com/office/drawing/2014/main" id="{1FF8DE83-27D9-DB43-B4AC-EA68FC213A87}"/>
              </a:ext>
            </a:extLst>
          </p:cNvPr>
          <p:cNvSpPr>
            <a:spLocks noGrp="1"/>
          </p:cNvSpPr>
          <p:nvPr>
            <p:ph sz="quarter" idx="13"/>
          </p:nvPr>
        </p:nvSpPr>
        <p:spPr/>
        <p:txBody>
          <a:bodyPr/>
          <a:lstStyle/>
          <a:p>
            <a:pPr marL="0" indent="0"/>
            <a:r>
              <a:rPr lang="en-US" sz="2000" b="1" dirty="0">
                <a:solidFill>
                  <a:srgbClr val="FF0000"/>
                </a:solidFill>
              </a:rPr>
              <a:t>Conflictive interactions:</a:t>
            </a:r>
          </a:p>
          <a:p>
            <a:pPr marL="534988" lvl="1" eaLnBrk="1" hangingPunct="1">
              <a:lnSpc>
                <a:spcPct val="80000"/>
              </a:lnSpc>
            </a:pPr>
            <a:r>
              <a:rPr lang="en-GB" altLang="de-DE" sz="2000" dirty="0">
                <a:solidFill>
                  <a:srgbClr val="FF0000"/>
                </a:solidFill>
                <a:ea typeface="ＭＳ Ｐゴシック" charset="-128"/>
              </a:rPr>
              <a:t>-3:</a:t>
            </a:r>
            <a:r>
              <a:rPr lang="en-GB" altLang="de-DE" sz="2000" dirty="0">
                <a:ea typeface="ＭＳ Ｐゴシック" charset="-128"/>
              </a:rPr>
              <a:t> Criticize</a:t>
            </a:r>
          </a:p>
          <a:p>
            <a:pPr marL="534988" lvl="1" eaLnBrk="1" hangingPunct="1">
              <a:lnSpc>
                <a:spcPct val="80000"/>
              </a:lnSpc>
            </a:pPr>
            <a:r>
              <a:rPr lang="en-GB" altLang="de-DE" sz="2000" dirty="0">
                <a:solidFill>
                  <a:srgbClr val="FF0000"/>
                </a:solidFill>
                <a:ea typeface="ＭＳ Ｐゴシック" charset="-128"/>
              </a:rPr>
              <a:t>-2:</a:t>
            </a:r>
            <a:r>
              <a:rPr lang="en-GB" altLang="de-DE" sz="2000" dirty="0">
                <a:ea typeface="ＭＳ Ｐゴシック" charset="-128"/>
              </a:rPr>
              <a:t> Oppose</a:t>
            </a:r>
          </a:p>
          <a:p>
            <a:pPr marL="534988" lvl="1" eaLnBrk="1" hangingPunct="1">
              <a:lnSpc>
                <a:spcPct val="80000"/>
              </a:lnSpc>
            </a:pPr>
            <a:r>
              <a:rPr lang="en-GB" altLang="de-DE" sz="2000" dirty="0">
                <a:solidFill>
                  <a:srgbClr val="FF0000"/>
                </a:solidFill>
                <a:ea typeface="ＭＳ Ｐゴシック" charset="-128"/>
              </a:rPr>
              <a:t>-1:</a:t>
            </a:r>
            <a:r>
              <a:rPr lang="en-GB" altLang="de-DE" sz="2000" dirty="0">
                <a:ea typeface="ＭＳ Ｐゴシック" charset="-128"/>
              </a:rPr>
              <a:t> Delay proposal</a:t>
            </a:r>
          </a:p>
          <a:p>
            <a:pPr marL="190500" lvl="1" indent="0" eaLnBrk="1" hangingPunct="1">
              <a:lnSpc>
                <a:spcPct val="80000"/>
              </a:lnSpc>
              <a:buNone/>
            </a:pPr>
            <a:endParaRPr lang="en-GB" altLang="de-DE" sz="2000" dirty="0">
              <a:ea typeface="ＭＳ Ｐゴシック" charset="-128"/>
            </a:endParaRPr>
          </a:p>
          <a:p>
            <a:pPr marL="0" indent="0">
              <a:lnSpc>
                <a:spcPct val="80000"/>
              </a:lnSpc>
            </a:pPr>
            <a:r>
              <a:rPr lang="en-GB" altLang="de-DE" sz="2000" b="1" dirty="0">
                <a:solidFill>
                  <a:srgbClr val="00B050"/>
                </a:solidFill>
              </a:rPr>
              <a:t>Cooperative interactions:</a:t>
            </a:r>
          </a:p>
          <a:p>
            <a:pPr marL="534988" lvl="1" eaLnBrk="1" hangingPunct="1">
              <a:lnSpc>
                <a:spcPct val="80000"/>
              </a:lnSpc>
            </a:pPr>
            <a:r>
              <a:rPr lang="en-GB" altLang="de-DE" sz="2000" dirty="0">
                <a:solidFill>
                  <a:srgbClr val="00B050"/>
                </a:solidFill>
                <a:ea typeface="ＭＳ Ｐゴシック" charset="-128"/>
              </a:rPr>
              <a:t>1:</a:t>
            </a:r>
            <a:r>
              <a:rPr lang="en-GB" altLang="de-DE" sz="2000" dirty="0">
                <a:ea typeface="ＭＳ Ｐゴシック" charset="-128"/>
              </a:rPr>
              <a:t> Agree</a:t>
            </a:r>
          </a:p>
          <a:p>
            <a:pPr marL="534988" lvl="1" eaLnBrk="1" hangingPunct="1">
              <a:lnSpc>
                <a:spcPct val="80000"/>
              </a:lnSpc>
            </a:pPr>
            <a:r>
              <a:rPr lang="en-GB" altLang="de-DE" sz="2000" dirty="0">
                <a:solidFill>
                  <a:srgbClr val="00B050"/>
                </a:solidFill>
                <a:ea typeface="ＭＳ Ｐゴシック" charset="-128"/>
              </a:rPr>
              <a:t>2:</a:t>
            </a:r>
            <a:r>
              <a:rPr lang="en-GB" altLang="de-DE" sz="2000" dirty="0">
                <a:ea typeface="ＭＳ Ｐゴシック" charset="-128"/>
              </a:rPr>
              <a:t> Support</a:t>
            </a:r>
          </a:p>
          <a:p>
            <a:pPr marL="534988" lvl="1" eaLnBrk="1" hangingPunct="1">
              <a:lnSpc>
                <a:spcPct val="80000"/>
              </a:lnSpc>
            </a:pPr>
            <a:r>
              <a:rPr lang="en-GB" altLang="de-DE" sz="2000" dirty="0">
                <a:solidFill>
                  <a:srgbClr val="00B050"/>
                </a:solidFill>
                <a:ea typeface="ＭＳ Ｐゴシック" charset="-128"/>
              </a:rPr>
              <a:t>3:</a:t>
            </a:r>
            <a:r>
              <a:rPr lang="en-GB" altLang="de-DE" sz="2000" dirty="0">
                <a:ea typeface="ＭＳ Ｐゴシック" charset="-128"/>
              </a:rPr>
              <a:t> Speak on behalf of</a:t>
            </a:r>
          </a:p>
        </p:txBody>
      </p:sp>
      <p:sp>
        <p:nvSpPr>
          <p:cNvPr id="5" name="Slide Number Placeholder 4">
            <a:extLst>
              <a:ext uri="{FF2B5EF4-FFF2-40B4-BE49-F238E27FC236}">
                <a16:creationId xmlns:a16="http://schemas.microsoft.com/office/drawing/2014/main" id="{348C3AFD-D380-BE46-9FA2-72173303FA58}"/>
              </a:ext>
            </a:extLst>
          </p:cNvPr>
          <p:cNvSpPr>
            <a:spLocks noGrp="1"/>
          </p:cNvSpPr>
          <p:nvPr>
            <p:ph type="sldNum" sz="quarter" idx="16"/>
          </p:nvPr>
        </p:nvSpPr>
        <p:spPr/>
        <p:txBody>
          <a:bodyPr/>
          <a:lstStyle/>
          <a:p>
            <a:pPr>
              <a:defRPr/>
            </a:pPr>
            <a:fld id="{B53311AC-0056-1F40-9D05-EC4E775F4660}" type="slidenum">
              <a:rPr lang="de-CH" altLang="x-none" smtClean="0"/>
              <a:pPr>
                <a:defRPr/>
              </a:pPr>
              <a:t>6</a:t>
            </a:fld>
            <a:endParaRPr lang="de-CH" altLang="x-none"/>
          </a:p>
        </p:txBody>
      </p:sp>
      <p:sp>
        <p:nvSpPr>
          <p:cNvPr id="6" name="Ellipse 6">
            <a:extLst>
              <a:ext uri="{FF2B5EF4-FFF2-40B4-BE49-F238E27FC236}">
                <a16:creationId xmlns:a16="http://schemas.microsoft.com/office/drawing/2014/main" id="{BC5B1D8C-E97F-5F43-9596-EE589B57C418}"/>
              </a:ext>
            </a:extLst>
          </p:cNvPr>
          <p:cNvSpPr/>
          <p:nvPr/>
        </p:nvSpPr>
        <p:spPr>
          <a:xfrm>
            <a:off x="4572000" y="4653136"/>
            <a:ext cx="3670438" cy="936104"/>
          </a:xfrm>
          <a:prstGeom prst="ellipse">
            <a:avLst/>
          </a:prstGeom>
          <a:noFill/>
          <a:ln>
            <a:solidFill>
              <a:srgbClr val="EF1D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2726714570"/>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xmlns:p14="http://schemas.microsoft.com/office/powerpoint/2010/mai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3F1B4-747A-D94F-AD1E-DF5017042B08}"/>
              </a:ext>
            </a:extLst>
          </p:cNvPr>
          <p:cNvSpPr>
            <a:spLocks noGrp="1"/>
          </p:cNvSpPr>
          <p:nvPr>
            <p:ph type="title"/>
          </p:nvPr>
        </p:nvSpPr>
        <p:spPr/>
        <p:txBody>
          <a:bodyPr/>
          <a:lstStyle/>
          <a:p>
            <a:r>
              <a:rPr lang="en-US" dirty="0"/>
              <a:t>Two datasets, two perspectives on cooperation</a:t>
            </a:r>
          </a:p>
        </p:txBody>
      </p:sp>
      <p:sp>
        <p:nvSpPr>
          <p:cNvPr id="3" name="Content Placeholder 2">
            <a:extLst>
              <a:ext uri="{FF2B5EF4-FFF2-40B4-BE49-F238E27FC236}">
                <a16:creationId xmlns:a16="http://schemas.microsoft.com/office/drawing/2014/main" id="{3F0DF2B1-69EF-6B4A-B806-94F7E8BD8B4E}"/>
              </a:ext>
            </a:extLst>
          </p:cNvPr>
          <p:cNvSpPr>
            <a:spLocks noGrp="1"/>
          </p:cNvSpPr>
          <p:nvPr>
            <p:ph idx="1"/>
          </p:nvPr>
        </p:nvSpPr>
        <p:spPr>
          <a:xfrm>
            <a:off x="900113" y="2205038"/>
            <a:ext cx="3529011" cy="3887787"/>
          </a:xfrm>
        </p:spPr>
        <p:txBody>
          <a:bodyPr/>
          <a:lstStyle/>
          <a:p>
            <a:r>
              <a:rPr lang="en-US" sz="2000" b="1" dirty="0">
                <a:solidFill>
                  <a:schemeClr val="tx2"/>
                </a:solidFill>
              </a:rPr>
              <a:t>The POLCLIMATE (outside) dataset</a:t>
            </a:r>
          </a:p>
          <a:p>
            <a:pPr marL="190500" lvl="1" indent="0" eaLnBrk="1" hangingPunct="1">
              <a:lnSpc>
                <a:spcPct val="80000"/>
              </a:lnSpc>
              <a:buNone/>
            </a:pPr>
            <a:r>
              <a:rPr lang="en-GB" altLang="de-DE" sz="2000" dirty="0">
                <a:ea typeface="ＭＳ Ｐゴシック" charset="-128"/>
              </a:rPr>
              <a:t>“</a:t>
            </a:r>
            <a:r>
              <a:rPr lang="en-US" sz="2000" dirty="0"/>
              <a:t>A senior </a:t>
            </a:r>
            <a:r>
              <a:rPr lang="en-US" sz="2000" b="1" dirty="0">
                <a:solidFill>
                  <a:schemeClr val="tx2"/>
                </a:solidFill>
              </a:rPr>
              <a:t>US</a:t>
            </a:r>
            <a:r>
              <a:rPr lang="en-US" sz="2000" dirty="0"/>
              <a:t> official </a:t>
            </a:r>
            <a:r>
              <a:rPr lang="en-US" sz="2000" b="1" dirty="0">
                <a:solidFill>
                  <a:srgbClr val="FF0000"/>
                </a:solidFill>
              </a:rPr>
              <a:t>blamed</a:t>
            </a:r>
            <a:r>
              <a:rPr lang="en-US" sz="2000" dirty="0"/>
              <a:t> divisions within the </a:t>
            </a:r>
            <a:r>
              <a:rPr lang="en-US" sz="2000" b="1" dirty="0">
                <a:solidFill>
                  <a:schemeClr val="tx2"/>
                </a:solidFill>
              </a:rPr>
              <a:t>European Union </a:t>
            </a:r>
            <a:r>
              <a:rPr lang="en-US" sz="2000" dirty="0"/>
              <a:t>for blocking a deal at the UN climate talks here Saturday and held out the hope of reviving the negotiations, AFP</a:t>
            </a:r>
            <a:r>
              <a:rPr lang="en-GB" sz="2000" dirty="0">
                <a:ea typeface="ＭＳ Ｐゴシック" charset="-128"/>
              </a:rPr>
              <a:t>”</a:t>
            </a:r>
            <a:endParaRPr lang="en-GB" altLang="de-DE" sz="2000" dirty="0">
              <a:ea typeface="ＭＳ Ｐゴシック" charset="-128"/>
            </a:endParaRPr>
          </a:p>
          <a:p>
            <a:pPr marL="534988" lvl="1" eaLnBrk="1" hangingPunct="1">
              <a:lnSpc>
                <a:spcPct val="80000"/>
              </a:lnSpc>
            </a:pPr>
            <a:endParaRPr lang="en-GB" altLang="de-DE" sz="2000" dirty="0">
              <a:ea typeface="ＭＳ Ｐゴシック" charset="-128"/>
            </a:endParaRPr>
          </a:p>
          <a:p>
            <a:pPr marL="534988" lvl="1" eaLnBrk="1" hangingPunct="1">
              <a:lnSpc>
                <a:spcPct val="80000"/>
              </a:lnSpc>
            </a:pPr>
            <a:r>
              <a:rPr lang="en-US" sz="2000" b="1" dirty="0">
                <a:solidFill>
                  <a:srgbClr val="FF0000"/>
                </a:solidFill>
              </a:rPr>
              <a:t>US accuse EU,</a:t>
            </a:r>
            <a:r>
              <a:rPr lang="en-US" sz="2000" b="1" dirty="0">
                <a:solidFill>
                  <a:srgbClr val="00B050"/>
                </a:solidFill>
              </a:rPr>
              <a:t> </a:t>
            </a:r>
            <a:r>
              <a:rPr lang="en-US" sz="2000" dirty="0"/>
              <a:t>Conflict (criticize, accuse, disapprove) </a:t>
            </a:r>
          </a:p>
        </p:txBody>
      </p:sp>
      <p:sp>
        <p:nvSpPr>
          <p:cNvPr id="4" name="Content Placeholder 3">
            <a:extLst>
              <a:ext uri="{FF2B5EF4-FFF2-40B4-BE49-F238E27FC236}">
                <a16:creationId xmlns:a16="http://schemas.microsoft.com/office/drawing/2014/main" id="{1FF8DE83-27D9-DB43-B4AC-EA68FC213A87}"/>
              </a:ext>
            </a:extLst>
          </p:cNvPr>
          <p:cNvSpPr>
            <a:spLocks noGrp="1"/>
          </p:cNvSpPr>
          <p:nvPr>
            <p:ph sz="quarter" idx="13"/>
          </p:nvPr>
        </p:nvSpPr>
        <p:spPr/>
        <p:txBody>
          <a:bodyPr/>
          <a:lstStyle/>
          <a:p>
            <a:pPr marL="0" indent="0"/>
            <a:r>
              <a:rPr lang="en-GB" altLang="de-DE" sz="2000" b="1" dirty="0"/>
              <a:t>Press releases (AFP) on bilateral negotiations, aid, sanctions, information exchange, political support, meetings, etc.</a:t>
            </a:r>
          </a:p>
          <a:p>
            <a:pPr marL="534988" lvl="1" eaLnBrk="1" hangingPunct="1">
              <a:lnSpc>
                <a:spcPct val="80000"/>
              </a:lnSpc>
            </a:pPr>
            <a:r>
              <a:rPr lang="en-GB" altLang="de-DE" sz="2000" dirty="0">
                <a:ea typeface="ＭＳ Ｐゴシック" charset="-128"/>
              </a:rPr>
              <a:t>Automated coding (TABARI)</a:t>
            </a:r>
          </a:p>
          <a:p>
            <a:pPr marL="534988" lvl="1" eaLnBrk="1" hangingPunct="1">
              <a:lnSpc>
                <a:spcPct val="80000"/>
              </a:lnSpc>
            </a:pPr>
            <a:r>
              <a:rPr lang="en-GB" altLang="de-DE" sz="2000" dirty="0">
                <a:ea typeface="ＭＳ Ｐゴシック" charset="-128"/>
              </a:rPr>
              <a:t>Conflict &amp; cooperation according to adjusted CAMEO coding scheme </a:t>
            </a:r>
          </a:p>
          <a:p>
            <a:pPr marL="534988" lvl="1" eaLnBrk="1" hangingPunct="1">
              <a:lnSpc>
                <a:spcPct val="80000"/>
              </a:lnSpc>
            </a:pPr>
            <a:r>
              <a:rPr lang="en-GB" altLang="de-DE" sz="2000" dirty="0">
                <a:ea typeface="ＭＳ Ｐゴシック" charset="-128"/>
              </a:rPr>
              <a:t>1843 events, between 62 countries, period 1995 -2015</a:t>
            </a:r>
          </a:p>
        </p:txBody>
      </p:sp>
      <p:sp>
        <p:nvSpPr>
          <p:cNvPr id="5" name="Slide Number Placeholder 4">
            <a:extLst>
              <a:ext uri="{FF2B5EF4-FFF2-40B4-BE49-F238E27FC236}">
                <a16:creationId xmlns:a16="http://schemas.microsoft.com/office/drawing/2014/main" id="{348C3AFD-D380-BE46-9FA2-72173303FA58}"/>
              </a:ext>
            </a:extLst>
          </p:cNvPr>
          <p:cNvSpPr>
            <a:spLocks noGrp="1"/>
          </p:cNvSpPr>
          <p:nvPr>
            <p:ph type="sldNum" sz="quarter" idx="16"/>
          </p:nvPr>
        </p:nvSpPr>
        <p:spPr/>
        <p:txBody>
          <a:bodyPr/>
          <a:lstStyle/>
          <a:p>
            <a:pPr>
              <a:defRPr/>
            </a:pPr>
            <a:fld id="{B53311AC-0056-1F40-9D05-EC4E775F4660}" type="slidenum">
              <a:rPr lang="de-CH" altLang="x-none" smtClean="0"/>
              <a:pPr>
                <a:defRPr/>
              </a:pPr>
              <a:t>7</a:t>
            </a:fld>
            <a:endParaRPr lang="de-CH" altLang="x-none"/>
          </a:p>
        </p:txBody>
      </p:sp>
    </p:spTree>
    <p:extLst>
      <p:ext uri="{BB962C8B-B14F-4D97-AF65-F5344CB8AC3E}">
        <p14:creationId xmlns:p14="http://schemas.microsoft.com/office/powerpoint/2010/main" val="445434056"/>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xmlns:p14="http://schemas.microsoft.com/office/powerpoint/2010/mai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3F1B4-747A-D94F-AD1E-DF5017042B08}"/>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3F0DF2B1-69EF-6B4A-B806-94F7E8BD8B4E}"/>
              </a:ext>
            </a:extLst>
          </p:cNvPr>
          <p:cNvSpPr>
            <a:spLocks noGrp="1"/>
          </p:cNvSpPr>
          <p:nvPr>
            <p:ph idx="1"/>
          </p:nvPr>
        </p:nvSpPr>
        <p:spPr>
          <a:xfrm>
            <a:off x="900113" y="2205038"/>
            <a:ext cx="3529011" cy="3887787"/>
          </a:xfrm>
        </p:spPr>
        <p:txBody>
          <a:bodyPr/>
          <a:lstStyle/>
          <a:p>
            <a:r>
              <a:rPr lang="en-US" sz="2000" b="1" dirty="0">
                <a:solidFill>
                  <a:schemeClr val="tx2"/>
                </a:solidFill>
              </a:rPr>
              <a:t>Descriptive and dynamic social network analysis</a:t>
            </a:r>
          </a:p>
          <a:p>
            <a:endParaRPr lang="en-GB" altLang="de-DE" sz="2000" dirty="0">
              <a:ea typeface="ＭＳ Ｐゴシック" charset="-128"/>
            </a:endParaRPr>
          </a:p>
          <a:p>
            <a:pPr marL="534988" lvl="1" eaLnBrk="1" hangingPunct="1">
              <a:lnSpc>
                <a:spcPct val="80000"/>
              </a:lnSpc>
            </a:pPr>
            <a:r>
              <a:rPr lang="en-GB" altLang="de-DE" sz="2000" dirty="0">
                <a:ea typeface="ＭＳ Ｐゴシック" charset="-128"/>
              </a:rPr>
              <a:t>Both processes are endogenous</a:t>
            </a:r>
          </a:p>
          <a:p>
            <a:pPr marL="534988" lvl="1" eaLnBrk="1" hangingPunct="1">
              <a:lnSpc>
                <a:spcPct val="80000"/>
              </a:lnSpc>
            </a:pPr>
            <a:r>
              <a:rPr lang="en-GB" altLang="de-DE" sz="2000" dirty="0">
                <a:ea typeface="ＭＳ Ｐゴシック" charset="-128"/>
              </a:rPr>
              <a:t>Cooperative interactions take place repetitively over time, are not independent from each other</a:t>
            </a:r>
          </a:p>
          <a:p>
            <a:pPr marL="534988" lvl="1" eaLnBrk="1" hangingPunct="1">
              <a:lnSpc>
                <a:spcPct val="80000"/>
              </a:lnSpc>
            </a:pPr>
            <a:r>
              <a:rPr lang="en-GB" altLang="de-DE" sz="2000" dirty="0">
                <a:ea typeface="ＭＳ Ｐゴシック" charset="-128"/>
              </a:rPr>
              <a:t>Network-based approaches are appropriate to model these interdependencies</a:t>
            </a:r>
          </a:p>
        </p:txBody>
      </p:sp>
      <p:sp>
        <p:nvSpPr>
          <p:cNvPr id="4" name="Content Placeholder 3">
            <a:extLst>
              <a:ext uri="{FF2B5EF4-FFF2-40B4-BE49-F238E27FC236}">
                <a16:creationId xmlns:a16="http://schemas.microsoft.com/office/drawing/2014/main" id="{1FF8DE83-27D9-DB43-B4AC-EA68FC213A87}"/>
              </a:ext>
            </a:extLst>
          </p:cNvPr>
          <p:cNvSpPr>
            <a:spLocks noGrp="1"/>
          </p:cNvSpPr>
          <p:nvPr>
            <p:ph sz="quarter" idx="13"/>
          </p:nvPr>
        </p:nvSpPr>
        <p:spPr/>
        <p:txBody>
          <a:bodyPr/>
          <a:lstStyle/>
          <a:p>
            <a:r>
              <a:rPr lang="en-US" sz="2000" b="1" dirty="0">
                <a:solidFill>
                  <a:schemeClr val="tx2"/>
                </a:solidFill>
              </a:rPr>
              <a:t>Descriptive analysis: Annual data from 1995 to 2013 (15) to compare</a:t>
            </a:r>
          </a:p>
          <a:p>
            <a:pPr marL="534988" lvl="1" eaLnBrk="1" hangingPunct="1">
              <a:lnSpc>
                <a:spcPct val="80000"/>
              </a:lnSpc>
            </a:pPr>
            <a:endParaRPr lang="en-GB" altLang="de-DE" sz="2000" dirty="0">
              <a:ea typeface="ＭＳ Ｐゴシック" charset="-128"/>
            </a:endParaRPr>
          </a:p>
          <a:p>
            <a:pPr marL="534988" lvl="1" eaLnBrk="1" hangingPunct="1">
              <a:lnSpc>
                <a:spcPct val="80000"/>
              </a:lnSpc>
            </a:pPr>
            <a:r>
              <a:rPr lang="en-GB" altLang="de-DE" sz="2000" dirty="0">
                <a:ea typeface="ＭＳ Ｐゴシック" charset="-128"/>
              </a:rPr>
              <a:t>Number of countries involved</a:t>
            </a:r>
          </a:p>
          <a:p>
            <a:pPr marL="534988" lvl="1" eaLnBrk="1" hangingPunct="1">
              <a:lnSpc>
                <a:spcPct val="80000"/>
              </a:lnSpc>
            </a:pPr>
            <a:r>
              <a:rPr lang="en-GB" altLang="de-DE" sz="2000" dirty="0">
                <a:ea typeface="ＭＳ Ｐゴシック" charset="-128"/>
              </a:rPr>
              <a:t>Number of conflictive and cooperative interactions</a:t>
            </a:r>
          </a:p>
          <a:p>
            <a:pPr marL="534988" lvl="1" eaLnBrk="1" hangingPunct="1">
              <a:lnSpc>
                <a:spcPct val="80000"/>
              </a:lnSpc>
            </a:pPr>
            <a:r>
              <a:rPr lang="en-GB" altLang="de-DE" sz="2000" dirty="0">
                <a:ea typeface="ＭＳ Ｐゴシック" charset="-128"/>
              </a:rPr>
              <a:t>(Several network statistics)</a:t>
            </a:r>
          </a:p>
        </p:txBody>
      </p:sp>
      <p:sp>
        <p:nvSpPr>
          <p:cNvPr id="5" name="Slide Number Placeholder 4">
            <a:extLst>
              <a:ext uri="{FF2B5EF4-FFF2-40B4-BE49-F238E27FC236}">
                <a16:creationId xmlns:a16="http://schemas.microsoft.com/office/drawing/2014/main" id="{348C3AFD-D380-BE46-9FA2-72173303FA58}"/>
              </a:ext>
            </a:extLst>
          </p:cNvPr>
          <p:cNvSpPr>
            <a:spLocks noGrp="1"/>
          </p:cNvSpPr>
          <p:nvPr>
            <p:ph type="sldNum" sz="quarter" idx="16"/>
          </p:nvPr>
        </p:nvSpPr>
        <p:spPr/>
        <p:txBody>
          <a:bodyPr/>
          <a:lstStyle/>
          <a:p>
            <a:pPr>
              <a:defRPr/>
            </a:pPr>
            <a:fld id="{B53311AC-0056-1F40-9D05-EC4E775F4660}" type="slidenum">
              <a:rPr lang="de-CH" altLang="x-none" smtClean="0"/>
              <a:pPr>
                <a:defRPr/>
              </a:pPr>
              <a:t>8</a:t>
            </a:fld>
            <a:endParaRPr lang="de-CH" altLang="x-none"/>
          </a:p>
        </p:txBody>
      </p:sp>
    </p:spTree>
    <p:extLst>
      <p:ext uri="{BB962C8B-B14F-4D97-AF65-F5344CB8AC3E}">
        <p14:creationId xmlns:p14="http://schemas.microsoft.com/office/powerpoint/2010/main" val="4116310787"/>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xmlns:p14="http://schemas.microsoft.com/office/powerpoint/2010/mai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charRg st="69" end="9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charRg st="98" end="14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charRg st="149" end="17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3F1B4-747A-D94F-AD1E-DF5017042B08}"/>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3F0DF2B1-69EF-6B4A-B806-94F7E8BD8B4E}"/>
              </a:ext>
            </a:extLst>
          </p:cNvPr>
          <p:cNvSpPr>
            <a:spLocks noGrp="1"/>
          </p:cNvSpPr>
          <p:nvPr>
            <p:ph idx="1"/>
          </p:nvPr>
        </p:nvSpPr>
        <p:spPr>
          <a:xfrm>
            <a:off x="900113" y="2205038"/>
            <a:ext cx="3529011" cy="3887787"/>
          </a:xfrm>
        </p:spPr>
        <p:txBody>
          <a:bodyPr/>
          <a:lstStyle/>
          <a:p>
            <a:r>
              <a:rPr lang="en-GB" altLang="de-DE" sz="2000" b="1" dirty="0">
                <a:solidFill>
                  <a:schemeClr val="tx2"/>
                </a:solidFill>
              </a:rPr>
              <a:t>Dynamic multiplex network model: Focus on three years (2007 to 2009)</a:t>
            </a:r>
            <a:endParaRPr lang="en-US" sz="2000" b="1" dirty="0">
              <a:solidFill>
                <a:schemeClr val="tx2"/>
              </a:solidFill>
            </a:endParaRPr>
          </a:p>
          <a:p>
            <a:pPr marL="534988" lvl="1" eaLnBrk="1" hangingPunct="1">
              <a:lnSpc>
                <a:spcPct val="80000"/>
              </a:lnSpc>
            </a:pPr>
            <a:endParaRPr lang="en-GB" altLang="de-DE" sz="2000" dirty="0">
              <a:ea typeface="ＭＳ Ｐゴシック" charset="-128"/>
            </a:endParaRPr>
          </a:p>
          <a:p>
            <a:pPr marL="534988" lvl="1" eaLnBrk="1" hangingPunct="1">
              <a:lnSpc>
                <a:spcPct val="80000"/>
              </a:lnSpc>
            </a:pPr>
            <a:r>
              <a:rPr lang="en-GB" altLang="de-DE" sz="2000" dirty="0">
                <a:ea typeface="ＭＳ Ｐゴシック" charset="-128"/>
              </a:rPr>
              <a:t>2007 Bali Road Map (t0)</a:t>
            </a:r>
          </a:p>
          <a:p>
            <a:pPr marL="534988" lvl="1" eaLnBrk="1" hangingPunct="1">
              <a:lnSpc>
                <a:spcPct val="80000"/>
              </a:lnSpc>
            </a:pPr>
            <a:r>
              <a:rPr lang="en-GB" altLang="de-DE" sz="2000" dirty="0">
                <a:ea typeface="ＭＳ Ｐゴシック" charset="-128"/>
              </a:rPr>
              <a:t>2008 Negotiations on Kyoto Follow Up (t1)</a:t>
            </a:r>
          </a:p>
          <a:p>
            <a:pPr marL="534988" lvl="1" eaLnBrk="1" hangingPunct="1">
              <a:lnSpc>
                <a:spcPct val="80000"/>
              </a:lnSpc>
            </a:pPr>
            <a:r>
              <a:rPr lang="en-GB" altLang="de-DE" sz="2000" dirty="0">
                <a:ea typeface="ＭＳ Ｐゴシック" charset="-128"/>
              </a:rPr>
              <a:t>2009 Copenhagen Failure (t2)</a:t>
            </a:r>
          </a:p>
          <a:p>
            <a:pPr marL="534988" lvl="1" eaLnBrk="1" hangingPunct="1">
              <a:lnSpc>
                <a:spcPct val="80000"/>
              </a:lnSpc>
            </a:pPr>
            <a:endParaRPr lang="en-GB" altLang="de-DE" sz="2000" dirty="0">
              <a:ea typeface="ＭＳ Ｐゴシック" charset="-128"/>
            </a:endParaRPr>
          </a:p>
          <a:p>
            <a:pPr marL="534988" lvl="1" eaLnBrk="1" hangingPunct="1">
              <a:lnSpc>
                <a:spcPct val="80000"/>
              </a:lnSpc>
            </a:pPr>
            <a:r>
              <a:rPr lang="en-GB" altLang="de-DE" sz="2000" dirty="0">
                <a:ea typeface="ＭＳ Ｐゴシック" charset="-128"/>
              </a:rPr>
              <a:t>Modelled using Stochastic Actor-Oriented Models in R-Siena</a:t>
            </a:r>
          </a:p>
        </p:txBody>
      </p:sp>
      <p:sp>
        <p:nvSpPr>
          <p:cNvPr id="4" name="Content Placeholder 3">
            <a:extLst>
              <a:ext uri="{FF2B5EF4-FFF2-40B4-BE49-F238E27FC236}">
                <a16:creationId xmlns:a16="http://schemas.microsoft.com/office/drawing/2014/main" id="{1FF8DE83-27D9-DB43-B4AC-EA68FC213A87}"/>
              </a:ext>
            </a:extLst>
          </p:cNvPr>
          <p:cNvSpPr>
            <a:spLocks noGrp="1"/>
          </p:cNvSpPr>
          <p:nvPr>
            <p:ph sz="quarter" idx="13"/>
          </p:nvPr>
        </p:nvSpPr>
        <p:spPr>
          <a:xfrm>
            <a:off x="4714876" y="2205038"/>
            <a:ext cx="3817564" cy="3887787"/>
          </a:xfrm>
        </p:spPr>
        <p:txBody>
          <a:bodyPr/>
          <a:lstStyle/>
          <a:p>
            <a:pPr marL="0" indent="0"/>
            <a:r>
              <a:rPr lang="en-GB" altLang="de-DE" sz="2000" b="1" dirty="0">
                <a:solidFill>
                  <a:schemeClr val="tx2"/>
                </a:solidFill>
              </a:rPr>
              <a:t>Observations (ties): existence of cooperation between each pair of actors within a year</a:t>
            </a:r>
          </a:p>
          <a:p>
            <a:pPr marL="534988" lvl="1" eaLnBrk="1" hangingPunct="1">
              <a:lnSpc>
                <a:spcPct val="80000"/>
              </a:lnSpc>
            </a:pPr>
            <a:endParaRPr lang="en-GB" altLang="de-DE" sz="2000" dirty="0">
              <a:ea typeface="ＭＳ Ｐゴシック" charset="-128"/>
            </a:endParaRPr>
          </a:p>
          <a:p>
            <a:pPr marL="534988" lvl="1" eaLnBrk="1" hangingPunct="1">
              <a:lnSpc>
                <a:spcPct val="80000"/>
              </a:lnSpc>
            </a:pPr>
            <a:r>
              <a:rPr lang="en-GB" altLang="de-DE" sz="2000" dirty="0">
                <a:ea typeface="ＭＳ Ｐゴシック" charset="-128"/>
              </a:rPr>
              <a:t>Inside: at least 1 strongly cooperative interaction between dyad during year t</a:t>
            </a:r>
          </a:p>
          <a:p>
            <a:pPr marL="534988" lvl="1" eaLnBrk="1" hangingPunct="1">
              <a:lnSpc>
                <a:spcPct val="80000"/>
              </a:lnSpc>
            </a:pPr>
            <a:r>
              <a:rPr lang="en-GB" altLang="de-DE" sz="2000" dirty="0">
                <a:ea typeface="ＭＳ Ｐゴシック" charset="-128"/>
              </a:rPr>
              <a:t>Outside: at least 1 cooperative interaction (of any cooperation level) between dyad during year t</a:t>
            </a:r>
          </a:p>
          <a:p>
            <a:pPr marL="534988" lvl="1" eaLnBrk="1" hangingPunct="1">
              <a:lnSpc>
                <a:spcPct val="80000"/>
              </a:lnSpc>
            </a:pPr>
            <a:endParaRPr lang="en-GB" altLang="de-DE" sz="2000" dirty="0">
              <a:ea typeface="ＭＳ Ｐゴシック" charset="-128"/>
            </a:endParaRPr>
          </a:p>
        </p:txBody>
      </p:sp>
      <p:sp>
        <p:nvSpPr>
          <p:cNvPr id="5" name="Slide Number Placeholder 4">
            <a:extLst>
              <a:ext uri="{FF2B5EF4-FFF2-40B4-BE49-F238E27FC236}">
                <a16:creationId xmlns:a16="http://schemas.microsoft.com/office/drawing/2014/main" id="{348C3AFD-D380-BE46-9FA2-72173303FA58}"/>
              </a:ext>
            </a:extLst>
          </p:cNvPr>
          <p:cNvSpPr>
            <a:spLocks noGrp="1"/>
          </p:cNvSpPr>
          <p:nvPr>
            <p:ph type="sldNum" sz="quarter" idx="16"/>
          </p:nvPr>
        </p:nvSpPr>
        <p:spPr/>
        <p:txBody>
          <a:bodyPr/>
          <a:lstStyle/>
          <a:p>
            <a:pPr>
              <a:defRPr/>
            </a:pPr>
            <a:fld id="{B53311AC-0056-1F40-9D05-EC4E775F4660}" type="slidenum">
              <a:rPr lang="de-CH" altLang="x-none" smtClean="0"/>
              <a:pPr>
                <a:defRPr/>
              </a:pPr>
              <a:t>9</a:t>
            </a:fld>
            <a:endParaRPr lang="de-CH" altLang="x-none"/>
          </a:p>
        </p:txBody>
      </p:sp>
    </p:spTree>
    <p:extLst>
      <p:ext uri="{BB962C8B-B14F-4D97-AF65-F5344CB8AC3E}">
        <p14:creationId xmlns:p14="http://schemas.microsoft.com/office/powerpoint/2010/main" val="3838056728"/>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xmlns:p14="http://schemas.microsoft.com/office/powerpoint/2010/mai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ipz_praesentation_de">
  <a:themeElements>
    <a:clrScheme name="Uni ZH">
      <a:dk1>
        <a:srgbClr val="000000"/>
      </a:dk1>
      <a:lt1>
        <a:srgbClr val="FFFFFF"/>
      </a:lt1>
      <a:dk2>
        <a:srgbClr val="0028A5"/>
      </a:dk2>
      <a:lt2>
        <a:srgbClr val="808080"/>
      </a:lt2>
      <a:accent1>
        <a:srgbClr val="0028A5"/>
      </a:accent1>
      <a:accent2>
        <a:srgbClr val="A3ADB7"/>
      </a:accent2>
      <a:accent3>
        <a:srgbClr val="DC6027"/>
      </a:accent3>
      <a:accent4>
        <a:srgbClr val="000000"/>
      </a:accent4>
      <a:accent5>
        <a:srgbClr val="AAACCF"/>
      </a:accent5>
      <a:accent6>
        <a:srgbClr val="939CA6"/>
      </a:accent6>
      <a:hlink>
        <a:srgbClr val="DC6027"/>
      </a:hlink>
      <a:folHlink>
        <a:srgbClr val="000000"/>
      </a:folHlink>
    </a:clrScheme>
    <a:fontScheme name="Standarddesign">
      <a:majorFont>
        <a:latin typeface="Arial"/>
        <a:ea typeface=""/>
        <a:cs typeface="Arial"/>
      </a:majorFont>
      <a:minorFont>
        <a:latin typeface="Arial"/>
        <a:ea typeface=""/>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CH" sz="17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CH" sz="17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ipz_praesentation_de 1">
        <a:dk1>
          <a:srgbClr val="000000"/>
        </a:dk1>
        <a:lt1>
          <a:srgbClr val="FFFFFF"/>
        </a:lt1>
        <a:dk2>
          <a:srgbClr val="0028A5"/>
        </a:dk2>
        <a:lt2>
          <a:srgbClr val="808080"/>
        </a:lt2>
        <a:accent1>
          <a:srgbClr val="0028A5"/>
        </a:accent1>
        <a:accent2>
          <a:srgbClr val="A3ADB7"/>
        </a:accent2>
        <a:accent3>
          <a:srgbClr val="FFFFFF"/>
        </a:accent3>
        <a:accent4>
          <a:srgbClr val="000000"/>
        </a:accent4>
        <a:accent5>
          <a:srgbClr val="AAACCF"/>
        </a:accent5>
        <a:accent6>
          <a:srgbClr val="939CA6"/>
        </a:accent6>
        <a:hlink>
          <a:srgbClr val="DC6027"/>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ipz_praesentation_de</Template>
  <TotalTime>1824</TotalTime>
  <Words>3674</Words>
  <Application>Microsoft Macintosh PowerPoint</Application>
  <PresentationFormat>On-screen Show (4:3)</PresentationFormat>
  <Paragraphs>312</Paragraphs>
  <Slides>26</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ＭＳ Ｐゴシック</vt:lpstr>
      <vt:lpstr>Arial</vt:lpstr>
      <vt:lpstr>Calibri</vt:lpstr>
      <vt:lpstr>Cambria Math</vt:lpstr>
      <vt:lpstr>Wingdings</vt:lpstr>
      <vt:lpstr>ipz_praesentation_de</vt:lpstr>
      <vt:lpstr>Inside and outside the climate negotiations: Contrasting networks of conference diplomacy reporting and media perception</vt:lpstr>
      <vt:lpstr>Cooperation inside and outside the negotiations</vt:lpstr>
      <vt:lpstr>Research goal</vt:lpstr>
      <vt:lpstr>Expectations (I)</vt:lpstr>
      <vt:lpstr>Expectations (II)</vt:lpstr>
      <vt:lpstr>Two datasets, two perspectives on cooperation</vt:lpstr>
      <vt:lpstr>Two datasets, two perspectives on cooperation</vt:lpstr>
      <vt:lpstr>Data analysis</vt:lpstr>
      <vt:lpstr>Data analysis</vt:lpstr>
      <vt:lpstr>Descriptive results</vt:lpstr>
      <vt:lpstr>Number of countries</vt:lpstr>
      <vt:lpstr>Number of countries: only (strong) cooperation</vt:lpstr>
      <vt:lpstr>Number of (strongly) cooperative interactions</vt:lpstr>
      <vt:lpstr>Network density (cooperative interactions)</vt:lpstr>
      <vt:lpstr>Network average degree (cooperative interactions)</vt:lpstr>
      <vt:lpstr>Top 10 actors, 2007-2009, »inside»</vt:lpstr>
      <vt:lpstr>Top 10 actors, 2007-2009, »outside»</vt:lpstr>
      <vt:lpstr>Top active actors in both networks</vt:lpstr>
      <vt:lpstr>Stochastic actor-oriented model</vt:lpstr>
      <vt:lpstr>Results</vt:lpstr>
      <vt:lpstr>Conclusions (so far)</vt:lpstr>
      <vt:lpstr>Outlook</vt:lpstr>
      <vt:lpstr>Outlook</vt:lpstr>
      <vt:lpstr>All ideas and suggestions are welcome!</vt:lpstr>
      <vt:lpstr>Data: Cooperation outside the negotiations</vt:lpstr>
      <vt:lpstr>Number of cooperative and conflictive interactions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Countries, regions and sectors for new market mechanisms</dc:title>
  <dc:creator>stadelmann</dc:creator>
  <dc:description>Vorlage uzh_praesentation_d MSO2007 v1 7.5.2010</dc:description>
  <cp:lastModifiedBy>Paula Castro</cp:lastModifiedBy>
  <cp:revision>658</cp:revision>
  <cp:lastPrinted>2012-09-14T11:47:26Z</cp:lastPrinted>
  <dcterms:created xsi:type="dcterms:W3CDTF">2010-11-05T10:39:03Z</dcterms:created>
  <dcterms:modified xsi:type="dcterms:W3CDTF">2019-10-22T11:28:19Z</dcterms:modified>
</cp:coreProperties>
</file>