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9" r:id="rId5"/>
    <p:sldId id="260" r:id="rId6"/>
    <p:sldId id="261" r:id="rId7"/>
    <p:sldId id="263" r:id="rId8"/>
    <p:sldId id="262" r:id="rId9"/>
    <p:sldId id="264" r:id="rId10"/>
    <p:sldId id="265" r:id="rId11"/>
    <p:sldId id="266" r:id="rId12"/>
    <p:sldId id="267" r:id="rId13"/>
    <p:sldId id="268" r:id="rId1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71" autoAdjust="0"/>
    <p:restoredTop sz="94660"/>
  </p:normalViewPr>
  <p:slideViewPr>
    <p:cSldViewPr snapToGrid="0">
      <p:cViewPr varScale="1">
        <p:scale>
          <a:sx n="44" d="100"/>
          <a:sy n="44" d="100"/>
        </p:scale>
        <p:origin x="12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Lamana" userId="9a4f9337-5101-41b2-880b-aeb85356a16c" providerId="ADAL" clId="{66926F45-6EE8-44F4-BA33-DEDAF0E67E65}"/>
    <pc:docChg chg="undo custSel modSld">
      <pc:chgData name="Victor Lamana" userId="9a4f9337-5101-41b2-880b-aeb85356a16c" providerId="ADAL" clId="{66926F45-6EE8-44F4-BA33-DEDAF0E67E65}" dt="2023-10-30T19:41:59.907" v="1" actId="14100"/>
      <pc:docMkLst>
        <pc:docMk/>
      </pc:docMkLst>
      <pc:sldChg chg="modSp mod">
        <pc:chgData name="Victor Lamana" userId="9a4f9337-5101-41b2-880b-aeb85356a16c" providerId="ADAL" clId="{66926F45-6EE8-44F4-BA33-DEDAF0E67E65}" dt="2023-10-30T19:41:59.907" v="1" actId="14100"/>
        <pc:sldMkLst>
          <pc:docMk/>
          <pc:sldMk cId="1919249193" sldId="266"/>
        </pc:sldMkLst>
        <pc:picChg chg="mod">
          <ac:chgData name="Victor Lamana" userId="9a4f9337-5101-41b2-880b-aeb85356a16c" providerId="ADAL" clId="{66926F45-6EE8-44F4-BA33-DEDAF0E67E65}" dt="2023-10-30T19:41:59.907" v="1" actId="14100"/>
          <ac:picMkLst>
            <pc:docMk/>
            <pc:sldMk cId="1919249193" sldId="266"/>
            <ac:picMk id="27" creationId="{56401454-03CD-AE12-1F72-5A139167F7DC}"/>
          </ac:picMkLst>
        </pc:picChg>
      </pc:sldChg>
    </pc:docChg>
  </pc:docChgLst>
  <pc:docChgLst>
    <pc:chgData name="Victor Lamana" userId="S::victor.lamana@ldc.com::9a4f9337-5101-41b2-880b-aeb85356a16c" providerId="AD" clId="Web-{F68261F4-766E-F131-74FC-AF213CC27DF5}"/>
    <pc:docChg chg="addSld delSld modSld">
      <pc:chgData name="Victor Lamana" userId="S::victor.lamana@ldc.com::9a4f9337-5101-41b2-880b-aeb85356a16c" providerId="AD" clId="Web-{F68261F4-766E-F131-74FC-AF213CC27DF5}" dt="2023-10-28T19:42:20.024" v="398"/>
      <pc:docMkLst>
        <pc:docMk/>
      </pc:docMkLst>
      <pc:sldChg chg="modSp">
        <pc:chgData name="Victor Lamana" userId="S::victor.lamana@ldc.com::9a4f9337-5101-41b2-880b-aeb85356a16c" providerId="AD" clId="Web-{F68261F4-766E-F131-74FC-AF213CC27DF5}" dt="2023-10-28T19:27:36.753" v="0" actId="20577"/>
        <pc:sldMkLst>
          <pc:docMk/>
          <pc:sldMk cId="3655210787" sldId="256"/>
        </pc:sldMkLst>
        <pc:spChg chg="mod">
          <ac:chgData name="Victor Lamana" userId="S::victor.lamana@ldc.com::9a4f9337-5101-41b2-880b-aeb85356a16c" providerId="AD" clId="Web-{F68261F4-766E-F131-74FC-AF213CC27DF5}" dt="2023-10-28T19:27:36.753" v="0" actId="20577"/>
          <ac:spMkLst>
            <pc:docMk/>
            <pc:sldMk cId="3655210787" sldId="256"/>
            <ac:spMk id="5" creationId="{636CE5BB-1C91-E460-823E-C2A97D92B1CA}"/>
          </ac:spMkLst>
        </pc:spChg>
      </pc:sldChg>
      <pc:sldChg chg="addSp delSp modSp new">
        <pc:chgData name="Victor Lamana" userId="S::victor.lamana@ldc.com::9a4f9337-5101-41b2-880b-aeb85356a16c" providerId="AD" clId="Web-{F68261F4-766E-F131-74FC-AF213CC27DF5}" dt="2023-10-28T19:42:18.837" v="397" actId="1076"/>
        <pc:sldMkLst>
          <pc:docMk/>
          <pc:sldMk cId="1148721733" sldId="269"/>
        </pc:sldMkLst>
        <pc:spChg chg="del">
          <ac:chgData name="Victor Lamana" userId="S::victor.lamana@ldc.com::9a4f9337-5101-41b2-880b-aeb85356a16c" providerId="AD" clId="Web-{F68261F4-766E-F131-74FC-AF213CC27DF5}" dt="2023-10-28T19:33:21.161" v="2"/>
          <ac:spMkLst>
            <pc:docMk/>
            <pc:sldMk cId="1148721733" sldId="269"/>
            <ac:spMk id="2" creationId="{0833CEBB-6F82-2E33-0C22-A0537186CF5C}"/>
          </ac:spMkLst>
        </pc:spChg>
        <pc:spChg chg="del">
          <ac:chgData name="Victor Lamana" userId="S::victor.lamana@ldc.com::9a4f9337-5101-41b2-880b-aeb85356a16c" providerId="AD" clId="Web-{F68261F4-766E-F131-74FC-AF213CC27DF5}" dt="2023-10-28T19:33:21.974" v="3"/>
          <ac:spMkLst>
            <pc:docMk/>
            <pc:sldMk cId="1148721733" sldId="269"/>
            <ac:spMk id="3" creationId="{72443E30-021E-7054-C42A-116FB358B634}"/>
          </ac:spMkLst>
        </pc:spChg>
        <pc:spChg chg="add mod">
          <ac:chgData name="Victor Lamana" userId="S::victor.lamana@ldc.com::9a4f9337-5101-41b2-880b-aeb85356a16c" providerId="AD" clId="Web-{F68261F4-766E-F131-74FC-AF213CC27DF5}" dt="2023-10-28T19:42:18.837" v="397" actId="1076"/>
          <ac:spMkLst>
            <pc:docMk/>
            <pc:sldMk cId="1148721733" sldId="269"/>
            <ac:spMk id="4" creationId="{E0F7A915-2C92-D104-4C5B-B185F130C6FF}"/>
          </ac:spMkLst>
        </pc:spChg>
      </pc:sldChg>
      <pc:sldChg chg="addSp delSp modSp new del">
        <pc:chgData name="Victor Lamana" userId="S::victor.lamana@ldc.com::9a4f9337-5101-41b2-880b-aeb85356a16c" providerId="AD" clId="Web-{F68261F4-766E-F131-74FC-AF213CC27DF5}" dt="2023-10-28T19:42:20.024" v="398"/>
        <pc:sldMkLst>
          <pc:docMk/>
          <pc:sldMk cId="3435952375" sldId="270"/>
        </pc:sldMkLst>
        <pc:spChg chg="del">
          <ac:chgData name="Victor Lamana" userId="S::victor.lamana@ldc.com::9a4f9337-5101-41b2-880b-aeb85356a16c" providerId="AD" clId="Web-{F68261F4-766E-F131-74FC-AF213CC27DF5}" dt="2023-10-28T19:34:57.008" v="228"/>
          <ac:spMkLst>
            <pc:docMk/>
            <pc:sldMk cId="3435952375" sldId="270"/>
            <ac:spMk id="2" creationId="{0C32BD76-0060-1151-B73A-51C9F8EC069B}"/>
          </ac:spMkLst>
        </pc:spChg>
        <pc:spChg chg="del">
          <ac:chgData name="Victor Lamana" userId="S::victor.lamana@ldc.com::9a4f9337-5101-41b2-880b-aeb85356a16c" providerId="AD" clId="Web-{F68261F4-766E-F131-74FC-AF213CC27DF5}" dt="2023-10-28T19:34:57.774" v="229"/>
          <ac:spMkLst>
            <pc:docMk/>
            <pc:sldMk cId="3435952375" sldId="270"/>
            <ac:spMk id="3" creationId="{9FBD9C52-963C-51AD-FBA1-37872BFE02A4}"/>
          </ac:spMkLst>
        </pc:spChg>
        <pc:spChg chg="add del mod">
          <ac:chgData name="Victor Lamana" userId="S::victor.lamana@ldc.com::9a4f9337-5101-41b2-880b-aeb85356a16c" providerId="AD" clId="Web-{F68261F4-766E-F131-74FC-AF213CC27DF5}" dt="2023-10-28T19:40:17.051" v="235"/>
          <ac:spMkLst>
            <pc:docMk/>
            <pc:sldMk cId="3435952375" sldId="270"/>
            <ac:spMk id="4" creationId="{483D89BB-C4AA-B4B1-CFCF-1FA9CF9558B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F0BD-2A8D-EA2B-B5AA-66B391E6A5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a:extLst>
              <a:ext uri="{FF2B5EF4-FFF2-40B4-BE49-F238E27FC236}">
                <a16:creationId xmlns:a16="http://schemas.microsoft.com/office/drawing/2014/main" id="{DDEE7FCE-D405-F66C-A6DF-58EF07A9A2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a:extLst>
              <a:ext uri="{FF2B5EF4-FFF2-40B4-BE49-F238E27FC236}">
                <a16:creationId xmlns:a16="http://schemas.microsoft.com/office/drawing/2014/main" id="{1CB3844D-1AC9-B414-6E69-45B021D97E21}"/>
              </a:ext>
            </a:extLst>
          </p:cNvPr>
          <p:cNvSpPr>
            <a:spLocks noGrp="1"/>
          </p:cNvSpPr>
          <p:nvPr>
            <p:ph type="dt" sz="half" idx="10"/>
          </p:nvPr>
        </p:nvSpPr>
        <p:spPr/>
        <p:txBody>
          <a:bodyPr/>
          <a:lstStyle/>
          <a:p>
            <a:fld id="{8DEF2D12-80C8-4BD3-9BC3-8A0A8E76C949}" type="datetimeFigureOut">
              <a:rPr lang="pt-BR" smtClean="0"/>
              <a:t>30/10/2023</a:t>
            </a:fld>
            <a:endParaRPr lang="pt-BR"/>
          </a:p>
        </p:txBody>
      </p:sp>
      <p:sp>
        <p:nvSpPr>
          <p:cNvPr id="5" name="Footer Placeholder 4">
            <a:extLst>
              <a:ext uri="{FF2B5EF4-FFF2-40B4-BE49-F238E27FC236}">
                <a16:creationId xmlns:a16="http://schemas.microsoft.com/office/drawing/2014/main" id="{D09D20B8-B9D3-6D6C-4460-6F4CA3E61B83}"/>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F78D9E09-870F-49FE-CA72-09D31B5F7F9A}"/>
              </a:ext>
            </a:extLst>
          </p:cNvPr>
          <p:cNvSpPr>
            <a:spLocks noGrp="1"/>
          </p:cNvSpPr>
          <p:nvPr>
            <p:ph type="sldNum" sz="quarter" idx="12"/>
          </p:nvPr>
        </p:nvSpPr>
        <p:spPr/>
        <p:txBody>
          <a:bodyPr/>
          <a:lstStyle/>
          <a:p>
            <a:fld id="{0E7798E5-4A01-4362-A448-130658C4C555}" type="slidenum">
              <a:rPr lang="pt-BR" smtClean="0"/>
              <a:t>‹#›</a:t>
            </a:fld>
            <a:endParaRPr lang="pt-BR"/>
          </a:p>
        </p:txBody>
      </p:sp>
    </p:spTree>
    <p:extLst>
      <p:ext uri="{BB962C8B-B14F-4D97-AF65-F5344CB8AC3E}">
        <p14:creationId xmlns:p14="http://schemas.microsoft.com/office/powerpoint/2010/main" val="2865501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55664-89A1-733F-135C-F167D2A18F3D}"/>
              </a:ext>
            </a:extLst>
          </p:cNvPr>
          <p:cNvSpPr>
            <a:spLocks noGrp="1"/>
          </p:cNvSpPr>
          <p:nvPr>
            <p:ph type="title"/>
          </p:nvPr>
        </p:nvSpPr>
        <p:spPr/>
        <p:txBody>
          <a:bodyPr/>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114E132D-84E2-81E5-1E71-6596FF798A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7760E603-B839-5918-31C4-30A7438805A7}"/>
              </a:ext>
            </a:extLst>
          </p:cNvPr>
          <p:cNvSpPr>
            <a:spLocks noGrp="1"/>
          </p:cNvSpPr>
          <p:nvPr>
            <p:ph type="dt" sz="half" idx="10"/>
          </p:nvPr>
        </p:nvSpPr>
        <p:spPr/>
        <p:txBody>
          <a:bodyPr/>
          <a:lstStyle/>
          <a:p>
            <a:fld id="{8DEF2D12-80C8-4BD3-9BC3-8A0A8E76C949}" type="datetimeFigureOut">
              <a:rPr lang="pt-BR" smtClean="0"/>
              <a:t>30/10/2023</a:t>
            </a:fld>
            <a:endParaRPr lang="pt-BR"/>
          </a:p>
        </p:txBody>
      </p:sp>
      <p:sp>
        <p:nvSpPr>
          <p:cNvPr id="5" name="Footer Placeholder 4">
            <a:extLst>
              <a:ext uri="{FF2B5EF4-FFF2-40B4-BE49-F238E27FC236}">
                <a16:creationId xmlns:a16="http://schemas.microsoft.com/office/drawing/2014/main" id="{0E72F25F-9590-6630-FFF4-D632161CBCA4}"/>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77DB88AE-5636-0567-6EA9-B19C5F0A205D}"/>
              </a:ext>
            </a:extLst>
          </p:cNvPr>
          <p:cNvSpPr>
            <a:spLocks noGrp="1"/>
          </p:cNvSpPr>
          <p:nvPr>
            <p:ph type="sldNum" sz="quarter" idx="12"/>
          </p:nvPr>
        </p:nvSpPr>
        <p:spPr/>
        <p:txBody>
          <a:bodyPr/>
          <a:lstStyle/>
          <a:p>
            <a:fld id="{0E7798E5-4A01-4362-A448-130658C4C555}" type="slidenum">
              <a:rPr lang="pt-BR" smtClean="0"/>
              <a:t>‹#›</a:t>
            </a:fld>
            <a:endParaRPr lang="pt-BR"/>
          </a:p>
        </p:txBody>
      </p:sp>
    </p:spTree>
    <p:extLst>
      <p:ext uri="{BB962C8B-B14F-4D97-AF65-F5344CB8AC3E}">
        <p14:creationId xmlns:p14="http://schemas.microsoft.com/office/powerpoint/2010/main" val="4059965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46F0C9-7E5B-4BB5-61F4-04109D546E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271666ED-45E3-80DA-D68C-A54F75F5F6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CE872968-BB3D-6172-3E39-96DA5C266ACE}"/>
              </a:ext>
            </a:extLst>
          </p:cNvPr>
          <p:cNvSpPr>
            <a:spLocks noGrp="1"/>
          </p:cNvSpPr>
          <p:nvPr>
            <p:ph type="dt" sz="half" idx="10"/>
          </p:nvPr>
        </p:nvSpPr>
        <p:spPr/>
        <p:txBody>
          <a:bodyPr/>
          <a:lstStyle/>
          <a:p>
            <a:fld id="{8DEF2D12-80C8-4BD3-9BC3-8A0A8E76C949}" type="datetimeFigureOut">
              <a:rPr lang="pt-BR" smtClean="0"/>
              <a:t>30/10/2023</a:t>
            </a:fld>
            <a:endParaRPr lang="pt-BR"/>
          </a:p>
        </p:txBody>
      </p:sp>
      <p:sp>
        <p:nvSpPr>
          <p:cNvPr id="5" name="Footer Placeholder 4">
            <a:extLst>
              <a:ext uri="{FF2B5EF4-FFF2-40B4-BE49-F238E27FC236}">
                <a16:creationId xmlns:a16="http://schemas.microsoft.com/office/drawing/2014/main" id="{A2EAFBCF-FBF0-148B-D003-30BE1DF53B6D}"/>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3194A0C9-D8BF-2B52-F3D2-DB6F139EA513}"/>
              </a:ext>
            </a:extLst>
          </p:cNvPr>
          <p:cNvSpPr>
            <a:spLocks noGrp="1"/>
          </p:cNvSpPr>
          <p:nvPr>
            <p:ph type="sldNum" sz="quarter" idx="12"/>
          </p:nvPr>
        </p:nvSpPr>
        <p:spPr/>
        <p:txBody>
          <a:bodyPr/>
          <a:lstStyle/>
          <a:p>
            <a:fld id="{0E7798E5-4A01-4362-A448-130658C4C555}" type="slidenum">
              <a:rPr lang="pt-BR" smtClean="0"/>
              <a:t>‹#›</a:t>
            </a:fld>
            <a:endParaRPr lang="pt-BR"/>
          </a:p>
        </p:txBody>
      </p:sp>
    </p:spTree>
    <p:extLst>
      <p:ext uri="{BB962C8B-B14F-4D97-AF65-F5344CB8AC3E}">
        <p14:creationId xmlns:p14="http://schemas.microsoft.com/office/powerpoint/2010/main" val="1622073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D46CA-DCFA-3FAB-C4A5-65A8E4C24A7A}"/>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F337A37F-3380-5C79-FEF2-9E85B55B01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CF93106E-690D-9802-A69B-827EA8451896}"/>
              </a:ext>
            </a:extLst>
          </p:cNvPr>
          <p:cNvSpPr>
            <a:spLocks noGrp="1"/>
          </p:cNvSpPr>
          <p:nvPr>
            <p:ph type="dt" sz="half" idx="10"/>
          </p:nvPr>
        </p:nvSpPr>
        <p:spPr/>
        <p:txBody>
          <a:bodyPr/>
          <a:lstStyle/>
          <a:p>
            <a:fld id="{8DEF2D12-80C8-4BD3-9BC3-8A0A8E76C949}" type="datetimeFigureOut">
              <a:rPr lang="pt-BR" smtClean="0"/>
              <a:t>30/10/2023</a:t>
            </a:fld>
            <a:endParaRPr lang="pt-BR"/>
          </a:p>
        </p:txBody>
      </p:sp>
      <p:sp>
        <p:nvSpPr>
          <p:cNvPr id="5" name="Footer Placeholder 4">
            <a:extLst>
              <a:ext uri="{FF2B5EF4-FFF2-40B4-BE49-F238E27FC236}">
                <a16:creationId xmlns:a16="http://schemas.microsoft.com/office/drawing/2014/main" id="{9EDCBD14-5508-2D7E-0B24-D9042F256BA2}"/>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CEF2101E-615B-516A-E19A-A08320E9585A}"/>
              </a:ext>
            </a:extLst>
          </p:cNvPr>
          <p:cNvSpPr>
            <a:spLocks noGrp="1"/>
          </p:cNvSpPr>
          <p:nvPr>
            <p:ph type="sldNum" sz="quarter" idx="12"/>
          </p:nvPr>
        </p:nvSpPr>
        <p:spPr/>
        <p:txBody>
          <a:bodyPr/>
          <a:lstStyle/>
          <a:p>
            <a:fld id="{0E7798E5-4A01-4362-A448-130658C4C555}" type="slidenum">
              <a:rPr lang="pt-BR" smtClean="0"/>
              <a:t>‹#›</a:t>
            </a:fld>
            <a:endParaRPr lang="pt-BR"/>
          </a:p>
        </p:txBody>
      </p:sp>
    </p:spTree>
    <p:extLst>
      <p:ext uri="{BB962C8B-B14F-4D97-AF65-F5344CB8AC3E}">
        <p14:creationId xmlns:p14="http://schemas.microsoft.com/office/powerpoint/2010/main" val="2004593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EB999-5ED8-1DE2-EBA4-3923DF5FF6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a:extLst>
              <a:ext uri="{FF2B5EF4-FFF2-40B4-BE49-F238E27FC236}">
                <a16:creationId xmlns:a16="http://schemas.microsoft.com/office/drawing/2014/main" id="{68DEB077-D1AF-20D5-EFFD-9F938964AC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4BAFCF-3848-045C-EE5D-6BB8F424A6A6}"/>
              </a:ext>
            </a:extLst>
          </p:cNvPr>
          <p:cNvSpPr>
            <a:spLocks noGrp="1"/>
          </p:cNvSpPr>
          <p:nvPr>
            <p:ph type="dt" sz="half" idx="10"/>
          </p:nvPr>
        </p:nvSpPr>
        <p:spPr/>
        <p:txBody>
          <a:bodyPr/>
          <a:lstStyle/>
          <a:p>
            <a:fld id="{8DEF2D12-80C8-4BD3-9BC3-8A0A8E76C949}" type="datetimeFigureOut">
              <a:rPr lang="pt-BR" smtClean="0"/>
              <a:t>30/10/2023</a:t>
            </a:fld>
            <a:endParaRPr lang="pt-BR"/>
          </a:p>
        </p:txBody>
      </p:sp>
      <p:sp>
        <p:nvSpPr>
          <p:cNvPr id="5" name="Footer Placeholder 4">
            <a:extLst>
              <a:ext uri="{FF2B5EF4-FFF2-40B4-BE49-F238E27FC236}">
                <a16:creationId xmlns:a16="http://schemas.microsoft.com/office/drawing/2014/main" id="{EF1635AA-1E7E-3BB8-6E79-F056D9D24B90}"/>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1AA8A269-EAAD-2B91-4605-08495F897536}"/>
              </a:ext>
            </a:extLst>
          </p:cNvPr>
          <p:cNvSpPr>
            <a:spLocks noGrp="1"/>
          </p:cNvSpPr>
          <p:nvPr>
            <p:ph type="sldNum" sz="quarter" idx="12"/>
          </p:nvPr>
        </p:nvSpPr>
        <p:spPr/>
        <p:txBody>
          <a:bodyPr/>
          <a:lstStyle/>
          <a:p>
            <a:fld id="{0E7798E5-4A01-4362-A448-130658C4C555}" type="slidenum">
              <a:rPr lang="pt-BR" smtClean="0"/>
              <a:t>‹#›</a:t>
            </a:fld>
            <a:endParaRPr lang="pt-BR"/>
          </a:p>
        </p:txBody>
      </p:sp>
    </p:spTree>
    <p:extLst>
      <p:ext uri="{BB962C8B-B14F-4D97-AF65-F5344CB8AC3E}">
        <p14:creationId xmlns:p14="http://schemas.microsoft.com/office/powerpoint/2010/main" val="381058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FAC55-0009-9879-9564-962A304CA1D1}"/>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3A90AB84-5D52-BDED-774D-0A7BE82808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a:extLst>
              <a:ext uri="{FF2B5EF4-FFF2-40B4-BE49-F238E27FC236}">
                <a16:creationId xmlns:a16="http://schemas.microsoft.com/office/drawing/2014/main" id="{DA1A7F75-CF6F-1A88-A74B-4EAE082027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a:extLst>
              <a:ext uri="{FF2B5EF4-FFF2-40B4-BE49-F238E27FC236}">
                <a16:creationId xmlns:a16="http://schemas.microsoft.com/office/drawing/2014/main" id="{055FF4C6-46FE-67BA-D4F7-05EB2DE56DE5}"/>
              </a:ext>
            </a:extLst>
          </p:cNvPr>
          <p:cNvSpPr>
            <a:spLocks noGrp="1"/>
          </p:cNvSpPr>
          <p:nvPr>
            <p:ph type="dt" sz="half" idx="10"/>
          </p:nvPr>
        </p:nvSpPr>
        <p:spPr/>
        <p:txBody>
          <a:bodyPr/>
          <a:lstStyle/>
          <a:p>
            <a:fld id="{8DEF2D12-80C8-4BD3-9BC3-8A0A8E76C949}" type="datetimeFigureOut">
              <a:rPr lang="pt-BR" smtClean="0"/>
              <a:t>30/10/2023</a:t>
            </a:fld>
            <a:endParaRPr lang="pt-BR"/>
          </a:p>
        </p:txBody>
      </p:sp>
      <p:sp>
        <p:nvSpPr>
          <p:cNvPr id="6" name="Footer Placeholder 5">
            <a:extLst>
              <a:ext uri="{FF2B5EF4-FFF2-40B4-BE49-F238E27FC236}">
                <a16:creationId xmlns:a16="http://schemas.microsoft.com/office/drawing/2014/main" id="{D28D047E-BFCB-F29F-41D5-2F75F06D4B83}"/>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1AAA3652-720B-D1B2-7A6B-67541E06EB66}"/>
              </a:ext>
            </a:extLst>
          </p:cNvPr>
          <p:cNvSpPr>
            <a:spLocks noGrp="1"/>
          </p:cNvSpPr>
          <p:nvPr>
            <p:ph type="sldNum" sz="quarter" idx="12"/>
          </p:nvPr>
        </p:nvSpPr>
        <p:spPr/>
        <p:txBody>
          <a:bodyPr/>
          <a:lstStyle/>
          <a:p>
            <a:fld id="{0E7798E5-4A01-4362-A448-130658C4C555}" type="slidenum">
              <a:rPr lang="pt-BR" smtClean="0"/>
              <a:t>‹#›</a:t>
            </a:fld>
            <a:endParaRPr lang="pt-BR"/>
          </a:p>
        </p:txBody>
      </p:sp>
    </p:spTree>
    <p:extLst>
      <p:ext uri="{BB962C8B-B14F-4D97-AF65-F5344CB8AC3E}">
        <p14:creationId xmlns:p14="http://schemas.microsoft.com/office/powerpoint/2010/main" val="3158355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B6F28-D675-52BF-4FEA-2BB44B2C7823}"/>
              </a:ext>
            </a:extLst>
          </p:cNvPr>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a:extLst>
              <a:ext uri="{FF2B5EF4-FFF2-40B4-BE49-F238E27FC236}">
                <a16:creationId xmlns:a16="http://schemas.microsoft.com/office/drawing/2014/main" id="{5F25DACD-26CA-4E95-D0D1-B337AEF690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124032-AEA4-EFA6-4BB0-941B821F18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a:extLst>
              <a:ext uri="{FF2B5EF4-FFF2-40B4-BE49-F238E27FC236}">
                <a16:creationId xmlns:a16="http://schemas.microsoft.com/office/drawing/2014/main" id="{852CB5F9-679E-29DF-0B9A-0964C276DA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192E5A-6149-F720-4150-E7ABD7F9A7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a:extLst>
              <a:ext uri="{FF2B5EF4-FFF2-40B4-BE49-F238E27FC236}">
                <a16:creationId xmlns:a16="http://schemas.microsoft.com/office/drawing/2014/main" id="{EB791682-2A3A-EBD9-82A3-0CD64DCC40BD}"/>
              </a:ext>
            </a:extLst>
          </p:cNvPr>
          <p:cNvSpPr>
            <a:spLocks noGrp="1"/>
          </p:cNvSpPr>
          <p:nvPr>
            <p:ph type="dt" sz="half" idx="10"/>
          </p:nvPr>
        </p:nvSpPr>
        <p:spPr/>
        <p:txBody>
          <a:bodyPr/>
          <a:lstStyle/>
          <a:p>
            <a:fld id="{8DEF2D12-80C8-4BD3-9BC3-8A0A8E76C949}" type="datetimeFigureOut">
              <a:rPr lang="pt-BR" smtClean="0"/>
              <a:t>30/10/2023</a:t>
            </a:fld>
            <a:endParaRPr lang="pt-BR"/>
          </a:p>
        </p:txBody>
      </p:sp>
      <p:sp>
        <p:nvSpPr>
          <p:cNvPr id="8" name="Footer Placeholder 7">
            <a:extLst>
              <a:ext uri="{FF2B5EF4-FFF2-40B4-BE49-F238E27FC236}">
                <a16:creationId xmlns:a16="http://schemas.microsoft.com/office/drawing/2014/main" id="{D2960C04-2E70-95A6-F10C-FF1F1A592EA0}"/>
              </a:ext>
            </a:extLst>
          </p:cNvPr>
          <p:cNvSpPr>
            <a:spLocks noGrp="1"/>
          </p:cNvSpPr>
          <p:nvPr>
            <p:ph type="ftr" sz="quarter" idx="11"/>
          </p:nvPr>
        </p:nvSpPr>
        <p:spPr/>
        <p:txBody>
          <a:bodyPr/>
          <a:lstStyle/>
          <a:p>
            <a:endParaRPr lang="pt-BR"/>
          </a:p>
        </p:txBody>
      </p:sp>
      <p:sp>
        <p:nvSpPr>
          <p:cNvPr id="9" name="Slide Number Placeholder 8">
            <a:extLst>
              <a:ext uri="{FF2B5EF4-FFF2-40B4-BE49-F238E27FC236}">
                <a16:creationId xmlns:a16="http://schemas.microsoft.com/office/drawing/2014/main" id="{D8FAE516-54F7-B809-00F2-753BEDE4183B}"/>
              </a:ext>
            </a:extLst>
          </p:cNvPr>
          <p:cNvSpPr>
            <a:spLocks noGrp="1"/>
          </p:cNvSpPr>
          <p:nvPr>
            <p:ph type="sldNum" sz="quarter" idx="12"/>
          </p:nvPr>
        </p:nvSpPr>
        <p:spPr/>
        <p:txBody>
          <a:bodyPr/>
          <a:lstStyle/>
          <a:p>
            <a:fld id="{0E7798E5-4A01-4362-A448-130658C4C555}" type="slidenum">
              <a:rPr lang="pt-BR" smtClean="0"/>
              <a:t>‹#›</a:t>
            </a:fld>
            <a:endParaRPr lang="pt-BR"/>
          </a:p>
        </p:txBody>
      </p:sp>
    </p:spTree>
    <p:extLst>
      <p:ext uri="{BB962C8B-B14F-4D97-AF65-F5344CB8AC3E}">
        <p14:creationId xmlns:p14="http://schemas.microsoft.com/office/powerpoint/2010/main" val="1039635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7F714-6210-8B95-F5E0-C8069D359324}"/>
              </a:ext>
            </a:extLst>
          </p:cNvPr>
          <p:cNvSpPr>
            <a:spLocks noGrp="1"/>
          </p:cNvSpPr>
          <p:nvPr>
            <p:ph type="title"/>
          </p:nvPr>
        </p:nvSpPr>
        <p:spPr/>
        <p:txBody>
          <a:bodyPr/>
          <a:lstStyle/>
          <a:p>
            <a:r>
              <a:rPr lang="en-US"/>
              <a:t>Click to edit Master title style</a:t>
            </a:r>
            <a:endParaRPr lang="pt-BR"/>
          </a:p>
        </p:txBody>
      </p:sp>
      <p:sp>
        <p:nvSpPr>
          <p:cNvPr id="3" name="Date Placeholder 2">
            <a:extLst>
              <a:ext uri="{FF2B5EF4-FFF2-40B4-BE49-F238E27FC236}">
                <a16:creationId xmlns:a16="http://schemas.microsoft.com/office/drawing/2014/main" id="{6996E447-047C-5551-0E3C-2FA77FC70E7A}"/>
              </a:ext>
            </a:extLst>
          </p:cNvPr>
          <p:cNvSpPr>
            <a:spLocks noGrp="1"/>
          </p:cNvSpPr>
          <p:nvPr>
            <p:ph type="dt" sz="half" idx="10"/>
          </p:nvPr>
        </p:nvSpPr>
        <p:spPr/>
        <p:txBody>
          <a:bodyPr/>
          <a:lstStyle/>
          <a:p>
            <a:fld id="{8DEF2D12-80C8-4BD3-9BC3-8A0A8E76C949}" type="datetimeFigureOut">
              <a:rPr lang="pt-BR" smtClean="0"/>
              <a:t>30/10/2023</a:t>
            </a:fld>
            <a:endParaRPr lang="pt-BR"/>
          </a:p>
        </p:txBody>
      </p:sp>
      <p:sp>
        <p:nvSpPr>
          <p:cNvPr id="4" name="Footer Placeholder 3">
            <a:extLst>
              <a:ext uri="{FF2B5EF4-FFF2-40B4-BE49-F238E27FC236}">
                <a16:creationId xmlns:a16="http://schemas.microsoft.com/office/drawing/2014/main" id="{28A4980D-4CAF-5FF1-4C60-E022F1C27A7B}"/>
              </a:ext>
            </a:extLst>
          </p:cNvPr>
          <p:cNvSpPr>
            <a:spLocks noGrp="1"/>
          </p:cNvSpPr>
          <p:nvPr>
            <p:ph type="ftr" sz="quarter" idx="11"/>
          </p:nvPr>
        </p:nvSpPr>
        <p:spPr/>
        <p:txBody>
          <a:bodyPr/>
          <a:lstStyle/>
          <a:p>
            <a:endParaRPr lang="pt-BR"/>
          </a:p>
        </p:txBody>
      </p:sp>
      <p:sp>
        <p:nvSpPr>
          <p:cNvPr id="5" name="Slide Number Placeholder 4">
            <a:extLst>
              <a:ext uri="{FF2B5EF4-FFF2-40B4-BE49-F238E27FC236}">
                <a16:creationId xmlns:a16="http://schemas.microsoft.com/office/drawing/2014/main" id="{BCE04AD5-3E23-0D67-67C7-94862337959F}"/>
              </a:ext>
            </a:extLst>
          </p:cNvPr>
          <p:cNvSpPr>
            <a:spLocks noGrp="1"/>
          </p:cNvSpPr>
          <p:nvPr>
            <p:ph type="sldNum" sz="quarter" idx="12"/>
          </p:nvPr>
        </p:nvSpPr>
        <p:spPr/>
        <p:txBody>
          <a:bodyPr/>
          <a:lstStyle/>
          <a:p>
            <a:fld id="{0E7798E5-4A01-4362-A448-130658C4C555}" type="slidenum">
              <a:rPr lang="pt-BR" smtClean="0"/>
              <a:t>‹#›</a:t>
            </a:fld>
            <a:endParaRPr lang="pt-BR"/>
          </a:p>
        </p:txBody>
      </p:sp>
    </p:spTree>
    <p:extLst>
      <p:ext uri="{BB962C8B-B14F-4D97-AF65-F5344CB8AC3E}">
        <p14:creationId xmlns:p14="http://schemas.microsoft.com/office/powerpoint/2010/main" val="2527625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AEB891-5CAA-2231-DD73-399069A23F0A}"/>
              </a:ext>
            </a:extLst>
          </p:cNvPr>
          <p:cNvSpPr>
            <a:spLocks noGrp="1"/>
          </p:cNvSpPr>
          <p:nvPr>
            <p:ph type="dt" sz="half" idx="10"/>
          </p:nvPr>
        </p:nvSpPr>
        <p:spPr/>
        <p:txBody>
          <a:bodyPr/>
          <a:lstStyle/>
          <a:p>
            <a:fld id="{8DEF2D12-80C8-4BD3-9BC3-8A0A8E76C949}" type="datetimeFigureOut">
              <a:rPr lang="pt-BR" smtClean="0"/>
              <a:t>30/10/2023</a:t>
            </a:fld>
            <a:endParaRPr lang="pt-BR"/>
          </a:p>
        </p:txBody>
      </p:sp>
      <p:sp>
        <p:nvSpPr>
          <p:cNvPr id="3" name="Footer Placeholder 2">
            <a:extLst>
              <a:ext uri="{FF2B5EF4-FFF2-40B4-BE49-F238E27FC236}">
                <a16:creationId xmlns:a16="http://schemas.microsoft.com/office/drawing/2014/main" id="{E181687C-82FC-9905-1B01-CB233CB05E8F}"/>
              </a:ext>
            </a:extLst>
          </p:cNvPr>
          <p:cNvSpPr>
            <a:spLocks noGrp="1"/>
          </p:cNvSpPr>
          <p:nvPr>
            <p:ph type="ftr" sz="quarter" idx="11"/>
          </p:nvPr>
        </p:nvSpPr>
        <p:spPr/>
        <p:txBody>
          <a:bodyPr/>
          <a:lstStyle/>
          <a:p>
            <a:endParaRPr lang="pt-BR"/>
          </a:p>
        </p:txBody>
      </p:sp>
      <p:sp>
        <p:nvSpPr>
          <p:cNvPr id="4" name="Slide Number Placeholder 3">
            <a:extLst>
              <a:ext uri="{FF2B5EF4-FFF2-40B4-BE49-F238E27FC236}">
                <a16:creationId xmlns:a16="http://schemas.microsoft.com/office/drawing/2014/main" id="{FE6FEA6F-440B-44B0-6EBE-57D818D9D6B8}"/>
              </a:ext>
            </a:extLst>
          </p:cNvPr>
          <p:cNvSpPr>
            <a:spLocks noGrp="1"/>
          </p:cNvSpPr>
          <p:nvPr>
            <p:ph type="sldNum" sz="quarter" idx="12"/>
          </p:nvPr>
        </p:nvSpPr>
        <p:spPr/>
        <p:txBody>
          <a:bodyPr/>
          <a:lstStyle/>
          <a:p>
            <a:fld id="{0E7798E5-4A01-4362-A448-130658C4C555}" type="slidenum">
              <a:rPr lang="pt-BR" smtClean="0"/>
              <a:t>‹#›</a:t>
            </a:fld>
            <a:endParaRPr lang="pt-BR"/>
          </a:p>
        </p:txBody>
      </p:sp>
    </p:spTree>
    <p:extLst>
      <p:ext uri="{BB962C8B-B14F-4D97-AF65-F5344CB8AC3E}">
        <p14:creationId xmlns:p14="http://schemas.microsoft.com/office/powerpoint/2010/main" val="4125690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0801D-B1CA-F5FB-F4A3-91D1D2292C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a:extLst>
              <a:ext uri="{FF2B5EF4-FFF2-40B4-BE49-F238E27FC236}">
                <a16:creationId xmlns:a16="http://schemas.microsoft.com/office/drawing/2014/main" id="{C1147E64-15CD-071D-B37F-22B13AF5B7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a:extLst>
              <a:ext uri="{FF2B5EF4-FFF2-40B4-BE49-F238E27FC236}">
                <a16:creationId xmlns:a16="http://schemas.microsoft.com/office/drawing/2014/main" id="{4DCEFB90-3A24-D11A-B275-6DF32BA1F3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FAAA62-0764-F42A-AA56-FF03279CCA25}"/>
              </a:ext>
            </a:extLst>
          </p:cNvPr>
          <p:cNvSpPr>
            <a:spLocks noGrp="1"/>
          </p:cNvSpPr>
          <p:nvPr>
            <p:ph type="dt" sz="half" idx="10"/>
          </p:nvPr>
        </p:nvSpPr>
        <p:spPr/>
        <p:txBody>
          <a:bodyPr/>
          <a:lstStyle/>
          <a:p>
            <a:fld id="{8DEF2D12-80C8-4BD3-9BC3-8A0A8E76C949}" type="datetimeFigureOut">
              <a:rPr lang="pt-BR" smtClean="0"/>
              <a:t>30/10/2023</a:t>
            </a:fld>
            <a:endParaRPr lang="pt-BR"/>
          </a:p>
        </p:txBody>
      </p:sp>
      <p:sp>
        <p:nvSpPr>
          <p:cNvPr id="6" name="Footer Placeholder 5">
            <a:extLst>
              <a:ext uri="{FF2B5EF4-FFF2-40B4-BE49-F238E27FC236}">
                <a16:creationId xmlns:a16="http://schemas.microsoft.com/office/drawing/2014/main" id="{A239118E-80E6-C894-FEE4-71FA6E63941A}"/>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00B69811-CE8B-C9AD-DD69-9E6FD8F0D807}"/>
              </a:ext>
            </a:extLst>
          </p:cNvPr>
          <p:cNvSpPr>
            <a:spLocks noGrp="1"/>
          </p:cNvSpPr>
          <p:nvPr>
            <p:ph type="sldNum" sz="quarter" idx="12"/>
          </p:nvPr>
        </p:nvSpPr>
        <p:spPr/>
        <p:txBody>
          <a:bodyPr/>
          <a:lstStyle/>
          <a:p>
            <a:fld id="{0E7798E5-4A01-4362-A448-130658C4C555}" type="slidenum">
              <a:rPr lang="pt-BR" smtClean="0"/>
              <a:t>‹#›</a:t>
            </a:fld>
            <a:endParaRPr lang="pt-BR"/>
          </a:p>
        </p:txBody>
      </p:sp>
    </p:spTree>
    <p:extLst>
      <p:ext uri="{BB962C8B-B14F-4D97-AF65-F5344CB8AC3E}">
        <p14:creationId xmlns:p14="http://schemas.microsoft.com/office/powerpoint/2010/main" val="378234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ACCC3-017C-5717-619D-5A4A79A499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a:extLst>
              <a:ext uri="{FF2B5EF4-FFF2-40B4-BE49-F238E27FC236}">
                <a16:creationId xmlns:a16="http://schemas.microsoft.com/office/drawing/2014/main" id="{27CF07A5-5925-04AB-C91C-F1B5BDB2E5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a:extLst>
              <a:ext uri="{FF2B5EF4-FFF2-40B4-BE49-F238E27FC236}">
                <a16:creationId xmlns:a16="http://schemas.microsoft.com/office/drawing/2014/main" id="{120F3410-B910-1570-BDD6-2ED96C999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EDFAFC-7B94-6014-C063-604D9342DB8C}"/>
              </a:ext>
            </a:extLst>
          </p:cNvPr>
          <p:cNvSpPr>
            <a:spLocks noGrp="1"/>
          </p:cNvSpPr>
          <p:nvPr>
            <p:ph type="dt" sz="half" idx="10"/>
          </p:nvPr>
        </p:nvSpPr>
        <p:spPr/>
        <p:txBody>
          <a:bodyPr/>
          <a:lstStyle/>
          <a:p>
            <a:fld id="{8DEF2D12-80C8-4BD3-9BC3-8A0A8E76C949}" type="datetimeFigureOut">
              <a:rPr lang="pt-BR" smtClean="0"/>
              <a:t>30/10/2023</a:t>
            </a:fld>
            <a:endParaRPr lang="pt-BR"/>
          </a:p>
        </p:txBody>
      </p:sp>
      <p:sp>
        <p:nvSpPr>
          <p:cNvPr id="6" name="Footer Placeholder 5">
            <a:extLst>
              <a:ext uri="{FF2B5EF4-FFF2-40B4-BE49-F238E27FC236}">
                <a16:creationId xmlns:a16="http://schemas.microsoft.com/office/drawing/2014/main" id="{D9F53324-2DF6-33CF-0406-60E59DC61E06}"/>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C8D41232-C49C-2100-AEB1-FCFAB1EF7D88}"/>
              </a:ext>
            </a:extLst>
          </p:cNvPr>
          <p:cNvSpPr>
            <a:spLocks noGrp="1"/>
          </p:cNvSpPr>
          <p:nvPr>
            <p:ph type="sldNum" sz="quarter" idx="12"/>
          </p:nvPr>
        </p:nvSpPr>
        <p:spPr/>
        <p:txBody>
          <a:bodyPr/>
          <a:lstStyle/>
          <a:p>
            <a:fld id="{0E7798E5-4A01-4362-A448-130658C4C555}" type="slidenum">
              <a:rPr lang="pt-BR" smtClean="0"/>
              <a:t>‹#›</a:t>
            </a:fld>
            <a:endParaRPr lang="pt-BR"/>
          </a:p>
        </p:txBody>
      </p:sp>
    </p:spTree>
    <p:extLst>
      <p:ext uri="{BB962C8B-B14F-4D97-AF65-F5344CB8AC3E}">
        <p14:creationId xmlns:p14="http://schemas.microsoft.com/office/powerpoint/2010/main" val="849993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220FA3-FFC3-B3A9-552E-B00094508C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a:extLst>
              <a:ext uri="{FF2B5EF4-FFF2-40B4-BE49-F238E27FC236}">
                <a16:creationId xmlns:a16="http://schemas.microsoft.com/office/drawing/2014/main" id="{6FDA20E2-3F71-BAD6-4D8A-F6E2494546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570D1B15-EE34-784B-8535-6EDB16D2FC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EF2D12-80C8-4BD3-9BC3-8A0A8E76C949}" type="datetimeFigureOut">
              <a:rPr lang="pt-BR" smtClean="0"/>
              <a:t>30/10/2023</a:t>
            </a:fld>
            <a:endParaRPr lang="pt-BR"/>
          </a:p>
        </p:txBody>
      </p:sp>
      <p:sp>
        <p:nvSpPr>
          <p:cNvPr id="5" name="Footer Placeholder 4">
            <a:extLst>
              <a:ext uri="{FF2B5EF4-FFF2-40B4-BE49-F238E27FC236}">
                <a16:creationId xmlns:a16="http://schemas.microsoft.com/office/drawing/2014/main" id="{BC2C1717-7442-75F5-167E-80417569E7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a:extLst>
              <a:ext uri="{FF2B5EF4-FFF2-40B4-BE49-F238E27FC236}">
                <a16:creationId xmlns:a16="http://schemas.microsoft.com/office/drawing/2014/main" id="{BFAE0964-34DA-E24D-05C4-08A983065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7798E5-4A01-4362-A448-130658C4C555}" type="slidenum">
              <a:rPr lang="pt-BR" smtClean="0"/>
              <a:t>‹#›</a:t>
            </a:fld>
            <a:endParaRPr lang="pt-BR"/>
          </a:p>
        </p:txBody>
      </p:sp>
    </p:spTree>
    <p:extLst>
      <p:ext uri="{BB962C8B-B14F-4D97-AF65-F5344CB8AC3E}">
        <p14:creationId xmlns:p14="http://schemas.microsoft.com/office/powerpoint/2010/main" val="3312804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vaocubo.com/2022/11/12/wineproduction2021/" TargetMode="External"/><Relationship Id="rId2" Type="http://schemas.openxmlformats.org/officeDocument/2006/relationships/hyperlink" Target="https://oglobo.globo.com/patrocinado/dino/noticia/2023/04/producao-nacional-de-vinho-e-movida-pelo-aumento-do-consumo.ghtml"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9.png"/><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1.globo.com/economia/noticia/producao-mundial-de-vinho-cai-32-em-2016.ghtml"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s://planejamento.rs.gov.br/upload/arquivos/202211/22111507-desastres-naturais-2003-2021.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99696D-EF8E-74E8-33C5-D023E30495A9}"/>
              </a:ext>
            </a:extLst>
          </p:cNvPr>
          <p:cNvSpPr txBox="1"/>
          <p:nvPr/>
        </p:nvSpPr>
        <p:spPr>
          <a:xfrm>
            <a:off x="407324" y="290946"/>
            <a:ext cx="3382977" cy="1200329"/>
          </a:xfrm>
          <a:prstGeom prst="rect">
            <a:avLst/>
          </a:prstGeom>
          <a:noFill/>
        </p:spPr>
        <p:txBody>
          <a:bodyPr wrap="none" rtlCol="0">
            <a:spAutoFit/>
          </a:bodyPr>
          <a:lstStyle/>
          <a:p>
            <a:r>
              <a:rPr lang="pt-BR" dirty="0"/>
              <a:t>Dados climaticos</a:t>
            </a:r>
          </a:p>
          <a:p>
            <a:endParaRPr lang="pt-BR" dirty="0"/>
          </a:p>
          <a:p>
            <a:r>
              <a:rPr lang="pt-BR" dirty="0"/>
              <a:t>Fonte – Vitibrasil (dados de vinho)</a:t>
            </a:r>
          </a:p>
          <a:p>
            <a:r>
              <a:rPr lang="pt-BR" dirty="0"/>
              <a:t>Fonte – INMET (Dados Climaticos</a:t>
            </a:r>
          </a:p>
        </p:txBody>
      </p:sp>
      <p:sp>
        <p:nvSpPr>
          <p:cNvPr id="5" name="TextBox 4">
            <a:extLst>
              <a:ext uri="{FF2B5EF4-FFF2-40B4-BE49-F238E27FC236}">
                <a16:creationId xmlns:a16="http://schemas.microsoft.com/office/drawing/2014/main" id="{636CE5BB-1C91-E460-823E-C2A97D92B1CA}"/>
              </a:ext>
            </a:extLst>
          </p:cNvPr>
          <p:cNvSpPr txBox="1"/>
          <p:nvPr/>
        </p:nvSpPr>
        <p:spPr>
          <a:xfrm>
            <a:off x="576349" y="2228671"/>
            <a:ext cx="11219411" cy="1754326"/>
          </a:xfrm>
          <a:prstGeom prst="rect">
            <a:avLst/>
          </a:prstGeom>
          <a:noFill/>
        </p:spPr>
        <p:txBody>
          <a:bodyPr wrap="square" lIns="91440" tIns="45720" rIns="91440" bIns="45720" rtlCol="0" anchor="t">
            <a:spAutoFit/>
          </a:bodyPr>
          <a:lstStyle/>
          <a:p>
            <a:r>
              <a:rPr lang="pt-BR" dirty="0"/>
              <a:t>Para os dados climaticos, foram coletados e saneados dados de mais de 40 antenas espalhadas pelo Rio Grande do Sul com dados de temperatura, umidade e precipitação. Esses dados foram consolidados por mês e por ano para os registros apresentados a seguir</a:t>
            </a:r>
          </a:p>
          <a:p>
            <a:endParaRPr lang="pt-BR" dirty="0"/>
          </a:p>
          <a:p>
            <a:r>
              <a:rPr lang="pt-BR" dirty="0"/>
              <a:t>Entraremos um pouco no detalhe também sobre as peculiaridades do vinho tinto e branco, bem como alguns insights dos dados analisados</a:t>
            </a:r>
            <a:endParaRPr lang="pt-BR" dirty="0">
              <a:cs typeface="Calibri"/>
            </a:endParaRPr>
          </a:p>
        </p:txBody>
      </p:sp>
    </p:spTree>
    <p:extLst>
      <p:ext uri="{BB962C8B-B14F-4D97-AF65-F5344CB8AC3E}">
        <p14:creationId xmlns:p14="http://schemas.microsoft.com/office/powerpoint/2010/main" val="3655210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414675-6D2E-46E1-40E8-833BEB5D370F}"/>
              </a:ext>
            </a:extLst>
          </p:cNvPr>
          <p:cNvSpPr txBox="1"/>
          <p:nvPr/>
        </p:nvSpPr>
        <p:spPr>
          <a:xfrm>
            <a:off x="255617" y="1454418"/>
            <a:ext cx="6097384" cy="4247317"/>
          </a:xfrm>
          <a:prstGeom prst="rect">
            <a:avLst/>
          </a:prstGeom>
          <a:noFill/>
        </p:spPr>
        <p:txBody>
          <a:bodyPr wrap="square">
            <a:spAutoFit/>
          </a:bodyPr>
          <a:lstStyle/>
          <a:p>
            <a:r>
              <a:rPr lang="pt-BR" dirty="0">
                <a:hlinkClick r:id="rId2"/>
              </a:rPr>
              <a:t>https://oglobo.globo.com/patrocinado/dino/noticia/2023/04/producao-nacional-de-vinho-e-movida-pelo-aumento-do-consumo.ghtml</a:t>
            </a:r>
            <a:endParaRPr lang="pt-BR" dirty="0"/>
          </a:p>
          <a:p>
            <a:endParaRPr lang="pt-BR" dirty="0"/>
          </a:p>
          <a:p>
            <a:r>
              <a:rPr lang="pt-BR" dirty="0"/>
              <a:t>https://tvbrasil.ebc.com.br/reporter-brasil/2022/07/producao-e-exportacao-de-vinhos-crescem-no-brasil-em-2021</a:t>
            </a:r>
          </a:p>
          <a:p>
            <a:endParaRPr lang="pt-BR" dirty="0"/>
          </a:p>
          <a:p>
            <a:r>
              <a:rPr lang="pt-BR" dirty="0"/>
              <a:t>Houve um aumento na produção e consumo de vinho nos ultimos anos, justificando o aumento % na produção no ano de 2021, a pandemia também auxilio no aumento do consumo e produção de vinho para consumo interno e exportação</a:t>
            </a:r>
          </a:p>
          <a:p>
            <a:endParaRPr lang="pt-BR" dirty="0"/>
          </a:p>
          <a:p>
            <a:r>
              <a:rPr lang="pt-BR" dirty="0">
                <a:hlinkClick r:id="rId3"/>
              </a:rPr>
              <a:t>https://vaocubo.com/2022/11/12/wineproduction2021/</a:t>
            </a:r>
            <a:endParaRPr lang="pt-BR" dirty="0"/>
          </a:p>
          <a:p>
            <a:endParaRPr lang="pt-BR" dirty="0"/>
          </a:p>
          <a:p>
            <a:endParaRPr lang="pt-BR" dirty="0"/>
          </a:p>
        </p:txBody>
      </p:sp>
      <p:pic>
        <p:nvPicPr>
          <p:cNvPr id="6" name="Picture 5">
            <a:extLst>
              <a:ext uri="{FF2B5EF4-FFF2-40B4-BE49-F238E27FC236}">
                <a16:creationId xmlns:a16="http://schemas.microsoft.com/office/drawing/2014/main" id="{3A78754F-9C06-A6AF-43E2-6FED40A6CDBC}"/>
              </a:ext>
            </a:extLst>
          </p:cNvPr>
          <p:cNvPicPr>
            <a:picLocks noChangeAspect="1"/>
          </p:cNvPicPr>
          <p:nvPr/>
        </p:nvPicPr>
        <p:blipFill>
          <a:blip r:embed="rId4"/>
          <a:stretch>
            <a:fillRect/>
          </a:stretch>
        </p:blipFill>
        <p:spPr>
          <a:xfrm>
            <a:off x="6882936" y="706085"/>
            <a:ext cx="4357616" cy="1299640"/>
          </a:xfrm>
          <a:prstGeom prst="rect">
            <a:avLst/>
          </a:prstGeom>
        </p:spPr>
      </p:pic>
    </p:spTree>
    <p:extLst>
      <p:ext uri="{BB962C8B-B14F-4D97-AF65-F5344CB8AC3E}">
        <p14:creationId xmlns:p14="http://schemas.microsoft.com/office/powerpoint/2010/main" val="685974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rectangular object with black border&#10;&#10;Description automatically generated">
            <a:extLst>
              <a:ext uri="{FF2B5EF4-FFF2-40B4-BE49-F238E27FC236}">
                <a16:creationId xmlns:a16="http://schemas.microsoft.com/office/drawing/2014/main" id="{945984F5-1981-0067-6409-9B9F793CDA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78" y="4099329"/>
            <a:ext cx="3768898" cy="1130669"/>
          </a:xfrm>
          <a:prstGeom prst="rect">
            <a:avLst/>
          </a:prstGeom>
        </p:spPr>
      </p:pic>
      <p:pic>
        <p:nvPicPr>
          <p:cNvPr id="7" name="Picture 6" descr="A graph with blue bars&#10;&#10;Description automatically generated with medium confidence">
            <a:extLst>
              <a:ext uri="{FF2B5EF4-FFF2-40B4-BE49-F238E27FC236}">
                <a16:creationId xmlns:a16="http://schemas.microsoft.com/office/drawing/2014/main" id="{39E286AC-C8C2-8F91-DDC8-283DE1105A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1255" y="4090761"/>
            <a:ext cx="3768898" cy="1130669"/>
          </a:xfrm>
          <a:prstGeom prst="rect">
            <a:avLst/>
          </a:prstGeom>
        </p:spPr>
      </p:pic>
      <p:pic>
        <p:nvPicPr>
          <p:cNvPr id="9" name="Picture 8" descr="A graph with blue rectangles&#10;&#10;Description automatically generated">
            <a:extLst>
              <a:ext uri="{FF2B5EF4-FFF2-40B4-BE49-F238E27FC236}">
                <a16:creationId xmlns:a16="http://schemas.microsoft.com/office/drawing/2014/main" id="{A1D361A1-79B8-2904-37CE-A9BEDD3DAD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649193"/>
            <a:ext cx="3768898" cy="1130669"/>
          </a:xfrm>
          <a:prstGeom prst="rect">
            <a:avLst/>
          </a:prstGeom>
        </p:spPr>
      </p:pic>
      <p:pic>
        <p:nvPicPr>
          <p:cNvPr id="11" name="Picture 10" descr="A graph with blue bars&#10;&#10;Description automatically generated with medium confidence">
            <a:extLst>
              <a:ext uri="{FF2B5EF4-FFF2-40B4-BE49-F238E27FC236}">
                <a16:creationId xmlns:a16="http://schemas.microsoft.com/office/drawing/2014/main" id="{67C07D9D-410A-FEE2-4BCA-F280C939B3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7459" y="5549311"/>
            <a:ext cx="3768898" cy="1130669"/>
          </a:xfrm>
          <a:prstGeom prst="rect">
            <a:avLst/>
          </a:prstGeom>
        </p:spPr>
      </p:pic>
      <p:pic>
        <p:nvPicPr>
          <p:cNvPr id="13" name="Picture 12" descr="A blue rectangular bar chart&#10;&#10;Description automatically generated with medium confidence">
            <a:extLst>
              <a:ext uri="{FF2B5EF4-FFF2-40B4-BE49-F238E27FC236}">
                <a16:creationId xmlns:a16="http://schemas.microsoft.com/office/drawing/2014/main" id="{3F7561EC-E936-3D26-AD45-5B3C068664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10303" y="2784175"/>
            <a:ext cx="3768898" cy="1130669"/>
          </a:xfrm>
          <a:prstGeom prst="rect">
            <a:avLst/>
          </a:prstGeom>
        </p:spPr>
      </p:pic>
      <p:pic>
        <p:nvPicPr>
          <p:cNvPr id="15" name="Picture 14" descr="A graph with blue rectangles&#10;&#10;Description automatically generated">
            <a:extLst>
              <a:ext uri="{FF2B5EF4-FFF2-40B4-BE49-F238E27FC236}">
                <a16:creationId xmlns:a16="http://schemas.microsoft.com/office/drawing/2014/main" id="{7E552135-D992-A7AC-2CE8-71FD71C1CED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10303" y="1477589"/>
            <a:ext cx="3768898" cy="1130669"/>
          </a:xfrm>
          <a:prstGeom prst="rect">
            <a:avLst/>
          </a:prstGeom>
        </p:spPr>
      </p:pic>
      <p:pic>
        <p:nvPicPr>
          <p:cNvPr id="17" name="Picture 16" descr="A screenshot of a computer&#10;&#10;Description automatically generated">
            <a:extLst>
              <a:ext uri="{FF2B5EF4-FFF2-40B4-BE49-F238E27FC236}">
                <a16:creationId xmlns:a16="http://schemas.microsoft.com/office/drawing/2014/main" id="{EA917E20-9824-8E4B-F323-48BC6638519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09974" y="1474099"/>
            <a:ext cx="3928919" cy="1178675"/>
          </a:xfrm>
          <a:prstGeom prst="rect">
            <a:avLst/>
          </a:prstGeom>
        </p:spPr>
      </p:pic>
      <p:pic>
        <p:nvPicPr>
          <p:cNvPr id="19" name="Picture 18" descr="A screenshot of a computer&#10;&#10;Description automatically generated">
            <a:extLst>
              <a:ext uri="{FF2B5EF4-FFF2-40B4-BE49-F238E27FC236}">
                <a16:creationId xmlns:a16="http://schemas.microsoft.com/office/drawing/2014/main" id="{863EDD38-6934-472F-AA71-309008256E2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2357" y="1450480"/>
            <a:ext cx="3768898" cy="1130669"/>
          </a:xfrm>
          <a:prstGeom prst="rect">
            <a:avLst/>
          </a:prstGeom>
        </p:spPr>
      </p:pic>
      <p:pic>
        <p:nvPicPr>
          <p:cNvPr id="21" name="Picture 20" descr="A blue and white striped flag&#10;&#10;Description automatically generated">
            <a:extLst>
              <a:ext uri="{FF2B5EF4-FFF2-40B4-BE49-F238E27FC236}">
                <a16:creationId xmlns:a16="http://schemas.microsoft.com/office/drawing/2014/main" id="{9466F090-88F1-81BD-9142-48A5962685D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16284" y="5583333"/>
            <a:ext cx="3768898" cy="1130669"/>
          </a:xfrm>
          <a:prstGeom prst="rect">
            <a:avLst/>
          </a:prstGeom>
        </p:spPr>
      </p:pic>
      <p:pic>
        <p:nvPicPr>
          <p:cNvPr id="23" name="Picture 22" descr="A screenshot of a computer&#10;&#10;Description automatically generated">
            <a:extLst>
              <a:ext uri="{FF2B5EF4-FFF2-40B4-BE49-F238E27FC236}">
                <a16:creationId xmlns:a16="http://schemas.microsoft.com/office/drawing/2014/main" id="{D7A0DFF8-2F17-F8C3-3B90-78B03A9244B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154016" y="148732"/>
            <a:ext cx="4055958" cy="1216787"/>
          </a:xfrm>
          <a:prstGeom prst="rect">
            <a:avLst/>
          </a:prstGeom>
        </p:spPr>
      </p:pic>
      <p:pic>
        <p:nvPicPr>
          <p:cNvPr id="25" name="Picture 24" descr="A screenshot of a computer&#10;&#10;Description automatically generated">
            <a:extLst>
              <a:ext uri="{FF2B5EF4-FFF2-40B4-BE49-F238E27FC236}">
                <a16:creationId xmlns:a16="http://schemas.microsoft.com/office/drawing/2014/main" id="{7915573F-C020-A5D5-5B4D-62F6DA1CEA5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113709" y="212974"/>
            <a:ext cx="4055957" cy="1216787"/>
          </a:xfrm>
          <a:prstGeom prst="rect">
            <a:avLst/>
          </a:prstGeom>
        </p:spPr>
      </p:pic>
      <p:pic>
        <p:nvPicPr>
          <p:cNvPr id="27" name="Picture 26" descr="A screenshot of a computer&#10;&#10;Description automatically generated">
            <a:extLst>
              <a:ext uri="{FF2B5EF4-FFF2-40B4-BE49-F238E27FC236}">
                <a16:creationId xmlns:a16="http://schemas.microsoft.com/office/drawing/2014/main" id="{56401454-03CD-AE12-1F72-5A139167F7D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96241" y="182994"/>
            <a:ext cx="3768898" cy="1130669"/>
          </a:xfrm>
          <a:prstGeom prst="rect">
            <a:avLst/>
          </a:prstGeom>
        </p:spPr>
      </p:pic>
      <p:pic>
        <p:nvPicPr>
          <p:cNvPr id="29" name="Picture 28" descr="A blue and white rectangular object with black border&#10;&#10;Description automatically generated">
            <a:extLst>
              <a:ext uri="{FF2B5EF4-FFF2-40B4-BE49-F238E27FC236}">
                <a16:creationId xmlns:a16="http://schemas.microsoft.com/office/drawing/2014/main" id="{1353F430-1861-6538-5022-D12138A9138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860105" y="3930430"/>
            <a:ext cx="4331895" cy="1299568"/>
          </a:xfrm>
          <a:prstGeom prst="rect">
            <a:avLst/>
          </a:prstGeom>
        </p:spPr>
      </p:pic>
      <p:pic>
        <p:nvPicPr>
          <p:cNvPr id="31" name="Picture 30" descr="A screenshot of a graph&#10;&#10;Description automatically generated">
            <a:extLst>
              <a:ext uri="{FF2B5EF4-FFF2-40B4-BE49-F238E27FC236}">
                <a16:creationId xmlns:a16="http://schemas.microsoft.com/office/drawing/2014/main" id="{A7726AFA-06E7-F247-C6F3-D73747975EBA}"/>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209974" y="2760512"/>
            <a:ext cx="3847774" cy="1154332"/>
          </a:xfrm>
          <a:prstGeom prst="rect">
            <a:avLst/>
          </a:prstGeom>
        </p:spPr>
      </p:pic>
      <p:pic>
        <p:nvPicPr>
          <p:cNvPr id="33" name="Picture 32" descr="A screenshot of a computer&#10;&#10;Description automatically generated">
            <a:extLst>
              <a:ext uri="{FF2B5EF4-FFF2-40B4-BE49-F238E27FC236}">
                <a16:creationId xmlns:a16="http://schemas.microsoft.com/office/drawing/2014/main" id="{485E4FEB-64B6-DCD4-DD0C-19A99655CB3D}"/>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057574" y="5599752"/>
            <a:ext cx="3768898" cy="1130669"/>
          </a:xfrm>
          <a:prstGeom prst="rect">
            <a:avLst/>
          </a:prstGeom>
        </p:spPr>
      </p:pic>
    </p:spTree>
    <p:extLst>
      <p:ext uri="{BB962C8B-B14F-4D97-AF65-F5344CB8AC3E}">
        <p14:creationId xmlns:p14="http://schemas.microsoft.com/office/powerpoint/2010/main" val="1919249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234417-5866-E84A-BD2A-F9363A159E73}"/>
              </a:ext>
            </a:extLst>
          </p:cNvPr>
          <p:cNvSpPr>
            <a:spLocks noGrp="1"/>
          </p:cNvSpPr>
          <p:nvPr>
            <p:ph idx="1"/>
          </p:nvPr>
        </p:nvSpPr>
        <p:spPr>
          <a:xfrm>
            <a:off x="505691" y="229581"/>
            <a:ext cx="10515600" cy="4351338"/>
          </a:xfrm>
        </p:spPr>
        <p:txBody>
          <a:bodyPr/>
          <a:lstStyle/>
          <a:p>
            <a:r>
              <a:rPr lang="pt-BR" dirty="0"/>
              <a:t>A pagina anterior mostra os top 5 vinhos produzidos de 2006 até 2021 no Brasil, os vinhos mais populares são:</a:t>
            </a:r>
          </a:p>
          <a:p>
            <a:endParaRPr lang="pt-BR" dirty="0"/>
          </a:p>
          <a:p>
            <a:endParaRPr lang="pt-BR" dirty="0"/>
          </a:p>
        </p:txBody>
      </p:sp>
      <p:sp>
        <p:nvSpPr>
          <p:cNvPr id="5" name="TextBox 4">
            <a:extLst>
              <a:ext uri="{FF2B5EF4-FFF2-40B4-BE49-F238E27FC236}">
                <a16:creationId xmlns:a16="http://schemas.microsoft.com/office/drawing/2014/main" id="{73244B1E-E5E8-9BE4-92C3-C7A4C2F0F6FC}"/>
              </a:ext>
            </a:extLst>
          </p:cNvPr>
          <p:cNvSpPr txBox="1"/>
          <p:nvPr/>
        </p:nvSpPr>
        <p:spPr>
          <a:xfrm>
            <a:off x="505691" y="1374385"/>
            <a:ext cx="6097384" cy="1200329"/>
          </a:xfrm>
          <a:prstGeom prst="rect">
            <a:avLst/>
          </a:prstGeom>
          <a:noFill/>
        </p:spPr>
        <p:txBody>
          <a:bodyPr wrap="square">
            <a:spAutoFit/>
          </a:bodyPr>
          <a:lstStyle/>
          <a:p>
            <a:r>
              <a:rPr lang="pt-BR" dirty="0"/>
              <a:t>O vinho Cabernet Sauvignon apareceu 14 vezes no top 5.</a:t>
            </a:r>
          </a:p>
          <a:p>
            <a:r>
              <a:rPr lang="pt-BR" dirty="0"/>
              <a:t>O vinho Moscato Branco apareceu 15 vezes no top 5.</a:t>
            </a:r>
          </a:p>
          <a:p>
            <a:r>
              <a:rPr lang="pt-BR" dirty="0"/>
              <a:t>O vinho Merlot apareceu 14 vezes no top 5.</a:t>
            </a:r>
          </a:p>
          <a:p>
            <a:r>
              <a:rPr lang="pt-BR" dirty="0"/>
              <a:t>O vinho Chardonnay apareceu 12 vezes no top 5.</a:t>
            </a:r>
          </a:p>
        </p:txBody>
      </p:sp>
      <p:sp>
        <p:nvSpPr>
          <p:cNvPr id="7" name="TextBox 6">
            <a:extLst>
              <a:ext uri="{FF2B5EF4-FFF2-40B4-BE49-F238E27FC236}">
                <a16:creationId xmlns:a16="http://schemas.microsoft.com/office/drawing/2014/main" id="{71E11D28-35A1-49A0-DE80-1861701B68D1}"/>
              </a:ext>
            </a:extLst>
          </p:cNvPr>
          <p:cNvSpPr txBox="1"/>
          <p:nvPr/>
        </p:nvSpPr>
        <p:spPr>
          <a:xfrm>
            <a:off x="207819" y="2897270"/>
            <a:ext cx="11610802" cy="3600986"/>
          </a:xfrm>
          <a:prstGeom prst="rect">
            <a:avLst/>
          </a:prstGeom>
          <a:noFill/>
        </p:spPr>
        <p:txBody>
          <a:bodyPr wrap="square">
            <a:spAutoFit/>
          </a:bodyPr>
          <a:lstStyle/>
          <a:p>
            <a:pPr algn="l">
              <a:buFont typeface="+mj-lt"/>
              <a:buAutoNum type="arabicPeriod"/>
            </a:pPr>
            <a:r>
              <a:rPr lang="pt-BR" sz="1200" b="1" i="0" dirty="0">
                <a:effectLst/>
                <a:latin typeface="Söhne"/>
              </a:rPr>
              <a:t>Cabernet Sauvignon</a:t>
            </a:r>
            <a:r>
              <a:rPr lang="pt-BR" sz="1200" b="0" i="0" dirty="0">
                <a:effectLst/>
                <a:latin typeface="Söhne"/>
              </a:rPr>
              <a:t>:</a:t>
            </a:r>
          </a:p>
          <a:p>
            <a:pPr marL="742950" lvl="1" indent="-285750" algn="l">
              <a:buFont typeface="+mj-lt"/>
              <a:buAutoNum type="arabicPeriod"/>
            </a:pPr>
            <a:r>
              <a:rPr lang="pt-BR" sz="1200" b="1" i="0" dirty="0">
                <a:effectLst/>
                <a:latin typeface="Söhne"/>
              </a:rPr>
              <a:t>Origem e Uvas:</a:t>
            </a:r>
            <a:r>
              <a:rPr lang="pt-BR" sz="1200" b="0" i="0" dirty="0">
                <a:effectLst/>
                <a:latin typeface="Söhne"/>
              </a:rPr>
              <a:t> Originário de Bordeaux, França. É uma variedade de uva tinta, conhecida por sua resistência e adaptabilidade a diferentes climas. É uma das uvas mais difundidas e populares no mundo.</a:t>
            </a:r>
          </a:p>
          <a:p>
            <a:pPr marL="742950" lvl="1" indent="-285750" algn="l">
              <a:buFont typeface="+mj-lt"/>
              <a:buAutoNum type="arabicPeriod"/>
            </a:pPr>
            <a:r>
              <a:rPr lang="pt-BR" sz="1200" b="1" i="0" dirty="0">
                <a:effectLst/>
                <a:latin typeface="Söhne"/>
              </a:rPr>
              <a:t>Sabor e Características:</a:t>
            </a:r>
            <a:r>
              <a:rPr lang="pt-BR" sz="1200" b="0" i="0" dirty="0">
                <a:effectLst/>
                <a:latin typeface="Söhne"/>
              </a:rPr>
              <a:t> Oferece sabores ricos e encorpados, frequentemente com notas de frutas escuras como cassis, amora e ameixa, acompanhadas por taninos firmes.</a:t>
            </a:r>
          </a:p>
          <a:p>
            <a:pPr marL="742950" lvl="1" indent="-285750" algn="l">
              <a:buFont typeface="+mj-lt"/>
              <a:buAutoNum type="arabicPeriod"/>
            </a:pPr>
            <a:r>
              <a:rPr lang="pt-BR" sz="1200" b="1" i="0" dirty="0">
                <a:effectLst/>
                <a:latin typeface="Söhne"/>
              </a:rPr>
              <a:t>Versatilidade:</a:t>
            </a:r>
            <a:r>
              <a:rPr lang="pt-BR" sz="1200" b="0" i="0" dirty="0">
                <a:effectLst/>
                <a:latin typeface="Söhne"/>
              </a:rPr>
              <a:t> Utilizado para vinhos varietais ou em blends, é bastante versátil e pode amadurecer bem, muitas vezes envelhecendo em barris de carvalho.</a:t>
            </a:r>
          </a:p>
          <a:p>
            <a:pPr algn="l">
              <a:buFont typeface="+mj-lt"/>
              <a:buAutoNum type="arabicPeriod"/>
            </a:pPr>
            <a:r>
              <a:rPr lang="pt-BR" sz="1200" b="1" i="0" dirty="0">
                <a:effectLst/>
                <a:latin typeface="Söhne"/>
              </a:rPr>
              <a:t>Moscato Branco</a:t>
            </a:r>
            <a:r>
              <a:rPr lang="pt-BR" sz="1200" b="0" i="0" dirty="0">
                <a:effectLst/>
                <a:latin typeface="Söhne"/>
              </a:rPr>
              <a:t> (também conhecido como Moscato Bianco):</a:t>
            </a:r>
          </a:p>
          <a:p>
            <a:pPr marL="742950" lvl="1" indent="-285750" algn="l">
              <a:buFont typeface="+mj-lt"/>
              <a:buAutoNum type="arabicPeriod"/>
            </a:pPr>
            <a:r>
              <a:rPr lang="pt-BR" sz="1200" b="1" i="0" dirty="0">
                <a:effectLst/>
                <a:latin typeface="Söhne"/>
              </a:rPr>
              <a:t>Origem e Uvas:</a:t>
            </a:r>
            <a:r>
              <a:rPr lang="pt-BR" sz="1200" b="0" i="0" dirty="0">
                <a:effectLst/>
                <a:latin typeface="Söhne"/>
              </a:rPr>
              <a:t> Originário da região do Mediterrâneo. É uma uva branca, reconhecida por suas bagas aromáticas e sabor doce.</a:t>
            </a:r>
          </a:p>
          <a:p>
            <a:pPr marL="742950" lvl="1" indent="-285750" algn="l">
              <a:buFont typeface="+mj-lt"/>
              <a:buAutoNum type="arabicPeriod"/>
            </a:pPr>
            <a:r>
              <a:rPr lang="pt-BR" sz="1200" b="1" i="0" dirty="0">
                <a:effectLst/>
                <a:latin typeface="Söhne"/>
              </a:rPr>
              <a:t>Sabor e Características:</a:t>
            </a:r>
            <a:r>
              <a:rPr lang="pt-BR" sz="1200" b="0" i="0" dirty="0">
                <a:effectLst/>
                <a:latin typeface="Söhne"/>
              </a:rPr>
              <a:t> Produz vinhos doces e frutados, com aromas florais e notas de frutas como pêssego, laranja e uva.</a:t>
            </a:r>
          </a:p>
          <a:p>
            <a:pPr marL="742950" lvl="1" indent="-285750" algn="l">
              <a:buFont typeface="+mj-lt"/>
              <a:buAutoNum type="arabicPeriod"/>
            </a:pPr>
            <a:r>
              <a:rPr lang="pt-BR" sz="1200" b="1" i="0" dirty="0">
                <a:effectLst/>
                <a:latin typeface="Söhne"/>
              </a:rPr>
              <a:t>Estilo de Vinho:</a:t>
            </a:r>
            <a:r>
              <a:rPr lang="pt-BR" sz="1200" b="0" i="0" dirty="0">
                <a:effectLst/>
                <a:latin typeface="Söhne"/>
              </a:rPr>
              <a:t> Muitas vezes, é usado para criar vinhos espumantes, vinhos de sobremesa ou vinhos levemente efervescentes.</a:t>
            </a:r>
          </a:p>
          <a:p>
            <a:pPr algn="l">
              <a:buFont typeface="+mj-lt"/>
              <a:buAutoNum type="arabicPeriod"/>
            </a:pPr>
            <a:r>
              <a:rPr lang="pt-BR" sz="1200" b="1" i="0" dirty="0">
                <a:effectLst/>
                <a:latin typeface="Söhne"/>
              </a:rPr>
              <a:t>Merlot</a:t>
            </a:r>
            <a:r>
              <a:rPr lang="pt-BR" sz="1200" b="0" i="0" dirty="0">
                <a:effectLst/>
                <a:latin typeface="Söhne"/>
              </a:rPr>
              <a:t>:</a:t>
            </a:r>
          </a:p>
          <a:p>
            <a:pPr marL="742950" lvl="1" indent="-285750" algn="l">
              <a:buFont typeface="+mj-lt"/>
              <a:buAutoNum type="arabicPeriod"/>
            </a:pPr>
            <a:r>
              <a:rPr lang="pt-BR" sz="1200" b="1" i="0" dirty="0">
                <a:effectLst/>
                <a:latin typeface="Söhne"/>
              </a:rPr>
              <a:t>Origem e Uvas:</a:t>
            </a:r>
            <a:r>
              <a:rPr lang="pt-BR" sz="1200" b="0" i="0" dirty="0">
                <a:effectLst/>
                <a:latin typeface="Söhne"/>
              </a:rPr>
              <a:t> Originário de Bordeaux, França. É uma uva tinta popular, muitas vezes utilizada em blends e vinhos varietais.</a:t>
            </a:r>
          </a:p>
          <a:p>
            <a:pPr marL="742950" lvl="1" indent="-285750" algn="l">
              <a:buFont typeface="+mj-lt"/>
              <a:buAutoNum type="arabicPeriod"/>
            </a:pPr>
            <a:r>
              <a:rPr lang="pt-BR" sz="1200" b="1" i="0" dirty="0">
                <a:effectLst/>
                <a:latin typeface="Söhne"/>
              </a:rPr>
              <a:t>Sabor e Características:</a:t>
            </a:r>
            <a:r>
              <a:rPr lang="pt-BR" sz="1200" b="0" i="0" dirty="0">
                <a:effectLst/>
                <a:latin typeface="Söhne"/>
              </a:rPr>
              <a:t> Oferece sabores mais suaves e redondos, com notas de frutas vermelhas, ameixas e ervas.</a:t>
            </a:r>
          </a:p>
          <a:p>
            <a:pPr marL="742950" lvl="1" indent="-285750" algn="l">
              <a:buFont typeface="+mj-lt"/>
              <a:buAutoNum type="arabicPeriod"/>
            </a:pPr>
            <a:r>
              <a:rPr lang="pt-BR" sz="1200" b="1" i="0" dirty="0">
                <a:effectLst/>
                <a:latin typeface="Söhne"/>
              </a:rPr>
              <a:t>Versatilidade:</a:t>
            </a:r>
            <a:r>
              <a:rPr lang="pt-BR" sz="1200" b="0" i="0" dirty="0">
                <a:effectLst/>
                <a:latin typeface="Söhne"/>
              </a:rPr>
              <a:t> Conhecido por sua suavidade e por ser facilmente apreciado, é frequentemente usado em blends de Bordeaux.</a:t>
            </a:r>
          </a:p>
          <a:p>
            <a:pPr algn="l">
              <a:buFont typeface="+mj-lt"/>
              <a:buAutoNum type="arabicPeriod"/>
            </a:pPr>
            <a:r>
              <a:rPr lang="pt-BR" sz="1200" b="1" i="0" dirty="0">
                <a:effectLst/>
                <a:latin typeface="Söhne"/>
              </a:rPr>
              <a:t>Chardonnay</a:t>
            </a:r>
            <a:r>
              <a:rPr lang="pt-BR" sz="1200" b="0" i="0" dirty="0">
                <a:effectLst/>
                <a:latin typeface="Söhne"/>
              </a:rPr>
              <a:t>:</a:t>
            </a:r>
          </a:p>
          <a:p>
            <a:pPr marL="742950" lvl="1" indent="-285750" algn="l">
              <a:buFont typeface="+mj-lt"/>
              <a:buAutoNum type="arabicPeriod"/>
            </a:pPr>
            <a:r>
              <a:rPr lang="pt-BR" sz="1200" b="1" i="0" dirty="0">
                <a:effectLst/>
                <a:latin typeface="Söhne"/>
              </a:rPr>
              <a:t>Origem e Uvas:</a:t>
            </a:r>
            <a:r>
              <a:rPr lang="pt-BR" sz="1200" b="0" i="0" dirty="0">
                <a:effectLst/>
                <a:latin typeface="Söhne"/>
              </a:rPr>
              <a:t> Originário da região de Bourgogne, França. É uma uva branca versátil e uma das mais populares no mundo.</a:t>
            </a:r>
          </a:p>
          <a:p>
            <a:pPr marL="742950" lvl="1" indent="-285750" algn="l">
              <a:buFont typeface="+mj-lt"/>
              <a:buAutoNum type="arabicPeriod"/>
            </a:pPr>
            <a:r>
              <a:rPr lang="pt-BR" sz="1200" b="1" i="0" dirty="0">
                <a:effectLst/>
                <a:latin typeface="Söhne"/>
              </a:rPr>
              <a:t>Sabor e Características:</a:t>
            </a:r>
            <a:r>
              <a:rPr lang="pt-BR" sz="1200" b="0" i="0" dirty="0">
                <a:effectLst/>
                <a:latin typeface="Söhne"/>
              </a:rPr>
              <a:t> Pode variar significativamente, desde vinhos frescos e frutados a vinhos mais ricos e encorpados, muitas vezes com notas de maçã, abacaxi, baunilha e manteiga.</a:t>
            </a:r>
          </a:p>
          <a:p>
            <a:pPr marL="742950" lvl="1" indent="-285750" algn="l">
              <a:buFont typeface="+mj-lt"/>
              <a:buAutoNum type="arabicPeriod"/>
            </a:pPr>
            <a:r>
              <a:rPr lang="pt-BR" sz="1200" b="1" i="0" dirty="0">
                <a:effectLst/>
                <a:latin typeface="Söhne"/>
              </a:rPr>
              <a:t>Estilo de Vinho:</a:t>
            </a:r>
            <a:r>
              <a:rPr lang="pt-BR" sz="1200" b="0" i="0" dirty="0">
                <a:effectLst/>
                <a:latin typeface="Söhne"/>
              </a:rPr>
              <a:t> É frequentemente envelhecido em barris de carvalho, o que contribui para uma maior complexidade e textura.</a:t>
            </a:r>
          </a:p>
          <a:p>
            <a:pPr algn="l"/>
            <a:r>
              <a:rPr lang="pt-BR" sz="1200" b="0" i="0" dirty="0">
                <a:effectLst/>
                <a:latin typeface="Söhne"/>
              </a:rPr>
              <a:t>Esses vinhos representam variedades bastante conhecidas e apreciadas em todo o mundo, cada um com suas próprias características distintas e aplicações na produção vinícola</a:t>
            </a:r>
          </a:p>
        </p:txBody>
      </p:sp>
    </p:spTree>
    <p:extLst>
      <p:ext uri="{BB962C8B-B14F-4D97-AF65-F5344CB8AC3E}">
        <p14:creationId xmlns:p14="http://schemas.microsoft.com/office/powerpoint/2010/main" val="4210870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C0ED4F-14AE-44FA-D5E1-9485889DC714}"/>
              </a:ext>
            </a:extLst>
          </p:cNvPr>
          <p:cNvSpPr txBox="1"/>
          <p:nvPr/>
        </p:nvSpPr>
        <p:spPr>
          <a:xfrm>
            <a:off x="1812175" y="1665744"/>
            <a:ext cx="7766164" cy="2677656"/>
          </a:xfrm>
          <a:prstGeom prst="rect">
            <a:avLst/>
          </a:prstGeom>
          <a:noFill/>
        </p:spPr>
        <p:txBody>
          <a:bodyPr wrap="square">
            <a:spAutoFit/>
          </a:bodyPr>
          <a:lstStyle>
            <a:defPPr>
              <a:defRPr lang="pt-BR"/>
            </a:defPPr>
            <a:lvl1pPr>
              <a:buFont typeface="+mj-lt"/>
              <a:buAutoNum type="arabicPeriod"/>
              <a:defRPr sz="1200" b="1" i="0">
                <a:effectLst/>
                <a:latin typeface="Söhne"/>
              </a:defRPr>
            </a:lvl1pPr>
            <a:lvl2pPr marL="742950" lvl="1" indent="-285750">
              <a:buFont typeface="+mj-lt"/>
              <a:buAutoNum type="arabicPeriod"/>
              <a:defRPr sz="1200" b="1" i="0">
                <a:effectLst/>
                <a:latin typeface="Söhne"/>
              </a:defRPr>
            </a:lvl2pPr>
          </a:lstStyle>
          <a:p>
            <a:r>
              <a:rPr lang="pt-BR" dirty="0"/>
              <a:t>Cabernet Sauvignon</a:t>
            </a:r>
            <a:r>
              <a:rPr lang="pt-BR" b="0" dirty="0"/>
              <a:t>: Esta uva tinta é uma das mais difundidas no mundo, produzindo vinhos encorpados, frequentemente com sabores de frutas escuras e taninos firmes.</a:t>
            </a:r>
          </a:p>
          <a:p>
            <a:r>
              <a:rPr lang="pt-BR" dirty="0"/>
              <a:t>Chardonnay</a:t>
            </a:r>
            <a:r>
              <a:rPr lang="pt-BR" b="0" dirty="0"/>
              <a:t>: Uma das uvas brancas mais populares, produzindo vinhos variados, desde vinhos frescos e frutados até vinhos mais ricos e encorpados.</a:t>
            </a:r>
          </a:p>
          <a:p>
            <a:r>
              <a:rPr lang="pt-BR" dirty="0"/>
              <a:t>Merlot</a:t>
            </a:r>
            <a:r>
              <a:rPr lang="pt-BR" b="0" dirty="0"/>
              <a:t>: Reconhecida por sua suavidade e adaptabilidade, produz vinhos mais suaves e redondos, com notas de frutas vermelhas e ameixas.</a:t>
            </a:r>
          </a:p>
          <a:p>
            <a:r>
              <a:rPr lang="pt-BR" dirty="0"/>
              <a:t>Pinot Noir</a:t>
            </a:r>
            <a:r>
              <a:rPr lang="pt-BR" b="0" dirty="0"/>
              <a:t>: Uma uva tinta notável por produzir vinhos elegantes, frequentemente com sabores de frutas vermelhas e estrutura mais leve em comparação com outras uvas tintas.</a:t>
            </a:r>
          </a:p>
          <a:p>
            <a:r>
              <a:rPr lang="pt-BR" dirty="0"/>
              <a:t>Sauvignon Blanc</a:t>
            </a:r>
            <a:r>
              <a:rPr lang="pt-BR" b="0" dirty="0"/>
              <a:t>: Uma uva branca famosa por seus vinhos frescos, vibrantes e aromáticos, com sabores cítricos e herbáceos.</a:t>
            </a:r>
          </a:p>
          <a:p>
            <a:pPr>
              <a:buNone/>
            </a:pPr>
            <a:endParaRPr lang="pt-BR" b="0" dirty="0"/>
          </a:p>
          <a:p>
            <a:pPr>
              <a:buNone/>
            </a:pPr>
            <a:r>
              <a:rPr lang="pt-BR" b="0" dirty="0"/>
              <a:t>Essa uma lista dos vinhos mais populares no mundo, nela podemos identificar que 3 das uvas mais produzidas são as top 5 produzidas no Brasil, como oportunidade de expansão e exportação, seria valido incluir as demais na produção de vinho no Brasil ou aumentar a produção das mesmas caso já sejam produzidas por aqui</a:t>
            </a:r>
          </a:p>
        </p:txBody>
      </p:sp>
    </p:spTree>
    <p:extLst>
      <p:ext uri="{BB962C8B-B14F-4D97-AF65-F5344CB8AC3E}">
        <p14:creationId xmlns:p14="http://schemas.microsoft.com/office/powerpoint/2010/main" val="2430692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226A17-C053-A9FB-1218-776E41B88DA4}"/>
              </a:ext>
            </a:extLst>
          </p:cNvPr>
          <p:cNvPicPr>
            <a:picLocks noChangeAspect="1"/>
          </p:cNvPicPr>
          <p:nvPr/>
        </p:nvPicPr>
        <p:blipFill>
          <a:blip r:embed="rId2"/>
          <a:stretch>
            <a:fillRect/>
          </a:stretch>
        </p:blipFill>
        <p:spPr>
          <a:xfrm>
            <a:off x="6607155" y="638377"/>
            <a:ext cx="4829849" cy="3115110"/>
          </a:xfrm>
          <a:prstGeom prst="rect">
            <a:avLst/>
          </a:prstGeom>
        </p:spPr>
      </p:pic>
      <p:sp>
        <p:nvSpPr>
          <p:cNvPr id="6" name="TextBox 5">
            <a:extLst>
              <a:ext uri="{FF2B5EF4-FFF2-40B4-BE49-F238E27FC236}">
                <a16:creationId xmlns:a16="http://schemas.microsoft.com/office/drawing/2014/main" id="{89DB2406-92D6-910B-7843-51A72F98B549}"/>
              </a:ext>
            </a:extLst>
          </p:cNvPr>
          <p:cNvSpPr txBox="1"/>
          <p:nvPr/>
        </p:nvSpPr>
        <p:spPr>
          <a:xfrm>
            <a:off x="80356" y="186994"/>
            <a:ext cx="4829850" cy="2862322"/>
          </a:xfrm>
          <a:prstGeom prst="rect">
            <a:avLst/>
          </a:prstGeom>
          <a:noFill/>
        </p:spPr>
        <p:txBody>
          <a:bodyPr wrap="square" rtlCol="0">
            <a:spAutoFit/>
          </a:bodyPr>
          <a:lstStyle/>
          <a:p>
            <a:r>
              <a:rPr lang="pt-BR" dirty="0"/>
              <a:t>Em uma visão inicial, o clima no Rio Grande do Sul ao longo dos anos não apresenta grandes mudanças, tendo alguns picos chamativos em 2013 e 2018.</a:t>
            </a:r>
          </a:p>
          <a:p>
            <a:endParaRPr lang="pt-BR" dirty="0"/>
          </a:p>
          <a:p>
            <a:r>
              <a:rPr lang="pt-BR" dirty="0"/>
              <a:t>Como a média do gráfico por ano é um compilado da consolidação dos dados por mês, mesmo que os anos mencionados tenho sido mais quentes na média, a temperatura não foi muito diferente quando comparado aos outros anos</a:t>
            </a:r>
          </a:p>
        </p:txBody>
      </p:sp>
      <p:pic>
        <p:nvPicPr>
          <p:cNvPr id="10" name="Picture 9">
            <a:extLst>
              <a:ext uri="{FF2B5EF4-FFF2-40B4-BE49-F238E27FC236}">
                <a16:creationId xmlns:a16="http://schemas.microsoft.com/office/drawing/2014/main" id="{CD3B69AD-E1CE-0CE6-4E01-208EA77D76DB}"/>
              </a:ext>
            </a:extLst>
          </p:cNvPr>
          <p:cNvPicPr>
            <a:picLocks noChangeAspect="1"/>
          </p:cNvPicPr>
          <p:nvPr/>
        </p:nvPicPr>
        <p:blipFill>
          <a:blip r:embed="rId3"/>
          <a:stretch>
            <a:fillRect/>
          </a:stretch>
        </p:blipFill>
        <p:spPr>
          <a:xfrm>
            <a:off x="80356" y="4260229"/>
            <a:ext cx="12192000" cy="2410777"/>
          </a:xfrm>
          <a:prstGeom prst="rect">
            <a:avLst/>
          </a:prstGeom>
        </p:spPr>
      </p:pic>
      <p:sp>
        <p:nvSpPr>
          <p:cNvPr id="3" name="TextBox 2">
            <a:extLst>
              <a:ext uri="{FF2B5EF4-FFF2-40B4-BE49-F238E27FC236}">
                <a16:creationId xmlns:a16="http://schemas.microsoft.com/office/drawing/2014/main" id="{09DD7FE9-CAAF-3810-AC01-F281B95E171C}"/>
              </a:ext>
            </a:extLst>
          </p:cNvPr>
          <p:cNvSpPr txBox="1"/>
          <p:nvPr/>
        </p:nvSpPr>
        <p:spPr>
          <a:xfrm>
            <a:off x="182879" y="3162354"/>
            <a:ext cx="6134792" cy="646331"/>
          </a:xfrm>
          <a:prstGeom prst="rect">
            <a:avLst/>
          </a:prstGeom>
          <a:noFill/>
        </p:spPr>
        <p:txBody>
          <a:bodyPr wrap="square">
            <a:spAutoFit/>
          </a:bodyPr>
          <a:lstStyle/>
          <a:p>
            <a:r>
              <a:rPr lang="pt-BR" dirty="0"/>
              <a:t>A seguir vamos comparar a temperatura com o restante dos dados climaticos que temos</a:t>
            </a:r>
          </a:p>
        </p:txBody>
      </p:sp>
    </p:spTree>
    <p:extLst>
      <p:ext uri="{BB962C8B-B14F-4D97-AF65-F5344CB8AC3E}">
        <p14:creationId xmlns:p14="http://schemas.microsoft.com/office/powerpoint/2010/main" val="849819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17FDBA7-A6EE-05C5-E3D5-BB6E82EA7282}"/>
              </a:ext>
            </a:extLst>
          </p:cNvPr>
          <p:cNvPicPr>
            <a:picLocks noChangeAspect="1"/>
          </p:cNvPicPr>
          <p:nvPr/>
        </p:nvPicPr>
        <p:blipFill>
          <a:blip r:embed="rId2"/>
          <a:stretch>
            <a:fillRect/>
          </a:stretch>
        </p:blipFill>
        <p:spPr>
          <a:xfrm>
            <a:off x="0" y="251787"/>
            <a:ext cx="12192000" cy="2098308"/>
          </a:xfrm>
          <a:prstGeom prst="rect">
            <a:avLst/>
          </a:prstGeom>
        </p:spPr>
      </p:pic>
      <p:pic>
        <p:nvPicPr>
          <p:cNvPr id="7" name="Picture 6">
            <a:extLst>
              <a:ext uri="{FF2B5EF4-FFF2-40B4-BE49-F238E27FC236}">
                <a16:creationId xmlns:a16="http://schemas.microsoft.com/office/drawing/2014/main" id="{D35210FA-4220-928D-60BE-E3CA30DEE43B}"/>
              </a:ext>
            </a:extLst>
          </p:cNvPr>
          <p:cNvPicPr>
            <a:picLocks noChangeAspect="1"/>
          </p:cNvPicPr>
          <p:nvPr/>
        </p:nvPicPr>
        <p:blipFill>
          <a:blip r:embed="rId3"/>
          <a:stretch>
            <a:fillRect/>
          </a:stretch>
        </p:blipFill>
        <p:spPr>
          <a:xfrm>
            <a:off x="0" y="2269563"/>
            <a:ext cx="12192000" cy="2069491"/>
          </a:xfrm>
          <a:prstGeom prst="rect">
            <a:avLst/>
          </a:prstGeom>
        </p:spPr>
      </p:pic>
      <p:pic>
        <p:nvPicPr>
          <p:cNvPr id="9" name="Picture 8">
            <a:extLst>
              <a:ext uri="{FF2B5EF4-FFF2-40B4-BE49-F238E27FC236}">
                <a16:creationId xmlns:a16="http://schemas.microsoft.com/office/drawing/2014/main" id="{E1BD8B15-28DD-AD5D-94B3-DD40C420856A}"/>
              </a:ext>
            </a:extLst>
          </p:cNvPr>
          <p:cNvPicPr>
            <a:picLocks noChangeAspect="1"/>
          </p:cNvPicPr>
          <p:nvPr/>
        </p:nvPicPr>
        <p:blipFill>
          <a:blip r:embed="rId4"/>
          <a:stretch>
            <a:fillRect/>
          </a:stretch>
        </p:blipFill>
        <p:spPr>
          <a:xfrm>
            <a:off x="0" y="4512062"/>
            <a:ext cx="12192000" cy="2057560"/>
          </a:xfrm>
          <a:prstGeom prst="rect">
            <a:avLst/>
          </a:prstGeom>
        </p:spPr>
      </p:pic>
    </p:spTree>
    <p:extLst>
      <p:ext uri="{BB962C8B-B14F-4D97-AF65-F5344CB8AC3E}">
        <p14:creationId xmlns:p14="http://schemas.microsoft.com/office/powerpoint/2010/main" val="1978080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F7A915-2C92-D104-4C5B-B185F130C6FF}"/>
              </a:ext>
            </a:extLst>
          </p:cNvPr>
          <p:cNvSpPr txBox="1"/>
          <p:nvPr/>
        </p:nvSpPr>
        <p:spPr>
          <a:xfrm>
            <a:off x="58262" y="307300"/>
            <a:ext cx="11871623"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Söhne"/>
              </a:rPr>
              <a:t>As </a:t>
            </a:r>
            <a:r>
              <a:rPr lang="en-US" b="1" dirty="0" err="1">
                <a:latin typeface="Söhne"/>
              </a:rPr>
              <a:t>principais</a:t>
            </a:r>
            <a:r>
              <a:rPr lang="en-US" b="1" dirty="0">
                <a:latin typeface="Söhne"/>
              </a:rPr>
              <a:t> </a:t>
            </a:r>
            <a:r>
              <a:rPr lang="en-US" b="1" dirty="0" err="1">
                <a:latin typeface="Söhne"/>
              </a:rPr>
              <a:t>pragas</a:t>
            </a:r>
            <a:r>
              <a:rPr lang="en-US" b="1" dirty="0">
                <a:latin typeface="Söhne"/>
              </a:rPr>
              <a:t> das </a:t>
            </a:r>
            <a:r>
              <a:rPr lang="en-US" b="1" dirty="0" err="1">
                <a:latin typeface="Söhne"/>
              </a:rPr>
              <a:t>uvas</a:t>
            </a:r>
            <a:r>
              <a:rPr lang="en-US" b="1" dirty="0">
                <a:latin typeface="Söhne"/>
              </a:rPr>
              <a:t> para </a:t>
            </a:r>
            <a:r>
              <a:rPr lang="en-US" b="1" dirty="0" err="1">
                <a:latin typeface="Söhne"/>
              </a:rPr>
              <a:t>produção</a:t>
            </a:r>
            <a:r>
              <a:rPr lang="en-US" b="1" dirty="0">
                <a:latin typeface="Söhne"/>
              </a:rPr>
              <a:t> de vinho </a:t>
            </a:r>
            <a:r>
              <a:rPr lang="en-US" b="1" dirty="0" err="1">
                <a:latin typeface="Söhne"/>
              </a:rPr>
              <a:t>são</a:t>
            </a:r>
            <a:r>
              <a:rPr lang="en-US" b="1" dirty="0">
                <a:latin typeface="Söhne"/>
              </a:rPr>
              <a:t> as </a:t>
            </a:r>
            <a:r>
              <a:rPr lang="en-US" b="1" dirty="0" err="1">
                <a:latin typeface="Söhne"/>
              </a:rPr>
              <a:t>seguintes</a:t>
            </a:r>
            <a:endParaRPr lang="en-US" b="1">
              <a:latin typeface="Söhne"/>
            </a:endParaRPr>
          </a:p>
          <a:p>
            <a:pPr marL="228600" indent="-228600">
              <a:buAutoNum type="arabicPeriod"/>
            </a:pPr>
            <a:endParaRPr lang="en-US" b="1" dirty="0">
              <a:latin typeface="Söhne"/>
            </a:endParaRPr>
          </a:p>
          <a:p>
            <a:pPr marL="228600" indent="-228600">
              <a:buAutoNum type="arabicPeriod"/>
            </a:pPr>
            <a:r>
              <a:rPr lang="en-US" b="1" dirty="0" err="1">
                <a:latin typeface="Söhne"/>
              </a:rPr>
              <a:t>Oídio</a:t>
            </a:r>
            <a:r>
              <a:rPr lang="en-US" b="1" dirty="0">
                <a:latin typeface="Söhne"/>
              </a:rPr>
              <a:t> (</a:t>
            </a:r>
            <a:r>
              <a:rPr lang="en-US" b="1" dirty="0" err="1">
                <a:latin typeface="Söhne"/>
              </a:rPr>
              <a:t>Uncinula</a:t>
            </a:r>
            <a:r>
              <a:rPr lang="en-US" b="1" dirty="0">
                <a:latin typeface="Söhne"/>
              </a:rPr>
              <a:t> </a:t>
            </a:r>
            <a:r>
              <a:rPr lang="en-US" b="1" dirty="0" err="1">
                <a:latin typeface="Söhne"/>
              </a:rPr>
              <a:t>necator</a:t>
            </a:r>
            <a:r>
              <a:rPr lang="en-US" b="1" dirty="0">
                <a:latin typeface="Söhne"/>
              </a:rPr>
              <a:t>):</a:t>
            </a:r>
            <a:r>
              <a:rPr lang="en-US" dirty="0">
                <a:latin typeface="Söhne"/>
              </a:rPr>
              <a:t> Uma das </a:t>
            </a:r>
            <a:r>
              <a:rPr lang="en-US" dirty="0" err="1">
                <a:latin typeface="Söhne"/>
              </a:rPr>
              <a:t>doenças</a:t>
            </a:r>
            <a:r>
              <a:rPr lang="en-US" dirty="0">
                <a:latin typeface="Söhne"/>
              </a:rPr>
              <a:t> </a:t>
            </a:r>
            <a:r>
              <a:rPr lang="en-US" dirty="0" err="1">
                <a:latin typeface="Söhne"/>
              </a:rPr>
              <a:t>fúngicas</a:t>
            </a:r>
            <a:r>
              <a:rPr lang="en-US" dirty="0">
                <a:latin typeface="Söhne"/>
              </a:rPr>
              <a:t> </a:t>
            </a:r>
            <a:r>
              <a:rPr lang="en-US" dirty="0" err="1">
                <a:latin typeface="Söhne"/>
              </a:rPr>
              <a:t>mais</a:t>
            </a:r>
            <a:r>
              <a:rPr lang="en-US" dirty="0">
                <a:latin typeface="Söhne"/>
              </a:rPr>
              <a:t> </a:t>
            </a:r>
            <a:r>
              <a:rPr lang="en-US" dirty="0" err="1">
                <a:latin typeface="Söhne"/>
              </a:rPr>
              <a:t>comuns</a:t>
            </a:r>
            <a:r>
              <a:rPr lang="en-US" dirty="0">
                <a:latin typeface="Söhne"/>
              </a:rPr>
              <a:t>, o </a:t>
            </a:r>
            <a:r>
              <a:rPr lang="en-US" dirty="0" err="1">
                <a:latin typeface="Söhne"/>
              </a:rPr>
              <a:t>oídio</a:t>
            </a:r>
            <a:r>
              <a:rPr lang="en-US" dirty="0">
                <a:latin typeface="Söhne"/>
              </a:rPr>
              <a:t> </a:t>
            </a:r>
            <a:r>
              <a:rPr lang="en-US" dirty="0" err="1">
                <a:latin typeface="Söhne"/>
              </a:rPr>
              <a:t>afeta</a:t>
            </a:r>
            <a:r>
              <a:rPr lang="en-US" dirty="0">
                <a:latin typeface="Söhne"/>
              </a:rPr>
              <a:t> </a:t>
            </a:r>
            <a:r>
              <a:rPr lang="en-US" dirty="0" err="1">
                <a:latin typeface="Söhne"/>
              </a:rPr>
              <a:t>folhas</a:t>
            </a:r>
            <a:r>
              <a:rPr lang="en-US" dirty="0">
                <a:latin typeface="Söhne"/>
              </a:rPr>
              <a:t>, </a:t>
            </a:r>
            <a:r>
              <a:rPr lang="en-US" dirty="0" err="1">
                <a:latin typeface="Söhne"/>
              </a:rPr>
              <a:t>cachos</a:t>
            </a:r>
            <a:r>
              <a:rPr lang="en-US" dirty="0">
                <a:latin typeface="Söhne"/>
              </a:rPr>
              <a:t> e hastes das </a:t>
            </a:r>
            <a:r>
              <a:rPr lang="en-US" dirty="0" err="1">
                <a:latin typeface="Söhne"/>
              </a:rPr>
              <a:t>uvas</a:t>
            </a:r>
            <a:r>
              <a:rPr lang="en-US" dirty="0">
                <a:latin typeface="Söhne"/>
              </a:rPr>
              <a:t>. Ele se </a:t>
            </a:r>
            <a:r>
              <a:rPr lang="en-US" dirty="0" err="1">
                <a:latin typeface="Söhne"/>
              </a:rPr>
              <a:t>desenvolve</a:t>
            </a:r>
            <a:r>
              <a:rPr lang="en-US" dirty="0">
                <a:latin typeface="Söhne"/>
              </a:rPr>
              <a:t> </a:t>
            </a:r>
            <a:r>
              <a:rPr lang="en-US" dirty="0" err="1">
                <a:latin typeface="Söhne"/>
              </a:rPr>
              <a:t>em</a:t>
            </a:r>
            <a:r>
              <a:rPr lang="en-US" dirty="0">
                <a:latin typeface="Söhne"/>
              </a:rPr>
              <a:t> </a:t>
            </a:r>
            <a:r>
              <a:rPr lang="en-US" dirty="0" err="1">
                <a:latin typeface="Söhne"/>
              </a:rPr>
              <a:t>condições</a:t>
            </a:r>
            <a:r>
              <a:rPr lang="en-US" dirty="0">
                <a:latin typeface="Söhne"/>
              </a:rPr>
              <a:t> de </a:t>
            </a:r>
            <a:r>
              <a:rPr lang="en-US" dirty="0" err="1">
                <a:latin typeface="Söhne"/>
              </a:rPr>
              <a:t>umidade</a:t>
            </a:r>
            <a:r>
              <a:rPr lang="en-US" dirty="0">
                <a:latin typeface="Söhne"/>
              </a:rPr>
              <a:t> </a:t>
            </a:r>
            <a:r>
              <a:rPr lang="en-US" dirty="0" err="1">
                <a:latin typeface="Söhne"/>
              </a:rPr>
              <a:t>relativa</a:t>
            </a:r>
            <a:r>
              <a:rPr lang="en-US" dirty="0">
                <a:latin typeface="Söhne"/>
              </a:rPr>
              <a:t> </a:t>
            </a:r>
            <a:r>
              <a:rPr lang="en-US" dirty="0" err="1">
                <a:latin typeface="Söhne"/>
              </a:rPr>
              <a:t>alta</a:t>
            </a:r>
            <a:r>
              <a:rPr lang="en-US" dirty="0">
                <a:latin typeface="Söhne"/>
              </a:rPr>
              <a:t> e </a:t>
            </a:r>
            <a:r>
              <a:rPr lang="en-US" dirty="0" err="1">
                <a:latin typeface="Söhne"/>
              </a:rPr>
              <a:t>temperaturas</a:t>
            </a:r>
            <a:r>
              <a:rPr lang="en-US" dirty="0">
                <a:latin typeface="Söhne"/>
              </a:rPr>
              <a:t> </a:t>
            </a:r>
            <a:r>
              <a:rPr lang="en-US" dirty="0" err="1">
                <a:latin typeface="Söhne"/>
              </a:rPr>
              <a:t>moderadas</a:t>
            </a:r>
            <a:r>
              <a:rPr lang="en-US" dirty="0">
                <a:latin typeface="Söhne"/>
              </a:rPr>
              <a:t>.</a:t>
            </a:r>
            <a:endParaRPr lang="en-US"/>
          </a:p>
          <a:p>
            <a:pPr marL="228600" indent="-228600">
              <a:buAutoNum type="arabicPeriod"/>
            </a:pPr>
            <a:r>
              <a:rPr lang="en-US" b="1" err="1">
                <a:latin typeface="Söhne"/>
              </a:rPr>
              <a:t>Míldio</a:t>
            </a:r>
            <a:r>
              <a:rPr lang="en-US" b="1" dirty="0">
                <a:latin typeface="Söhne"/>
              </a:rPr>
              <a:t> (</a:t>
            </a:r>
            <a:r>
              <a:rPr lang="en-US" b="1" err="1">
                <a:latin typeface="Söhne"/>
              </a:rPr>
              <a:t>Plasmopara</a:t>
            </a:r>
            <a:r>
              <a:rPr lang="en-US" b="1" dirty="0">
                <a:latin typeface="Söhne"/>
              </a:rPr>
              <a:t> </a:t>
            </a:r>
            <a:r>
              <a:rPr lang="en-US" b="1" err="1">
                <a:latin typeface="Söhne"/>
              </a:rPr>
              <a:t>viticola</a:t>
            </a:r>
            <a:r>
              <a:rPr lang="en-US" b="1" dirty="0">
                <a:latin typeface="Söhne"/>
              </a:rPr>
              <a:t>):</a:t>
            </a:r>
            <a:r>
              <a:rPr lang="en-US" dirty="0">
                <a:latin typeface="Söhne"/>
              </a:rPr>
              <a:t> </a:t>
            </a:r>
            <a:r>
              <a:rPr lang="en-US" err="1">
                <a:latin typeface="Söhne"/>
              </a:rPr>
              <a:t>Outra</a:t>
            </a:r>
            <a:r>
              <a:rPr lang="en-US" dirty="0">
                <a:latin typeface="Söhne"/>
              </a:rPr>
              <a:t> </a:t>
            </a:r>
            <a:r>
              <a:rPr lang="en-US" err="1">
                <a:latin typeface="Söhne"/>
              </a:rPr>
              <a:t>doença</a:t>
            </a:r>
            <a:r>
              <a:rPr lang="en-US" dirty="0">
                <a:latin typeface="Söhne"/>
              </a:rPr>
              <a:t> </a:t>
            </a:r>
            <a:r>
              <a:rPr lang="en-US" err="1">
                <a:latin typeface="Söhne"/>
              </a:rPr>
              <a:t>fúngica</a:t>
            </a:r>
            <a:r>
              <a:rPr lang="en-US" dirty="0">
                <a:latin typeface="Söhne"/>
              </a:rPr>
              <a:t> </a:t>
            </a:r>
            <a:r>
              <a:rPr lang="en-US" err="1">
                <a:latin typeface="Söhne"/>
              </a:rPr>
              <a:t>comum</a:t>
            </a:r>
            <a:r>
              <a:rPr lang="en-US" dirty="0">
                <a:latin typeface="Söhne"/>
              </a:rPr>
              <a:t> que se </a:t>
            </a:r>
            <a:r>
              <a:rPr lang="en-US" err="1">
                <a:latin typeface="Söhne"/>
              </a:rPr>
              <a:t>espalha</a:t>
            </a:r>
            <a:r>
              <a:rPr lang="en-US" dirty="0">
                <a:latin typeface="Söhne"/>
              </a:rPr>
              <a:t> </a:t>
            </a:r>
            <a:r>
              <a:rPr lang="en-US" err="1">
                <a:latin typeface="Söhne"/>
              </a:rPr>
              <a:t>rapidamente</a:t>
            </a:r>
            <a:r>
              <a:rPr lang="en-US" dirty="0">
                <a:latin typeface="Söhne"/>
              </a:rPr>
              <a:t> </a:t>
            </a:r>
            <a:r>
              <a:rPr lang="en-US" err="1">
                <a:latin typeface="Söhne"/>
              </a:rPr>
              <a:t>em</a:t>
            </a:r>
            <a:r>
              <a:rPr lang="en-US" dirty="0">
                <a:latin typeface="Söhne"/>
              </a:rPr>
              <a:t> </a:t>
            </a:r>
            <a:r>
              <a:rPr lang="en-US" err="1">
                <a:latin typeface="Söhne"/>
              </a:rPr>
              <a:t>condições</a:t>
            </a:r>
            <a:r>
              <a:rPr lang="en-US" dirty="0">
                <a:latin typeface="Söhne"/>
              </a:rPr>
              <a:t> </a:t>
            </a:r>
            <a:r>
              <a:rPr lang="en-US" err="1">
                <a:latin typeface="Söhne"/>
              </a:rPr>
              <a:t>úmidas</a:t>
            </a:r>
            <a:r>
              <a:rPr lang="en-US" dirty="0">
                <a:latin typeface="Söhne"/>
              </a:rPr>
              <a:t> e </a:t>
            </a:r>
            <a:r>
              <a:rPr lang="en-US" err="1">
                <a:latin typeface="Söhne"/>
              </a:rPr>
              <a:t>quentes</a:t>
            </a:r>
            <a:r>
              <a:rPr lang="en-US" dirty="0">
                <a:latin typeface="Söhne"/>
              </a:rPr>
              <a:t>. </a:t>
            </a:r>
            <a:r>
              <a:rPr lang="en-US" err="1">
                <a:latin typeface="Söhne"/>
              </a:rPr>
              <a:t>Afeta</a:t>
            </a:r>
            <a:r>
              <a:rPr lang="en-US" dirty="0">
                <a:latin typeface="Söhne"/>
              </a:rPr>
              <a:t> </a:t>
            </a:r>
            <a:r>
              <a:rPr lang="en-US" err="1">
                <a:latin typeface="Söhne"/>
              </a:rPr>
              <a:t>folhas</a:t>
            </a:r>
            <a:r>
              <a:rPr lang="en-US" dirty="0">
                <a:latin typeface="Söhne"/>
              </a:rPr>
              <a:t>, </a:t>
            </a:r>
            <a:r>
              <a:rPr lang="en-US" err="1">
                <a:latin typeface="Söhne"/>
              </a:rPr>
              <a:t>frutos</a:t>
            </a:r>
            <a:r>
              <a:rPr lang="en-US" dirty="0">
                <a:latin typeface="Söhne"/>
              </a:rPr>
              <a:t> e </a:t>
            </a:r>
            <a:r>
              <a:rPr lang="en-US" err="1">
                <a:latin typeface="Söhne"/>
              </a:rPr>
              <a:t>brotos</a:t>
            </a:r>
            <a:r>
              <a:rPr lang="en-US" dirty="0">
                <a:latin typeface="Söhne"/>
              </a:rPr>
              <a:t>, </a:t>
            </a:r>
            <a:r>
              <a:rPr lang="en-US" err="1">
                <a:latin typeface="Söhne"/>
              </a:rPr>
              <a:t>podendo</a:t>
            </a:r>
            <a:r>
              <a:rPr lang="en-US" dirty="0">
                <a:latin typeface="Söhne"/>
              </a:rPr>
              <a:t> </a:t>
            </a:r>
            <a:r>
              <a:rPr lang="en-US" err="1">
                <a:latin typeface="Söhne"/>
              </a:rPr>
              <a:t>causar</a:t>
            </a:r>
            <a:r>
              <a:rPr lang="en-US" dirty="0">
                <a:latin typeface="Söhne"/>
              </a:rPr>
              <a:t> </a:t>
            </a:r>
            <a:r>
              <a:rPr lang="en-US" err="1">
                <a:latin typeface="Söhne"/>
              </a:rPr>
              <a:t>danos</a:t>
            </a:r>
            <a:r>
              <a:rPr lang="en-US" dirty="0">
                <a:latin typeface="Söhne"/>
              </a:rPr>
              <a:t> </a:t>
            </a:r>
            <a:r>
              <a:rPr lang="en-US" err="1">
                <a:latin typeface="Söhne"/>
              </a:rPr>
              <a:t>significativos</a:t>
            </a:r>
            <a:r>
              <a:rPr lang="en-US" dirty="0">
                <a:latin typeface="Söhne"/>
              </a:rPr>
              <a:t>.</a:t>
            </a:r>
          </a:p>
          <a:p>
            <a:pPr marL="228600" indent="-228600">
              <a:buAutoNum type="arabicPeriod"/>
            </a:pPr>
            <a:r>
              <a:rPr lang="en-US" b="1" err="1">
                <a:latin typeface="Söhne"/>
              </a:rPr>
              <a:t>Podridão</a:t>
            </a:r>
            <a:r>
              <a:rPr lang="en-US" b="1" dirty="0">
                <a:latin typeface="Söhne"/>
              </a:rPr>
              <a:t> </a:t>
            </a:r>
            <a:r>
              <a:rPr lang="en-US" b="1" err="1">
                <a:latin typeface="Söhne"/>
              </a:rPr>
              <a:t>Cinzenta</a:t>
            </a:r>
            <a:r>
              <a:rPr lang="en-US" b="1" dirty="0">
                <a:latin typeface="Söhne"/>
              </a:rPr>
              <a:t> (Botrytis cinerea):</a:t>
            </a:r>
            <a:r>
              <a:rPr lang="en-US" dirty="0">
                <a:latin typeface="Söhne"/>
              </a:rPr>
              <a:t> Essa </a:t>
            </a:r>
            <a:r>
              <a:rPr lang="en-US" err="1">
                <a:latin typeface="Söhne"/>
              </a:rPr>
              <a:t>doença</a:t>
            </a:r>
            <a:r>
              <a:rPr lang="en-US" dirty="0">
                <a:latin typeface="Söhne"/>
              </a:rPr>
              <a:t> </a:t>
            </a:r>
            <a:r>
              <a:rPr lang="en-US" err="1">
                <a:latin typeface="Söhne"/>
              </a:rPr>
              <a:t>fúngica</a:t>
            </a:r>
            <a:r>
              <a:rPr lang="en-US" dirty="0">
                <a:latin typeface="Söhne"/>
              </a:rPr>
              <a:t> </a:t>
            </a:r>
            <a:r>
              <a:rPr lang="en-US" err="1">
                <a:latin typeface="Söhne"/>
              </a:rPr>
              <a:t>prospera</a:t>
            </a:r>
            <a:r>
              <a:rPr lang="en-US" dirty="0">
                <a:latin typeface="Söhne"/>
              </a:rPr>
              <a:t> </a:t>
            </a:r>
            <a:r>
              <a:rPr lang="en-US" err="1">
                <a:latin typeface="Söhne"/>
              </a:rPr>
              <a:t>em</a:t>
            </a:r>
            <a:r>
              <a:rPr lang="en-US" dirty="0">
                <a:latin typeface="Söhne"/>
              </a:rPr>
              <a:t> ambientes </a:t>
            </a:r>
            <a:r>
              <a:rPr lang="en-US" err="1">
                <a:latin typeface="Söhne"/>
              </a:rPr>
              <a:t>úmidos</a:t>
            </a:r>
            <a:r>
              <a:rPr lang="en-US" dirty="0">
                <a:latin typeface="Söhne"/>
              </a:rPr>
              <a:t> e </a:t>
            </a:r>
            <a:r>
              <a:rPr lang="en-US" err="1">
                <a:latin typeface="Söhne"/>
              </a:rPr>
              <a:t>geralmente</a:t>
            </a:r>
            <a:r>
              <a:rPr lang="en-US" dirty="0">
                <a:latin typeface="Söhne"/>
              </a:rPr>
              <a:t> se </a:t>
            </a:r>
            <a:r>
              <a:rPr lang="en-US" err="1">
                <a:latin typeface="Söhne"/>
              </a:rPr>
              <a:t>manifesta</a:t>
            </a:r>
            <a:r>
              <a:rPr lang="en-US" dirty="0">
                <a:latin typeface="Söhne"/>
              </a:rPr>
              <a:t> </a:t>
            </a:r>
            <a:r>
              <a:rPr lang="en-US" err="1">
                <a:latin typeface="Söhne"/>
              </a:rPr>
              <a:t>em</a:t>
            </a:r>
            <a:r>
              <a:rPr lang="en-US" dirty="0">
                <a:latin typeface="Söhne"/>
              </a:rPr>
              <a:t> </a:t>
            </a:r>
            <a:r>
              <a:rPr lang="en-US" err="1">
                <a:latin typeface="Söhne"/>
              </a:rPr>
              <a:t>cachos</a:t>
            </a:r>
            <a:r>
              <a:rPr lang="en-US" dirty="0">
                <a:latin typeface="Söhne"/>
              </a:rPr>
              <a:t> de </a:t>
            </a:r>
            <a:r>
              <a:rPr lang="en-US" err="1">
                <a:latin typeface="Söhne"/>
              </a:rPr>
              <a:t>uvas</a:t>
            </a:r>
            <a:r>
              <a:rPr lang="en-US" dirty="0">
                <a:latin typeface="Söhne"/>
              </a:rPr>
              <a:t> maduros </a:t>
            </a:r>
            <a:r>
              <a:rPr lang="en-US" err="1">
                <a:latin typeface="Söhne"/>
              </a:rPr>
              <a:t>ou</a:t>
            </a:r>
            <a:r>
              <a:rPr lang="en-US" dirty="0">
                <a:latin typeface="Söhne"/>
              </a:rPr>
              <a:t> </a:t>
            </a:r>
            <a:r>
              <a:rPr lang="en-US" err="1">
                <a:latin typeface="Söhne"/>
              </a:rPr>
              <a:t>feridos</a:t>
            </a:r>
            <a:r>
              <a:rPr lang="en-US" dirty="0">
                <a:latin typeface="Söhne"/>
              </a:rPr>
              <a:t>. Pode </a:t>
            </a:r>
            <a:r>
              <a:rPr lang="en-US" err="1">
                <a:latin typeface="Söhne"/>
              </a:rPr>
              <a:t>causar</a:t>
            </a:r>
            <a:r>
              <a:rPr lang="en-US" dirty="0">
                <a:latin typeface="Söhne"/>
              </a:rPr>
              <a:t> </a:t>
            </a:r>
            <a:r>
              <a:rPr lang="en-US" err="1">
                <a:latin typeface="Söhne"/>
              </a:rPr>
              <a:t>perda</a:t>
            </a:r>
            <a:r>
              <a:rPr lang="en-US" dirty="0">
                <a:latin typeface="Söhne"/>
              </a:rPr>
              <a:t> de </a:t>
            </a:r>
            <a:r>
              <a:rPr lang="en-US" err="1">
                <a:latin typeface="Söhne"/>
              </a:rPr>
              <a:t>produção</a:t>
            </a:r>
            <a:r>
              <a:rPr lang="en-US" dirty="0">
                <a:latin typeface="Söhne"/>
              </a:rPr>
              <a:t> e </a:t>
            </a:r>
            <a:r>
              <a:rPr lang="en-US" err="1">
                <a:latin typeface="Söhne"/>
              </a:rPr>
              <a:t>deterioração</a:t>
            </a:r>
            <a:r>
              <a:rPr lang="en-US" dirty="0">
                <a:latin typeface="Söhne"/>
              </a:rPr>
              <a:t> dos </a:t>
            </a:r>
            <a:r>
              <a:rPr lang="en-US" err="1">
                <a:latin typeface="Söhne"/>
              </a:rPr>
              <a:t>frutos</a:t>
            </a:r>
            <a:r>
              <a:rPr lang="en-US" dirty="0">
                <a:latin typeface="Söhne"/>
              </a:rPr>
              <a:t>.</a:t>
            </a:r>
          </a:p>
          <a:p>
            <a:pPr marL="228600" indent="-228600">
              <a:buAutoNum type="arabicPeriod"/>
            </a:pPr>
            <a:r>
              <a:rPr lang="en-US" b="1" err="1">
                <a:latin typeface="Söhne"/>
              </a:rPr>
              <a:t>Cochonilha</a:t>
            </a:r>
            <a:r>
              <a:rPr lang="en-US" b="1" dirty="0">
                <a:latin typeface="Söhne"/>
              </a:rPr>
              <a:t> (</a:t>
            </a:r>
            <a:r>
              <a:rPr lang="en-US" b="1" err="1">
                <a:latin typeface="Söhne"/>
              </a:rPr>
              <a:t>Dactylopius</a:t>
            </a:r>
            <a:r>
              <a:rPr lang="en-US" b="1" dirty="0">
                <a:latin typeface="Söhne"/>
              </a:rPr>
              <a:t>):</a:t>
            </a:r>
            <a:r>
              <a:rPr lang="en-US" dirty="0">
                <a:latin typeface="Söhne"/>
              </a:rPr>
              <a:t> </a:t>
            </a:r>
            <a:r>
              <a:rPr lang="en-US" err="1">
                <a:latin typeface="Söhne"/>
              </a:rPr>
              <a:t>Essas</a:t>
            </a:r>
            <a:r>
              <a:rPr lang="en-US" dirty="0">
                <a:latin typeface="Söhne"/>
              </a:rPr>
              <a:t> </a:t>
            </a:r>
            <a:r>
              <a:rPr lang="en-US" err="1">
                <a:latin typeface="Söhne"/>
              </a:rPr>
              <a:t>pragas</a:t>
            </a:r>
            <a:r>
              <a:rPr lang="en-US" dirty="0">
                <a:latin typeface="Söhne"/>
              </a:rPr>
              <a:t> </a:t>
            </a:r>
            <a:r>
              <a:rPr lang="en-US" err="1">
                <a:latin typeface="Söhne"/>
              </a:rPr>
              <a:t>sugadoras</a:t>
            </a:r>
            <a:r>
              <a:rPr lang="en-US" dirty="0">
                <a:latin typeface="Söhne"/>
              </a:rPr>
              <a:t> de </a:t>
            </a:r>
            <a:r>
              <a:rPr lang="en-US" err="1">
                <a:latin typeface="Söhne"/>
              </a:rPr>
              <a:t>seiva</a:t>
            </a:r>
            <a:r>
              <a:rPr lang="en-US" dirty="0">
                <a:latin typeface="Söhne"/>
              </a:rPr>
              <a:t> se </a:t>
            </a:r>
            <a:r>
              <a:rPr lang="en-US" err="1">
                <a:latin typeface="Söhne"/>
              </a:rPr>
              <a:t>fixam</a:t>
            </a:r>
            <a:r>
              <a:rPr lang="en-US" dirty="0">
                <a:latin typeface="Söhne"/>
              </a:rPr>
              <a:t> </a:t>
            </a:r>
            <a:r>
              <a:rPr lang="en-US" err="1">
                <a:latin typeface="Söhne"/>
              </a:rPr>
              <a:t>nos</a:t>
            </a:r>
            <a:r>
              <a:rPr lang="en-US" dirty="0">
                <a:latin typeface="Söhne"/>
              </a:rPr>
              <a:t> </a:t>
            </a:r>
            <a:r>
              <a:rPr lang="en-US" err="1">
                <a:latin typeface="Söhne"/>
              </a:rPr>
              <a:t>ramos</a:t>
            </a:r>
            <a:r>
              <a:rPr lang="en-US" dirty="0">
                <a:latin typeface="Söhne"/>
              </a:rPr>
              <a:t> e </a:t>
            </a:r>
            <a:r>
              <a:rPr lang="en-US" err="1">
                <a:latin typeface="Söhne"/>
              </a:rPr>
              <a:t>folhas</a:t>
            </a:r>
            <a:r>
              <a:rPr lang="en-US" dirty="0">
                <a:latin typeface="Söhne"/>
              </a:rPr>
              <a:t> das </a:t>
            </a:r>
            <a:r>
              <a:rPr lang="en-US" err="1">
                <a:latin typeface="Söhne"/>
              </a:rPr>
              <a:t>videiras</a:t>
            </a:r>
            <a:r>
              <a:rPr lang="en-US" dirty="0">
                <a:latin typeface="Söhne"/>
              </a:rPr>
              <a:t>, </a:t>
            </a:r>
            <a:r>
              <a:rPr lang="en-US" err="1">
                <a:latin typeface="Söhne"/>
              </a:rPr>
              <a:t>causando</a:t>
            </a:r>
            <a:r>
              <a:rPr lang="en-US" dirty="0">
                <a:latin typeface="Söhne"/>
              </a:rPr>
              <a:t> </a:t>
            </a:r>
            <a:r>
              <a:rPr lang="en-US" err="1">
                <a:latin typeface="Söhne"/>
              </a:rPr>
              <a:t>danos</a:t>
            </a:r>
            <a:r>
              <a:rPr lang="en-US" dirty="0">
                <a:latin typeface="Söhne"/>
              </a:rPr>
              <a:t> </a:t>
            </a:r>
            <a:r>
              <a:rPr lang="en-US" err="1">
                <a:latin typeface="Söhne"/>
              </a:rPr>
              <a:t>ao</a:t>
            </a:r>
            <a:r>
              <a:rPr lang="en-US" dirty="0">
                <a:latin typeface="Söhne"/>
              </a:rPr>
              <a:t> </a:t>
            </a:r>
            <a:r>
              <a:rPr lang="en-US" err="1">
                <a:latin typeface="Söhne"/>
              </a:rPr>
              <a:t>enfraquecer</a:t>
            </a:r>
            <a:r>
              <a:rPr lang="en-US" dirty="0">
                <a:latin typeface="Söhne"/>
              </a:rPr>
              <a:t> a planta.</a:t>
            </a:r>
          </a:p>
          <a:p>
            <a:pPr marL="228600" indent="-228600">
              <a:buAutoNum type="arabicPeriod"/>
            </a:pPr>
            <a:r>
              <a:rPr lang="en-US" b="1" err="1">
                <a:latin typeface="Söhne"/>
              </a:rPr>
              <a:t>Ácaros</a:t>
            </a:r>
            <a:r>
              <a:rPr lang="en-US" b="1" dirty="0">
                <a:latin typeface="Söhne"/>
              </a:rPr>
              <a:t> (</a:t>
            </a:r>
            <a:r>
              <a:rPr lang="en-US" b="1" err="1">
                <a:latin typeface="Söhne"/>
              </a:rPr>
              <a:t>Tetranychus</a:t>
            </a:r>
            <a:r>
              <a:rPr lang="en-US" b="1" dirty="0">
                <a:latin typeface="Söhne"/>
              </a:rPr>
              <a:t> </a:t>
            </a:r>
            <a:r>
              <a:rPr lang="en-US" b="1" err="1">
                <a:latin typeface="Söhne"/>
              </a:rPr>
              <a:t>urticae</a:t>
            </a:r>
            <a:r>
              <a:rPr lang="en-US" b="1" dirty="0">
                <a:latin typeface="Söhne"/>
              </a:rPr>
              <a:t>):</a:t>
            </a:r>
            <a:r>
              <a:rPr lang="en-US" dirty="0">
                <a:latin typeface="Söhne"/>
              </a:rPr>
              <a:t> Esses </a:t>
            </a:r>
            <a:r>
              <a:rPr lang="en-US" err="1">
                <a:latin typeface="Söhne"/>
              </a:rPr>
              <a:t>pequenos</a:t>
            </a:r>
            <a:r>
              <a:rPr lang="en-US" dirty="0">
                <a:latin typeface="Söhne"/>
              </a:rPr>
              <a:t> </a:t>
            </a:r>
            <a:r>
              <a:rPr lang="en-US" err="1">
                <a:latin typeface="Söhne"/>
              </a:rPr>
              <a:t>aracnídeos</a:t>
            </a:r>
            <a:r>
              <a:rPr lang="en-US" dirty="0">
                <a:latin typeface="Söhne"/>
              </a:rPr>
              <a:t> se </a:t>
            </a:r>
            <a:r>
              <a:rPr lang="en-US" err="1">
                <a:latin typeface="Söhne"/>
              </a:rPr>
              <a:t>alimentam</a:t>
            </a:r>
            <a:r>
              <a:rPr lang="en-US" dirty="0">
                <a:latin typeface="Söhne"/>
              </a:rPr>
              <a:t> da </a:t>
            </a:r>
            <a:r>
              <a:rPr lang="en-US" err="1">
                <a:latin typeface="Söhne"/>
              </a:rPr>
              <a:t>seiva</a:t>
            </a:r>
            <a:r>
              <a:rPr lang="en-US" dirty="0">
                <a:latin typeface="Söhne"/>
              </a:rPr>
              <a:t> das </a:t>
            </a:r>
            <a:r>
              <a:rPr lang="en-US" err="1">
                <a:latin typeface="Söhne"/>
              </a:rPr>
              <a:t>folhas</a:t>
            </a:r>
            <a:r>
              <a:rPr lang="en-US" dirty="0">
                <a:latin typeface="Söhne"/>
              </a:rPr>
              <a:t> e </a:t>
            </a:r>
            <a:r>
              <a:rPr lang="en-US" err="1">
                <a:latin typeface="Söhne"/>
              </a:rPr>
              <a:t>podem</a:t>
            </a:r>
            <a:r>
              <a:rPr lang="en-US" dirty="0">
                <a:latin typeface="Söhne"/>
              </a:rPr>
              <a:t> </a:t>
            </a:r>
            <a:r>
              <a:rPr lang="en-US" err="1">
                <a:latin typeface="Söhne"/>
              </a:rPr>
              <a:t>enfraquecer</a:t>
            </a:r>
            <a:r>
              <a:rPr lang="en-US" dirty="0">
                <a:latin typeface="Söhne"/>
              </a:rPr>
              <a:t> a planta se </a:t>
            </a:r>
            <a:r>
              <a:rPr lang="en-US" err="1">
                <a:latin typeface="Söhne"/>
              </a:rPr>
              <a:t>presentes</a:t>
            </a:r>
            <a:r>
              <a:rPr lang="en-US" dirty="0">
                <a:latin typeface="Söhne"/>
              </a:rPr>
              <a:t> </a:t>
            </a:r>
            <a:r>
              <a:rPr lang="en-US" err="1">
                <a:latin typeface="Söhne"/>
              </a:rPr>
              <a:t>em</a:t>
            </a:r>
            <a:r>
              <a:rPr lang="en-US" dirty="0">
                <a:latin typeface="Söhne"/>
              </a:rPr>
              <a:t> </a:t>
            </a:r>
            <a:r>
              <a:rPr lang="en-US" err="1">
                <a:latin typeface="Söhne"/>
              </a:rPr>
              <a:t>grande</a:t>
            </a:r>
            <a:r>
              <a:rPr lang="en-US" dirty="0">
                <a:latin typeface="Söhne"/>
              </a:rPr>
              <a:t> </a:t>
            </a:r>
            <a:r>
              <a:rPr lang="en-US" err="1">
                <a:latin typeface="Söhne"/>
              </a:rPr>
              <a:t>número</a:t>
            </a:r>
            <a:r>
              <a:rPr lang="en-US" dirty="0">
                <a:latin typeface="Söhne"/>
              </a:rPr>
              <a:t>.</a:t>
            </a:r>
          </a:p>
          <a:p>
            <a:pPr marL="228600" indent="-228600">
              <a:buAutoNum type="arabicPeriod"/>
            </a:pPr>
            <a:endParaRPr lang="en-US" dirty="0">
              <a:latin typeface="Söhne"/>
            </a:endParaRPr>
          </a:p>
          <a:p>
            <a:pPr marL="228600" indent="-228600">
              <a:buAutoNum type="arabicPeriod"/>
            </a:pPr>
            <a:endParaRPr lang="en-US" dirty="0">
              <a:latin typeface="Söhne"/>
            </a:endParaRPr>
          </a:p>
          <a:p>
            <a:r>
              <a:rPr lang="en-US" dirty="0">
                <a:latin typeface="Söhne"/>
              </a:rPr>
              <a:t>Anos </a:t>
            </a:r>
            <a:r>
              <a:rPr lang="en-US" dirty="0" err="1">
                <a:latin typeface="Söhne"/>
              </a:rPr>
              <a:t>quentes</a:t>
            </a:r>
            <a:r>
              <a:rPr lang="en-US" dirty="0">
                <a:latin typeface="Söhne"/>
              </a:rPr>
              <a:t> e </a:t>
            </a:r>
            <a:r>
              <a:rPr lang="en-US" dirty="0" err="1">
                <a:latin typeface="Söhne"/>
              </a:rPr>
              <a:t>mais</a:t>
            </a:r>
            <a:r>
              <a:rPr lang="en-US" dirty="0">
                <a:latin typeface="Söhne"/>
              </a:rPr>
              <a:t> </a:t>
            </a:r>
            <a:r>
              <a:rPr lang="en-US" dirty="0" err="1">
                <a:latin typeface="Söhne"/>
              </a:rPr>
              <a:t>úmidos</a:t>
            </a:r>
            <a:r>
              <a:rPr lang="en-US" dirty="0">
                <a:latin typeface="Söhne"/>
              </a:rPr>
              <a:t> </a:t>
            </a:r>
            <a:r>
              <a:rPr lang="en-US" dirty="0" err="1">
                <a:latin typeface="Söhne"/>
              </a:rPr>
              <a:t>podem</a:t>
            </a:r>
            <a:r>
              <a:rPr lang="en-US" dirty="0">
                <a:latin typeface="Söhne"/>
              </a:rPr>
              <a:t> </a:t>
            </a:r>
            <a:r>
              <a:rPr lang="en-US" dirty="0" err="1">
                <a:latin typeface="Söhne"/>
              </a:rPr>
              <a:t>afetar</a:t>
            </a:r>
            <a:r>
              <a:rPr lang="en-US" dirty="0">
                <a:latin typeface="Söhne"/>
              </a:rPr>
              <a:t> a </a:t>
            </a:r>
            <a:r>
              <a:rPr lang="en-US" dirty="0" err="1">
                <a:latin typeface="Söhne"/>
              </a:rPr>
              <a:t>produção</a:t>
            </a:r>
            <a:r>
              <a:rPr lang="en-US" dirty="0">
                <a:latin typeface="Söhne"/>
              </a:rPr>
              <a:t> de </a:t>
            </a:r>
            <a:r>
              <a:rPr lang="en-US" dirty="0" err="1">
                <a:latin typeface="Söhne"/>
              </a:rPr>
              <a:t>uvas</a:t>
            </a:r>
            <a:r>
              <a:rPr lang="en-US" dirty="0">
                <a:latin typeface="Söhne"/>
              </a:rPr>
              <a:t> </a:t>
            </a:r>
            <a:r>
              <a:rPr lang="en-US" dirty="0" err="1">
                <a:latin typeface="Söhne"/>
              </a:rPr>
              <a:t>ao</a:t>
            </a:r>
            <a:r>
              <a:rPr lang="en-US" dirty="0">
                <a:latin typeface="Söhne"/>
              </a:rPr>
              <a:t> </a:t>
            </a:r>
            <a:r>
              <a:rPr lang="en-US" dirty="0" err="1">
                <a:latin typeface="Söhne"/>
              </a:rPr>
              <a:t>longo</a:t>
            </a:r>
            <a:r>
              <a:rPr lang="en-US" dirty="0">
                <a:latin typeface="Söhne"/>
              </a:rPr>
              <a:t> do </a:t>
            </a:r>
            <a:r>
              <a:rPr lang="en-US" dirty="0" err="1">
                <a:latin typeface="Söhne"/>
              </a:rPr>
              <a:t>ano</a:t>
            </a:r>
            <a:r>
              <a:rPr lang="en-US" dirty="0">
                <a:latin typeface="Söhne"/>
              </a:rPr>
              <a:t>, </a:t>
            </a:r>
            <a:r>
              <a:rPr lang="en-US" dirty="0" err="1">
                <a:latin typeface="Söhne"/>
              </a:rPr>
              <a:t>os</a:t>
            </a:r>
            <a:r>
              <a:rPr lang="en-US" dirty="0">
                <a:latin typeface="Söhne"/>
              </a:rPr>
              <a:t> dados </a:t>
            </a:r>
            <a:r>
              <a:rPr lang="en-US" dirty="0" err="1">
                <a:latin typeface="Söhne"/>
              </a:rPr>
              <a:t>apresentados</a:t>
            </a:r>
            <a:r>
              <a:rPr lang="en-US" dirty="0">
                <a:latin typeface="Söhne"/>
              </a:rPr>
              <a:t> </a:t>
            </a:r>
            <a:r>
              <a:rPr lang="en-US" dirty="0" err="1">
                <a:latin typeface="Söhne"/>
              </a:rPr>
              <a:t>não</a:t>
            </a:r>
            <a:r>
              <a:rPr lang="en-US" dirty="0">
                <a:latin typeface="Söhne"/>
              </a:rPr>
              <a:t> </a:t>
            </a:r>
            <a:r>
              <a:rPr lang="en-US" dirty="0" err="1">
                <a:latin typeface="Söhne"/>
              </a:rPr>
              <a:t>cruzam</a:t>
            </a:r>
            <a:r>
              <a:rPr lang="en-US" dirty="0">
                <a:latin typeface="Söhne"/>
              </a:rPr>
              <a:t> a </a:t>
            </a:r>
            <a:r>
              <a:rPr lang="en-US" dirty="0" err="1">
                <a:latin typeface="Söhne"/>
              </a:rPr>
              <a:t>quantidade</a:t>
            </a:r>
            <a:r>
              <a:rPr lang="en-US" dirty="0">
                <a:latin typeface="Söhne"/>
              </a:rPr>
              <a:t> de </a:t>
            </a:r>
            <a:r>
              <a:rPr lang="en-US" dirty="0" err="1">
                <a:latin typeface="Söhne"/>
              </a:rPr>
              <a:t>pragas</a:t>
            </a:r>
            <a:r>
              <a:rPr lang="en-US" dirty="0">
                <a:latin typeface="Söhne"/>
              </a:rPr>
              <a:t> </a:t>
            </a:r>
            <a:r>
              <a:rPr lang="en-US" dirty="0" err="1">
                <a:latin typeface="Söhne"/>
              </a:rPr>
              <a:t>nas</a:t>
            </a:r>
            <a:r>
              <a:rPr lang="en-US" dirty="0">
                <a:latin typeface="Söhne"/>
              </a:rPr>
              <a:t> </a:t>
            </a:r>
            <a:r>
              <a:rPr lang="en-US" dirty="0" err="1">
                <a:latin typeface="Söhne"/>
              </a:rPr>
              <a:t>plantações</a:t>
            </a:r>
            <a:r>
              <a:rPr lang="en-US" dirty="0">
                <a:latin typeface="Söhne"/>
              </a:rPr>
              <a:t> </a:t>
            </a:r>
            <a:r>
              <a:rPr lang="en-US" dirty="0" err="1">
                <a:latin typeface="Söhne"/>
              </a:rPr>
              <a:t>ao</a:t>
            </a:r>
            <a:r>
              <a:rPr lang="en-US" dirty="0">
                <a:latin typeface="Söhne"/>
              </a:rPr>
              <a:t> </a:t>
            </a:r>
            <a:r>
              <a:rPr lang="en-US" dirty="0" err="1">
                <a:latin typeface="Söhne"/>
              </a:rPr>
              <a:t>longo</a:t>
            </a:r>
            <a:r>
              <a:rPr lang="en-US" dirty="0">
                <a:latin typeface="Söhne"/>
              </a:rPr>
              <a:t> dos </a:t>
            </a:r>
            <a:r>
              <a:rPr lang="en-US" dirty="0" err="1">
                <a:latin typeface="Söhne"/>
              </a:rPr>
              <a:t>anos</a:t>
            </a:r>
            <a:r>
              <a:rPr lang="en-US" dirty="0">
                <a:latin typeface="Söhne"/>
              </a:rPr>
              <a:t>, </a:t>
            </a:r>
            <a:r>
              <a:rPr lang="en-US" dirty="0" err="1">
                <a:latin typeface="Söhne"/>
              </a:rPr>
              <a:t>porém</a:t>
            </a:r>
            <a:r>
              <a:rPr lang="en-US" dirty="0">
                <a:latin typeface="Söhne"/>
              </a:rPr>
              <a:t> </a:t>
            </a:r>
            <a:r>
              <a:rPr lang="en-US" dirty="0" err="1">
                <a:latin typeface="Söhne"/>
              </a:rPr>
              <a:t>podemos</a:t>
            </a:r>
            <a:r>
              <a:rPr lang="en-US" dirty="0">
                <a:latin typeface="Söhne"/>
              </a:rPr>
              <a:t> </a:t>
            </a:r>
            <a:r>
              <a:rPr lang="en-US" dirty="0" err="1">
                <a:latin typeface="Söhne"/>
              </a:rPr>
              <a:t>deduzir</a:t>
            </a:r>
            <a:r>
              <a:rPr lang="en-US" dirty="0">
                <a:latin typeface="Söhne"/>
              </a:rPr>
              <a:t> pela </a:t>
            </a:r>
            <a:r>
              <a:rPr lang="en-US" dirty="0" err="1">
                <a:latin typeface="Söhne"/>
              </a:rPr>
              <a:t>umidade</a:t>
            </a:r>
            <a:r>
              <a:rPr lang="en-US" dirty="0">
                <a:latin typeface="Söhne"/>
              </a:rPr>
              <a:t> </a:t>
            </a:r>
            <a:r>
              <a:rPr lang="en-US" dirty="0" err="1">
                <a:latin typeface="Söhne"/>
              </a:rPr>
              <a:t>média</a:t>
            </a:r>
            <a:r>
              <a:rPr lang="en-US" dirty="0">
                <a:latin typeface="Söhne"/>
              </a:rPr>
              <a:t> e </a:t>
            </a:r>
            <a:r>
              <a:rPr lang="en-US" dirty="0" err="1">
                <a:latin typeface="Söhne"/>
              </a:rPr>
              <a:t>temperatura</a:t>
            </a:r>
            <a:r>
              <a:rPr lang="en-US" dirty="0">
                <a:latin typeface="Söhne"/>
              </a:rPr>
              <a:t> </a:t>
            </a:r>
            <a:r>
              <a:rPr lang="en-US" dirty="0" err="1">
                <a:latin typeface="Söhne"/>
              </a:rPr>
              <a:t>média</a:t>
            </a:r>
            <a:r>
              <a:rPr lang="en-US" dirty="0">
                <a:latin typeface="Söhne"/>
              </a:rPr>
              <a:t> </a:t>
            </a:r>
            <a:r>
              <a:rPr lang="en-US" dirty="0" err="1">
                <a:latin typeface="Söhne"/>
              </a:rPr>
              <a:t>mais</a:t>
            </a:r>
            <a:r>
              <a:rPr lang="en-US" dirty="0">
                <a:latin typeface="Söhne"/>
              </a:rPr>
              <a:t> </a:t>
            </a:r>
            <a:r>
              <a:rPr lang="en-US" dirty="0" err="1">
                <a:latin typeface="Söhne"/>
              </a:rPr>
              <a:t>alta</a:t>
            </a:r>
            <a:r>
              <a:rPr lang="en-US" dirty="0">
                <a:latin typeface="Söhne"/>
              </a:rPr>
              <a:t> </a:t>
            </a:r>
            <a:r>
              <a:rPr lang="en-US" dirty="0" err="1">
                <a:latin typeface="Söhne"/>
              </a:rPr>
              <a:t>quais</a:t>
            </a:r>
            <a:r>
              <a:rPr lang="en-US" dirty="0">
                <a:latin typeface="Söhne"/>
              </a:rPr>
              <a:t> </a:t>
            </a:r>
            <a:r>
              <a:rPr lang="en-US" dirty="0" err="1">
                <a:latin typeface="Söhne"/>
              </a:rPr>
              <a:t>anos</a:t>
            </a:r>
            <a:r>
              <a:rPr lang="en-US" dirty="0">
                <a:latin typeface="Söhne"/>
              </a:rPr>
              <a:t> </a:t>
            </a:r>
            <a:r>
              <a:rPr lang="en-US" dirty="0" err="1">
                <a:latin typeface="Söhne"/>
              </a:rPr>
              <a:t>foram</a:t>
            </a:r>
            <a:r>
              <a:rPr lang="en-US" dirty="0">
                <a:latin typeface="Söhne"/>
              </a:rPr>
              <a:t> </a:t>
            </a:r>
            <a:r>
              <a:rPr lang="en-US" dirty="0" err="1">
                <a:latin typeface="Söhne"/>
              </a:rPr>
              <a:t>mais</a:t>
            </a:r>
            <a:r>
              <a:rPr lang="en-US" dirty="0">
                <a:latin typeface="Söhne"/>
              </a:rPr>
              <a:t> </a:t>
            </a:r>
            <a:r>
              <a:rPr lang="en-US" dirty="0" err="1">
                <a:latin typeface="Söhne"/>
              </a:rPr>
              <a:t>propensos</a:t>
            </a:r>
            <a:r>
              <a:rPr lang="en-US" dirty="0">
                <a:latin typeface="Söhne"/>
              </a:rPr>
              <a:t> a </a:t>
            </a:r>
            <a:r>
              <a:rPr lang="en-US" dirty="0" err="1">
                <a:latin typeface="Söhne"/>
              </a:rPr>
              <a:t>terem</a:t>
            </a:r>
            <a:r>
              <a:rPr lang="en-US" dirty="0">
                <a:latin typeface="Söhne"/>
              </a:rPr>
              <a:t> </a:t>
            </a:r>
            <a:r>
              <a:rPr lang="en-US" dirty="0" err="1">
                <a:latin typeface="Söhne"/>
              </a:rPr>
              <a:t>proliferação</a:t>
            </a:r>
            <a:r>
              <a:rPr lang="en-US" dirty="0">
                <a:latin typeface="Söhne"/>
              </a:rPr>
              <a:t> de </a:t>
            </a:r>
            <a:r>
              <a:rPr lang="en-US" dirty="0" err="1">
                <a:latin typeface="Söhne"/>
              </a:rPr>
              <a:t>pragas</a:t>
            </a:r>
            <a:r>
              <a:rPr lang="en-US" dirty="0">
                <a:latin typeface="Söhne"/>
              </a:rPr>
              <a:t> </a:t>
            </a:r>
            <a:r>
              <a:rPr lang="en-US" dirty="0" err="1">
                <a:latin typeface="Söhne"/>
              </a:rPr>
              <a:t>nas</a:t>
            </a:r>
            <a:r>
              <a:rPr lang="en-US" dirty="0">
                <a:latin typeface="Söhne"/>
              </a:rPr>
              <a:t> </a:t>
            </a:r>
            <a:r>
              <a:rPr lang="en-US" dirty="0" err="1">
                <a:latin typeface="Söhne"/>
              </a:rPr>
              <a:t>plantaçoes</a:t>
            </a:r>
            <a:r>
              <a:rPr lang="en-US" dirty="0">
                <a:latin typeface="Söhne"/>
              </a:rPr>
              <a:t>:</a:t>
            </a:r>
          </a:p>
          <a:p>
            <a:endParaRPr lang="en-US" dirty="0">
              <a:latin typeface="Söhne"/>
            </a:endParaRPr>
          </a:p>
          <a:p>
            <a:r>
              <a:rPr lang="en-US" dirty="0" err="1">
                <a:latin typeface="Söhne"/>
              </a:rPr>
              <a:t>Ordenando</a:t>
            </a:r>
            <a:r>
              <a:rPr lang="en-US" dirty="0">
                <a:latin typeface="Söhne"/>
              </a:rPr>
              <a:t> o </a:t>
            </a:r>
            <a:r>
              <a:rPr lang="en-US" dirty="0" err="1">
                <a:latin typeface="Söhne"/>
              </a:rPr>
              <a:t>dataframe</a:t>
            </a:r>
            <a:r>
              <a:rPr lang="en-US" dirty="0">
                <a:latin typeface="Söhne"/>
              </a:rPr>
              <a:t>, </a:t>
            </a:r>
            <a:r>
              <a:rPr lang="en-US" dirty="0" err="1">
                <a:latin typeface="Söhne"/>
              </a:rPr>
              <a:t>descobrimos</a:t>
            </a:r>
            <a:r>
              <a:rPr lang="en-US" dirty="0">
                <a:latin typeface="Söhne"/>
              </a:rPr>
              <a:t> que </a:t>
            </a:r>
            <a:r>
              <a:rPr lang="en-US" dirty="0" err="1">
                <a:latin typeface="Söhne"/>
              </a:rPr>
              <a:t>os</a:t>
            </a:r>
            <a:r>
              <a:rPr lang="en-US" dirty="0">
                <a:latin typeface="Söhne"/>
              </a:rPr>
              <a:t> </a:t>
            </a:r>
            <a:r>
              <a:rPr lang="en-US" dirty="0" err="1">
                <a:latin typeface="Söhne"/>
              </a:rPr>
              <a:t>anos</a:t>
            </a:r>
            <a:r>
              <a:rPr lang="en-US" dirty="0">
                <a:latin typeface="Söhne"/>
              </a:rPr>
              <a:t> 2017, 2014, 2006, 2012 e 2015 </a:t>
            </a:r>
            <a:r>
              <a:rPr lang="en-US" dirty="0" err="1">
                <a:latin typeface="Söhne"/>
              </a:rPr>
              <a:t>foram</a:t>
            </a:r>
            <a:r>
              <a:rPr lang="en-US" dirty="0">
                <a:latin typeface="Söhne"/>
              </a:rPr>
              <a:t> </a:t>
            </a:r>
            <a:r>
              <a:rPr lang="en-US" dirty="0" err="1">
                <a:latin typeface="Söhne"/>
              </a:rPr>
              <a:t>os</a:t>
            </a:r>
            <a:r>
              <a:rPr lang="en-US" dirty="0">
                <a:latin typeface="Söhne"/>
              </a:rPr>
              <a:t> </a:t>
            </a:r>
            <a:r>
              <a:rPr lang="en-US" dirty="0" err="1">
                <a:latin typeface="Söhne"/>
              </a:rPr>
              <a:t>anos</a:t>
            </a:r>
            <a:r>
              <a:rPr lang="en-US" dirty="0">
                <a:latin typeface="Söhne"/>
              </a:rPr>
              <a:t> </a:t>
            </a:r>
            <a:r>
              <a:rPr lang="en-US" dirty="0" err="1">
                <a:latin typeface="Söhne"/>
              </a:rPr>
              <a:t>mais</a:t>
            </a:r>
            <a:r>
              <a:rPr lang="en-US" dirty="0">
                <a:latin typeface="Söhne"/>
              </a:rPr>
              <a:t> </a:t>
            </a:r>
            <a:r>
              <a:rPr lang="en-US" dirty="0" err="1">
                <a:latin typeface="Söhne"/>
              </a:rPr>
              <a:t>quentes</a:t>
            </a:r>
            <a:r>
              <a:rPr lang="en-US" dirty="0">
                <a:latin typeface="Söhne"/>
              </a:rPr>
              <a:t> e </a:t>
            </a:r>
            <a:r>
              <a:rPr lang="en-US" dirty="0" err="1">
                <a:latin typeface="Söhne"/>
              </a:rPr>
              <a:t>umidos</a:t>
            </a:r>
            <a:r>
              <a:rPr lang="en-US" dirty="0">
                <a:latin typeface="Söhne"/>
              </a:rPr>
              <a:t>. Como </a:t>
            </a:r>
            <a:r>
              <a:rPr lang="en-US" dirty="0" err="1">
                <a:latin typeface="Söhne"/>
              </a:rPr>
              <a:t>veremos</a:t>
            </a:r>
            <a:r>
              <a:rPr lang="en-US" dirty="0">
                <a:latin typeface="Söhne"/>
              </a:rPr>
              <a:t> </a:t>
            </a:r>
            <a:r>
              <a:rPr lang="en-US" dirty="0" err="1">
                <a:latin typeface="Söhne"/>
              </a:rPr>
              <a:t>adiante</a:t>
            </a:r>
            <a:r>
              <a:rPr lang="en-US" dirty="0">
                <a:latin typeface="Söhne"/>
              </a:rPr>
              <a:t>, o final de 2015 para 2016 </a:t>
            </a:r>
            <a:r>
              <a:rPr lang="en-US" dirty="0" err="1">
                <a:latin typeface="Söhne"/>
              </a:rPr>
              <a:t>foi</a:t>
            </a:r>
            <a:r>
              <a:rPr lang="en-US" dirty="0">
                <a:latin typeface="Söhne"/>
              </a:rPr>
              <a:t> </a:t>
            </a:r>
            <a:r>
              <a:rPr lang="en-US" dirty="0" err="1">
                <a:latin typeface="Söhne"/>
              </a:rPr>
              <a:t>atipico</a:t>
            </a:r>
            <a:r>
              <a:rPr lang="en-US" dirty="0">
                <a:latin typeface="Söhne"/>
              </a:rPr>
              <a:t> pois 2016 </a:t>
            </a:r>
            <a:r>
              <a:rPr lang="en-US" dirty="0" err="1">
                <a:latin typeface="Söhne"/>
              </a:rPr>
              <a:t>foi</a:t>
            </a:r>
            <a:r>
              <a:rPr lang="en-US" dirty="0">
                <a:latin typeface="Söhne"/>
              </a:rPr>
              <a:t> </a:t>
            </a:r>
            <a:r>
              <a:rPr lang="en-US" dirty="0" err="1">
                <a:latin typeface="Söhne"/>
              </a:rPr>
              <a:t>assolado</a:t>
            </a:r>
            <a:r>
              <a:rPr lang="en-US" dirty="0">
                <a:latin typeface="Söhne"/>
              </a:rPr>
              <a:t> </a:t>
            </a:r>
            <a:r>
              <a:rPr lang="en-US" dirty="0" err="1">
                <a:latin typeface="Söhne"/>
              </a:rPr>
              <a:t>pelo</a:t>
            </a:r>
            <a:r>
              <a:rPr lang="en-US" dirty="0">
                <a:latin typeface="Söhne"/>
              </a:rPr>
              <a:t> </a:t>
            </a:r>
            <a:r>
              <a:rPr lang="en-US" dirty="0" err="1">
                <a:latin typeface="Söhne"/>
              </a:rPr>
              <a:t>furacão</a:t>
            </a:r>
            <a:r>
              <a:rPr lang="en-US" dirty="0">
                <a:latin typeface="Söhne"/>
              </a:rPr>
              <a:t> El Nino, que </a:t>
            </a:r>
            <a:r>
              <a:rPr lang="en-US" dirty="0" err="1">
                <a:latin typeface="Söhne"/>
              </a:rPr>
              <a:t>alem</a:t>
            </a:r>
            <a:r>
              <a:rPr lang="en-US" dirty="0">
                <a:latin typeface="Söhne"/>
              </a:rPr>
              <a:t> de </a:t>
            </a:r>
            <a:r>
              <a:rPr lang="en-US" dirty="0" err="1">
                <a:latin typeface="Söhne"/>
              </a:rPr>
              <a:t>afetar</a:t>
            </a:r>
            <a:r>
              <a:rPr lang="en-US" dirty="0">
                <a:latin typeface="Söhne"/>
              </a:rPr>
              <a:t> </a:t>
            </a:r>
            <a:r>
              <a:rPr lang="en-US" dirty="0" err="1">
                <a:latin typeface="Söhne"/>
              </a:rPr>
              <a:t>muito</a:t>
            </a:r>
            <a:r>
              <a:rPr lang="en-US" dirty="0">
                <a:latin typeface="Söhne"/>
              </a:rPr>
              <a:t> a </a:t>
            </a:r>
            <a:r>
              <a:rPr lang="en-US" dirty="0" err="1">
                <a:latin typeface="Söhne"/>
              </a:rPr>
              <a:t>produção</a:t>
            </a:r>
            <a:r>
              <a:rPr lang="en-US" dirty="0">
                <a:latin typeface="Söhne"/>
              </a:rPr>
              <a:t>, </a:t>
            </a:r>
            <a:r>
              <a:rPr lang="en-US" dirty="0" err="1">
                <a:latin typeface="Söhne"/>
              </a:rPr>
              <a:t>também</a:t>
            </a:r>
            <a:r>
              <a:rPr lang="en-US" dirty="0">
                <a:latin typeface="Söhne"/>
              </a:rPr>
              <a:t> </a:t>
            </a:r>
            <a:r>
              <a:rPr lang="en-US" dirty="0" err="1">
                <a:latin typeface="Söhne"/>
              </a:rPr>
              <a:t>pode</a:t>
            </a:r>
            <a:r>
              <a:rPr lang="en-US" dirty="0">
                <a:latin typeface="Söhne"/>
              </a:rPr>
              <a:t> </a:t>
            </a:r>
            <a:r>
              <a:rPr lang="en-US" dirty="0" err="1">
                <a:latin typeface="Söhne"/>
              </a:rPr>
              <a:t>ter</a:t>
            </a:r>
            <a:r>
              <a:rPr lang="en-US" dirty="0">
                <a:latin typeface="Söhne"/>
              </a:rPr>
              <a:t> </a:t>
            </a:r>
            <a:r>
              <a:rPr lang="en-US" dirty="0" err="1">
                <a:latin typeface="Söhne"/>
              </a:rPr>
              <a:t>ajudado</a:t>
            </a:r>
            <a:r>
              <a:rPr lang="en-US" dirty="0">
                <a:latin typeface="Söhne"/>
              </a:rPr>
              <a:t> a </a:t>
            </a:r>
            <a:r>
              <a:rPr lang="en-US" dirty="0" err="1">
                <a:latin typeface="Söhne"/>
              </a:rPr>
              <a:t>aumentar</a:t>
            </a:r>
            <a:r>
              <a:rPr lang="en-US" dirty="0">
                <a:latin typeface="Söhne"/>
              </a:rPr>
              <a:t> a </a:t>
            </a:r>
            <a:r>
              <a:rPr lang="en-US" dirty="0" err="1">
                <a:latin typeface="Söhne"/>
              </a:rPr>
              <a:t>proliferação</a:t>
            </a:r>
            <a:r>
              <a:rPr lang="en-US" dirty="0">
                <a:latin typeface="Söhne"/>
              </a:rPr>
              <a:t> de </a:t>
            </a:r>
            <a:r>
              <a:rPr lang="en-US" dirty="0" err="1">
                <a:latin typeface="Söhne"/>
              </a:rPr>
              <a:t>pragas</a:t>
            </a:r>
            <a:r>
              <a:rPr lang="en-US" dirty="0">
                <a:latin typeface="Söhne"/>
              </a:rPr>
              <a:t> </a:t>
            </a:r>
            <a:r>
              <a:rPr lang="en-US" dirty="0" err="1">
                <a:latin typeface="Söhne"/>
              </a:rPr>
              <a:t>nas</a:t>
            </a:r>
            <a:r>
              <a:rPr lang="en-US" dirty="0">
                <a:latin typeface="Söhne"/>
              </a:rPr>
              <a:t> </a:t>
            </a:r>
            <a:r>
              <a:rPr lang="en-US" dirty="0" err="1">
                <a:latin typeface="Söhne"/>
              </a:rPr>
              <a:t>plantações</a:t>
            </a:r>
            <a:endParaRPr lang="en-US" dirty="0">
              <a:latin typeface="Söhne"/>
            </a:endParaRPr>
          </a:p>
        </p:txBody>
      </p:sp>
    </p:spTree>
    <p:extLst>
      <p:ext uri="{BB962C8B-B14F-4D97-AF65-F5344CB8AC3E}">
        <p14:creationId xmlns:p14="http://schemas.microsoft.com/office/powerpoint/2010/main" val="1148721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83B5C2-E148-5854-3106-2793A0F6202B}"/>
              </a:ext>
            </a:extLst>
          </p:cNvPr>
          <p:cNvSpPr txBox="1"/>
          <p:nvPr/>
        </p:nvSpPr>
        <p:spPr>
          <a:xfrm>
            <a:off x="340821" y="340822"/>
            <a:ext cx="9383517" cy="4524315"/>
          </a:xfrm>
          <a:prstGeom prst="rect">
            <a:avLst/>
          </a:prstGeom>
          <a:noFill/>
        </p:spPr>
        <p:txBody>
          <a:bodyPr wrap="square" rtlCol="0">
            <a:spAutoFit/>
          </a:bodyPr>
          <a:lstStyle/>
          <a:p>
            <a:r>
              <a:rPr lang="pt-BR" dirty="0"/>
              <a:t>Realizando uma regressao linear para obter a correlação da produção de uvas Brancas/Rosadas com Tintas com dados de 2006-2021 para clima mostrou-se insuficiente para a análise, os resultados do modelo não são confiáveis para o range, representando um score bem baixo:</a:t>
            </a:r>
            <a:br>
              <a:rPr lang="pt-BR" dirty="0"/>
            </a:br>
            <a:endParaRPr lang="pt-BR" dirty="0"/>
          </a:p>
          <a:p>
            <a:r>
              <a:rPr lang="pt-BR" dirty="0"/>
              <a:t>Regressão linear múltipla para previsão de processamento de uvas brancas relacionado às variáveis temperatura minima, maxima, umidade média e precipitação total</a:t>
            </a:r>
            <a:br>
              <a:rPr lang="pt-BR" dirty="0"/>
            </a:br>
            <a:r>
              <a:rPr lang="pt-BR" dirty="0"/>
              <a:t>Score: 0.4468053430358586</a:t>
            </a:r>
          </a:p>
          <a:p>
            <a:endParaRPr lang="pt-BR" dirty="0"/>
          </a:p>
          <a:p>
            <a:endParaRPr lang="pt-BR" dirty="0"/>
          </a:p>
          <a:p>
            <a:r>
              <a:rPr lang="pt-BR" dirty="0"/>
              <a:t>Regressão linear múltipla para previsão de processamento de tintas relacionado às variáveis temperatura minima, maxima, umidade média e precipitação total</a:t>
            </a:r>
            <a:br>
              <a:rPr lang="pt-BR" dirty="0"/>
            </a:br>
            <a:r>
              <a:rPr lang="pt-BR" dirty="0"/>
              <a:t>Score: 0.21042233782412856</a:t>
            </a:r>
          </a:p>
          <a:p>
            <a:endParaRPr lang="pt-BR" dirty="0"/>
          </a:p>
          <a:p>
            <a:endParaRPr lang="pt-BR" dirty="0"/>
          </a:p>
          <a:p>
            <a:r>
              <a:rPr lang="pt-BR" dirty="0"/>
              <a:t>Porém a correlação de Pearson nos apresenta alguns insights minimamente interessantes sobre a produção de uvas:</a:t>
            </a:r>
          </a:p>
        </p:txBody>
      </p:sp>
    </p:spTree>
    <p:extLst>
      <p:ext uri="{BB962C8B-B14F-4D97-AF65-F5344CB8AC3E}">
        <p14:creationId xmlns:p14="http://schemas.microsoft.com/office/powerpoint/2010/main" val="2557816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B232A0-1D3A-A910-8848-996A8CC8D068}"/>
              </a:ext>
            </a:extLst>
          </p:cNvPr>
          <p:cNvPicPr>
            <a:picLocks noChangeAspect="1"/>
          </p:cNvPicPr>
          <p:nvPr/>
        </p:nvPicPr>
        <p:blipFill>
          <a:blip r:embed="rId2"/>
          <a:stretch>
            <a:fillRect/>
          </a:stretch>
        </p:blipFill>
        <p:spPr>
          <a:xfrm>
            <a:off x="382008" y="207950"/>
            <a:ext cx="4658911" cy="3890224"/>
          </a:xfrm>
          <a:prstGeom prst="rect">
            <a:avLst/>
          </a:prstGeom>
        </p:spPr>
      </p:pic>
      <p:pic>
        <p:nvPicPr>
          <p:cNvPr id="7" name="Picture 6">
            <a:extLst>
              <a:ext uri="{FF2B5EF4-FFF2-40B4-BE49-F238E27FC236}">
                <a16:creationId xmlns:a16="http://schemas.microsoft.com/office/drawing/2014/main" id="{27474D1A-52D1-BCEC-4588-536A8B6BEC7D}"/>
              </a:ext>
            </a:extLst>
          </p:cNvPr>
          <p:cNvPicPr>
            <a:picLocks noChangeAspect="1"/>
          </p:cNvPicPr>
          <p:nvPr/>
        </p:nvPicPr>
        <p:blipFill>
          <a:blip r:embed="rId3"/>
          <a:stretch>
            <a:fillRect/>
          </a:stretch>
        </p:blipFill>
        <p:spPr>
          <a:xfrm>
            <a:off x="6449715" y="99885"/>
            <a:ext cx="4883476" cy="4305861"/>
          </a:xfrm>
          <a:prstGeom prst="rect">
            <a:avLst/>
          </a:prstGeom>
        </p:spPr>
      </p:pic>
      <p:sp>
        <p:nvSpPr>
          <p:cNvPr id="8" name="TextBox 7">
            <a:extLst>
              <a:ext uri="{FF2B5EF4-FFF2-40B4-BE49-F238E27FC236}">
                <a16:creationId xmlns:a16="http://schemas.microsoft.com/office/drawing/2014/main" id="{CAA3870B-A0C3-1E51-F9EC-B8FF9E0FD69F}"/>
              </a:ext>
            </a:extLst>
          </p:cNvPr>
          <p:cNvSpPr txBox="1"/>
          <p:nvPr/>
        </p:nvSpPr>
        <p:spPr>
          <a:xfrm>
            <a:off x="232756" y="4405746"/>
            <a:ext cx="10560981" cy="1200329"/>
          </a:xfrm>
          <a:prstGeom prst="rect">
            <a:avLst/>
          </a:prstGeom>
          <a:noFill/>
        </p:spPr>
        <p:txBody>
          <a:bodyPr wrap="square" rtlCol="0">
            <a:spAutoFit/>
          </a:bodyPr>
          <a:lstStyle/>
          <a:p>
            <a:r>
              <a:rPr lang="pt-BR" dirty="0"/>
              <a:t>Com os dados presentes, podemos afirmar que de forma minima, tanto as uvas brancas quanto tintas possuem uma relação diretamente proporcional com o aumento da temperatura, representando uma correlação positiva nos gráficos acima, e inversamente proporcional aos outros valores, porém que não representam uma grande influencia quanto a temperatura maxima</a:t>
            </a:r>
          </a:p>
        </p:txBody>
      </p:sp>
    </p:spTree>
    <p:extLst>
      <p:ext uri="{BB962C8B-B14F-4D97-AF65-F5344CB8AC3E}">
        <p14:creationId xmlns:p14="http://schemas.microsoft.com/office/powerpoint/2010/main" val="3925032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B6CC0CD-589F-867E-BEFB-372CC17CFB9B}"/>
              </a:ext>
            </a:extLst>
          </p:cNvPr>
          <p:cNvSpPr txBox="1"/>
          <p:nvPr/>
        </p:nvSpPr>
        <p:spPr>
          <a:xfrm>
            <a:off x="77585" y="195634"/>
            <a:ext cx="12036829" cy="6124754"/>
          </a:xfrm>
          <a:prstGeom prst="rect">
            <a:avLst/>
          </a:prstGeom>
          <a:noFill/>
        </p:spPr>
        <p:txBody>
          <a:bodyPr wrap="square">
            <a:spAutoFit/>
          </a:bodyPr>
          <a:lstStyle/>
          <a:p>
            <a:pPr algn="l"/>
            <a:r>
              <a:rPr lang="pt-BR" sz="1400" b="1" i="0" dirty="0">
                <a:effectLst/>
                <a:latin typeface="Söhne"/>
              </a:rPr>
              <a:t>Vinho Branco:</a:t>
            </a:r>
          </a:p>
          <a:p>
            <a:pPr algn="l">
              <a:buFont typeface="+mj-lt"/>
              <a:buAutoNum type="arabicPeriod"/>
            </a:pPr>
            <a:r>
              <a:rPr lang="pt-BR" sz="1400" b="1" i="0" dirty="0">
                <a:effectLst/>
                <a:latin typeface="Söhne"/>
              </a:rPr>
              <a:t>Clima mais Fresco:</a:t>
            </a:r>
            <a:endParaRPr lang="pt-BR" sz="1400" b="0" i="0" dirty="0">
              <a:effectLst/>
              <a:latin typeface="Söhne"/>
            </a:endParaRPr>
          </a:p>
          <a:p>
            <a:pPr marL="742950" lvl="1" indent="-285750" algn="l">
              <a:buFont typeface="+mj-lt"/>
              <a:buAutoNum type="arabicPeriod"/>
            </a:pPr>
            <a:r>
              <a:rPr lang="pt-BR" sz="1400" b="0" i="0" dirty="0">
                <a:effectLst/>
                <a:latin typeface="Söhne"/>
              </a:rPr>
              <a:t>Geralmente, vinhos brancos são associados a regiões mais frescas. Climas mais frescos ajudam a preservar a acidez e os aromas delicados das uvas brancas.</a:t>
            </a:r>
          </a:p>
          <a:p>
            <a:pPr algn="l">
              <a:buFont typeface="+mj-lt"/>
              <a:buAutoNum type="arabicPeriod"/>
            </a:pPr>
            <a:r>
              <a:rPr lang="pt-BR" sz="1400" b="1" i="0" dirty="0">
                <a:effectLst/>
                <a:latin typeface="Söhne"/>
              </a:rPr>
              <a:t>Variações Térmicas Moderadas:</a:t>
            </a:r>
            <a:endParaRPr lang="pt-BR" sz="1400" b="0" i="0" dirty="0">
              <a:effectLst/>
              <a:latin typeface="Söhne"/>
            </a:endParaRPr>
          </a:p>
          <a:p>
            <a:pPr marL="742950" lvl="1" indent="-285750" algn="l">
              <a:buFont typeface="+mj-lt"/>
              <a:buAutoNum type="arabicPeriod"/>
            </a:pPr>
            <a:r>
              <a:rPr lang="pt-BR" sz="1400" b="0" i="0" dirty="0">
                <a:effectLst/>
                <a:latin typeface="Söhne"/>
              </a:rPr>
              <a:t>Variações moderadas de temperatura entre o dia e a noite são benéficas para o desenvolvimento de sabores mais complexos e preservação da acidez.</a:t>
            </a:r>
          </a:p>
          <a:p>
            <a:pPr algn="l">
              <a:buFont typeface="+mj-lt"/>
              <a:buAutoNum type="arabicPeriod"/>
            </a:pPr>
            <a:r>
              <a:rPr lang="pt-BR" sz="1400" b="1" i="0" dirty="0">
                <a:effectLst/>
                <a:latin typeface="Söhne"/>
              </a:rPr>
              <a:t>Estações de Crescimento Moderadas:</a:t>
            </a:r>
            <a:endParaRPr lang="pt-BR" sz="1400" b="0" i="0" dirty="0">
              <a:effectLst/>
              <a:latin typeface="Söhne"/>
            </a:endParaRPr>
          </a:p>
          <a:p>
            <a:pPr marL="742950" lvl="1" indent="-285750" algn="l">
              <a:buFont typeface="+mj-lt"/>
              <a:buAutoNum type="arabicPeriod"/>
            </a:pPr>
            <a:r>
              <a:rPr lang="pt-BR" sz="1400" b="0" i="0" dirty="0">
                <a:effectLst/>
                <a:latin typeface="Söhne"/>
              </a:rPr>
              <a:t>Estações moderadas, sem extremos de calor, podem favorecer o amadurecimento lento e completo das uvas, preservando sua acidez e aromas.</a:t>
            </a:r>
          </a:p>
          <a:p>
            <a:pPr algn="l">
              <a:buFont typeface="+mj-lt"/>
              <a:buAutoNum type="arabicPeriod"/>
            </a:pPr>
            <a:r>
              <a:rPr lang="pt-BR" sz="1400" b="1" i="0" dirty="0">
                <a:effectLst/>
                <a:latin typeface="Söhne"/>
              </a:rPr>
              <a:t>Pluviosidade Controlada:</a:t>
            </a:r>
            <a:endParaRPr lang="pt-BR" sz="1400" b="0" i="0" dirty="0">
              <a:effectLst/>
              <a:latin typeface="Söhne"/>
            </a:endParaRPr>
          </a:p>
          <a:p>
            <a:pPr marL="742950" lvl="1" indent="-285750" algn="l">
              <a:buFont typeface="+mj-lt"/>
              <a:buAutoNum type="arabicPeriod"/>
            </a:pPr>
            <a:r>
              <a:rPr lang="pt-BR" sz="1400" b="0" i="0" dirty="0">
                <a:effectLst/>
                <a:latin typeface="Söhne"/>
              </a:rPr>
              <a:t>Chuvas moderadas e bem distribuídas ao longo do ciclo de crescimento da uva são benéficas, mas deve-se evitar excesso de umidade durante a maturação para prevenir doenças.</a:t>
            </a:r>
          </a:p>
          <a:p>
            <a:pPr algn="l">
              <a:buFont typeface="+mj-lt"/>
              <a:buAutoNum type="arabicPeriod"/>
            </a:pPr>
            <a:r>
              <a:rPr lang="pt-BR" sz="1400" b="1" i="0" dirty="0">
                <a:effectLst/>
                <a:latin typeface="Söhne"/>
              </a:rPr>
              <a:t>Exposição Solar Balanceada:</a:t>
            </a:r>
            <a:endParaRPr lang="pt-BR" sz="1400" b="0" i="0" dirty="0">
              <a:effectLst/>
              <a:latin typeface="Söhne"/>
            </a:endParaRPr>
          </a:p>
          <a:p>
            <a:pPr marL="742950" lvl="1" indent="-285750" algn="l">
              <a:buFont typeface="+mj-lt"/>
              <a:buAutoNum type="arabicPeriod"/>
            </a:pPr>
            <a:r>
              <a:rPr lang="pt-BR" sz="1400" b="0" i="0" dirty="0">
                <a:effectLst/>
                <a:latin typeface="Söhne"/>
              </a:rPr>
              <a:t>A exposição ao sol é importante para a maturação das uvas, mas em excesso pode diminuir a acidez. Portanto, uma exposição solar balanceada é ideal.</a:t>
            </a:r>
          </a:p>
          <a:p>
            <a:pPr algn="l"/>
            <a:endParaRPr lang="pt-BR" sz="1400" b="1" i="0" dirty="0">
              <a:effectLst/>
              <a:latin typeface="Söhne"/>
            </a:endParaRPr>
          </a:p>
          <a:p>
            <a:pPr algn="l"/>
            <a:r>
              <a:rPr lang="pt-BR" sz="1400" b="1" i="0" dirty="0">
                <a:effectLst/>
                <a:latin typeface="Söhne"/>
              </a:rPr>
              <a:t>Vinho Tinto:</a:t>
            </a:r>
          </a:p>
          <a:p>
            <a:pPr algn="l">
              <a:buFont typeface="+mj-lt"/>
              <a:buAutoNum type="arabicPeriod"/>
            </a:pPr>
            <a:r>
              <a:rPr lang="pt-BR" sz="1400" b="1" i="0" dirty="0">
                <a:effectLst/>
                <a:latin typeface="Söhne"/>
              </a:rPr>
              <a:t>Variações Térmicas e Climáticas mais Amplas:</a:t>
            </a:r>
            <a:endParaRPr lang="pt-BR" sz="1400" b="0" i="0" dirty="0">
              <a:effectLst/>
              <a:latin typeface="Söhne"/>
            </a:endParaRPr>
          </a:p>
          <a:p>
            <a:pPr marL="742950" lvl="1" indent="-285750" algn="l">
              <a:buFont typeface="+mj-lt"/>
              <a:buAutoNum type="arabicPeriod"/>
            </a:pPr>
            <a:r>
              <a:rPr lang="pt-BR" sz="1400" b="0" i="0" dirty="0">
                <a:effectLst/>
                <a:latin typeface="Söhne"/>
              </a:rPr>
              <a:t>Uvas tintas tendem a se adaptar a uma variedade maior de climas, desde climas mais quentes até climas mais frescos. Variações térmicas podem contribuir para sabores mais complexos.</a:t>
            </a:r>
          </a:p>
          <a:p>
            <a:pPr algn="l">
              <a:buFont typeface="+mj-lt"/>
              <a:buAutoNum type="arabicPeriod"/>
            </a:pPr>
            <a:r>
              <a:rPr lang="pt-BR" sz="1400" b="1" i="0" dirty="0">
                <a:effectLst/>
                <a:latin typeface="Söhne"/>
              </a:rPr>
              <a:t>Estações Quentes:</a:t>
            </a:r>
            <a:endParaRPr lang="pt-BR" sz="1400" b="0" i="0" dirty="0">
              <a:effectLst/>
              <a:latin typeface="Söhne"/>
            </a:endParaRPr>
          </a:p>
          <a:p>
            <a:pPr marL="742950" lvl="1" indent="-285750" algn="l">
              <a:buFont typeface="+mj-lt"/>
              <a:buAutoNum type="arabicPeriod"/>
            </a:pPr>
            <a:r>
              <a:rPr lang="pt-BR" sz="1400" b="0" i="0" dirty="0">
                <a:effectLst/>
                <a:latin typeface="Söhne"/>
              </a:rPr>
              <a:t>Em geral, uvas tintas podem beneficiar-se de estações mais quentes para ajudar no amadurecimento completo dos taninos e açúcares.</a:t>
            </a:r>
          </a:p>
          <a:p>
            <a:pPr algn="l">
              <a:buFont typeface="+mj-lt"/>
              <a:buAutoNum type="arabicPeriod"/>
            </a:pPr>
            <a:r>
              <a:rPr lang="pt-BR" sz="1400" b="1" i="0" dirty="0">
                <a:effectLst/>
                <a:latin typeface="Söhne"/>
              </a:rPr>
              <a:t>Exposição Solar Adequada:</a:t>
            </a:r>
            <a:endParaRPr lang="pt-BR" sz="1400" b="0" i="0" dirty="0">
              <a:effectLst/>
              <a:latin typeface="Söhne"/>
            </a:endParaRPr>
          </a:p>
          <a:p>
            <a:pPr marL="742950" lvl="1" indent="-285750" algn="l">
              <a:buFont typeface="+mj-lt"/>
              <a:buAutoNum type="arabicPeriod"/>
            </a:pPr>
            <a:r>
              <a:rPr lang="pt-BR" sz="1400" b="0" i="0" dirty="0">
                <a:effectLst/>
                <a:latin typeface="Söhne"/>
              </a:rPr>
              <a:t>Mais exposição solar pode ser benéfica para uvas tintas, pois contribui para o amadurecimento das uvas e desenvolvimento de açúcares.</a:t>
            </a:r>
          </a:p>
          <a:p>
            <a:pPr algn="l">
              <a:buFont typeface="+mj-lt"/>
              <a:buAutoNum type="arabicPeriod"/>
            </a:pPr>
            <a:r>
              <a:rPr lang="pt-BR" sz="1400" b="1" i="0" dirty="0">
                <a:effectLst/>
                <a:latin typeface="Söhne"/>
              </a:rPr>
              <a:t>Solo e Drenagem:</a:t>
            </a:r>
            <a:endParaRPr lang="pt-BR" sz="1400" b="0" i="0" dirty="0">
              <a:effectLst/>
              <a:latin typeface="Söhne"/>
            </a:endParaRPr>
          </a:p>
          <a:p>
            <a:pPr marL="742950" lvl="1" indent="-285750" algn="l">
              <a:buFont typeface="+mj-lt"/>
              <a:buAutoNum type="arabicPeriod"/>
            </a:pPr>
            <a:r>
              <a:rPr lang="pt-BR" sz="1400" b="0" i="0" dirty="0">
                <a:effectLst/>
                <a:latin typeface="Söhne"/>
              </a:rPr>
              <a:t>Uvas tintas podem se adaptar a uma variedade maior de solos, desde que haja boa drenagem para evitar o excesso de água.</a:t>
            </a:r>
          </a:p>
          <a:p>
            <a:pPr algn="l">
              <a:buFont typeface="+mj-lt"/>
              <a:buAutoNum type="arabicPeriod"/>
            </a:pPr>
            <a:r>
              <a:rPr lang="pt-BR" sz="1400" b="1" i="0" dirty="0">
                <a:effectLst/>
                <a:latin typeface="Söhne"/>
              </a:rPr>
              <a:t>Variações Altitudinais:</a:t>
            </a:r>
            <a:endParaRPr lang="pt-BR" sz="1400" b="0" i="0" dirty="0">
              <a:effectLst/>
              <a:latin typeface="Söhne"/>
            </a:endParaRPr>
          </a:p>
          <a:p>
            <a:pPr marL="742950" lvl="1" indent="-285750" algn="l">
              <a:buFont typeface="+mj-lt"/>
              <a:buAutoNum type="arabicPeriod"/>
            </a:pPr>
            <a:r>
              <a:rPr lang="pt-BR" sz="1400" b="0" i="0" dirty="0">
                <a:effectLst/>
                <a:latin typeface="Söhne"/>
              </a:rPr>
              <a:t>Regiões de altitude mais elevada podem proporcionar variações térmicas diurnas e noturnas favoráveis ao desenvolvimento de uvas tintas mais complexas.</a:t>
            </a:r>
          </a:p>
        </p:txBody>
      </p:sp>
    </p:spTree>
    <p:extLst>
      <p:ext uri="{BB962C8B-B14F-4D97-AF65-F5344CB8AC3E}">
        <p14:creationId xmlns:p14="http://schemas.microsoft.com/office/powerpoint/2010/main" val="2417549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B68627D-223E-BCF8-C5A0-BB9A5721DD69}"/>
              </a:ext>
            </a:extLst>
          </p:cNvPr>
          <p:cNvSpPr txBox="1"/>
          <p:nvPr/>
        </p:nvSpPr>
        <p:spPr>
          <a:xfrm>
            <a:off x="207819" y="-62508"/>
            <a:ext cx="11485418" cy="6463308"/>
          </a:xfrm>
          <a:prstGeom prst="rect">
            <a:avLst/>
          </a:prstGeom>
          <a:noFill/>
        </p:spPr>
        <p:txBody>
          <a:bodyPr wrap="square">
            <a:spAutoFit/>
          </a:bodyPr>
          <a:lstStyle/>
          <a:p>
            <a:endParaRPr lang="pt-BR" dirty="0"/>
          </a:p>
          <a:p>
            <a:r>
              <a:rPr lang="pt-BR" dirty="0"/>
              <a:t>**Produção de Vinho Branco:**</a:t>
            </a:r>
          </a:p>
          <a:p>
            <a:endParaRPr lang="pt-BR" dirty="0"/>
          </a:p>
          <a:p>
            <a:r>
              <a:rPr lang="pt-BR" dirty="0"/>
              <a:t>- **Fermentação:** Geralmente, a fermentação de vinhos brancos ocorre em temperaturas mais baixas, tipicamente entre 10°C e 18°C (50°F a 64°F). Essa faixa de temperatura mais fresca ajuda a preservar os aromas frutados e delicados, bem como a acidez no vinho branco.</a:t>
            </a:r>
          </a:p>
          <a:p>
            <a:r>
              <a:rPr lang="pt-BR" dirty="0"/>
              <a:t>- **Armazenamento e Envelhecimento:** Após a fermentação, os vinhos brancos muitas vezes são mantidos em temperaturas mais baixas, em torno de 7°C a 13°C (45°F a 55°F), para preservar sua frescura e características.</a:t>
            </a:r>
          </a:p>
          <a:p>
            <a:endParaRPr lang="pt-BR" dirty="0"/>
          </a:p>
          <a:p>
            <a:r>
              <a:rPr lang="pt-BR" dirty="0"/>
              <a:t>**Produção de Vinho Tinto:**</a:t>
            </a:r>
          </a:p>
          <a:p>
            <a:endParaRPr lang="pt-BR" dirty="0"/>
          </a:p>
          <a:p>
            <a:r>
              <a:rPr lang="pt-BR" dirty="0"/>
              <a:t>- **Fermentação:** A fermentação de vinhos tintos geralmente ocorre em temperaturas mais altas do que a fermentação de vinhos brancos, normalmente entre 20°C e 32°C (68°F a 90°F). Temperaturas mais altas ajudam na extração de cor, sabor e taninos das cascas das uvas.</a:t>
            </a:r>
          </a:p>
          <a:p>
            <a:r>
              <a:rPr lang="pt-BR" dirty="0"/>
              <a:t>- **Maceração:** Durante o período de maceração (quando o mosto está em contato com as cascas), as temperaturas podem ser mantidas entre 25°C e 30°C (77°F a 86°F) para facilitar a extração dos componentes desejados.</a:t>
            </a:r>
          </a:p>
          <a:p>
            <a:r>
              <a:rPr lang="pt-BR" dirty="0"/>
              <a:t>- **Armazenamento e Envelhecimento:** Após a fermentação e a maceração, os vinhos tintos são frequentemente envelhecidos a temperaturas ligeiramente mais altas do que os vinhos brancos, variando entre 13°C e 18°C (55°F a 64°F), para promover o desenvolvimento de sabores complexos e aromas.</a:t>
            </a:r>
          </a:p>
          <a:p>
            <a:endParaRPr lang="pt-BR" dirty="0"/>
          </a:p>
          <a:p>
            <a:r>
              <a:rPr lang="pt-BR" dirty="0"/>
              <a:t>Essas variações de temperatura durante o processo de produção são importantes para cada tipo de vinho, visando preservar as características desejadas e influenciar as transformações químicas que ocorrem durante a fermentação, maturação e envelhecimento.</a:t>
            </a:r>
          </a:p>
        </p:txBody>
      </p:sp>
    </p:spTree>
    <p:extLst>
      <p:ext uri="{BB962C8B-B14F-4D97-AF65-F5344CB8AC3E}">
        <p14:creationId xmlns:p14="http://schemas.microsoft.com/office/powerpoint/2010/main" val="3341164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2E17BB-C580-0ECD-969B-619304B8AA47}"/>
              </a:ext>
            </a:extLst>
          </p:cNvPr>
          <p:cNvPicPr>
            <a:picLocks noChangeAspect="1"/>
          </p:cNvPicPr>
          <p:nvPr/>
        </p:nvPicPr>
        <p:blipFill>
          <a:blip r:embed="rId2"/>
          <a:stretch>
            <a:fillRect/>
          </a:stretch>
        </p:blipFill>
        <p:spPr>
          <a:xfrm>
            <a:off x="6475614" y="581394"/>
            <a:ext cx="4914568" cy="1465748"/>
          </a:xfrm>
          <a:prstGeom prst="rect">
            <a:avLst/>
          </a:prstGeom>
        </p:spPr>
      </p:pic>
      <p:sp>
        <p:nvSpPr>
          <p:cNvPr id="6" name="TextBox 5">
            <a:extLst>
              <a:ext uri="{FF2B5EF4-FFF2-40B4-BE49-F238E27FC236}">
                <a16:creationId xmlns:a16="http://schemas.microsoft.com/office/drawing/2014/main" id="{9C6CD584-0241-F934-26EB-508F507F6C2F}"/>
              </a:ext>
            </a:extLst>
          </p:cNvPr>
          <p:cNvSpPr txBox="1"/>
          <p:nvPr/>
        </p:nvSpPr>
        <p:spPr>
          <a:xfrm>
            <a:off x="319679" y="468864"/>
            <a:ext cx="4800961" cy="1200329"/>
          </a:xfrm>
          <a:prstGeom prst="rect">
            <a:avLst/>
          </a:prstGeom>
          <a:noFill/>
        </p:spPr>
        <p:txBody>
          <a:bodyPr wrap="square" rtlCol="0">
            <a:spAutoFit/>
          </a:bodyPr>
          <a:lstStyle/>
          <a:p>
            <a:r>
              <a:rPr lang="pt-BR" dirty="0"/>
              <a:t>Desconsiderando a ausencia de dados no periodo de 2019 para a análise abaixo, podemos identificar uma queda expressiva na produção de vinho nos anos de 2010 e 2016</a:t>
            </a:r>
          </a:p>
        </p:txBody>
      </p:sp>
      <p:sp>
        <p:nvSpPr>
          <p:cNvPr id="7" name="TextBox 6">
            <a:extLst>
              <a:ext uri="{FF2B5EF4-FFF2-40B4-BE49-F238E27FC236}">
                <a16:creationId xmlns:a16="http://schemas.microsoft.com/office/drawing/2014/main" id="{9A6C2B54-3BE2-50AB-532F-6C6E020FF4B7}"/>
              </a:ext>
            </a:extLst>
          </p:cNvPr>
          <p:cNvSpPr txBox="1"/>
          <p:nvPr/>
        </p:nvSpPr>
        <p:spPr>
          <a:xfrm>
            <a:off x="67592" y="2254811"/>
            <a:ext cx="10455227" cy="4524315"/>
          </a:xfrm>
          <a:prstGeom prst="rect">
            <a:avLst/>
          </a:prstGeom>
          <a:noFill/>
        </p:spPr>
        <p:txBody>
          <a:bodyPr wrap="square" rtlCol="0">
            <a:spAutoFit/>
          </a:bodyPr>
          <a:lstStyle/>
          <a:p>
            <a:r>
              <a:rPr lang="pt-BR" dirty="0"/>
              <a:t>Em 2016 foi identificada uma queda de 55% no Brasil por conta do furacão El Nino e sua passagem pelo continue Sulamericano. Devido ao aumento da umidade média no ano, houve grande impacto na produção além dos desastres naturais mencionados.</a:t>
            </a:r>
          </a:p>
          <a:p>
            <a:r>
              <a:rPr lang="pt-BR" dirty="0">
                <a:hlinkClick r:id="rId3"/>
              </a:rPr>
              <a:t>https://g1.globo.com/economia/noticia/producao-mundial-de-vinho-cai-32-em-2016.ghtml</a:t>
            </a:r>
            <a:endParaRPr lang="pt-BR" dirty="0"/>
          </a:p>
          <a:p>
            <a:endParaRPr lang="pt-BR" dirty="0"/>
          </a:p>
          <a:p>
            <a:r>
              <a:rPr lang="pt-BR" dirty="0"/>
              <a:t>Em 2010 também ouve a passagem do furacão El Nino </a:t>
            </a:r>
            <a:r>
              <a:rPr lang="pt-BR" dirty="0">
                <a:hlinkClick r:id="rId4"/>
              </a:rPr>
              <a:t>https://planejamento.rs.gov.br/upload/arquivos/202211/22111507-desastres-naturais-2003-2021.pdf</a:t>
            </a:r>
            <a:endParaRPr lang="pt-BR" dirty="0"/>
          </a:p>
          <a:p>
            <a:endParaRPr lang="pt-BR" dirty="0"/>
          </a:p>
          <a:p>
            <a:r>
              <a:rPr lang="pt-BR" dirty="0"/>
              <a:t>“Segundo Bierhals, Brazil e Soares (2018), as inundações tendem a ocorrer com maior frequência nos anos de El Niño. Vale ressaltar que tanto no ano de 2010 quanto no de 2015 foi registrada a ocorrência de El Niño. Entretanto, no primeiro, a ocorrência do fenômeno foi classificada como moderada, enquanto no segundo, foi classificada como de forte intensidade (BRASIL, 2021). Isso evidencia a influência do El Niño no destaque de ocorrências de reconhecimentos de inundação para ambos os anos, uma vez que este fenômeno tem forte influência no aumento do volume de precipitações, que está diretamente relacionado às ocorrências de inundações.”</a:t>
            </a:r>
          </a:p>
          <a:p>
            <a:endParaRPr lang="pt-BR" dirty="0"/>
          </a:p>
        </p:txBody>
      </p:sp>
    </p:spTree>
    <p:extLst>
      <p:ext uri="{BB962C8B-B14F-4D97-AF65-F5344CB8AC3E}">
        <p14:creationId xmlns:p14="http://schemas.microsoft.com/office/powerpoint/2010/main" val="2273875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590e1b2-66ea-4d45-b1aa-185c322e3ba5}" enabled="1" method="Standard" siteId="{40a64d0b-f2f9-4a34-b1b3-0992ac0e5e4e}" removed="0"/>
</clbl:labelList>
</file>

<file path=docProps/app.xml><?xml version="1.0" encoding="utf-8"?>
<Properties xmlns="http://schemas.openxmlformats.org/officeDocument/2006/extended-properties" xmlns:vt="http://schemas.openxmlformats.org/officeDocument/2006/docPropsVTypes">
  <TotalTime>190</TotalTime>
  <Words>2160</Words>
  <Application>Microsoft Office PowerPoint</Application>
  <PresentationFormat>Widescreen</PresentationFormat>
  <Paragraphs>111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Victor Lamana</dc:creator>
  <cp:lastModifiedBy>Victor Lamana</cp:lastModifiedBy>
  <cp:revision>35</cp:revision>
  <dcterms:created xsi:type="dcterms:W3CDTF">2023-10-28T16:15:04Z</dcterms:created>
  <dcterms:modified xsi:type="dcterms:W3CDTF">2023-10-30T19:42:10Z</dcterms:modified>
</cp:coreProperties>
</file>