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9753600" cx="130048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C61D21-A1FB-4F83-B6EB-4B112C33C0A1}">
  <a:tblStyle styleId="{F5C61D21-A1FB-4F83-B6EB-4B112C33C0A1}" styleName="Table_0">
    <a:wholeTbl>
      <a:tcTxStyle b="off"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EBEBEB">
              <a:alpha val="2000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EBEBEB">
              <a:alpha val="20000"/>
            </a:srgbClr>
          </a:solidFill>
        </a:fill>
      </a:tcStyle>
    </a:firstCol>
    <a:la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508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254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 styleId="{9A846655-1265-4827-AC5C-699ED3855730}" styleName="Table_1">
    <a:wholeTbl>
      <a:tcTxStyle b="off" i="off">
        <a:font>
          <a:latin typeface="Helvetica Neue"/>
          <a:ea typeface="Helvetica Neue"/>
          <a:cs typeface="Helvetica Neue"/>
        </a:font>
        <a:srgbClr val="C000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rgbClr val="D1DDF4"/>
          </a:solidFill>
        </a:fill>
      </a:tcStyle>
    </a:wholeTbl>
    <a:band1H>
      <a:tcTxStyle/>
    </a:band1H>
    <a:band2H>
      <a:tcTxStyle b="off" i="off"/>
      <a:tcStyle>
        <a:fill>
          <a:solidFill>
            <a:srgbClr val="EAEFFA"/>
          </a:solidFill>
        </a:fill>
      </a:tcStyle>
    </a:band2H>
    <a:band1V>
      <a:tcTxStyle/>
    </a:band1V>
    <a:band2V>
      <a:tcTxStyle/>
    </a:band2V>
    <a:lastCol>
      <a:tcTxStyle/>
    </a:lastCol>
    <a:firstCol>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chemeClr val="accent1"/>
          </a:solidFill>
        </a:fill>
      </a:tcStyle>
    </a:firstCol>
    <a:la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38100">
              <a:solidFill>
                <a:srgbClr val="EBEBEB"/>
              </a:solidFill>
              <a:prstDash val="solid"/>
              <a:round/>
              <a:headEnd len="sm" w="sm" type="none"/>
              <a:tailEnd len="sm" w="sm" type="none"/>
            </a:ln>
          </a:top>
          <a:bottom>
            <a:ln cap="flat" cmpd="sng" w="127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Helvetica Neue"/>
          <a:ea typeface="Helvetica Neue"/>
          <a:cs typeface="Helvetica Neue"/>
        </a:font>
        <a:srgbClr val="EBEBEB"/>
      </a:tcTxStyle>
      <a:tcStyle>
        <a:tcBdr>
          <a:left>
            <a:ln cap="flat" cmpd="sng" w="12700">
              <a:solidFill>
                <a:srgbClr val="EBEBEB"/>
              </a:solidFill>
              <a:prstDash val="solid"/>
              <a:round/>
              <a:headEnd len="sm" w="sm" type="none"/>
              <a:tailEnd len="sm" w="sm" type="none"/>
            </a:ln>
          </a:left>
          <a:right>
            <a:ln cap="flat" cmpd="sng" w="12700">
              <a:solidFill>
                <a:srgbClr val="EBEBEB"/>
              </a:solidFill>
              <a:prstDash val="solid"/>
              <a:round/>
              <a:headEnd len="sm" w="sm" type="none"/>
              <a:tailEnd len="sm" w="sm" type="none"/>
            </a:ln>
          </a:right>
          <a:top>
            <a:ln cap="flat" cmpd="sng" w="12700">
              <a:solidFill>
                <a:srgbClr val="EBEBEB"/>
              </a:solidFill>
              <a:prstDash val="solid"/>
              <a:round/>
              <a:headEnd len="sm" w="sm" type="none"/>
              <a:tailEnd len="sm" w="sm" type="none"/>
            </a:ln>
          </a:top>
          <a:bottom>
            <a:ln cap="flat" cmpd="sng" w="38100">
              <a:solidFill>
                <a:srgbClr val="EBEBEB"/>
              </a:solidFill>
              <a:prstDash val="solid"/>
              <a:round/>
              <a:headEnd len="sm" w="sm" type="none"/>
              <a:tailEnd len="sm" w="sm" type="none"/>
            </a:ln>
          </a:bottom>
          <a:insideH>
            <a:ln cap="flat" cmpd="sng" w="12700">
              <a:solidFill>
                <a:srgbClr val="EBEBEB"/>
              </a:solidFill>
              <a:prstDash val="solid"/>
              <a:round/>
              <a:headEnd len="sm" w="sm" type="none"/>
              <a:tailEnd len="sm" w="sm" type="none"/>
            </a:ln>
          </a:insideH>
          <a:insideV>
            <a:ln cap="flat" cmpd="sng" w="12700">
              <a:solidFill>
                <a:srgbClr val="EBEBEB"/>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7" name="Shape 11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rPr b="0" i="0" lang="en-US" sz="2200" u="none" cap="none" strike="noStrike">
                <a:latin typeface="Helvetica Neue"/>
                <a:ea typeface="Helvetica Neue"/>
                <a:cs typeface="Helvetica Neue"/>
                <a:sym typeface="Helvetica Neue"/>
              </a:rPr>
              <a:t>The above Burndown Chart represent working progress and our </a:t>
            </a:r>
            <a:r>
              <a:rPr b="0" i="0" lang="en-US" sz="2200" u="none" cap="none" strike="noStrike">
                <a:solidFill>
                  <a:srgbClr val="AFCCF0"/>
                </a:solidFill>
                <a:latin typeface="Helvetica Neue"/>
                <a:ea typeface="Helvetica Neue"/>
                <a:cs typeface="Helvetica Neue"/>
                <a:sym typeface="Helvetica Neue"/>
              </a:rPr>
              <a:t>team developments</a:t>
            </a:r>
            <a:r>
              <a:rPr b="0" i="0" lang="en-US" sz="2200" u="none" cap="none" strike="noStrike">
                <a:latin typeface="Helvetica Neue"/>
                <a:ea typeface="Helvetica Neue"/>
                <a:cs typeface="Helvetica Neue"/>
                <a:sym typeface="Helvetica Neue"/>
              </a:rPr>
              <a:t>. in the diagram the Burndown chart is going down </a:t>
            </a:r>
            <a:r>
              <a:rPr b="0" i="0" lang="en-US" sz="2200" u="none" cap="none" strike="noStrike">
                <a:solidFill>
                  <a:srgbClr val="AFCCF0"/>
                </a:solidFill>
                <a:latin typeface="Helvetica Neue"/>
                <a:ea typeface="Helvetica Neue"/>
                <a:cs typeface="Helvetica Neue"/>
                <a:sym typeface="Helvetica Neue"/>
              </a:rPr>
              <a:t>very smoothly</a:t>
            </a:r>
            <a:r>
              <a:rPr b="0" i="0" lang="en-US" sz="2200" u="none" cap="none" strike="noStrike">
                <a:latin typeface="Helvetica Neue"/>
                <a:ea typeface="Helvetica Neue"/>
                <a:cs typeface="Helvetica Neue"/>
                <a:sym typeface="Helvetica Neue"/>
              </a:rPr>
              <a:t>, which means </a:t>
            </a:r>
            <a:r>
              <a:rPr b="0" i="0" lang="en-US" sz="2200" u="none" cap="none" strike="noStrike">
                <a:solidFill>
                  <a:srgbClr val="AFCCF0"/>
                </a:solidFill>
                <a:latin typeface="Helvetica Neue"/>
                <a:ea typeface="Helvetica Neue"/>
                <a:cs typeface="Helvetica Neue"/>
                <a:sym typeface="Helvetica Neue"/>
              </a:rPr>
              <a:t>our online retailer project is doing well.</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400"/>
              <a:t>Let’s move on Test Plan.</a:t>
            </a:r>
            <a:endParaRPr sz="1400"/>
          </a:p>
          <a:p>
            <a:pPr indent="0" lvl="0" marL="0">
              <a:spcBef>
                <a:spcPts val="0"/>
              </a:spcBef>
              <a:spcAft>
                <a:spcPts val="0"/>
              </a:spcAft>
              <a:buNone/>
            </a:pPr>
            <a:r>
              <a:t/>
            </a:r>
            <a:endParaRPr sz="1400"/>
          </a:p>
          <a:p>
            <a:pPr indent="0" lvl="0" marL="0">
              <a:spcBef>
                <a:spcPts val="0"/>
              </a:spcBef>
              <a:spcAft>
                <a:spcPts val="0"/>
              </a:spcAft>
              <a:buNone/>
            </a:pPr>
            <a:r>
              <a:rPr lang="en-US" sz="1400"/>
              <a:t>This Test Plan is tested by groupmate Victor and Andy. the report wrote by me Kami, Tommy and Raymond.</a:t>
            </a:r>
            <a:endParaRPr sz="1400"/>
          </a:p>
          <a:p>
            <a:pPr indent="0" lvl="0" marL="0">
              <a:spcBef>
                <a:spcPts val="0"/>
              </a:spcBef>
              <a:spcAft>
                <a:spcPts val="0"/>
              </a:spcAft>
              <a:buNone/>
            </a:pPr>
            <a:r>
              <a:t/>
            </a:r>
            <a:endParaRPr sz="1400"/>
          </a:p>
          <a:p>
            <a:pPr indent="0" lvl="0" marL="0">
              <a:spcBef>
                <a:spcPts val="0"/>
              </a:spcBef>
              <a:spcAft>
                <a:spcPts val="0"/>
              </a:spcAft>
              <a:buNone/>
            </a:pPr>
            <a:r>
              <a:rPr lang="en-US" sz="1400"/>
              <a:t>We point out some Actions for testing, also, we wrote about the Expected Results and the Actual Results.</a:t>
            </a:r>
            <a:endParaRPr sz="1400"/>
          </a:p>
          <a:p>
            <a:pPr indent="0" lvl="0" marL="0">
              <a:spcBef>
                <a:spcPts val="0"/>
              </a:spcBef>
              <a:spcAft>
                <a:spcPts val="0"/>
              </a:spcAft>
              <a:buNone/>
            </a:pPr>
            <a:r>
              <a:t/>
            </a:r>
            <a:endParaRPr sz="1400"/>
          </a:p>
          <a:p>
            <a:pPr indent="0" lvl="0" marL="0">
              <a:spcBef>
                <a:spcPts val="0"/>
              </a:spcBef>
              <a:spcAft>
                <a:spcPts val="0"/>
              </a:spcAft>
              <a:buNone/>
            </a:pPr>
            <a:r>
              <a:rPr lang="en-US" sz="1400"/>
              <a:t>We did 6 tests for the Test Plan.</a:t>
            </a:r>
            <a:endParaRPr sz="1400"/>
          </a:p>
          <a:p>
            <a:pPr indent="0" lvl="0" marL="0">
              <a:spcBef>
                <a:spcPts val="0"/>
              </a:spcBef>
              <a:spcAft>
                <a:spcPts val="0"/>
              </a:spcAft>
              <a:buNone/>
            </a:pPr>
            <a:r>
              <a:t/>
            </a:r>
            <a:endParaRPr sz="1400"/>
          </a:p>
          <a:p>
            <a:pPr indent="0" lvl="0" marL="0">
              <a:spcBef>
                <a:spcPts val="0"/>
              </a:spcBef>
              <a:spcAft>
                <a:spcPts val="0"/>
              </a:spcAft>
              <a:buNone/>
            </a:pPr>
            <a:r>
              <a:t/>
            </a:r>
            <a:endParaRPr sz="1400"/>
          </a:p>
          <a:p>
            <a:pPr indent="0" lvl="0" marL="0">
              <a:spcBef>
                <a:spcPts val="0"/>
              </a:spcBef>
              <a:spcAft>
                <a:spcPts val="0"/>
              </a:spcAft>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nSpc>
                <a:spcPct val="115000"/>
              </a:lnSpc>
              <a:spcBef>
                <a:spcPts val="1400"/>
              </a:spcBef>
              <a:spcAft>
                <a:spcPts val="0"/>
              </a:spcAft>
              <a:buNone/>
            </a:pPr>
            <a:r>
              <a:rPr lang="en-US" sz="1400">
                <a:latin typeface="Arial"/>
                <a:ea typeface="Arial"/>
                <a:cs typeface="Arial"/>
                <a:sym typeface="Arial"/>
              </a:rPr>
              <a:t>Thank you for your attention. Now I am happy to answer any questions you might have.</a:t>
            </a:r>
            <a:endParaRPr sz="1400">
              <a:latin typeface="Arial"/>
              <a:ea typeface="Arial"/>
              <a:cs typeface="Arial"/>
              <a:sym typeface="Arial"/>
            </a:endParaRPr>
          </a:p>
          <a:p>
            <a:pPr indent="0" lvl="0" marL="0">
              <a:spcBef>
                <a:spcPts val="400"/>
              </a:spcBef>
              <a:spcAft>
                <a:spcPts val="0"/>
              </a:spcAft>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 name="Shape 7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 name="Shape 7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rPr b="0" i="0" lang="en-US" sz="1700" u="none" cap="none" strike="noStrike">
                <a:latin typeface="Helvetica Neue"/>
                <a:ea typeface="Helvetica Neue"/>
                <a:cs typeface="Helvetica Neue"/>
                <a:sym typeface="Helvetica Neue"/>
              </a:rPr>
              <a:t>This is our service blueprint.</a:t>
            </a:r>
            <a:endParaRPr/>
          </a:p>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None/>
            </a:pPr>
            <a:r>
              <a:rPr b="0" i="0" lang="en-US" sz="1700" u="none" cap="none" strike="noStrike">
                <a:latin typeface="Helvetica Neue"/>
                <a:ea typeface="Helvetica Neue"/>
                <a:cs typeface="Helvetica Neue"/>
                <a:sym typeface="Helvetica Neue"/>
              </a:rPr>
              <a:t>The main components of the service blueprint which are </a:t>
            </a:r>
            <a:r>
              <a:rPr lang="en-US" sz="1700"/>
              <a:t>P</a:t>
            </a:r>
            <a:r>
              <a:rPr b="0" i="0" lang="en-US" sz="1700" u="none" cap="none" strike="noStrike">
                <a:latin typeface="Helvetica Neue"/>
                <a:ea typeface="Helvetica Neue"/>
                <a:cs typeface="Helvetica Neue"/>
                <a:sym typeface="Helvetica Neue"/>
              </a:rPr>
              <a:t>hysical </a:t>
            </a:r>
            <a:r>
              <a:rPr lang="en-US" sz="1700"/>
              <a:t>Evidence</a:t>
            </a:r>
            <a:r>
              <a:rPr b="0" i="0" lang="en-US" sz="1700" u="none" cap="none" strike="noStrike">
                <a:latin typeface="Helvetica Neue"/>
                <a:ea typeface="Helvetica Neue"/>
                <a:cs typeface="Helvetica Neue"/>
                <a:sym typeface="Helvetica Neue"/>
              </a:rPr>
              <a:t>, </a:t>
            </a:r>
            <a:r>
              <a:rPr lang="en-US" sz="1700"/>
              <a:t>C</a:t>
            </a:r>
            <a:r>
              <a:rPr b="0" i="0" lang="en-US" sz="1700" u="none" cap="none" strike="noStrike">
                <a:latin typeface="Helvetica Neue"/>
                <a:ea typeface="Helvetica Neue"/>
                <a:cs typeface="Helvetica Neue"/>
                <a:sym typeface="Helvetica Neue"/>
              </a:rPr>
              <a:t>ustomer </a:t>
            </a:r>
            <a:r>
              <a:rPr lang="en-US" sz="1700"/>
              <a:t>Actions</a:t>
            </a:r>
            <a:r>
              <a:rPr b="0" i="0" lang="en-US" sz="1700" u="none" cap="none" strike="noStrike">
                <a:latin typeface="Helvetica Neue"/>
                <a:ea typeface="Helvetica Neue"/>
                <a:cs typeface="Helvetica Neue"/>
                <a:sym typeface="Helvetica Neue"/>
              </a:rPr>
              <a:t>, </a:t>
            </a:r>
            <a:r>
              <a:rPr lang="en-US" sz="1700"/>
              <a:t>F</a:t>
            </a:r>
            <a:r>
              <a:rPr b="0" i="0" lang="en-US" sz="1700" u="none" cap="none" strike="noStrike">
                <a:latin typeface="Helvetica Neue"/>
                <a:ea typeface="Helvetica Neue"/>
                <a:cs typeface="Helvetica Neue"/>
                <a:sym typeface="Helvetica Neue"/>
              </a:rPr>
              <a:t>ront of </a:t>
            </a:r>
            <a:r>
              <a:rPr lang="en-US" sz="1700"/>
              <a:t>Stage</a:t>
            </a:r>
            <a:r>
              <a:rPr b="0" i="0" lang="en-US" sz="1700" u="none" cap="none" strike="noStrike">
                <a:latin typeface="Helvetica Neue"/>
                <a:ea typeface="Helvetica Neue"/>
                <a:cs typeface="Helvetica Neue"/>
                <a:sym typeface="Helvetica Neue"/>
              </a:rPr>
              <a:t> </a:t>
            </a:r>
            <a:r>
              <a:rPr lang="en-US" sz="1700"/>
              <a:t>Interactions</a:t>
            </a:r>
            <a:r>
              <a:rPr b="0" i="0" lang="en-US" sz="1700" u="none" cap="none" strike="noStrike">
                <a:latin typeface="Helvetica Neue"/>
                <a:ea typeface="Helvetica Neue"/>
                <a:cs typeface="Helvetica Neue"/>
                <a:sym typeface="Helvetica Neue"/>
              </a:rPr>
              <a:t>, </a:t>
            </a:r>
            <a:r>
              <a:rPr lang="en-US" sz="1700"/>
              <a:t>B</a:t>
            </a:r>
            <a:r>
              <a:rPr b="0" i="0" lang="en-US" sz="1700" u="none" cap="none" strike="noStrike">
                <a:latin typeface="Helvetica Neue"/>
                <a:ea typeface="Helvetica Neue"/>
                <a:cs typeface="Helvetica Neue"/>
                <a:sym typeface="Helvetica Neue"/>
              </a:rPr>
              <a:t>ack of </a:t>
            </a:r>
            <a:r>
              <a:rPr lang="en-US" sz="1700"/>
              <a:t>S</a:t>
            </a:r>
            <a:r>
              <a:rPr b="0" i="0" lang="en-US" sz="1700" u="none" cap="none" strike="noStrike">
                <a:latin typeface="Helvetica Neue"/>
                <a:ea typeface="Helvetica Neue"/>
                <a:cs typeface="Helvetica Neue"/>
                <a:sym typeface="Helvetica Neue"/>
              </a:rPr>
              <a:t>tage </a:t>
            </a:r>
            <a:r>
              <a:rPr lang="en-US" sz="1700"/>
              <a:t>Interaction</a:t>
            </a:r>
            <a:r>
              <a:rPr b="0" i="0" lang="en-US" sz="1700" u="none" cap="none" strike="noStrike">
                <a:latin typeface="Helvetica Neue"/>
                <a:ea typeface="Helvetica Neue"/>
                <a:cs typeface="Helvetica Neue"/>
                <a:sym typeface="Helvetica Neue"/>
              </a:rPr>
              <a:t> and </a:t>
            </a:r>
            <a:r>
              <a:rPr lang="en-US" sz="1700"/>
              <a:t>S</a:t>
            </a:r>
            <a:r>
              <a:rPr b="0" i="0" lang="en-US" sz="1700" u="none" cap="none" strike="noStrike">
                <a:latin typeface="Helvetica Neue"/>
                <a:ea typeface="Helvetica Neue"/>
                <a:cs typeface="Helvetica Neue"/>
                <a:sym typeface="Helvetica Neue"/>
              </a:rPr>
              <a:t>upport </a:t>
            </a:r>
            <a:r>
              <a:rPr lang="en-US" sz="1700"/>
              <a:t>P</a:t>
            </a:r>
            <a:r>
              <a:rPr b="0" i="0" lang="en-US" sz="1700" u="none" cap="none" strike="noStrike">
                <a:latin typeface="Helvetica Neue"/>
                <a:ea typeface="Helvetica Neue"/>
                <a:cs typeface="Helvetica Neue"/>
                <a:sym typeface="Helvetica Neue"/>
              </a:rPr>
              <a:t>rocess. </a:t>
            </a:r>
            <a:endParaRPr/>
          </a:p>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a:p>
            <a:pPr indent="0" lvl="0" marL="0" marR="0" rtl="0" algn="l">
              <a:lnSpc>
                <a:spcPct val="117999"/>
              </a:lnSpc>
              <a:spcBef>
                <a:spcPts val="0"/>
              </a:spcBef>
              <a:spcAft>
                <a:spcPts val="0"/>
              </a:spcAft>
              <a:buNone/>
            </a:pPr>
            <a:r>
              <a:rPr b="0" i="0" lang="en-US" sz="1700" u="none" cap="none" strike="noStrike">
                <a:latin typeface="Helvetica Neue"/>
                <a:ea typeface="Helvetica Neue"/>
                <a:cs typeface="Helvetica Neue"/>
                <a:sym typeface="Helvetica Neue"/>
              </a:rPr>
              <a:t>We are online retailer, th</a:t>
            </a:r>
            <a:r>
              <a:rPr lang="en-US" sz="1700"/>
              <a:t>e </a:t>
            </a:r>
            <a:r>
              <a:rPr b="0" i="0" lang="en-US" sz="1700" u="none" cap="none" strike="noStrike">
                <a:latin typeface="Helvetica Neue"/>
                <a:ea typeface="Helvetica Neue"/>
                <a:cs typeface="Helvetica Neue"/>
                <a:sym typeface="Helvetica Neue"/>
              </a:rPr>
              <a:t>service blueprint in physical Evidence and Customer Actions user will see the main</a:t>
            </a:r>
            <a:r>
              <a:rPr b="0" i="0" lang="en-US" sz="1700" u="none" cap="none" strike="noStrike">
                <a:solidFill>
                  <a:srgbClr val="8EF4EF"/>
                </a:solidFill>
                <a:latin typeface="Helvetica Neue"/>
                <a:ea typeface="Helvetica Neue"/>
                <a:cs typeface="Helvetica Neue"/>
                <a:sym typeface="Helvetica Neue"/>
              </a:rPr>
              <a:t> online retailer website</a:t>
            </a:r>
            <a:r>
              <a:rPr b="0" i="0" lang="en-US" sz="1700" u="none" cap="none" strike="noStrike">
                <a:latin typeface="Helvetica Neue"/>
                <a:ea typeface="Helvetica Neue"/>
                <a:cs typeface="Helvetica Neue"/>
                <a:sym typeface="Helvetica Neue"/>
              </a:rPr>
              <a:t>, </a:t>
            </a:r>
            <a:r>
              <a:rPr b="0" i="0" lang="en-US" sz="1700" u="none" cap="none" strike="noStrike">
                <a:solidFill>
                  <a:srgbClr val="8EF4EF"/>
                </a:solidFill>
                <a:latin typeface="Helvetica Neue"/>
                <a:ea typeface="Helvetica Neue"/>
                <a:cs typeface="Helvetica Neue"/>
                <a:sym typeface="Helvetica Neue"/>
              </a:rPr>
              <a:t>recommended product</a:t>
            </a:r>
            <a:r>
              <a:rPr b="0" i="0" lang="en-US" sz="1700" u="none" cap="none" strike="noStrike">
                <a:latin typeface="Helvetica Neue"/>
                <a:ea typeface="Helvetica Neue"/>
                <a:cs typeface="Helvetica Neue"/>
                <a:sym typeface="Helvetica Neue"/>
              </a:rPr>
              <a:t>, </a:t>
            </a:r>
            <a:r>
              <a:rPr b="0" i="0" lang="en-US" sz="1700" u="none" cap="none" strike="noStrike">
                <a:solidFill>
                  <a:srgbClr val="8EF4EF"/>
                </a:solidFill>
                <a:latin typeface="Helvetica Neue"/>
                <a:ea typeface="Helvetica Neue"/>
                <a:cs typeface="Helvetica Neue"/>
                <a:sym typeface="Helvetica Neue"/>
              </a:rPr>
              <a:t>shopping cart</a:t>
            </a:r>
            <a:r>
              <a:rPr b="0" i="0" lang="en-US" sz="1700" u="none" cap="none" strike="noStrike">
                <a:latin typeface="Helvetica Neue"/>
                <a:ea typeface="Helvetica Neue"/>
                <a:cs typeface="Helvetica Neue"/>
                <a:sym typeface="Helvetica Neue"/>
              </a:rPr>
              <a:t> and </a:t>
            </a:r>
            <a:r>
              <a:rPr b="0" i="0" lang="en-US" sz="1700" u="none" cap="none" strike="noStrike">
                <a:solidFill>
                  <a:srgbClr val="8EF4EF"/>
                </a:solidFill>
                <a:latin typeface="Helvetica Neue"/>
                <a:ea typeface="Helvetica Neue"/>
                <a:cs typeface="Helvetica Neue"/>
                <a:sym typeface="Helvetica Neue"/>
              </a:rPr>
              <a:t>order confirmation</a:t>
            </a:r>
            <a:r>
              <a:rPr b="0" i="0" lang="en-US" sz="1700" u="none" cap="none" strike="noStrike">
                <a:latin typeface="Helvetica Neue"/>
                <a:ea typeface="Helvetica Neue"/>
                <a:cs typeface="Helvetica Neue"/>
                <a:sym typeface="Helvetica Neue"/>
              </a:rPr>
              <a:t>. On the other hand, Front of Stage Interactions will have </a:t>
            </a:r>
            <a:r>
              <a:rPr b="0" i="0" lang="en-US" sz="1700" u="none" cap="none" strike="noStrike">
                <a:solidFill>
                  <a:srgbClr val="F5B6F7"/>
                </a:solidFill>
                <a:latin typeface="Helvetica Neue"/>
                <a:ea typeface="Helvetica Neue"/>
                <a:cs typeface="Helvetica Neue"/>
                <a:sym typeface="Helvetica Neue"/>
              </a:rPr>
              <a:t>products preview</a:t>
            </a:r>
            <a:r>
              <a:rPr b="0" i="0" lang="en-US" sz="1700" u="none" cap="none" strike="noStrike">
                <a:latin typeface="Helvetica Neue"/>
                <a:ea typeface="Helvetica Neue"/>
                <a:cs typeface="Helvetica Neue"/>
                <a:sym typeface="Helvetica Neue"/>
              </a:rPr>
              <a:t> and </a:t>
            </a:r>
            <a:r>
              <a:rPr b="0" i="0" lang="en-US" sz="1700" u="none" cap="none" strike="noStrike">
                <a:solidFill>
                  <a:srgbClr val="F5B6F7"/>
                </a:solidFill>
                <a:latin typeface="Helvetica Neue"/>
                <a:ea typeface="Helvetica Neue"/>
                <a:cs typeface="Helvetica Neue"/>
                <a:sym typeface="Helvetica Neue"/>
              </a:rPr>
              <a:t>confirm order</a:t>
            </a:r>
            <a:r>
              <a:rPr b="0" i="0" lang="en-US" sz="1700" u="none" cap="none" strike="noStrike">
                <a:latin typeface="Helvetica Neue"/>
                <a:ea typeface="Helvetica Neue"/>
                <a:cs typeface="Helvetica Neue"/>
                <a:sym typeface="Helvetica Neue"/>
              </a:rPr>
              <a:t>. Next, the back of stage interactions is mainly</a:t>
            </a:r>
            <a:r>
              <a:rPr b="0" i="0" lang="en-US" sz="1700" u="none" cap="none" strike="noStrike">
                <a:solidFill>
                  <a:srgbClr val="F25A45"/>
                </a:solidFill>
                <a:latin typeface="Helvetica Neue"/>
                <a:ea typeface="Helvetica Neue"/>
                <a:cs typeface="Helvetica Neue"/>
                <a:sym typeface="Helvetica Neue"/>
              </a:rPr>
              <a:t> receive orders</a:t>
            </a:r>
            <a:r>
              <a:rPr b="0" i="0" lang="en-US" sz="1700" u="none" cap="none" strike="noStrike">
                <a:latin typeface="Helvetica Neue"/>
                <a:ea typeface="Helvetica Neue"/>
                <a:cs typeface="Helvetica Neue"/>
                <a:sym typeface="Helvetica Neue"/>
              </a:rPr>
              <a:t> and </a:t>
            </a:r>
            <a:r>
              <a:rPr b="0" i="0" lang="en-US" sz="1700" u="none" cap="none" strike="noStrike">
                <a:solidFill>
                  <a:srgbClr val="F25A45"/>
                </a:solidFill>
                <a:latin typeface="Helvetica Neue"/>
                <a:ea typeface="Helvetica Neue"/>
                <a:cs typeface="Helvetica Neue"/>
                <a:sym typeface="Helvetica Neue"/>
              </a:rPr>
              <a:t>receive the confirmation</a:t>
            </a:r>
            <a:r>
              <a:rPr b="0" i="0" lang="en-US" sz="1700" u="none" cap="none" strike="noStrike">
                <a:latin typeface="Helvetica Neue"/>
                <a:ea typeface="Helvetica Neue"/>
                <a:cs typeface="Helvetica Neue"/>
                <a:sym typeface="Helvetica Neue"/>
              </a:rPr>
              <a:t>. Finally, Support Processes is also the most important. Includes </a:t>
            </a:r>
            <a:r>
              <a:rPr b="0" i="0" lang="en-US" sz="1700" u="none" cap="none" strike="noStrike">
                <a:solidFill>
                  <a:srgbClr val="FFE55E"/>
                </a:solidFill>
                <a:latin typeface="Helvetica Neue"/>
                <a:ea typeface="Helvetica Neue"/>
                <a:cs typeface="Helvetica Neue"/>
                <a:sym typeface="Helvetica Neue"/>
              </a:rPr>
              <a:t>website database</a:t>
            </a:r>
            <a:r>
              <a:rPr b="0" i="0" lang="en-US" sz="1700" u="none" cap="none" strike="noStrike">
                <a:latin typeface="Helvetica Neue"/>
                <a:ea typeface="Helvetica Neue"/>
                <a:cs typeface="Helvetica Neue"/>
                <a:sym typeface="Helvetica Neue"/>
              </a:rPr>
              <a:t>, </a:t>
            </a:r>
            <a:r>
              <a:rPr b="0" i="0" lang="en-US" sz="1700" u="none" cap="none" strike="noStrike">
                <a:solidFill>
                  <a:srgbClr val="FFE55E"/>
                </a:solidFill>
                <a:latin typeface="Helvetica Neue"/>
                <a:ea typeface="Helvetica Neue"/>
                <a:cs typeface="Helvetica Neue"/>
                <a:sym typeface="Helvetica Neue"/>
              </a:rPr>
              <a:t>payments and confirmation system</a:t>
            </a:r>
            <a:r>
              <a:rPr b="0" i="0" lang="en-US" sz="1700" u="none" cap="none" strike="noStrike">
                <a:latin typeface="Helvetica Neue"/>
                <a:ea typeface="Helvetica Neue"/>
                <a:cs typeface="Helvetica Neue"/>
                <a:sym typeface="Helvetica Neue"/>
              </a:rPr>
              <a:t>.</a:t>
            </a:r>
            <a:endParaRPr/>
          </a:p>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 name="Shape 8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rPr b="0" i="0" lang="en-US" sz="1200" u="none" cap="none" strike="noStrike">
                <a:latin typeface="Helvetica Neue"/>
                <a:ea typeface="Helvetica Neue"/>
                <a:cs typeface="Helvetica Neue"/>
                <a:sym typeface="Helvetica Neue"/>
              </a:rPr>
              <a:t>This is the user stories</a:t>
            </a:r>
            <a:r>
              <a:rPr lang="en-US" sz="1200"/>
              <a:t>. </a:t>
            </a:r>
            <a:r>
              <a:rPr b="0" i="0" lang="en-US" sz="1200" u="none" cap="none" strike="noStrike">
                <a:latin typeface="Helvetica Neue"/>
                <a:ea typeface="Helvetica Neue"/>
                <a:cs typeface="Helvetica Neue"/>
                <a:sym typeface="Helvetica Neue"/>
              </a:rPr>
              <a:t>There are four different types of character for drafting the user stories</a:t>
            </a:r>
            <a:r>
              <a:rPr lang="en-US" sz="1200"/>
              <a:t>, </a:t>
            </a:r>
            <a:r>
              <a:rPr b="0" i="0" lang="en-US" sz="1200" u="none" cap="none" strike="noStrike">
                <a:latin typeface="Helvetica Neue"/>
                <a:ea typeface="Helvetica Neue"/>
                <a:cs typeface="Helvetica Neue"/>
                <a:sym typeface="Helvetica Neue"/>
              </a:rPr>
              <a:t>which are online retailer, employee, customer and logistic.</a:t>
            </a:r>
            <a:endParaRPr sz="1200"/>
          </a:p>
          <a:p>
            <a:pPr indent="0" lvl="0" marL="0" marR="0" rtl="0" algn="l">
              <a:lnSpc>
                <a:spcPct val="117999"/>
              </a:lnSpc>
              <a:spcBef>
                <a:spcPts val="0"/>
              </a:spcBef>
              <a:spcAft>
                <a:spcPts val="0"/>
              </a:spcAft>
              <a:buNone/>
            </a:pPr>
            <a:r>
              <a:t/>
            </a:r>
            <a:endParaRPr sz="1200"/>
          </a:p>
          <a:p>
            <a:pPr indent="0" lvl="0" marL="0" marR="0" rtl="0" algn="l">
              <a:lnSpc>
                <a:spcPct val="117999"/>
              </a:lnSpc>
              <a:spcBef>
                <a:spcPts val="0"/>
              </a:spcBef>
              <a:spcAft>
                <a:spcPts val="0"/>
              </a:spcAft>
              <a:buNone/>
            </a:pPr>
            <a:r>
              <a:rPr lang="en-US" sz="1200"/>
              <a:t>The user stories are basically the product shipping process. </a:t>
            </a:r>
            <a:endParaRPr sz="1200"/>
          </a:p>
          <a:p>
            <a:pPr indent="0" lvl="0" marL="0" marR="0" rtl="0" algn="l">
              <a:lnSpc>
                <a:spcPct val="117999"/>
              </a:lnSpc>
              <a:spcBef>
                <a:spcPts val="0"/>
              </a:spcBef>
              <a:spcAft>
                <a:spcPts val="0"/>
              </a:spcAft>
              <a:buNone/>
            </a:pPr>
            <a:r>
              <a:rPr lang="en-US" sz="1200"/>
              <a:t>In order to sell the product on the website, our warehouse should have product first, so we need to order product from supplier. When the product are shipped to our warehouse, our employee should confirm the product to ensure the product is correct. And then update the product inventory database.</a:t>
            </a:r>
            <a:endParaRPr sz="1200"/>
          </a:p>
          <a:p>
            <a:pPr indent="0" lvl="0" marL="0" marR="0" rtl="0" algn="l">
              <a:lnSpc>
                <a:spcPct val="117999"/>
              </a:lnSpc>
              <a:spcBef>
                <a:spcPts val="0"/>
              </a:spcBef>
              <a:spcAft>
                <a:spcPts val="0"/>
              </a:spcAft>
              <a:buNone/>
            </a:pPr>
            <a:r>
              <a:t/>
            </a:r>
            <a:endParaRPr sz="1200"/>
          </a:p>
          <a:p>
            <a:pPr indent="0" lvl="0" marL="0" marR="0" rtl="0" algn="l">
              <a:lnSpc>
                <a:spcPct val="117999"/>
              </a:lnSpc>
              <a:spcBef>
                <a:spcPts val="0"/>
              </a:spcBef>
              <a:spcAft>
                <a:spcPts val="0"/>
              </a:spcAft>
              <a:buNone/>
            </a:pPr>
            <a:r>
              <a:rPr lang="en-US" sz="1200"/>
              <a:t>When we have product in the warehouse, customer can buy the product on the website and select product details such as size, color and quantity. In order to receive the product, customer should input their shipping address on the transaction page. They can also select shipping speed like for 5 days so that they can receive the product within the period. And finally they need to select the payment method so that they have to pay for the product.</a:t>
            </a:r>
            <a:endParaRPr sz="1200"/>
          </a:p>
          <a:p>
            <a:pPr indent="0" lvl="0" marL="0" marR="0" rtl="0" algn="l">
              <a:lnSpc>
                <a:spcPct val="117999"/>
              </a:lnSpc>
              <a:spcBef>
                <a:spcPts val="0"/>
              </a:spcBef>
              <a:spcAft>
                <a:spcPts val="0"/>
              </a:spcAft>
              <a:buNone/>
            </a:pPr>
            <a:r>
              <a:t/>
            </a:r>
            <a:endParaRPr sz="1200"/>
          </a:p>
          <a:p>
            <a:pPr indent="0" lvl="0" marL="0" marR="0" rtl="0" algn="l">
              <a:lnSpc>
                <a:spcPct val="117999"/>
              </a:lnSpc>
              <a:spcBef>
                <a:spcPts val="0"/>
              </a:spcBef>
              <a:spcAft>
                <a:spcPts val="0"/>
              </a:spcAft>
              <a:buNone/>
            </a:pPr>
            <a:r>
              <a:rPr lang="en-US" sz="1200"/>
              <a:t>After the input of customer information, the transaction is successful. The related logistic company will receive product shipping details from us. And then ship the product to customer address.</a:t>
            </a:r>
            <a:endParaRPr sz="1200"/>
          </a:p>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400"/>
              <a:t>Let’s move on to the Gherkin Sample Template.</a:t>
            </a:r>
            <a:endParaRPr sz="1400"/>
          </a:p>
          <a:p>
            <a:pPr indent="0" lvl="0" marL="0">
              <a:spcBef>
                <a:spcPts val="0"/>
              </a:spcBef>
              <a:spcAft>
                <a:spcPts val="0"/>
              </a:spcAft>
              <a:buNone/>
            </a:pPr>
            <a:r>
              <a:t/>
            </a:r>
            <a:endParaRPr sz="1400"/>
          </a:p>
          <a:p>
            <a:pPr indent="0" lvl="0" marL="0">
              <a:spcBef>
                <a:spcPts val="0"/>
              </a:spcBef>
              <a:spcAft>
                <a:spcPts val="0"/>
              </a:spcAft>
              <a:buNone/>
            </a:pPr>
            <a:r>
              <a:rPr lang="en-US" sz="1400"/>
              <a:t>There are two tables on the screen, l</a:t>
            </a:r>
            <a:r>
              <a:rPr lang="en-US" sz="1400"/>
              <a:t>et’s talk about left hand side table first. </a:t>
            </a:r>
            <a:r>
              <a:rPr lang="en-US" sz="1400"/>
              <a:t>The left hand side table is the data that we would send to logistic after transaction is made successfully.</a:t>
            </a:r>
            <a:r>
              <a:rPr lang="en-US" sz="1400"/>
              <a:t> When customer log an order case, there are some fields for logistics. Which are </a:t>
            </a:r>
            <a:r>
              <a:rPr lang="en-US" sz="1400"/>
              <a:t>Customers’ name / </a:t>
            </a:r>
            <a:r>
              <a:rPr lang="en-US" sz="1400"/>
              <a:t>Shipping address 1, 2, 3, 4 / </a:t>
            </a:r>
            <a:r>
              <a:rPr lang="en-US" sz="1400">
                <a:solidFill>
                  <a:schemeClr val="dk1"/>
                </a:solidFill>
              </a:rPr>
              <a:t>Customer Phone no. Those information is for logistics to communicate with customer. Moreover, the logistic code and name are for us to identify which logistic company is working for this order.</a:t>
            </a:r>
            <a:endParaRPr sz="1400">
              <a:solidFill>
                <a:schemeClr val="dk1"/>
              </a:solidFill>
            </a:endParaRPr>
          </a:p>
          <a:p>
            <a:pPr indent="0" lvl="0" marL="0">
              <a:spcBef>
                <a:spcPts val="0"/>
              </a:spcBef>
              <a:spcAft>
                <a:spcPts val="0"/>
              </a:spcAft>
              <a:buNone/>
            </a:pPr>
            <a:r>
              <a:t/>
            </a:r>
            <a:endParaRPr sz="1400">
              <a:solidFill>
                <a:schemeClr val="dk1"/>
              </a:solidFill>
            </a:endParaRPr>
          </a:p>
          <a:p>
            <a:pPr indent="0" lvl="0" marL="0">
              <a:spcBef>
                <a:spcPts val="0"/>
              </a:spcBef>
              <a:spcAft>
                <a:spcPts val="0"/>
              </a:spcAft>
              <a:buNone/>
            </a:pPr>
            <a:r>
              <a:rPr lang="en-US" sz="1400">
                <a:solidFill>
                  <a:schemeClr val="dk1"/>
                </a:solidFill>
              </a:rPr>
              <a:t>Let’s move on to the right hand side table, which is the data that we would send to supplier. When the warehouse is out of stock, we need to contact supplier company to order product. The field Stock Order no. &amp; Order Product Code is useful. When we contact supplier, we need to log an order case to supplier. Stock Order no. is recorded as a order number of ordering products at that time. And the Order Product Code is for identifying which product we ordered.</a:t>
            </a:r>
            <a:endParaRPr sz="1400">
              <a:solidFill>
                <a:schemeClr val="dk1"/>
              </a:solidFill>
            </a:endParaRP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6" name="Shape 9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rPr lang="en-US" sz="1400"/>
              <a:t>Turning our attention to the data interface layout. </a:t>
            </a:r>
            <a:endParaRPr sz="1400"/>
          </a:p>
          <a:p>
            <a:pPr indent="0" lvl="0" marL="0" marR="0" rtl="0" algn="l">
              <a:lnSpc>
                <a:spcPct val="117999"/>
              </a:lnSpc>
              <a:spcBef>
                <a:spcPts val="0"/>
              </a:spcBef>
              <a:spcAft>
                <a:spcPts val="0"/>
              </a:spcAft>
              <a:buNone/>
            </a:pPr>
            <a:r>
              <a:t/>
            </a:r>
            <a:endParaRPr sz="1400"/>
          </a:p>
          <a:p>
            <a:pPr indent="0" lvl="0" marL="0" marR="0" rtl="0" algn="l">
              <a:lnSpc>
                <a:spcPct val="117999"/>
              </a:lnSpc>
              <a:spcBef>
                <a:spcPts val="0"/>
              </a:spcBef>
              <a:spcAft>
                <a:spcPts val="0"/>
              </a:spcAft>
              <a:buNone/>
            </a:pPr>
            <a:r>
              <a:rPr lang="en-US" sz="1400"/>
              <a:t>There are two table </a:t>
            </a:r>
            <a:r>
              <a:rPr lang="en-US" sz="1400"/>
              <a:t>shown</a:t>
            </a:r>
            <a:r>
              <a:rPr lang="en-US" sz="1400"/>
              <a:t>. two table are for the logistic company.</a:t>
            </a:r>
            <a:endParaRPr sz="1400"/>
          </a:p>
          <a:p>
            <a:pPr indent="0" lvl="0" marL="0" marR="0" rtl="0" algn="l">
              <a:lnSpc>
                <a:spcPct val="117999"/>
              </a:lnSpc>
              <a:spcBef>
                <a:spcPts val="0"/>
              </a:spcBef>
              <a:spcAft>
                <a:spcPts val="0"/>
              </a:spcAft>
              <a:buNone/>
            </a:pPr>
            <a:r>
              <a:t/>
            </a:r>
            <a:endParaRPr sz="1400"/>
          </a:p>
          <a:p>
            <a:pPr indent="0" lvl="0" marL="0" marR="0" rtl="0" algn="l">
              <a:lnSpc>
                <a:spcPct val="117999"/>
              </a:lnSpc>
              <a:spcBef>
                <a:spcPts val="0"/>
              </a:spcBef>
              <a:spcAft>
                <a:spcPts val="0"/>
              </a:spcAft>
              <a:buNone/>
            </a:pPr>
            <a:r>
              <a:rPr lang="en-US" sz="1400"/>
              <a:t>This is the sample data that we may send to </a:t>
            </a:r>
            <a:r>
              <a:rPr lang="en-US" sz="1400"/>
              <a:t>logistics. We have communicated with logistics and they agree those data type we set in the sample data. Logistics and us are using the same data type in the database in order to have precise file transferring. And the sample data for supplier is the same purpose, so we don’t show that here.</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rPr b="0" i="0" lang="en-US" sz="2200" u="none" cap="none" strike="noStrike">
                <a:latin typeface="Helvetica Neue"/>
                <a:ea typeface="Helvetica Neue"/>
                <a:cs typeface="Helvetica Neue"/>
                <a:sym typeface="Helvetica Neue"/>
              </a:rPr>
              <a:t>In this Product Backlog. We will show the </a:t>
            </a:r>
            <a:r>
              <a:rPr b="0" i="0" lang="en-US" sz="2200" u="none" cap="none" strike="noStrike">
                <a:solidFill>
                  <a:srgbClr val="F6D585"/>
                </a:solidFill>
                <a:latin typeface="Helvetica Neue"/>
                <a:ea typeface="Helvetica Neue"/>
                <a:cs typeface="Helvetica Neue"/>
                <a:sym typeface="Helvetica Neue"/>
              </a:rPr>
              <a:t>sorted way</a:t>
            </a:r>
            <a:r>
              <a:rPr b="0" i="0" lang="en-US" sz="2200" u="none" cap="none" strike="noStrike">
                <a:latin typeface="Helvetica Neue"/>
                <a:ea typeface="Helvetica Neue"/>
                <a:cs typeface="Helvetica Neue"/>
                <a:sym typeface="Helvetica Neue"/>
              </a:rPr>
              <a:t>, the </a:t>
            </a:r>
            <a:r>
              <a:rPr b="0" i="0" lang="en-US" sz="2200" u="none" cap="none" strike="noStrike">
                <a:solidFill>
                  <a:srgbClr val="F6D585"/>
                </a:solidFill>
                <a:latin typeface="Helvetica Neue"/>
                <a:ea typeface="Helvetica Neue"/>
                <a:cs typeface="Helvetica Neue"/>
                <a:sym typeface="Helvetica Neue"/>
              </a:rPr>
              <a:t>more important</a:t>
            </a:r>
            <a:r>
              <a:rPr b="0" i="0" lang="en-US" sz="2200" u="none" cap="none" strike="noStrike">
                <a:latin typeface="Helvetica Neue"/>
                <a:ea typeface="Helvetica Neue"/>
                <a:cs typeface="Helvetica Neue"/>
                <a:sym typeface="Helvetica Neue"/>
              </a:rPr>
              <a:t> and </a:t>
            </a:r>
            <a:r>
              <a:rPr b="0" i="0" lang="en-US" sz="2200" u="none" cap="none" strike="noStrike">
                <a:solidFill>
                  <a:srgbClr val="F6D585"/>
                </a:solidFill>
                <a:latin typeface="Helvetica Neue"/>
                <a:ea typeface="Helvetica Neue"/>
                <a:cs typeface="Helvetica Neue"/>
                <a:sym typeface="Helvetica Neue"/>
              </a:rPr>
              <a:t>more preferred construction items</a:t>
            </a:r>
            <a:r>
              <a:rPr b="0" i="0" lang="en-US" sz="2200" u="none" cap="none" strike="noStrike">
                <a:latin typeface="Helvetica Neue"/>
                <a:ea typeface="Helvetica Neue"/>
                <a:cs typeface="Helvetica Neue"/>
                <a:sym typeface="Helvetica Neue"/>
              </a:rPr>
              <a:t> (function and feature) are placed in front......</a:t>
            </a:r>
            <a:endParaRPr/>
          </a:p>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0" name="Shape 11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rPr b="0" i="0" lang="en-US" sz="2200" u="none" cap="none" strike="noStrike">
                <a:latin typeface="Helvetica Neue"/>
                <a:ea typeface="Helvetica Neue"/>
                <a:cs typeface="Helvetica Neue"/>
                <a:sym typeface="Helvetica Neue"/>
              </a:rPr>
              <a:t>This is the sprint Backlog Shown in the above. This Sprint Backlog recorded the user story in </a:t>
            </a:r>
            <a:r>
              <a:rPr b="0" i="0" lang="en-US" sz="2200" u="none" cap="none" strike="noStrike">
                <a:solidFill>
                  <a:srgbClr val="93E19B"/>
                </a:solidFill>
                <a:latin typeface="Helvetica Neue"/>
                <a:ea typeface="Helvetica Neue"/>
                <a:cs typeface="Helvetica Neue"/>
                <a:sym typeface="Helvetica Neue"/>
              </a:rPr>
              <a:t>five working day.</a:t>
            </a:r>
            <a:endParaRPr/>
          </a:p>
          <a:p>
            <a:pPr indent="0" lvl="0" marL="0" marR="0" rtl="0" algn="l">
              <a:lnSpc>
                <a:spcPct val="117999"/>
              </a:lnSpc>
              <a:spcBef>
                <a:spcPts val="0"/>
              </a:spcBef>
              <a:spcAft>
                <a:spcPts val="0"/>
              </a:spcAft>
              <a:buSzPts val="2200"/>
              <a:buFont typeface="Helvetica Neue"/>
              <a:buNone/>
            </a:pPr>
            <a:r>
              <a:t/>
            </a:r>
            <a:endParaRPr b="0" i="0" sz="2200" u="none" cap="none" strike="noStrike">
              <a:solidFill>
                <a:srgbClr val="93E19B"/>
              </a:solidFill>
              <a:latin typeface="Helvetica Neue"/>
              <a:ea typeface="Helvetica Neue"/>
              <a:cs typeface="Helvetica Neue"/>
              <a:sym typeface="Helvetica Neue"/>
            </a:endParaRPr>
          </a:p>
          <a:p>
            <a:pPr indent="0" lvl="0" marL="0" marR="0" rtl="0" algn="l">
              <a:lnSpc>
                <a:spcPct val="117999"/>
              </a:lnSpc>
              <a:spcBef>
                <a:spcPts val="0"/>
              </a:spcBef>
              <a:spcAft>
                <a:spcPts val="0"/>
              </a:spcAft>
              <a:buClr>
                <a:srgbClr val="93E19B"/>
              </a:buClr>
              <a:buSzPts val="2200"/>
              <a:buFont typeface="Helvetica Neue"/>
              <a:buNone/>
            </a:pPr>
            <a:r>
              <a:rPr b="0" i="0" lang="en-US" sz="2200" u="none" cap="none" strike="noStrike">
                <a:solidFill>
                  <a:srgbClr val="93E19B"/>
                </a:solidFill>
                <a:latin typeface="Helvetica Neue"/>
                <a:ea typeface="Helvetica Neue"/>
                <a:cs typeface="Helvetica Neue"/>
                <a:sym typeface="Helvetica Neue"/>
              </a:rPr>
              <a:t>A</a:t>
            </a:r>
            <a:r>
              <a:rPr b="0" i="0" lang="en-US" sz="2200" u="none" cap="none" strike="noStrike">
                <a:latin typeface="Helvetica Neue"/>
                <a:ea typeface="Helvetica Neue"/>
                <a:cs typeface="Helvetica Neue"/>
                <a:sym typeface="Helvetica Neue"/>
              </a:rPr>
              <a:t>s we can see the working </a:t>
            </a:r>
            <a:r>
              <a:rPr b="0" i="0" lang="en-US" sz="2200" u="none" cap="none" strike="noStrike">
                <a:solidFill>
                  <a:srgbClr val="93E19B"/>
                </a:solidFill>
                <a:latin typeface="Helvetica Neue"/>
                <a:ea typeface="Helvetica Neue"/>
                <a:cs typeface="Helvetica Neue"/>
                <a:sym typeface="Helvetica Neue"/>
              </a:rPr>
              <a:t>progress in this backlog</a:t>
            </a:r>
            <a:r>
              <a:rPr b="0" i="0" lang="en-US" sz="2200" u="none" cap="none" strike="noStrike">
                <a:latin typeface="Helvetica Neue"/>
                <a:ea typeface="Helvetica Neue"/>
                <a:cs typeface="Helvetica Neue"/>
                <a:sym typeface="Helvetica Neue"/>
              </a:rPr>
              <a:t>, our staffs can Deeply and rightly understand our online retailer operation.</a:t>
            </a:r>
            <a:endParaRPr/>
          </a:p>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type="tx">
  <p:cSld name="TITLE_AND_BODY">
    <p:spTree>
      <p:nvGrpSpPr>
        <p:cNvPr id="9" name="Shape 9"/>
        <p:cNvGrpSpPr/>
        <p:nvPr/>
      </p:nvGrpSpPr>
      <p:grpSpPr>
        <a:xfrm>
          <a:off x="0" y="0"/>
          <a:ext cx="0" cy="0"/>
          <a:chOff x="0" y="0"/>
          <a:chExt cx="0" cy="0"/>
        </a:xfrm>
      </p:grpSpPr>
      <p:sp>
        <p:nvSpPr>
          <p:cNvPr id="10" name="Shape 10"/>
          <p:cNvSpPr/>
          <p:nvPr>
            <p:ph idx="2" type="pic"/>
          </p:nvPr>
        </p:nvSpPr>
        <p:spPr>
          <a:xfrm>
            <a:off x="1104900" y="758937"/>
            <a:ext cx="10795000" cy="5943603"/>
          </a:xfrm>
          <a:prstGeom prst="rect">
            <a:avLst/>
          </a:prstGeom>
          <a:noFill/>
          <a:ln>
            <a:noFill/>
          </a:ln>
          <a:effectLst>
            <a:outerShdw blurRad="254000" rotWithShape="0" dir="5400000" dist="127000">
              <a:srgbClr val="000000">
                <a:alpha val="69803"/>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1" name="Shape 11"/>
          <p:cNvSpPr txBox="1"/>
          <p:nvPr>
            <p:ph type="title"/>
          </p:nvPr>
        </p:nvSpPr>
        <p:spPr>
          <a:xfrm>
            <a:off x="762000" y="6883400"/>
            <a:ext cx="11480800" cy="1079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12" name="Shape 12"/>
          <p:cNvSpPr txBox="1"/>
          <p:nvPr>
            <p:ph idx="1" type="body"/>
          </p:nvPr>
        </p:nvSpPr>
        <p:spPr>
          <a:xfrm>
            <a:off x="762000" y="8128000"/>
            <a:ext cx="11480800" cy="91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3" name="Shape 13"/>
          <p:cNvSpPr txBox="1"/>
          <p:nvPr>
            <p:ph idx="12" type="sldNum"/>
          </p:nvPr>
        </p:nvSpPr>
        <p:spPr>
          <a:xfrm>
            <a:off x="6311798" y="924560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p:cSld name="名言語錄">
    <p:spTree>
      <p:nvGrpSpPr>
        <p:cNvPr id="46" name="Shape 46"/>
        <p:cNvGrpSpPr/>
        <p:nvPr/>
      </p:nvGrpSpPr>
      <p:grpSpPr>
        <a:xfrm>
          <a:off x="0" y="0"/>
          <a:ext cx="0" cy="0"/>
          <a:chOff x="0" y="0"/>
          <a:chExt cx="0" cy="0"/>
        </a:xfrm>
      </p:grpSpPr>
      <p:sp>
        <p:nvSpPr>
          <p:cNvPr id="47" name="Shape 47"/>
          <p:cNvSpPr txBox="1"/>
          <p:nvPr>
            <p:ph idx="1" type="body"/>
          </p:nvPr>
        </p:nvSpPr>
        <p:spPr>
          <a:xfrm>
            <a:off x="1270000" y="6362700"/>
            <a:ext cx="10464800" cy="461060"/>
          </a:xfrm>
          <a:prstGeom prst="rect">
            <a:avLst/>
          </a:prstGeom>
          <a:noFill/>
          <a:ln>
            <a:noFill/>
          </a:ln>
        </p:spPr>
        <p:txBody>
          <a:bodyPr anchorCtr="0" anchor="t" bIns="91425" lIns="91425" spcFirstLastPara="1" rIns="91425" wrap="square" tIns="91425"/>
          <a:lstStyle>
            <a:lvl1pPr indent="-228600" lvl="0" marL="457200" marR="0" rtl="0" algn="ctr">
              <a:lnSpc>
                <a:spcPct val="110000"/>
              </a:lnSpc>
              <a:spcBef>
                <a:spcPts val="0"/>
              </a:spcBef>
              <a:spcAft>
                <a:spcPts val="0"/>
              </a:spcAft>
              <a:buClr>
                <a:srgbClr val="FFFFFF"/>
              </a:buClr>
              <a:buSzPts val="2400"/>
              <a:buFont typeface="Helvetica Neue"/>
              <a:buNone/>
              <a:defRPr b="1" i="1" sz="2400" u="none" cap="none" strike="noStrike">
                <a:solidFill>
                  <a:srgbClr val="FFFFFF"/>
                </a:solidFill>
                <a:latin typeface="Helvetica Neue"/>
                <a:ea typeface="Helvetica Neue"/>
                <a:cs typeface="Helvetica Neue"/>
                <a:sym typeface="Helvetica Neue"/>
              </a:defRPr>
            </a:lvl1pPr>
            <a:lvl2pPr indent="-342900" lvl="1" marL="9144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2pPr>
            <a:lvl3pPr indent="-342900" lvl="2" marL="13716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3pPr>
            <a:lvl4pPr indent="-342900" lvl="3" marL="18288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4pPr>
            <a:lvl5pPr indent="-342900" lvl="4" marL="2286000" marR="0" rtl="0" algn="ctr">
              <a:lnSpc>
                <a:spcPct val="110000"/>
              </a:lnSpc>
              <a:spcBef>
                <a:spcPts val="0"/>
              </a:spcBef>
              <a:spcAft>
                <a:spcPts val="0"/>
              </a:spcAft>
              <a:buClr>
                <a:srgbClr val="FFFFFF"/>
              </a:buClr>
              <a:buSzPts val="1800"/>
              <a:buFont typeface="Helvetica Neue"/>
              <a:buChar char="•"/>
              <a:defRPr b="1" i="1"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8" name="Shape 48"/>
          <p:cNvSpPr txBox="1"/>
          <p:nvPr>
            <p:ph idx="2" type="body"/>
          </p:nvPr>
        </p:nvSpPr>
        <p:spPr>
          <a:xfrm>
            <a:off x="1270000" y="4305300"/>
            <a:ext cx="10464800" cy="6477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9" name="Shape 49"/>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p:cSld name="照片">
    <p:spTree>
      <p:nvGrpSpPr>
        <p:cNvPr id="50" name="Shape 50"/>
        <p:cNvGrpSpPr/>
        <p:nvPr/>
      </p:nvGrpSpPr>
      <p:grpSpPr>
        <a:xfrm>
          <a:off x="0" y="0"/>
          <a:ext cx="0" cy="0"/>
          <a:chOff x="0" y="0"/>
          <a:chExt cx="0" cy="0"/>
        </a:xfrm>
      </p:grpSpPr>
      <p:sp>
        <p:nvSpPr>
          <p:cNvPr id="51" name="Shape 51"/>
          <p:cNvSpPr/>
          <p:nvPr>
            <p:ph idx="2" type="pic"/>
          </p:nvPr>
        </p:nvSpPr>
        <p:spPr>
          <a:xfrm>
            <a:off x="0" y="0"/>
            <a:ext cx="13004800" cy="9753600"/>
          </a:xfrm>
          <a:prstGeom prst="rect">
            <a:avLst/>
          </a:prstGeom>
          <a:noFill/>
          <a:ln>
            <a:noFill/>
          </a:ln>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52" name="Shape 52"/>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p:cSld name="空白">
    <p:spTree>
      <p:nvGrpSpPr>
        <p:cNvPr id="53" name="Shape 53"/>
        <p:cNvGrpSpPr/>
        <p:nvPr/>
      </p:nvGrpSpPr>
      <p:grpSpPr>
        <a:xfrm>
          <a:off x="0" y="0"/>
          <a:ext cx="0" cy="0"/>
          <a:chOff x="0" y="0"/>
          <a:chExt cx="0" cy="0"/>
        </a:xfrm>
      </p:grpSpPr>
      <p:sp>
        <p:nvSpPr>
          <p:cNvPr id="54" name="Shape 54"/>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p:cSld name="照片 - 直式">
    <p:spTree>
      <p:nvGrpSpPr>
        <p:cNvPr id="14" name="Shape 14"/>
        <p:cNvGrpSpPr/>
        <p:nvPr/>
      </p:nvGrpSpPr>
      <p:grpSpPr>
        <a:xfrm>
          <a:off x="0" y="0"/>
          <a:ext cx="0" cy="0"/>
          <a:chOff x="0" y="0"/>
          <a:chExt cx="0" cy="0"/>
        </a:xfrm>
      </p:grpSpPr>
      <p:sp>
        <p:nvSpPr>
          <p:cNvPr id="15" name="Shape 15"/>
          <p:cNvSpPr/>
          <p:nvPr>
            <p:ph idx="2" type="pic"/>
          </p:nvPr>
        </p:nvSpPr>
        <p:spPr>
          <a:xfrm>
            <a:off x="6654800" y="419100"/>
            <a:ext cx="5588000" cy="8648700"/>
          </a:xfrm>
          <a:prstGeom prst="rect">
            <a:avLst/>
          </a:prstGeom>
          <a:noFill/>
          <a:ln>
            <a:noFill/>
          </a:ln>
          <a:effectLst>
            <a:outerShdw blurRad="254000" rotWithShape="0" dir="5400000" dist="127000">
              <a:srgbClr val="000000">
                <a:alpha val="69803"/>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6" name="Shape 16"/>
          <p:cNvSpPr txBox="1"/>
          <p:nvPr>
            <p:ph type="title"/>
          </p:nvPr>
        </p:nvSpPr>
        <p:spPr>
          <a:xfrm>
            <a:off x="762000" y="419100"/>
            <a:ext cx="5384800" cy="45974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FFFFFF"/>
              </a:buClr>
              <a:buSzPts val="5200"/>
              <a:buFont typeface="Helvetica Neue"/>
              <a:buNone/>
              <a:defRPr b="1" i="0" sz="5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17" name="Shape 17"/>
          <p:cNvSpPr txBox="1"/>
          <p:nvPr>
            <p:ph idx="1" type="body"/>
          </p:nvPr>
        </p:nvSpPr>
        <p:spPr>
          <a:xfrm>
            <a:off x="762000" y="5245100"/>
            <a:ext cx="5384800" cy="38100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18" name="Shape 18"/>
          <p:cNvSpPr txBox="1"/>
          <p:nvPr>
            <p:ph idx="12" type="sldNum"/>
          </p:nvPr>
        </p:nvSpPr>
        <p:spPr>
          <a:xfrm>
            <a:off x="6311798" y="925195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p:cSld name="大標題與項目符號">
    <p:spTree>
      <p:nvGrpSpPr>
        <p:cNvPr id="19" name="Shape 19"/>
        <p:cNvGrpSpPr/>
        <p:nvPr/>
      </p:nvGrpSpPr>
      <p:grpSpPr>
        <a:xfrm>
          <a:off x="0" y="0"/>
          <a:ext cx="0" cy="0"/>
          <a:chOff x="0" y="0"/>
          <a:chExt cx="0" cy="0"/>
        </a:xfrm>
      </p:grpSpPr>
      <p:sp>
        <p:nvSpPr>
          <p:cNvPr id="20" name="Shape 20"/>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21" name="Shape 21"/>
          <p:cNvSpPr txBox="1"/>
          <p:nvPr>
            <p:ph idx="1" type="body"/>
          </p:nvPr>
        </p:nvSpPr>
        <p:spPr>
          <a:xfrm>
            <a:off x="762000" y="2413000"/>
            <a:ext cx="11480800" cy="63627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22" name="Shape 22"/>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23" name="Shape 23"/>
        <p:cNvGrpSpPr/>
        <p:nvPr/>
      </p:nvGrpSpPr>
      <p:grpSpPr>
        <a:xfrm>
          <a:off x="0" y="0"/>
          <a:ext cx="0" cy="0"/>
          <a:chOff x="0" y="0"/>
          <a:chExt cx="0" cy="0"/>
        </a:xfrm>
      </p:grpSpPr>
      <p:sp>
        <p:nvSpPr>
          <p:cNvPr id="24" name="Shape 24"/>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25" name="Shape 25"/>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p:cSld name="大標題 - 中央">
    <p:spTree>
      <p:nvGrpSpPr>
        <p:cNvPr id="26" name="Shape 26"/>
        <p:cNvGrpSpPr/>
        <p:nvPr/>
      </p:nvGrpSpPr>
      <p:grpSpPr>
        <a:xfrm>
          <a:off x="0" y="0"/>
          <a:ext cx="0" cy="0"/>
          <a:chOff x="0" y="0"/>
          <a:chExt cx="0" cy="0"/>
        </a:xfrm>
      </p:grpSpPr>
      <p:sp>
        <p:nvSpPr>
          <p:cNvPr id="27" name="Shape 27"/>
          <p:cNvSpPr txBox="1"/>
          <p:nvPr>
            <p:ph type="title"/>
          </p:nvPr>
        </p:nvSpPr>
        <p:spPr>
          <a:xfrm>
            <a:off x="762000" y="3517900"/>
            <a:ext cx="11480800" cy="2717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28" name="Shape 28"/>
          <p:cNvSpPr txBox="1"/>
          <p:nvPr>
            <p:ph idx="12" type="sldNum"/>
          </p:nvPr>
        </p:nvSpPr>
        <p:spPr>
          <a:xfrm>
            <a:off x="6311798" y="925195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副標題" type="title">
  <p:cSld name="TITLE">
    <p:spTree>
      <p:nvGrpSpPr>
        <p:cNvPr id="29" name="Shape 29"/>
        <p:cNvGrpSpPr/>
        <p:nvPr/>
      </p:nvGrpSpPr>
      <p:grpSpPr>
        <a:xfrm>
          <a:off x="0" y="0"/>
          <a:ext cx="0" cy="0"/>
          <a:chOff x="0" y="0"/>
          <a:chExt cx="0" cy="0"/>
        </a:xfrm>
      </p:grpSpPr>
      <p:sp>
        <p:nvSpPr>
          <p:cNvPr id="30" name="Shape 30"/>
          <p:cNvSpPr txBox="1"/>
          <p:nvPr>
            <p:ph type="title"/>
          </p:nvPr>
        </p:nvSpPr>
        <p:spPr>
          <a:xfrm>
            <a:off x="762000" y="2463800"/>
            <a:ext cx="11480800" cy="25400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31" name="Shape 31"/>
          <p:cNvSpPr txBox="1"/>
          <p:nvPr>
            <p:ph idx="1" type="body"/>
          </p:nvPr>
        </p:nvSpPr>
        <p:spPr>
          <a:xfrm>
            <a:off x="762000" y="5156200"/>
            <a:ext cx="11480800" cy="863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32" name="Shape 32"/>
          <p:cNvSpPr txBox="1"/>
          <p:nvPr>
            <p:ph idx="12" type="sldNum"/>
          </p:nvPr>
        </p:nvSpPr>
        <p:spPr>
          <a:xfrm>
            <a:off x="6311798" y="9251950"/>
            <a:ext cx="368504" cy="374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p:cSld name="大標題、項目符號與照片">
    <p:spTree>
      <p:nvGrpSpPr>
        <p:cNvPr id="33" name="Shape 33"/>
        <p:cNvGrpSpPr/>
        <p:nvPr/>
      </p:nvGrpSpPr>
      <p:grpSpPr>
        <a:xfrm>
          <a:off x="0" y="0"/>
          <a:ext cx="0" cy="0"/>
          <a:chOff x="0" y="0"/>
          <a:chExt cx="0" cy="0"/>
        </a:xfrm>
      </p:grpSpPr>
      <p:sp>
        <p:nvSpPr>
          <p:cNvPr id="34" name="Shape 34"/>
          <p:cNvSpPr/>
          <p:nvPr>
            <p:ph idx="2" type="pic"/>
          </p:nvPr>
        </p:nvSpPr>
        <p:spPr>
          <a:xfrm>
            <a:off x="6654800" y="2374900"/>
            <a:ext cx="5588000" cy="6807200"/>
          </a:xfrm>
          <a:prstGeom prst="rect">
            <a:avLst/>
          </a:prstGeom>
          <a:noFill/>
          <a:ln>
            <a:noFill/>
          </a:ln>
          <a:effectLst>
            <a:outerShdw blurRad="254000" rotWithShape="0" dir="5400000" dist="127000">
              <a:srgbClr val="000000">
                <a:alpha val="69803"/>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35" name="Shape 35"/>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36" name="Shape 36"/>
          <p:cNvSpPr txBox="1"/>
          <p:nvPr>
            <p:ph idx="1" type="body"/>
          </p:nvPr>
        </p:nvSpPr>
        <p:spPr>
          <a:xfrm>
            <a:off x="762000" y="2374900"/>
            <a:ext cx="5384800" cy="6807200"/>
          </a:xfrm>
          <a:prstGeom prst="rect">
            <a:avLst/>
          </a:prstGeom>
          <a:noFill/>
          <a:ln>
            <a:noFill/>
          </a:ln>
        </p:spPr>
        <p:txBody>
          <a:bodyPr anchorCtr="0" anchor="ctr" bIns="91425" lIns="91425" spcFirstLastPara="1" rIns="91425" wrap="square" tIns="91425"/>
          <a:lstStyle>
            <a:lvl1pPr indent="-361950" lvl="0" marL="4572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1pPr>
            <a:lvl2pPr indent="-361950" lvl="1" marL="9144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2pPr>
            <a:lvl3pPr indent="-361950" lvl="2" marL="13716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3pPr>
            <a:lvl4pPr indent="-361950" lvl="3" marL="18288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4pPr>
            <a:lvl5pPr indent="-361950" lvl="4" marL="2286000" marR="0" rtl="0" algn="l">
              <a:lnSpc>
                <a:spcPct val="100000"/>
              </a:lnSpc>
              <a:spcBef>
                <a:spcPts val="3200"/>
              </a:spcBef>
              <a:spcAft>
                <a:spcPts val="0"/>
              </a:spcAft>
              <a:buClr>
                <a:srgbClr val="EBEBEB"/>
              </a:buClr>
              <a:buSzPts val="2100"/>
              <a:buFont typeface="Helvetica Neue"/>
              <a:buChar char="•"/>
              <a:defRPr b="0" i="0" sz="28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37" name="Shape 37"/>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p:cSld name="項目符號">
    <p:spTree>
      <p:nvGrpSpPr>
        <p:cNvPr id="38" name="Shape 38"/>
        <p:cNvGrpSpPr/>
        <p:nvPr/>
      </p:nvGrpSpPr>
      <p:grpSpPr>
        <a:xfrm>
          <a:off x="0" y="0"/>
          <a:ext cx="0" cy="0"/>
          <a:chOff x="0" y="0"/>
          <a:chExt cx="0" cy="0"/>
        </a:xfrm>
      </p:grpSpPr>
      <p:sp>
        <p:nvSpPr>
          <p:cNvPr id="39" name="Shape 39"/>
          <p:cNvSpPr txBox="1"/>
          <p:nvPr>
            <p:ph idx="1" type="body"/>
          </p:nvPr>
        </p:nvSpPr>
        <p:spPr>
          <a:xfrm>
            <a:off x="762000" y="965200"/>
            <a:ext cx="11480800" cy="78232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0" name="Shape 40"/>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p:cSld name="照片 - 一頁三張">
    <p:spTree>
      <p:nvGrpSpPr>
        <p:cNvPr id="41" name="Shape 41"/>
        <p:cNvGrpSpPr/>
        <p:nvPr/>
      </p:nvGrpSpPr>
      <p:grpSpPr>
        <a:xfrm>
          <a:off x="0" y="0"/>
          <a:ext cx="0" cy="0"/>
          <a:chOff x="0" y="0"/>
          <a:chExt cx="0" cy="0"/>
        </a:xfrm>
      </p:grpSpPr>
      <p:sp>
        <p:nvSpPr>
          <p:cNvPr id="42" name="Shape 42"/>
          <p:cNvSpPr/>
          <p:nvPr>
            <p:ph idx="2" type="pic"/>
          </p:nvPr>
        </p:nvSpPr>
        <p:spPr>
          <a:xfrm>
            <a:off x="6680200" y="5626100"/>
            <a:ext cx="5588000" cy="3441700"/>
          </a:xfrm>
          <a:prstGeom prst="rect">
            <a:avLst/>
          </a:prstGeom>
          <a:noFill/>
          <a:ln>
            <a:noFill/>
          </a:ln>
          <a:effectLst>
            <a:outerShdw blurRad="254000" rotWithShape="0" dir="5400000" dist="127000">
              <a:srgbClr val="000000">
                <a:alpha val="69803"/>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3" name="Shape 43"/>
          <p:cNvSpPr/>
          <p:nvPr>
            <p:ph idx="3" type="pic"/>
          </p:nvPr>
        </p:nvSpPr>
        <p:spPr>
          <a:xfrm>
            <a:off x="6680200" y="419100"/>
            <a:ext cx="5588000" cy="4914900"/>
          </a:xfrm>
          <a:prstGeom prst="rect">
            <a:avLst/>
          </a:prstGeom>
          <a:noFill/>
          <a:ln>
            <a:noFill/>
          </a:ln>
          <a:effectLst>
            <a:outerShdw blurRad="254000" rotWithShape="0" dir="5400000" dist="127000">
              <a:srgbClr val="000000">
                <a:alpha val="69803"/>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4" name="Shape 44"/>
          <p:cNvSpPr/>
          <p:nvPr>
            <p:ph idx="4" type="pic"/>
          </p:nvPr>
        </p:nvSpPr>
        <p:spPr>
          <a:xfrm>
            <a:off x="762000" y="419100"/>
            <a:ext cx="5588000" cy="8648700"/>
          </a:xfrm>
          <a:prstGeom prst="rect">
            <a:avLst/>
          </a:prstGeom>
          <a:noFill/>
          <a:ln>
            <a:noFill/>
          </a:ln>
          <a:effectLst>
            <a:outerShdw blurRad="254000" rotWithShape="0" dir="5400000" dist="127000">
              <a:srgbClr val="000000">
                <a:alpha val="69803"/>
              </a:srgbClr>
            </a:outerShdw>
          </a:effectLst>
        </p:spPr>
        <p:txBody>
          <a:bodyPr anchorCtr="0" anchor="t" bIns="91425" lIns="91425" spcFirstLastPara="1" rIns="91425" wrap="square" tIns="91425"/>
          <a:lstStyle>
            <a:lvl1pPr lvl="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lvl="1"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lvl="2"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lvl="3"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lvl="4"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lvl="5"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lvl="6"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lvl="7"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lvl="8"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45" name="Shape 45"/>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62000" y="203200"/>
            <a:ext cx="11480800" cy="2146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6400"/>
              <a:buFont typeface="Helvetica Neue"/>
              <a:buNone/>
              <a:defRPr b="1" i="0" sz="6400" u="none" cap="none" strike="noStrike">
                <a:solidFill>
                  <a:srgbClr val="FFFFFF"/>
                </a:solidFill>
                <a:latin typeface="Helvetica Neue"/>
                <a:ea typeface="Helvetica Neue"/>
                <a:cs typeface="Helvetica Neue"/>
                <a:sym typeface="Helvetica Neue"/>
              </a:defRPr>
            </a:lvl9pPr>
          </a:lstStyle>
          <a:p/>
        </p:txBody>
      </p:sp>
      <p:sp>
        <p:nvSpPr>
          <p:cNvPr id="7" name="Shape 7"/>
          <p:cNvSpPr txBox="1"/>
          <p:nvPr>
            <p:ph idx="1" type="body"/>
          </p:nvPr>
        </p:nvSpPr>
        <p:spPr>
          <a:xfrm>
            <a:off x="762000" y="2413000"/>
            <a:ext cx="11480800" cy="6362700"/>
          </a:xfrm>
          <a:prstGeom prst="rect">
            <a:avLst/>
          </a:prstGeom>
          <a:noFill/>
          <a:ln>
            <a:noFill/>
          </a:ln>
        </p:spPr>
        <p:txBody>
          <a:bodyPr anchorCtr="0" anchor="ctr" bIns="91425" lIns="91425" spcFirstLastPara="1" rIns="91425" wrap="square" tIns="91425"/>
          <a:lstStyle>
            <a:lvl1pPr indent="-390525" lvl="0" marL="457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1pPr>
            <a:lvl2pPr indent="-390525" lvl="1" marL="914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2pPr>
            <a:lvl3pPr indent="-390525" lvl="2" marL="1371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3pPr>
            <a:lvl4pPr indent="-390525" lvl="3" marL="1828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4pPr>
            <a:lvl5pPr indent="-390525" lvl="4" marL="22860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5pPr>
            <a:lvl6pPr indent="-390525" lvl="5" marL="27432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6pPr>
            <a:lvl7pPr indent="-390525" lvl="6" marL="32004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7pPr>
            <a:lvl8pPr indent="-390525" lvl="7" marL="36576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8pPr>
            <a:lvl9pPr indent="-390525" lvl="8" marL="4114800" marR="0" rtl="0" algn="l">
              <a:lnSpc>
                <a:spcPct val="100000"/>
              </a:lnSpc>
              <a:spcBef>
                <a:spcPts val="4200"/>
              </a:spcBef>
              <a:spcAft>
                <a:spcPts val="0"/>
              </a:spcAft>
              <a:buClr>
                <a:srgbClr val="EBEBEB"/>
              </a:buClr>
              <a:buSzPts val="2550"/>
              <a:buFont typeface="Helvetica Neue"/>
              <a:buChar char="•"/>
              <a:defRPr b="0" i="0" sz="3400" u="none" cap="none" strike="noStrike">
                <a:solidFill>
                  <a:srgbClr val="EBEBEB"/>
                </a:solidFill>
                <a:latin typeface="Helvetica Neue"/>
                <a:ea typeface="Helvetica Neue"/>
                <a:cs typeface="Helvetica Neue"/>
                <a:sym typeface="Helvetica Neue"/>
              </a:defRPr>
            </a:lvl9pPr>
          </a:lstStyle>
          <a:p/>
        </p:txBody>
      </p:sp>
      <p:sp>
        <p:nvSpPr>
          <p:cNvPr id="8" name="Shape 8"/>
          <p:cNvSpPr txBox="1"/>
          <p:nvPr>
            <p:ph idx="12" type="sldNum"/>
          </p:nvPr>
        </p:nvSpPr>
        <p:spPr>
          <a:xfrm>
            <a:off x="6311798" y="9255150"/>
            <a:ext cx="368504" cy="374600"/>
          </a:xfrm>
          <a:prstGeom prst="rect">
            <a:avLst/>
          </a:prstGeom>
          <a:noFill/>
          <a:ln>
            <a:noFill/>
          </a:ln>
        </p:spPr>
        <p:txBody>
          <a:bodyPr anchorCtr="0" anchor="ctr" bIns="50800" lIns="50800" spcFirstLastPara="1" rIns="50800" wrap="square" tIns="50800">
            <a:noAutofit/>
          </a:bodyPr>
          <a:lstStyle>
            <a:lvl1pPr indent="0" lvl="0"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EBEBEB"/>
              </a:buClr>
              <a:buSzPts val="1800"/>
              <a:buFont typeface="Helvetica Neue"/>
              <a:buNone/>
              <a:defRPr b="0" i="0" sz="1800" u="none" cap="none" strike="noStrike">
                <a:solidFill>
                  <a:srgbClr val="EBEBEB"/>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github.com/victorlaulaulau/online_retailer_assessment"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1" Type="http://schemas.openxmlformats.org/officeDocument/2006/relationships/hyperlink" Target="https://drive.google.com/file/d/1J1XepcA_3BNGwkmBAdhcBRG7M44_ip3O/view?usp=sharing" TargetMode="External"/><Relationship Id="rId10" Type="http://schemas.openxmlformats.org/officeDocument/2006/relationships/hyperlink" Target="https://drive.google.com/file/d/1KT3R2gZf442Dc8jGJ9JbqVMpNkSoEt5o/view?usp=sharing" TargetMode="External"/><Relationship Id="rId12" Type="http://schemas.openxmlformats.org/officeDocument/2006/relationships/hyperlink" Target="https://drive.google.com/file/d/1J1XepcA_3BNGwkmBAdhcBRG7M44_ip3O/view?usp=sharing"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1xph4bqrhlvUvRXN0jej8cinAmNQWyB7/view?usp=sharing" TargetMode="External"/><Relationship Id="rId4" Type="http://schemas.openxmlformats.org/officeDocument/2006/relationships/hyperlink" Target="https://drive.google.com/file/d/1uYAc0Js7L8jOmt9J_TWRZQ8c1rtBCYqI/view?usp=sharing" TargetMode="External"/><Relationship Id="rId9" Type="http://schemas.openxmlformats.org/officeDocument/2006/relationships/hyperlink" Target="https://drive.google.com/file/d/1qUte-BQHYkVi41iHV6COVGrAZGyWEFkT/view?usp=sharing" TargetMode="External"/><Relationship Id="rId5" Type="http://schemas.openxmlformats.org/officeDocument/2006/relationships/hyperlink" Target="https://drive.google.com/file/d/1Segc-lJnG9cjP3NZ9NtrDwjmXcvItKFn/view?usp=sharing" TargetMode="External"/><Relationship Id="rId6" Type="http://schemas.openxmlformats.org/officeDocument/2006/relationships/hyperlink" Target="https://drive.google.com/file/d/1T7o9f2j6zTHVY2x4uuL0bCuj9TGtbq7J/view?usp=sharing" TargetMode="External"/><Relationship Id="rId7" Type="http://schemas.openxmlformats.org/officeDocument/2006/relationships/hyperlink" Target="https://drive.google.com/file/d/1S5yb6IZ_i-vd9ro_ozuxXddRbva521PL/view?usp=sharing" TargetMode="External"/><Relationship Id="rId8" Type="http://schemas.openxmlformats.org/officeDocument/2006/relationships/hyperlink" Target="https://drive.google.com/file/d/1cwm69Y3PQ4aZKwofpelEjYBj5pmZ3HUD/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mailto:customer@gmail.com"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monitor.png" id="59" name="Shape 59"/>
          <p:cNvPicPr preferRelativeResize="0"/>
          <p:nvPr>
            <p:ph idx="2" type="pic"/>
          </p:nvPr>
        </p:nvPicPr>
        <p:blipFill rotWithShape="1">
          <a:blip r:embed="rId3">
            <a:alphaModFix/>
          </a:blip>
          <a:srcRect b="1791" l="0" r="0" t="1822"/>
          <a:stretch/>
        </p:blipFill>
        <p:spPr>
          <a:xfrm>
            <a:off x="2249301" y="758937"/>
            <a:ext cx="8509001" cy="5943603"/>
          </a:xfrm>
          <a:prstGeom prst="rect">
            <a:avLst/>
          </a:prstGeom>
          <a:noFill/>
          <a:ln>
            <a:noFill/>
          </a:ln>
          <a:effectLst>
            <a:outerShdw blurRad="254000" rotWithShape="0" dir="5400000" dist="127000">
              <a:srgbClr val="000000">
                <a:alpha val="69803"/>
              </a:srgbClr>
            </a:outerShdw>
          </a:effectLst>
        </p:spPr>
      </p:pic>
      <p:sp>
        <p:nvSpPr>
          <p:cNvPr id="60" name="Shape 60"/>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590"/>
              <a:buFont typeface="Helvetica Neue"/>
              <a:buNone/>
            </a:pPr>
            <a:r>
              <a:rPr b="1" i="0" lang="en-US" sz="4590" u="none" cap="none" strike="noStrike">
                <a:solidFill>
                  <a:srgbClr val="FFFFFF"/>
                </a:solidFill>
                <a:latin typeface="Helvetica Neue"/>
                <a:ea typeface="Helvetica Neue"/>
                <a:cs typeface="Helvetica Neue"/>
                <a:sym typeface="Helvetica Neue"/>
              </a:rPr>
              <a:t>302COM Group 2 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Untitled3.png" id="119" name="Shape 119"/>
          <p:cNvPicPr preferRelativeResize="0"/>
          <p:nvPr>
            <p:ph idx="2" type="pic"/>
          </p:nvPr>
        </p:nvPicPr>
        <p:blipFill rotWithShape="1">
          <a:blip r:embed="rId3">
            <a:alphaModFix/>
          </a:blip>
          <a:srcRect b="0" l="0" r="0" t="4700"/>
          <a:stretch/>
        </p:blipFill>
        <p:spPr>
          <a:xfrm>
            <a:off x="2846784" y="1038337"/>
            <a:ext cx="7311232" cy="5664203"/>
          </a:xfrm>
          <a:prstGeom prst="rect">
            <a:avLst/>
          </a:prstGeom>
          <a:noFill/>
          <a:ln>
            <a:noFill/>
          </a:ln>
          <a:effectLst>
            <a:outerShdw blurRad="254000" rotWithShape="0" dir="5400000" dist="127000">
              <a:srgbClr val="000000">
                <a:alpha val="69803"/>
              </a:srgbClr>
            </a:outerShdw>
          </a:effectLst>
        </p:spPr>
      </p:pic>
      <p:sp>
        <p:nvSpPr>
          <p:cNvPr id="120" name="Shape 120"/>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800"/>
              <a:buFont typeface="Helvetica Neue"/>
              <a:buNone/>
            </a:pPr>
            <a:r>
              <a:rPr b="1" i="0" lang="en-US" sz="3800" u="none" cap="none" strike="noStrike">
                <a:solidFill>
                  <a:srgbClr val="FFFFFF"/>
                </a:solidFill>
                <a:latin typeface="Helvetica Neue"/>
                <a:ea typeface="Helvetica Neue"/>
                <a:cs typeface="Helvetica Neue"/>
                <a:sym typeface="Helvetica Neue"/>
              </a:rPr>
              <a:t>Burndown Chart</a:t>
            </a:r>
            <a:endParaRPr/>
          </a:p>
        </p:txBody>
      </p:sp>
      <p:sp>
        <p:nvSpPr>
          <p:cNvPr id="121" name="Shape 121"/>
          <p:cNvSpPr txBox="1"/>
          <p:nvPr>
            <p:ph idx="1" type="body"/>
          </p:nvPr>
        </p:nvSpPr>
        <p:spPr>
          <a:xfrm>
            <a:off x="762000" y="8128000"/>
            <a:ext cx="11480800" cy="12319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p:txBody>
      </p:sp>
      <p:sp>
        <p:nvSpPr>
          <p:cNvPr id="122" name="Shape 122"/>
          <p:cNvSpPr txBox="1"/>
          <p:nvPr/>
        </p:nvSpPr>
        <p:spPr>
          <a:xfrm>
            <a:off x="3952443" y="20804"/>
            <a:ext cx="5099914" cy="771192"/>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400"/>
              <a:buFont typeface="Helvetica Neue"/>
              <a:buNone/>
            </a:pPr>
            <a:r>
              <a:rPr b="1" i="0" lang="en-US" sz="4400" u="none" cap="none" strike="noStrike">
                <a:solidFill>
                  <a:srgbClr val="FFFFFF"/>
                </a:solidFill>
                <a:latin typeface="Helvetica Neue"/>
                <a:ea typeface="Helvetica Neue"/>
                <a:cs typeface="Helvetica Neue"/>
                <a:sym typeface="Helvetica Neue"/>
              </a:rPr>
              <a:t>Agile Methodology</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Test Plan</a:t>
            </a:r>
            <a:endParaRPr/>
          </a:p>
        </p:txBody>
      </p:sp>
      <p:pic>
        <p:nvPicPr>
          <p:cNvPr id="128" name="Shape 128"/>
          <p:cNvPicPr preferRelativeResize="0"/>
          <p:nvPr/>
        </p:nvPicPr>
        <p:blipFill rotWithShape="1">
          <a:blip r:embed="rId3">
            <a:alphaModFix/>
          </a:blip>
          <a:srcRect b="80" l="-8657" r="-8493" t="-80"/>
          <a:stretch/>
        </p:blipFill>
        <p:spPr>
          <a:xfrm>
            <a:off x="456508" y="2345412"/>
            <a:ext cx="12102076" cy="4851401"/>
          </a:xfrm>
          <a:prstGeom prst="rect">
            <a:avLst/>
          </a:prstGeom>
          <a:noFill/>
          <a:ln>
            <a:noFill/>
          </a:ln>
          <a:effectLst>
            <a:outerShdw blurRad="254000" rotWithShape="0" dir="5400000" dist="127000">
              <a:srgbClr val="000000">
                <a:alpha val="69800"/>
              </a:srgbClr>
            </a:outerShdw>
          </a:effectLst>
        </p:spPr>
      </p:pic>
    </p:spTree>
  </p:cSld>
  <p:clrMapOvr>
    <a:masterClrMapping/>
  </p:clrMapOvr>
  <mc:AlternateContent>
    <mc:Choice Requires="p14">
      <p:transition spd="slow" p14:dur="15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Link to your video cast</a:t>
            </a:r>
            <a:endParaRPr/>
          </a:p>
        </p:txBody>
      </p:sp>
      <p:sp>
        <p:nvSpPr>
          <p:cNvPr id="134" name="Shape 134"/>
          <p:cNvSpPr txBox="1"/>
          <p:nvPr/>
        </p:nvSpPr>
        <p:spPr>
          <a:xfrm>
            <a:off x="2392845" y="8817889"/>
            <a:ext cx="8219110" cy="449022"/>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300"/>
              <a:buFont typeface="Helvetica Neue"/>
              <a:buNone/>
            </a:pPr>
            <a:r>
              <a:rPr b="0" i="0" lang="en-US" sz="2300" u="sng" cap="none" strike="noStrike">
                <a:solidFill>
                  <a:schemeClr val="hlink"/>
                </a:solidFill>
                <a:latin typeface="Helvetica Neue"/>
                <a:ea typeface="Helvetica Neue"/>
                <a:cs typeface="Helvetica Neue"/>
                <a:sym typeface="Helvetica Neue"/>
                <a:hlinkClick r:id="rId3"/>
              </a:rPr>
              <a:t>https://github.com/victorlaulaulau/online_retailer_assessment</a:t>
            </a:r>
            <a:endParaRPr/>
          </a:p>
        </p:txBody>
      </p:sp>
      <p:pic>
        <p:nvPicPr>
          <p:cNvPr id="135" name="Shape 135"/>
          <p:cNvPicPr preferRelativeResize="0"/>
          <p:nvPr/>
        </p:nvPicPr>
        <p:blipFill>
          <a:blip r:embed="rId4">
            <a:alphaModFix/>
          </a:blip>
          <a:stretch>
            <a:fillRect/>
          </a:stretch>
        </p:blipFill>
        <p:spPr>
          <a:xfrm>
            <a:off x="2201133" y="2457337"/>
            <a:ext cx="8602544" cy="4838926"/>
          </a:xfrm>
          <a:prstGeom prst="rect">
            <a:avLst/>
          </a:prstGeom>
          <a:noFill/>
          <a:ln>
            <a:noFill/>
          </a:ln>
          <a:effectLst>
            <a:outerShdw blurRad="285750" rotWithShape="0" algn="bl" dir="5400000" dist="47625">
              <a:srgbClr val="000000">
                <a:alpha val="50000"/>
              </a:srgbClr>
            </a:outerShdw>
          </a:effectLst>
        </p:spPr>
      </p:pic>
    </p:spTree>
  </p:cSld>
  <p:clrMapOvr>
    <a:masterClrMapping/>
  </p:clrMapOvr>
  <mc:AlternateContent>
    <mc:Choice Requires="p14">
      <p:transition spd="slow" p14:dur="15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descr="8446a91d7c16e5dac3d820392a4114fd.png" id="140" name="Shape 140"/>
          <p:cNvPicPr preferRelativeResize="0"/>
          <p:nvPr/>
        </p:nvPicPr>
        <p:blipFill rotWithShape="1">
          <a:blip r:embed="rId3">
            <a:alphaModFix/>
          </a:blip>
          <a:srcRect b="0" l="0" r="0" t="0"/>
          <a:stretch/>
        </p:blipFill>
        <p:spPr>
          <a:xfrm>
            <a:off x="-366" y="6230313"/>
            <a:ext cx="3505201" cy="3523287"/>
          </a:xfrm>
          <a:prstGeom prst="rect">
            <a:avLst/>
          </a:prstGeom>
          <a:noFill/>
          <a:ln>
            <a:noFill/>
          </a:ln>
        </p:spPr>
      </p:pic>
      <p:pic>
        <p:nvPicPr>
          <p:cNvPr descr="thank-you-bubble-200x200.png" id="141" name="Shape 141"/>
          <p:cNvPicPr preferRelativeResize="0"/>
          <p:nvPr/>
        </p:nvPicPr>
        <p:blipFill rotWithShape="1">
          <a:blip r:embed="rId4">
            <a:alphaModFix/>
          </a:blip>
          <a:srcRect b="0" l="0" r="0" t="0"/>
          <a:stretch/>
        </p:blipFill>
        <p:spPr>
          <a:xfrm>
            <a:off x="330200" y="3771900"/>
            <a:ext cx="2209800" cy="2209800"/>
          </a:xfrm>
          <a:prstGeom prst="rect">
            <a:avLst/>
          </a:prstGeom>
          <a:noFill/>
          <a:ln>
            <a:noFill/>
          </a:ln>
        </p:spPr>
      </p:pic>
      <p:sp>
        <p:nvSpPr>
          <p:cNvPr id="142" name="Shape 142"/>
          <p:cNvSpPr txBox="1"/>
          <p:nvPr/>
        </p:nvSpPr>
        <p:spPr>
          <a:xfrm>
            <a:off x="5539803" y="4305045"/>
            <a:ext cx="1925194" cy="114351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000"/>
              <a:buFont typeface="Helvetica Neue"/>
              <a:buNone/>
            </a:pPr>
            <a:r>
              <a:rPr b="0" i="0" lang="en-US" sz="7000" u="none" cap="none" strike="noStrike">
                <a:solidFill>
                  <a:srgbClr val="FFFFFF"/>
                </a:solidFill>
                <a:latin typeface="Helvetica Neue"/>
                <a:ea typeface="Helvetica Neue"/>
                <a:cs typeface="Helvetica Neue"/>
                <a:sym typeface="Helvetica Neue"/>
              </a:rPr>
              <a:t>END</a:t>
            </a:r>
            <a:endParaRPr/>
          </a:p>
        </p:txBody>
      </p:sp>
    </p:spTree>
  </p:cSld>
  <p:clrMapOvr>
    <a:masterClrMapping/>
  </p:clrMapOvr>
  <mc:AlternateContent>
    <mc:Choice Requires="p14">
      <p:transition spd="slow" p14:dur="15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ppt_w</p:attrName>
                                        </p:attrNameLst>
                                      </p:cBhvr>
                                      <p:tavLst>
                                        <p:tav fmla="" tm="0">
                                          <p:val>
                                            <p:strVal val="0"/>
                                          </p:val>
                                        </p:tav>
                                        <p:tav fmla="" tm="100000">
                                          <p:val>
                                            <p:strVal val="#ppt_w"/>
                                          </p:val>
                                        </p:tav>
                                      </p:tavLst>
                                    </p:anim>
                                    <p:anim calcmode="lin" valueType="num">
                                      <p:cBhvr additive="base">
                                        <p:cTn dur="1000"/>
                                        <p:tgtEl>
                                          <p:spTgt spid="14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descr="admin.png" id="65" name="Shape 65"/>
          <p:cNvPicPr preferRelativeResize="0"/>
          <p:nvPr>
            <p:ph idx="2" type="pic"/>
          </p:nvPr>
        </p:nvPicPr>
        <p:blipFill rotWithShape="1">
          <a:blip r:embed="rId3">
            <a:alphaModFix/>
          </a:blip>
          <a:srcRect b="0" l="0" r="0" t="0"/>
          <a:stretch/>
        </p:blipFill>
        <p:spPr>
          <a:xfrm>
            <a:off x="6658268" y="1377950"/>
            <a:ext cx="5581064" cy="7772401"/>
          </a:xfrm>
          <a:prstGeom prst="rect">
            <a:avLst/>
          </a:prstGeom>
          <a:noFill/>
          <a:ln>
            <a:noFill/>
          </a:ln>
          <a:effectLst>
            <a:outerShdw blurRad="254000" rotWithShape="0" dir="5400000" dist="127000">
              <a:srgbClr val="000000">
                <a:alpha val="69803"/>
              </a:srgbClr>
            </a:outerShdw>
          </a:effectLst>
        </p:spPr>
      </p:pic>
      <p:sp>
        <p:nvSpPr>
          <p:cNvPr id="66" name="Shape 66"/>
          <p:cNvSpPr txBox="1"/>
          <p:nvPr>
            <p:ph type="title"/>
          </p:nvPr>
        </p:nvSpPr>
        <p:spPr>
          <a:xfrm>
            <a:off x="762000" y="419100"/>
            <a:ext cx="5384800" cy="4597400"/>
          </a:xfrm>
          <a:prstGeom prst="rect">
            <a:avLst/>
          </a:prstGeom>
          <a:noFill/>
          <a:ln>
            <a:noFill/>
          </a:ln>
        </p:spPr>
        <p:txBody>
          <a:bodyPr anchorCtr="0" anchor="b" bIns="50800" lIns="50800" spcFirstLastPara="1" rIns="50800" wrap="square" tIns="50800">
            <a:noAutofit/>
          </a:bodyPr>
          <a:lstStyle/>
          <a:p>
            <a:pPr indent="0" lvl="0" marL="0" marR="0" rtl="0" algn="l">
              <a:lnSpc>
                <a:spcPct val="100000"/>
              </a:lnSpc>
              <a:spcBef>
                <a:spcPts val="0"/>
              </a:spcBef>
              <a:spcAft>
                <a:spcPts val="0"/>
              </a:spcAft>
              <a:buClr>
                <a:srgbClr val="FFFFFF"/>
              </a:buClr>
              <a:buSzPts val="5200"/>
              <a:buFont typeface="Helvetica Neue"/>
              <a:buNone/>
            </a:pPr>
            <a:r>
              <a:rPr b="1" i="0" lang="en-US" sz="5200" u="none" cap="none" strike="noStrike">
                <a:solidFill>
                  <a:srgbClr val="FFFFFF"/>
                </a:solidFill>
                <a:latin typeface="Helvetica Neue"/>
                <a:ea typeface="Helvetica Neue"/>
                <a:cs typeface="Helvetica Neue"/>
                <a:sym typeface="Helvetica Neue"/>
              </a:rPr>
              <a:t>Group 2</a:t>
            </a:r>
            <a:endParaRPr b="1" i="0" sz="52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5200"/>
              <a:buFont typeface="Helvetica Neue"/>
              <a:buNone/>
            </a:pPr>
            <a:r>
              <a:rPr b="1" i="0" lang="en-US" sz="5200" u="none" cap="none" strike="noStrike">
                <a:solidFill>
                  <a:srgbClr val="FFFFFF"/>
                </a:solidFill>
                <a:latin typeface="Helvetica Neue"/>
                <a:ea typeface="Helvetica Neue"/>
                <a:cs typeface="Helvetica Neue"/>
                <a:sym typeface="Helvetica Neue"/>
              </a:rPr>
              <a:t>Members </a:t>
            </a:r>
            <a:endParaRPr/>
          </a:p>
          <a:p>
            <a:pPr indent="0" lvl="0" marL="0" marR="0" rtl="0" algn="l">
              <a:lnSpc>
                <a:spcPct val="100000"/>
              </a:lnSpc>
              <a:spcBef>
                <a:spcPts val="0"/>
              </a:spcBef>
              <a:spcAft>
                <a:spcPts val="0"/>
              </a:spcAft>
              <a:buClr>
                <a:srgbClr val="FFFFFF"/>
              </a:buClr>
              <a:buSzPts val="5200"/>
              <a:buFont typeface="Helvetica Neue"/>
              <a:buNone/>
            </a:pPr>
            <a:r>
              <a:rPr b="1" i="0" lang="en-US" sz="5200" u="none" cap="none" strike="noStrike">
                <a:solidFill>
                  <a:srgbClr val="FFFFFF"/>
                </a:solidFill>
                <a:latin typeface="Helvetica Neue"/>
                <a:ea typeface="Helvetica Neue"/>
                <a:cs typeface="Helvetica Neue"/>
                <a:sym typeface="Helvetica Neue"/>
              </a:rPr>
              <a:t>List</a:t>
            </a:r>
            <a:endParaRPr/>
          </a:p>
        </p:txBody>
      </p:sp>
      <p:sp>
        <p:nvSpPr>
          <p:cNvPr id="67" name="Shape 67"/>
          <p:cNvSpPr txBox="1"/>
          <p:nvPr>
            <p:ph idx="1" type="body"/>
          </p:nvPr>
        </p:nvSpPr>
        <p:spPr>
          <a:xfrm>
            <a:off x="762000" y="5245100"/>
            <a:ext cx="5384800" cy="3810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Raymond, Liu Wai Man,	54923807</a:t>
            </a:r>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Kami, Ng Ka Ming,		55266014</a:t>
            </a:r>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Andy, Fong Cheuk Lok,	54851230</a:t>
            </a:r>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Victor, Lau Chun Hang,	55265970</a:t>
            </a:r>
            <a:endParaRPr/>
          </a:p>
          <a:p>
            <a:pPr indent="0" lvl="0" marL="0" marR="0" rtl="0" algn="l">
              <a:lnSpc>
                <a:spcPct val="100000"/>
              </a:lnSpc>
              <a:spcBef>
                <a:spcPts val="0"/>
              </a:spcBef>
              <a:spcAft>
                <a:spcPts val="0"/>
              </a:spcAft>
              <a:buClr>
                <a:srgbClr val="FFFFFF"/>
              </a:buClr>
              <a:buSzPts val="2400"/>
              <a:buFont typeface="Helvetica Neue"/>
              <a:buNone/>
            </a:pPr>
            <a:r>
              <a:t/>
            </a:r>
            <a:endParaRPr b="0"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400"/>
              <a:buFont typeface="Helvetica Neue"/>
              <a:buNone/>
            </a:pPr>
            <a:r>
              <a:rPr b="0" i="0" lang="en-US" sz="2400" u="none" cap="none" strike="noStrike">
                <a:solidFill>
                  <a:srgbClr val="FFFFFF"/>
                </a:solidFill>
                <a:latin typeface="Helvetica Neue"/>
                <a:ea typeface="Helvetica Neue"/>
                <a:cs typeface="Helvetica Neue"/>
                <a:sym typeface="Helvetica Neue"/>
              </a:rPr>
              <a:t>Tommy, Poon Wai Lok,	55270710</a:t>
            </a:r>
            <a:endParaRPr/>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762000" y="20955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Project Vision and Mission</a:t>
            </a:r>
            <a:endParaRPr/>
          </a:p>
        </p:txBody>
      </p:sp>
      <p:sp>
        <p:nvSpPr>
          <p:cNvPr id="73" name="Shape 73"/>
          <p:cNvSpPr txBox="1"/>
          <p:nvPr>
            <p:ph idx="1" type="body"/>
          </p:nvPr>
        </p:nvSpPr>
        <p:spPr>
          <a:xfrm>
            <a:off x="762000" y="2419350"/>
            <a:ext cx="11480800" cy="6362700"/>
          </a:xfrm>
          <a:prstGeom prst="rect">
            <a:avLst/>
          </a:prstGeom>
          <a:noFill/>
          <a:ln>
            <a:noFill/>
          </a:ln>
        </p:spPr>
        <p:txBody>
          <a:bodyPr anchorCtr="0" anchor="ctr" bIns="50800" lIns="50800" spcFirstLastPara="1" rIns="50800" wrap="square" tIns="50800">
            <a:noAutofit/>
          </a:bodyPr>
          <a:lstStyle/>
          <a:p>
            <a:pPr indent="-235711" lvl="0" marL="235711" marR="0" rtl="0" algn="l">
              <a:lnSpc>
                <a:spcPct val="100000"/>
              </a:lnSpc>
              <a:spcBef>
                <a:spcPts val="0"/>
              </a:spcBef>
              <a:spcAft>
                <a:spcPts val="0"/>
              </a:spcAft>
              <a:buClr>
                <a:srgbClr val="EBEBEB"/>
              </a:buClr>
              <a:buSzPts val="1425"/>
              <a:buFont typeface="Helvetica Neue"/>
              <a:buChar char="•"/>
            </a:pPr>
            <a:r>
              <a:rPr b="0" i="0" lang="en-US" sz="1900" u="none" cap="none" strike="noStrike">
                <a:solidFill>
                  <a:srgbClr val="EBEBEB"/>
                </a:solidFill>
                <a:latin typeface="Helvetica Neue"/>
                <a:ea typeface="Helvetica Neue"/>
                <a:cs typeface="Helvetica Neue"/>
                <a:sym typeface="Helvetica Neue"/>
              </a:rPr>
              <a:t>Role</a:t>
            </a:r>
            <a:endParaRPr/>
          </a:p>
          <a:p>
            <a:pPr indent="0" lvl="0" marL="0" marR="0" rtl="0" algn="l">
              <a:lnSpc>
                <a:spcPct val="100000"/>
              </a:lnSpc>
              <a:spcBef>
                <a:spcPts val="2400"/>
              </a:spcBef>
              <a:spcAft>
                <a:spcPts val="0"/>
              </a:spcAft>
              <a:buClr>
                <a:srgbClr val="EBEBEB"/>
              </a:buClr>
              <a:buSzPts val="3400"/>
              <a:buFont typeface="Helvetica Neue"/>
              <a:buNone/>
            </a:pPr>
            <a:r>
              <a:t/>
            </a:r>
            <a:endParaRPr b="0" i="0" sz="3400" u="none" cap="none" strike="noStrike">
              <a:solidFill>
                <a:srgbClr val="EBEBEB"/>
              </a:solidFill>
              <a:latin typeface="Helvetica Neue"/>
              <a:ea typeface="Helvetica Neue"/>
              <a:cs typeface="Helvetica Neue"/>
              <a:sym typeface="Helvetica Neue"/>
            </a:endParaRPr>
          </a:p>
          <a:p>
            <a:pPr indent="-73786" lvl="0" marL="235711" marR="0" rtl="0" algn="l">
              <a:lnSpc>
                <a:spcPct val="100000"/>
              </a:lnSpc>
              <a:spcBef>
                <a:spcPts val="2400"/>
              </a:spcBef>
              <a:spcAft>
                <a:spcPts val="0"/>
              </a:spcAft>
              <a:buClr>
                <a:srgbClr val="EBEBEB"/>
              </a:buClr>
              <a:buSzPts val="2550"/>
              <a:buFont typeface="Helvetica Neue"/>
              <a:buNone/>
            </a:pPr>
            <a:r>
              <a:t/>
            </a:r>
            <a:endParaRPr b="0" i="0" sz="3400" u="none" cap="none" strike="noStrike">
              <a:solidFill>
                <a:srgbClr val="EBEBEB"/>
              </a:solidFill>
              <a:latin typeface="Helvetica Neue"/>
              <a:ea typeface="Helvetica Neue"/>
              <a:cs typeface="Helvetica Neue"/>
              <a:sym typeface="Helvetica Neue"/>
            </a:endParaRPr>
          </a:p>
          <a:p>
            <a:pPr indent="-235711" lvl="0" marL="235711" marR="0" rtl="0" algn="l">
              <a:lnSpc>
                <a:spcPct val="100000"/>
              </a:lnSpc>
              <a:spcBef>
                <a:spcPts val="2400"/>
              </a:spcBef>
              <a:spcAft>
                <a:spcPts val="0"/>
              </a:spcAft>
              <a:buClr>
                <a:srgbClr val="EBEBEB"/>
              </a:buClr>
              <a:buSzPts val="1425"/>
              <a:buFont typeface="Helvetica Neue"/>
              <a:buChar char="•"/>
            </a:pPr>
            <a:r>
              <a:rPr b="0" i="0" lang="en-US" sz="1900" u="none" cap="none" strike="noStrike">
                <a:solidFill>
                  <a:srgbClr val="EBEBEB"/>
                </a:solidFill>
                <a:latin typeface="Helvetica Neue"/>
                <a:ea typeface="Helvetica Neue"/>
                <a:cs typeface="Helvetica Neue"/>
                <a:sym typeface="Helvetica Neue"/>
              </a:rPr>
              <a:t>Vision</a:t>
            </a:r>
            <a:endParaRPr/>
          </a:p>
          <a:p>
            <a:pPr indent="0" lvl="0" marL="0" marR="0" rtl="0" algn="l">
              <a:lnSpc>
                <a:spcPct val="100000"/>
              </a:lnSpc>
              <a:spcBef>
                <a:spcPts val="2400"/>
              </a:spcBef>
              <a:spcAft>
                <a:spcPts val="0"/>
              </a:spcAft>
              <a:buClr>
                <a:srgbClr val="EBEBEB"/>
              </a:buClr>
              <a:buSzPts val="1900"/>
              <a:buFont typeface="Helvetica Neue"/>
              <a:buNone/>
            </a:pPr>
            <a:r>
              <a:rPr b="0" i="0" lang="en-US" sz="1900" u="none" cap="none" strike="noStrike">
                <a:solidFill>
                  <a:srgbClr val="EBEBEB"/>
                </a:solidFill>
                <a:latin typeface="Helvetica Neue"/>
                <a:ea typeface="Helvetica Neue"/>
                <a:cs typeface="Helvetica Neue"/>
                <a:sym typeface="Helvetica Neue"/>
              </a:rPr>
              <a:t>Our vision in this project which is design and develop a online shopping website for users so that they can buy</a:t>
            </a:r>
            <a:r>
              <a:rPr b="0" i="0" lang="en-US" sz="1900" u="none" cap="none" strike="noStrike">
                <a:solidFill>
                  <a:srgbClr val="97C9F4"/>
                </a:solidFill>
                <a:latin typeface="Helvetica Neue"/>
                <a:ea typeface="Helvetica Neue"/>
                <a:cs typeface="Helvetica Neue"/>
                <a:sym typeface="Helvetica Neue"/>
              </a:rPr>
              <a:t> our products at home. Also, </a:t>
            </a:r>
            <a:r>
              <a:rPr b="0" i="0" lang="en-US" sz="1900" u="none" cap="none" strike="noStrike">
                <a:solidFill>
                  <a:srgbClr val="EBEBEB"/>
                </a:solidFill>
                <a:latin typeface="Helvetica Neue"/>
                <a:ea typeface="Helvetica Neue"/>
                <a:cs typeface="Helvetica Neue"/>
                <a:sym typeface="Helvetica Neue"/>
              </a:rPr>
              <a:t>the customers can enjoy a personalized E-commerce experience </a:t>
            </a:r>
            <a:r>
              <a:rPr b="0" i="0" lang="en-US" sz="1900" u="none" cap="none" strike="noStrike">
                <a:solidFill>
                  <a:srgbClr val="9FC1EE"/>
                </a:solidFill>
                <a:latin typeface="Helvetica Neue"/>
                <a:ea typeface="Helvetica Neue"/>
                <a:cs typeface="Helvetica Neue"/>
                <a:sym typeface="Helvetica Neue"/>
              </a:rPr>
              <a:t>no matter where they at</a:t>
            </a:r>
            <a:r>
              <a:rPr b="0" i="0" lang="en-US" sz="1900" u="none" cap="none" strike="noStrike">
                <a:solidFill>
                  <a:srgbClr val="EBEBEB"/>
                </a:solidFill>
                <a:latin typeface="Helvetica Neue"/>
                <a:ea typeface="Helvetica Neue"/>
                <a:cs typeface="Helvetica Neue"/>
                <a:sym typeface="Helvetica Neue"/>
              </a:rPr>
              <a:t>. As e-commerce growing up very fast, the customer can </a:t>
            </a:r>
            <a:r>
              <a:rPr b="0" i="0" lang="en-US" sz="1900" u="none" cap="none" strike="noStrike">
                <a:solidFill>
                  <a:srgbClr val="97C9F4"/>
                </a:solidFill>
                <a:latin typeface="Helvetica Neue"/>
                <a:ea typeface="Helvetica Neue"/>
                <a:cs typeface="Helvetica Neue"/>
                <a:sym typeface="Helvetica Neue"/>
              </a:rPr>
              <a:t>browse our online shopping website with any device</a:t>
            </a:r>
            <a:r>
              <a:rPr b="0" i="0" lang="en-US" sz="1900" u="none" cap="none" strike="noStrike">
                <a:solidFill>
                  <a:srgbClr val="EBEBEB"/>
                </a:solidFill>
                <a:latin typeface="Helvetica Neue"/>
                <a:ea typeface="Helvetica Neue"/>
                <a:cs typeface="Helvetica Neue"/>
                <a:sym typeface="Helvetica Neue"/>
              </a:rPr>
              <a:t> such as, smartphones, notebook, desktop etc.</a:t>
            </a:r>
            <a:endParaRPr b="0" i="0" sz="3400" u="none" cap="none" strike="noStrike">
              <a:solidFill>
                <a:srgbClr val="EBEBEB"/>
              </a:solidFill>
              <a:latin typeface="Helvetica Neue"/>
              <a:ea typeface="Helvetica Neue"/>
              <a:cs typeface="Helvetica Neue"/>
              <a:sym typeface="Helvetica Neue"/>
            </a:endParaRPr>
          </a:p>
          <a:p>
            <a:pPr indent="0" lvl="0" marL="0" marR="0" rtl="0" algn="l">
              <a:lnSpc>
                <a:spcPct val="100000"/>
              </a:lnSpc>
              <a:spcBef>
                <a:spcPts val="2400"/>
              </a:spcBef>
              <a:spcAft>
                <a:spcPts val="0"/>
              </a:spcAft>
              <a:buClr>
                <a:srgbClr val="EBEBEB"/>
              </a:buClr>
              <a:buSzPts val="1900"/>
              <a:buFont typeface="Helvetica Neue"/>
              <a:buNone/>
            </a:pPr>
            <a:r>
              <a:rPr b="0" i="0" lang="en-US" sz="1900" u="none" cap="none" strike="noStrike">
                <a:solidFill>
                  <a:srgbClr val="EBEBEB"/>
                </a:solidFill>
                <a:latin typeface="Helvetica Neue"/>
                <a:ea typeface="Helvetica Neue"/>
                <a:cs typeface="Helvetica Neue"/>
                <a:sym typeface="Helvetica Neue"/>
              </a:rPr>
              <a:t>We should </a:t>
            </a:r>
            <a:r>
              <a:rPr b="0" i="0" lang="en-US" sz="1900" u="none" cap="none" strike="noStrike">
                <a:solidFill>
                  <a:srgbClr val="9FC1EE"/>
                </a:solidFill>
                <a:latin typeface="Helvetica Neue"/>
                <a:ea typeface="Helvetica Neue"/>
                <a:cs typeface="Helvetica Neue"/>
                <a:sym typeface="Helvetica Neue"/>
              </a:rPr>
              <a:t>continuously innovate</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keep improve our service</a:t>
            </a:r>
            <a:r>
              <a:rPr b="0" i="0" lang="en-US" sz="1900" u="none" cap="none" strike="noStrike">
                <a:solidFill>
                  <a:srgbClr val="EBEBEB"/>
                </a:solidFill>
                <a:latin typeface="Helvetica Neue"/>
                <a:ea typeface="Helvetica Neue"/>
                <a:cs typeface="Helvetica Neue"/>
                <a:sym typeface="Helvetica Neue"/>
              </a:rPr>
              <a:t> to </a:t>
            </a:r>
            <a:r>
              <a:rPr b="0" i="0" lang="en-US" sz="1900" u="none" cap="none" strike="noStrike">
                <a:solidFill>
                  <a:srgbClr val="9FC1EE"/>
                </a:solidFill>
                <a:latin typeface="Helvetica Neue"/>
                <a:ea typeface="Helvetica Neue"/>
                <a:cs typeface="Helvetica Neue"/>
                <a:sym typeface="Helvetica Neue"/>
              </a:rPr>
              <a:t>gain more confidence</a:t>
            </a:r>
            <a:r>
              <a:rPr b="0" i="0" lang="en-US" sz="1900" u="none" cap="none" strike="noStrike">
                <a:solidFill>
                  <a:srgbClr val="EBEBEB"/>
                </a:solidFill>
                <a:latin typeface="Helvetica Neue"/>
                <a:ea typeface="Helvetica Neue"/>
                <a:cs typeface="Helvetica Neue"/>
                <a:sym typeface="Helvetica Neue"/>
              </a:rPr>
              <a:t> from the </a:t>
            </a:r>
            <a:r>
              <a:rPr b="0" i="0" lang="en-US" sz="1900" u="none" cap="none" strike="noStrike">
                <a:solidFill>
                  <a:srgbClr val="9FC1EE"/>
                </a:solidFill>
                <a:latin typeface="Helvetica Neue"/>
                <a:ea typeface="Helvetica Neue"/>
                <a:cs typeface="Helvetica Neue"/>
                <a:sym typeface="Helvetica Neue"/>
              </a:rPr>
              <a:t>customers</a:t>
            </a:r>
            <a:r>
              <a:rPr b="0" i="0" lang="en-US" sz="1900" u="none" cap="none" strike="noStrike">
                <a:solidFill>
                  <a:srgbClr val="EBEBEB"/>
                </a:solidFill>
                <a:latin typeface="Helvetica Neue"/>
                <a:ea typeface="Helvetica Neue"/>
                <a:cs typeface="Helvetica Neue"/>
                <a:sym typeface="Helvetica Neue"/>
              </a:rPr>
              <a:t>.</a:t>
            </a:r>
            <a:endParaRPr b="0" i="0" sz="3400" u="none" cap="none" strike="noStrike">
              <a:solidFill>
                <a:srgbClr val="EBEBEB"/>
              </a:solidFill>
              <a:latin typeface="Helvetica Neue"/>
              <a:ea typeface="Helvetica Neue"/>
              <a:cs typeface="Helvetica Neue"/>
              <a:sym typeface="Helvetica Neue"/>
            </a:endParaRPr>
          </a:p>
          <a:p>
            <a:pPr indent="-235711" lvl="0" marL="235711" marR="0" rtl="0" algn="l">
              <a:lnSpc>
                <a:spcPct val="100000"/>
              </a:lnSpc>
              <a:spcBef>
                <a:spcPts val="2400"/>
              </a:spcBef>
              <a:spcAft>
                <a:spcPts val="0"/>
              </a:spcAft>
              <a:buClr>
                <a:srgbClr val="EBEBEB"/>
              </a:buClr>
              <a:buSzPts val="1425"/>
              <a:buFont typeface="Helvetica Neue"/>
              <a:buChar char="•"/>
            </a:pPr>
            <a:r>
              <a:rPr b="0" i="0" lang="en-US" sz="1900" u="none" cap="none" strike="noStrike">
                <a:solidFill>
                  <a:srgbClr val="EBEBEB"/>
                </a:solidFill>
                <a:latin typeface="Helvetica Neue"/>
                <a:ea typeface="Helvetica Neue"/>
                <a:cs typeface="Helvetica Neue"/>
                <a:sym typeface="Helvetica Neue"/>
              </a:rPr>
              <a:t>Mission</a:t>
            </a:r>
            <a:endParaRPr/>
          </a:p>
          <a:p>
            <a:pPr indent="0" lvl="0" marL="0" marR="0" rtl="0" algn="l">
              <a:lnSpc>
                <a:spcPct val="100000"/>
              </a:lnSpc>
              <a:spcBef>
                <a:spcPts val="2400"/>
              </a:spcBef>
              <a:spcAft>
                <a:spcPts val="0"/>
              </a:spcAft>
              <a:buClr>
                <a:srgbClr val="EBEBEB"/>
              </a:buClr>
              <a:buSzPts val="1900"/>
              <a:buFont typeface="Helvetica Neue"/>
              <a:buNone/>
            </a:pPr>
            <a:r>
              <a:rPr b="0" i="0" lang="en-US" sz="1900" u="none" cap="none" strike="noStrike">
                <a:solidFill>
                  <a:srgbClr val="EBEBEB"/>
                </a:solidFill>
                <a:latin typeface="Helvetica Neue"/>
                <a:ea typeface="Helvetica Neue"/>
                <a:cs typeface="Helvetica Neue"/>
                <a:sym typeface="Helvetica Neue"/>
              </a:rPr>
              <a:t>Our </a:t>
            </a:r>
            <a:r>
              <a:rPr b="0" i="0" lang="en-US" sz="1900" u="none" cap="none" strike="noStrike">
                <a:solidFill>
                  <a:srgbClr val="9FC1EE"/>
                </a:solidFill>
                <a:latin typeface="Helvetica Neue"/>
                <a:ea typeface="Helvetica Neue"/>
                <a:cs typeface="Helvetica Neue"/>
                <a:sym typeface="Helvetica Neue"/>
              </a:rPr>
              <a:t>mission</a:t>
            </a:r>
            <a:r>
              <a:rPr b="0" i="0" lang="en-US" sz="1900" u="none" cap="none" strike="noStrike">
                <a:solidFill>
                  <a:srgbClr val="EBEBEB"/>
                </a:solidFill>
                <a:latin typeface="Helvetica Neue"/>
                <a:ea typeface="Helvetica Neue"/>
                <a:cs typeface="Helvetica Neue"/>
                <a:sym typeface="Helvetica Neue"/>
              </a:rPr>
              <a:t> is to be </a:t>
            </a:r>
            <a:r>
              <a:rPr b="0" i="0" lang="en-US" sz="1900" u="none" cap="none" strike="noStrike">
                <a:solidFill>
                  <a:srgbClr val="9FC1EE"/>
                </a:solidFill>
                <a:latin typeface="Helvetica Neue"/>
                <a:ea typeface="Helvetica Neue"/>
                <a:cs typeface="Helvetica Neue"/>
                <a:sym typeface="Helvetica Neue"/>
              </a:rPr>
              <a:t>successful</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gain customers confidence</a:t>
            </a:r>
            <a:r>
              <a:rPr b="0" i="0" lang="en-US" sz="1900" u="none" cap="none" strike="noStrike">
                <a:solidFill>
                  <a:srgbClr val="EBEBEB"/>
                </a:solidFill>
                <a:latin typeface="Helvetica Neue"/>
                <a:ea typeface="Helvetica Neue"/>
                <a:cs typeface="Helvetica Neue"/>
                <a:sym typeface="Helvetica Neue"/>
              </a:rPr>
              <a:t> in </a:t>
            </a:r>
            <a:r>
              <a:rPr b="0" i="0" lang="en-US" sz="1900" u="none" cap="none" strike="noStrike">
                <a:solidFill>
                  <a:srgbClr val="9FC1EE"/>
                </a:solidFill>
                <a:latin typeface="Helvetica Neue"/>
                <a:ea typeface="Helvetica Neue"/>
                <a:cs typeface="Helvetica Neue"/>
                <a:sym typeface="Helvetica Neue"/>
              </a:rPr>
              <a:t>local</a:t>
            </a:r>
            <a:r>
              <a:rPr b="0" i="0" lang="en-US" sz="1900" u="none" cap="none" strike="noStrike">
                <a:solidFill>
                  <a:srgbClr val="EBEBEB"/>
                </a:solidFill>
                <a:latin typeface="Helvetica Neue"/>
                <a:ea typeface="Helvetica Neue"/>
                <a:cs typeface="Helvetica Neue"/>
                <a:sym typeface="Helvetica Neue"/>
              </a:rPr>
              <a:t>. We </a:t>
            </a:r>
            <a:r>
              <a:rPr b="0" i="0" lang="en-US" sz="1900" u="none" cap="none" strike="noStrike">
                <a:solidFill>
                  <a:srgbClr val="9FC1EE"/>
                </a:solidFill>
                <a:latin typeface="Helvetica Neue"/>
                <a:ea typeface="Helvetica Neue"/>
                <a:cs typeface="Helvetica Neue"/>
                <a:sym typeface="Helvetica Neue"/>
              </a:rPr>
              <a:t>develop</a:t>
            </a:r>
            <a:r>
              <a:rPr b="0" i="0" lang="en-US" sz="1900" u="none" cap="none" strike="noStrike">
                <a:solidFill>
                  <a:srgbClr val="EBEBEB"/>
                </a:solidFill>
                <a:latin typeface="Helvetica Neue"/>
                <a:ea typeface="Helvetica Neue"/>
                <a:cs typeface="Helvetica Neue"/>
                <a:sym typeface="Helvetica Neue"/>
              </a:rPr>
              <a:t> the </a:t>
            </a:r>
            <a:r>
              <a:rPr b="0" i="0" lang="en-US" sz="1900" u="none" cap="none" strike="noStrike">
                <a:solidFill>
                  <a:srgbClr val="9FC1EE"/>
                </a:solidFill>
                <a:latin typeface="Helvetica Neue"/>
                <a:ea typeface="Helvetica Neue"/>
                <a:cs typeface="Helvetica Neue"/>
                <a:sym typeface="Helvetica Neue"/>
              </a:rPr>
              <a:t>online shop</a:t>
            </a:r>
            <a:r>
              <a:rPr b="0" i="0" lang="en-US" sz="1900" u="none" cap="none" strike="noStrike">
                <a:solidFill>
                  <a:srgbClr val="EBEBEB"/>
                </a:solidFill>
                <a:latin typeface="Helvetica Neue"/>
                <a:ea typeface="Helvetica Neue"/>
                <a:cs typeface="Helvetica Neue"/>
                <a:sym typeface="Helvetica Neue"/>
              </a:rPr>
              <a:t> </a:t>
            </a:r>
            <a:r>
              <a:rPr b="0" i="0" lang="en-US" sz="1900" u="none" cap="none" strike="noStrike">
                <a:solidFill>
                  <a:srgbClr val="9FC1EE"/>
                </a:solidFill>
                <a:latin typeface="Helvetica Neue"/>
                <a:ea typeface="Helvetica Neue"/>
                <a:cs typeface="Helvetica Neue"/>
                <a:sym typeface="Helvetica Neue"/>
              </a:rPr>
              <a:t>website</a:t>
            </a:r>
            <a:r>
              <a:rPr b="0" i="0" lang="en-US" sz="1900" u="none" cap="none" strike="noStrike">
                <a:solidFill>
                  <a:srgbClr val="EBEBEB"/>
                </a:solidFill>
                <a:latin typeface="Helvetica Neue"/>
                <a:ea typeface="Helvetica Neue"/>
                <a:cs typeface="Helvetica Neue"/>
                <a:sym typeface="Helvetica Neue"/>
              </a:rPr>
              <a:t> to </a:t>
            </a:r>
            <a:r>
              <a:rPr b="0" i="0" lang="en-US" sz="1900" u="none" cap="none" strike="noStrike">
                <a:solidFill>
                  <a:srgbClr val="9FC1EE"/>
                </a:solidFill>
                <a:latin typeface="Helvetica Neue"/>
                <a:ea typeface="Helvetica Neue"/>
                <a:cs typeface="Helvetica Neue"/>
                <a:sym typeface="Helvetica Neue"/>
              </a:rPr>
              <a:t>providing seamless</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localized service</a:t>
            </a:r>
            <a:r>
              <a:rPr b="0" i="0" lang="en-US" sz="1900" u="none" cap="none" strike="noStrike">
                <a:solidFill>
                  <a:srgbClr val="EBEBEB"/>
                </a:solidFill>
                <a:latin typeface="Helvetica Neue"/>
                <a:ea typeface="Helvetica Neue"/>
                <a:cs typeface="Helvetica Neue"/>
                <a:sym typeface="Helvetica Neue"/>
              </a:rPr>
              <a:t>. Furthermore, our website also provide </a:t>
            </a:r>
            <a:r>
              <a:rPr b="0" i="0" lang="en-US" sz="1900" u="none" cap="none" strike="noStrike">
                <a:solidFill>
                  <a:srgbClr val="9FC1EE"/>
                </a:solidFill>
                <a:latin typeface="Helvetica Neue"/>
                <a:ea typeface="Helvetica Neue"/>
                <a:cs typeface="Helvetica Neue"/>
                <a:sym typeface="Helvetica Neue"/>
              </a:rPr>
              <a:t>customer</a:t>
            </a:r>
            <a:r>
              <a:rPr b="0" i="0" lang="en-US" sz="1900" u="none" cap="none" strike="noStrike">
                <a:solidFill>
                  <a:srgbClr val="EBEBEB"/>
                </a:solidFill>
                <a:latin typeface="Helvetica Neue"/>
                <a:ea typeface="Helvetica Neue"/>
                <a:cs typeface="Helvetica Neue"/>
                <a:sym typeface="Helvetica Neue"/>
              </a:rPr>
              <a:t> and </a:t>
            </a:r>
            <a:r>
              <a:rPr b="0" i="0" lang="en-US" sz="1900" u="none" cap="none" strike="noStrike">
                <a:solidFill>
                  <a:srgbClr val="9FC1EE"/>
                </a:solidFill>
                <a:latin typeface="Helvetica Neue"/>
                <a:ea typeface="Helvetica Neue"/>
                <a:cs typeface="Helvetica Neue"/>
                <a:sym typeface="Helvetica Neue"/>
              </a:rPr>
              <a:t>product replacement </a:t>
            </a:r>
            <a:r>
              <a:rPr b="0" i="0" lang="en-US" sz="1900" u="none" cap="none" strike="noStrike">
                <a:solidFill>
                  <a:srgbClr val="EBEBEB"/>
                </a:solidFill>
                <a:latin typeface="Helvetica Neue"/>
                <a:ea typeface="Helvetica Neue"/>
                <a:cs typeface="Helvetica Neue"/>
                <a:sym typeface="Helvetica Neue"/>
              </a:rPr>
              <a:t>services.</a:t>
            </a:r>
            <a:endParaRPr b="0" i="0" sz="3400" u="none" cap="none" strike="noStrike">
              <a:solidFill>
                <a:srgbClr val="EBEBEB"/>
              </a:solidFill>
              <a:latin typeface="Helvetica Neue"/>
              <a:ea typeface="Helvetica Neue"/>
              <a:cs typeface="Helvetica Neue"/>
              <a:sym typeface="Helvetica Neue"/>
            </a:endParaRPr>
          </a:p>
        </p:txBody>
      </p:sp>
      <p:pic>
        <p:nvPicPr>
          <p:cNvPr descr="logo.png" id="74" name="Shape 74"/>
          <p:cNvPicPr preferRelativeResize="0"/>
          <p:nvPr/>
        </p:nvPicPr>
        <p:blipFill rotWithShape="1">
          <a:blip r:embed="rId3">
            <a:alphaModFix/>
          </a:blip>
          <a:srcRect b="0" l="0" r="0" t="0"/>
          <a:stretch/>
        </p:blipFill>
        <p:spPr>
          <a:xfrm>
            <a:off x="762000" y="3060700"/>
            <a:ext cx="2536346" cy="101600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descr="Untitled.png" id="79" name="Shape 79"/>
          <p:cNvPicPr preferRelativeResize="0"/>
          <p:nvPr>
            <p:ph idx="2" type="pic"/>
          </p:nvPr>
        </p:nvPicPr>
        <p:blipFill rotWithShape="1">
          <a:blip r:embed="rId3">
            <a:alphaModFix/>
          </a:blip>
          <a:srcRect b="0" l="0" r="30" t="0"/>
          <a:stretch/>
        </p:blipFill>
        <p:spPr>
          <a:xfrm>
            <a:off x="94244" y="1108916"/>
            <a:ext cx="12810313" cy="5244752"/>
          </a:xfrm>
          <a:prstGeom prst="rect">
            <a:avLst/>
          </a:prstGeom>
          <a:noFill/>
          <a:ln>
            <a:noFill/>
          </a:ln>
          <a:effectLst>
            <a:outerShdw blurRad="254000" rotWithShape="0" dir="5400000" dist="127000">
              <a:srgbClr val="000000">
                <a:alpha val="69803"/>
              </a:srgbClr>
            </a:outerShdw>
          </a:effectLst>
        </p:spPr>
      </p:pic>
      <p:sp>
        <p:nvSpPr>
          <p:cNvPr id="80" name="Shape 80"/>
          <p:cNvSpPr txBox="1"/>
          <p:nvPr>
            <p:ph type="title"/>
          </p:nvPr>
        </p:nvSpPr>
        <p:spPr>
          <a:xfrm>
            <a:off x="762000" y="6642100"/>
            <a:ext cx="11480800" cy="5969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40"/>
              <a:buFont typeface="Helvetica Neue"/>
              <a:buNone/>
            </a:pPr>
            <a:r>
              <a:rPr b="1" i="0" lang="en-US" sz="3240" u="none" cap="none" strike="noStrike">
                <a:solidFill>
                  <a:srgbClr val="FFFFFF"/>
                </a:solidFill>
                <a:latin typeface="Helvetica Neue"/>
                <a:ea typeface="Helvetica Neue"/>
                <a:cs typeface="Helvetica Neue"/>
                <a:sym typeface="Helvetica Neue"/>
              </a:rPr>
              <a:t>Service Blueprint</a:t>
            </a:r>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User Stories</a:t>
            </a:r>
            <a:endParaRPr/>
          </a:p>
        </p:txBody>
      </p:sp>
      <p:sp>
        <p:nvSpPr>
          <p:cNvPr id="86" name="Shape 86"/>
          <p:cNvSpPr txBox="1"/>
          <p:nvPr>
            <p:ph idx="1" type="body"/>
          </p:nvPr>
        </p:nvSpPr>
        <p:spPr>
          <a:xfrm>
            <a:off x="762000" y="1968500"/>
            <a:ext cx="11480800" cy="75565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FF"/>
              </a:buClr>
              <a:buSzPts val="1700"/>
              <a:buFont typeface="Helvetica Neue"/>
              <a:buNone/>
            </a:pPr>
            <a:r>
              <a:rPr i="0" lang="en-US" sz="1800" cap="none" strike="noStrike">
                <a:solidFill>
                  <a:srgbClr val="FFFFFF"/>
                </a:solidFill>
                <a:uFill>
                  <a:noFill/>
                </a:uFill>
                <a:hlinkClick r:id="rId3"/>
              </a:rPr>
              <a:t>1. </a:t>
            </a:r>
            <a:r>
              <a:rPr i="0" lang="en-US" sz="1800" cap="none" strike="noStrike">
                <a:solidFill>
                  <a:srgbClr val="FFFFFF"/>
                </a:solidFill>
              </a:rPr>
              <a:t>As an online retailer, I want to order product from supplier so that I have product to sell on the website</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4"/>
              </a:rPr>
              <a:t>2. </a:t>
            </a:r>
            <a:r>
              <a:rPr i="0" lang="en-US" sz="1800" cap="none" strike="noStrike">
                <a:solidFill>
                  <a:srgbClr val="FFFFFF"/>
                </a:solidFill>
              </a:rPr>
              <a:t>As an employee, I want to confirm the ordered products are shipped to the warehouse so that I can update the database of the product storage</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5"/>
              </a:rPr>
              <a:t>3. </a:t>
            </a:r>
            <a:r>
              <a:rPr i="0" lang="en-US" sz="1800" cap="none" strike="noStrike">
                <a:solidFill>
                  <a:srgbClr val="FFFFFF"/>
                </a:solidFill>
              </a:rPr>
              <a:t>As a customer, I want to select product from the website so that I can buy the product</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6"/>
              </a:rPr>
              <a:t>4. </a:t>
            </a:r>
            <a:r>
              <a:rPr i="0" lang="en-US" sz="1800" cap="none" strike="noStrike">
                <a:solidFill>
                  <a:srgbClr val="FFFFFF"/>
                </a:solidFill>
              </a:rPr>
              <a:t>As a customer, I want to select product details (e.g. size, color, etc.) so that I have more choices of the product</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7"/>
              </a:rPr>
              <a:t>5. </a:t>
            </a:r>
            <a:r>
              <a:rPr i="0" lang="en-US" sz="1800" cap="none" strike="noStrike">
                <a:solidFill>
                  <a:srgbClr val="FFFFFF"/>
                </a:solidFill>
              </a:rPr>
              <a:t>As I customer, I want to select product quantity so that I can buy more same product at the same time</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8"/>
              </a:rPr>
              <a:t>6. </a:t>
            </a:r>
            <a:r>
              <a:rPr i="0" lang="en-US" sz="1800" cap="none" strike="noStrike">
                <a:solidFill>
                  <a:srgbClr val="FFFFFF"/>
                </a:solidFill>
              </a:rPr>
              <a:t>As a customer, I want to select a shipping address so that I can decide which address to receive the product</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9"/>
              </a:rPr>
              <a:t>7. </a:t>
            </a:r>
            <a:r>
              <a:rPr i="0" lang="en-US" sz="1800" cap="none" strike="noStrike">
                <a:solidFill>
                  <a:srgbClr val="FFFFFF"/>
                </a:solidFill>
              </a:rPr>
              <a:t>As I customer, I want to select shipping speed (e.g. 5 days) so that I can receive the product within the period</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10"/>
              </a:rPr>
              <a:t>8.</a:t>
            </a:r>
            <a:r>
              <a:rPr i="0" lang="en-US" sz="1800" cap="none" strike="noStrike">
                <a:solidFill>
                  <a:srgbClr val="FFFFFF"/>
                </a:solidFill>
              </a:rPr>
              <a:t> As a customer, I want to select payment method so that I have to pay for the product</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11"/>
              </a:rPr>
              <a:t>9. </a:t>
            </a:r>
            <a:r>
              <a:rPr i="0" lang="en-US" sz="1800" cap="none" strike="noStrike">
                <a:solidFill>
                  <a:srgbClr val="FFFFFF"/>
                </a:solidFill>
              </a:rPr>
              <a:t>As an online retailer, I want to select related customer product shipping details from database so that I can notify the logistics provider</a:t>
            </a:r>
            <a:endParaRPr sz="1800">
              <a:solidFill>
                <a:srgbClr val="FFFFFF"/>
              </a:solidFill>
            </a:endParaRPr>
          </a:p>
          <a:p>
            <a:pPr indent="0" lvl="0" marL="0" marR="0" rtl="0" algn="l">
              <a:lnSpc>
                <a:spcPct val="100000"/>
              </a:lnSpc>
              <a:spcBef>
                <a:spcPts val="2400"/>
              </a:spcBef>
              <a:spcAft>
                <a:spcPts val="0"/>
              </a:spcAft>
              <a:buClr>
                <a:srgbClr val="0000FF"/>
              </a:buClr>
              <a:buSzPts val="1700"/>
              <a:buFont typeface="Helvetica Neue"/>
              <a:buNone/>
            </a:pPr>
            <a:r>
              <a:rPr i="0" lang="en-US" sz="1800" cap="none" strike="noStrike">
                <a:solidFill>
                  <a:srgbClr val="FFFFFF"/>
                </a:solidFill>
                <a:uFill>
                  <a:noFill/>
                </a:uFill>
                <a:hlinkClick r:id="rId12"/>
              </a:rPr>
              <a:t>10. </a:t>
            </a:r>
            <a:r>
              <a:rPr i="0" lang="en-US" sz="1800" cap="none" strike="noStrike">
                <a:solidFill>
                  <a:srgbClr val="FFFFFF"/>
                </a:solidFill>
              </a:rPr>
              <a:t>As a logistic, I want to receive product shipping details from online retailer so that I can transport the product to customer address</a:t>
            </a:r>
            <a:endParaRPr sz="1800">
              <a:solidFill>
                <a:srgbClr val="FFFFFF"/>
              </a:solidFil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762000" y="203200"/>
            <a:ext cx="11480800" cy="214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Gherkin Sample Template</a:t>
            </a:r>
            <a:endParaRPr/>
          </a:p>
        </p:txBody>
      </p:sp>
      <p:graphicFrame>
        <p:nvGraphicFramePr>
          <p:cNvPr id="92" name="Shape 92"/>
          <p:cNvGraphicFramePr/>
          <p:nvPr/>
        </p:nvGraphicFramePr>
        <p:xfrm>
          <a:off x="600711" y="3074246"/>
          <a:ext cx="3000000" cy="3000000"/>
        </p:xfrm>
        <a:graphic>
          <a:graphicData uri="http://schemas.openxmlformats.org/drawingml/2006/table">
            <a:tbl>
              <a:tblPr>
                <a:noFill/>
                <a:tableStyleId>{F5C61D21-A1FB-4F83-B6EB-4B112C33C0A1}</a:tableStyleId>
              </a:tblPr>
              <a:tblGrid>
                <a:gridCol w="1432875"/>
                <a:gridCol w="1692150"/>
                <a:gridCol w="1473800"/>
                <a:gridCol w="1487675"/>
              </a:tblGrid>
              <a:tr h="297700">
                <a:tc gridSpan="4">
                  <a:txBody>
                    <a:bodyPr>
                      <a:noAutofit/>
                    </a:bodyPr>
                    <a:lstStyle/>
                    <a:p>
                      <a:pPr indent="228600" lvl="0" marL="0" marR="0" rtl="0" algn="ctr">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For Logistics</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000000">
                        <a:alpha val="0"/>
                      </a:srgbClr>
                    </a:solidFill>
                  </a:tcPr>
                </a:tc>
                <a:tc hMerge="1"/>
                <a:tc hMerge="1"/>
                <a:tc hMerge="1"/>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Code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Description</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Ordered</a:t>
                      </a:r>
                      <a:br>
                        <a:rPr lang="en-US" sz="2000" u="none" cap="none" strike="noStrike">
                          <a:solidFill>
                            <a:srgbClr val="EBEBEB"/>
                          </a:solidFill>
                        </a:rPr>
                      </a:br>
                      <a:r>
                        <a:rPr lang="en-US" sz="2000" u="none" cap="none" strike="noStrike">
                          <a:solidFill>
                            <a:srgbClr val="EBEBEB"/>
                          </a:solidFill>
                        </a:rPr>
                        <a:t>Quantity</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Date</a:t>
                      </a:r>
                      <a:endParaRPr/>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Shipping</a:t>
                      </a:r>
                      <a:br>
                        <a:rPr lang="en-US" sz="2000" u="none" cap="none" strike="noStrike">
                          <a:solidFill>
                            <a:srgbClr val="EBEBEB"/>
                          </a:solidFill>
                        </a:rPr>
                      </a:br>
                      <a:r>
                        <a:rPr lang="en-US" sz="2000" u="none" cap="none" strike="noStrike">
                          <a:solidFill>
                            <a:srgbClr val="EBEBEB"/>
                          </a:solidFill>
                        </a:rPr>
                        <a:t>Address 1</a:t>
                      </a:r>
                      <a:r>
                        <a:rPr lang="en-US" sz="2000"/>
                        <a:t>,2,3,4</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Phone no.</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Email</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Shipping</a:t>
                      </a:r>
                      <a:br>
                        <a:rPr lang="en-US" sz="2000" u="none" cap="none" strike="noStrike">
                          <a:solidFill>
                            <a:srgbClr val="EBEBEB"/>
                          </a:solidFill>
                        </a:rPr>
                      </a:br>
                      <a:r>
                        <a:rPr lang="en-US" sz="2000" u="none" cap="none" strike="noStrike">
                          <a:solidFill>
                            <a:srgbClr val="EBEBEB"/>
                          </a:solidFill>
                        </a:rPr>
                        <a:t>Fee</a:t>
                      </a:r>
                      <a:endParaRPr/>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Weight</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Size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Code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Customer</a:t>
                      </a:r>
                      <a:br>
                        <a:rPr lang="en-US" sz="2000" u="none" cap="none" strike="noStrike">
                          <a:solidFill>
                            <a:srgbClr val="EBEBEB"/>
                          </a:solidFill>
                        </a:rPr>
                      </a:br>
                      <a:r>
                        <a:rPr lang="en-US" sz="2000" u="none" cap="none" strike="noStrike">
                          <a:solidFill>
                            <a:srgbClr val="EBEBEB"/>
                          </a:solidFill>
                        </a:rPr>
                        <a:t>Name</a:t>
                      </a:r>
                      <a:endParaRPr/>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Code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Logistic</a:t>
                      </a:r>
                      <a:br>
                        <a:rPr lang="en-US" sz="2000" u="none" cap="none" strike="noStrike">
                          <a:solidFill>
                            <a:srgbClr val="EBEBEB"/>
                          </a:solidFill>
                        </a:rPr>
                      </a:br>
                      <a:r>
                        <a:rPr lang="en-US" sz="2000" u="none" cap="none" strike="noStrike">
                          <a:solidFill>
                            <a:srgbClr val="EBEBEB"/>
                          </a:solidFill>
                        </a:rPr>
                        <a:t>Code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Logistic</a:t>
                      </a:r>
                      <a:br>
                        <a:rPr lang="en-US" sz="2000" u="none" cap="none" strike="noStrike">
                          <a:solidFill>
                            <a:srgbClr val="EBEBEB"/>
                          </a:solidFill>
                        </a:rPr>
                      </a:br>
                      <a:r>
                        <a:rPr lang="en-US" sz="2000" u="none" cap="none" strike="noStrike">
                          <a:solidFill>
                            <a:srgbClr val="EBEBEB"/>
                          </a:solidFill>
                        </a:rPr>
                        <a:t>Name</a:t>
                      </a:r>
                      <a:endParaRPr/>
                    </a:p>
                  </a:txBody>
                  <a:tcPr marT="0" marB="0" marR="0" marL="0" anchor="ctr"/>
                </a:tc>
                <a:tc>
                  <a:txBody>
                    <a:bodyPr>
                      <a:noAutofit/>
                    </a:bodyPr>
                    <a:lstStyle/>
                    <a:p>
                      <a:pPr indent="228600" lvl="0" marL="0" marR="0" rtl="0" algn="ctr">
                        <a:lnSpc>
                          <a:spcPct val="100000"/>
                        </a:lnSpc>
                        <a:spcBef>
                          <a:spcPts val="0"/>
                        </a:spcBef>
                        <a:spcAft>
                          <a:spcPts val="0"/>
                        </a:spcAft>
                        <a:buClr>
                          <a:schemeClr val="lt1"/>
                        </a:buClr>
                        <a:buSzPts val="1800"/>
                        <a:buFont typeface="Helvetica Neue"/>
                        <a:buNone/>
                      </a:pPr>
                      <a:r>
                        <a:t/>
                      </a:r>
                      <a:endParaRPr sz="1800" u="none" cap="none" strike="noStrike"/>
                    </a:p>
                  </a:txBody>
                  <a:tcPr marT="0" marB="0" marR="0" marL="0" anchor="ctr"/>
                </a:tc>
              </a:tr>
            </a:tbl>
          </a:graphicData>
        </a:graphic>
      </p:graphicFrame>
      <p:graphicFrame>
        <p:nvGraphicFramePr>
          <p:cNvPr id="93" name="Shape 93"/>
          <p:cNvGraphicFramePr/>
          <p:nvPr/>
        </p:nvGraphicFramePr>
        <p:xfrm>
          <a:off x="6977662" y="3074246"/>
          <a:ext cx="3000000" cy="3000000"/>
        </p:xfrm>
        <a:graphic>
          <a:graphicData uri="http://schemas.openxmlformats.org/drawingml/2006/table">
            <a:tbl>
              <a:tblPr>
                <a:noFill/>
                <a:tableStyleId>{F5C61D21-A1FB-4F83-B6EB-4B112C33C0A1}</a:tableStyleId>
              </a:tblPr>
              <a:tblGrid>
                <a:gridCol w="1270200"/>
                <a:gridCol w="1397200"/>
                <a:gridCol w="1270200"/>
                <a:gridCol w="1270200"/>
              </a:tblGrid>
              <a:tr h="297700">
                <a:tc gridSpan="4">
                  <a:txBody>
                    <a:bodyPr>
                      <a:noAutofit/>
                    </a:bodyPr>
                    <a:lstStyle/>
                    <a:p>
                      <a:pPr indent="228600" lvl="0" marL="0" marR="0" rtl="0" algn="ctr">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For Supplier</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000000">
                        <a:alpha val="0"/>
                      </a:srgbClr>
                    </a:solidFill>
                  </a:tcPr>
                </a:tc>
                <a:tc hMerge="1"/>
                <a:tc hMerge="1"/>
                <a:tc hMerge="1"/>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Supplier</a:t>
                      </a:r>
                      <a:br>
                        <a:rPr lang="en-US" sz="2000" u="none" cap="none" strike="noStrike">
                          <a:solidFill>
                            <a:srgbClr val="EBEBEB"/>
                          </a:solidFill>
                        </a:rPr>
                      </a:br>
                      <a:r>
                        <a:rPr lang="en-US" sz="2000" u="none" cap="none" strike="noStrike">
                          <a:solidFill>
                            <a:srgbClr val="EBEBEB"/>
                          </a:solidFill>
                        </a:rPr>
                        <a:t>Code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Stock</a:t>
                      </a:r>
                      <a:br>
                        <a:rPr lang="en-US" sz="2000" u="none" cap="none" strike="noStrike">
                          <a:solidFill>
                            <a:srgbClr val="EBEBEB"/>
                          </a:solidFill>
                        </a:rPr>
                      </a:br>
                      <a:r>
                        <a:rPr lang="en-US" sz="2000" u="none" cap="none" strike="noStrike">
                          <a:solidFill>
                            <a:srgbClr val="EBEBEB"/>
                          </a:solidFill>
                        </a:rPr>
                        <a:t>Order no.</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Supplier</a:t>
                      </a:r>
                      <a:br>
                        <a:rPr lang="en-US" sz="2000" u="none" cap="none" strike="noStrike">
                          <a:solidFill>
                            <a:srgbClr val="EBEBEB"/>
                          </a:solidFill>
                        </a:rPr>
                      </a:br>
                      <a:r>
                        <a:rPr lang="en-US" sz="2000" u="none" cap="none" strike="noStrike">
                          <a:solidFill>
                            <a:srgbClr val="EBEBEB"/>
                          </a:solidFill>
                        </a:rPr>
                        <a:t>Name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Quantity</a:t>
                      </a:r>
                      <a:endParaRPr/>
                    </a:p>
                  </a:txBody>
                  <a:tcPr marT="0" marB="0" marR="0" marL="0" anchor="ctr"/>
                </a:tc>
              </a:tr>
              <a:tr h="1124550">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Date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Order</a:t>
                      </a:r>
                      <a:br>
                        <a:rPr lang="en-US" sz="2000" u="none" cap="none" strike="noStrike">
                          <a:solidFill>
                            <a:srgbClr val="EBEBEB"/>
                          </a:solidFill>
                        </a:rPr>
                      </a:b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Code</a:t>
                      </a:r>
                      <a:endParaRPr/>
                    </a:p>
                  </a:txBody>
                  <a:tcPr marT="0" marB="0" marR="0" marL="0" anchor="ctr"/>
                </a:tc>
                <a:tc>
                  <a:txBody>
                    <a:bodyPr>
                      <a:noAutofit/>
                    </a:bodyPr>
                    <a:lstStyle/>
                    <a:p>
                      <a:pPr indent="228600" lvl="0" marL="0" marR="0" rtl="0" algn="l">
                        <a:lnSpc>
                          <a:spcPct val="100000"/>
                        </a:lnSpc>
                        <a:spcBef>
                          <a:spcPts val="0"/>
                        </a:spcBef>
                        <a:spcAft>
                          <a:spcPts val="0"/>
                        </a:spcAft>
                        <a:buClr>
                          <a:srgbClr val="EBEBEB"/>
                        </a:buClr>
                        <a:buSzPts val="2000"/>
                        <a:buFont typeface="Helvetica Neue"/>
                        <a:buNone/>
                      </a:pPr>
                      <a:r>
                        <a:rPr lang="en-US" sz="2000" u="none" cap="none" strike="noStrike">
                          <a:solidFill>
                            <a:srgbClr val="EBEBEB"/>
                          </a:solidFill>
                        </a:rPr>
                        <a:t>Product</a:t>
                      </a:r>
                      <a:br>
                        <a:rPr lang="en-US" sz="2000" u="none" cap="none" strike="noStrike">
                          <a:solidFill>
                            <a:srgbClr val="EBEBEB"/>
                          </a:solidFill>
                        </a:rPr>
                      </a:br>
                      <a:r>
                        <a:rPr lang="en-US" sz="2000" u="none" cap="none" strike="noStrike">
                          <a:solidFill>
                            <a:srgbClr val="EBEBEB"/>
                          </a:solidFill>
                        </a:rPr>
                        <a:t>Price</a:t>
                      </a:r>
                      <a:endParaRPr/>
                    </a:p>
                  </a:txBody>
                  <a:tcPr marT="0" marB="0" marR="0" marL="0" anchor="ctr"/>
                </a:tc>
                <a:tc>
                  <a:txBody>
                    <a:bodyPr>
                      <a:noAutofit/>
                    </a:bodyPr>
                    <a:lstStyle/>
                    <a:p>
                      <a:pPr indent="228600" lvl="0" marL="0" marR="0" rtl="0" algn="ctr">
                        <a:lnSpc>
                          <a:spcPct val="100000"/>
                        </a:lnSpc>
                        <a:spcBef>
                          <a:spcPts val="0"/>
                        </a:spcBef>
                        <a:spcAft>
                          <a:spcPts val="0"/>
                        </a:spcAft>
                        <a:buClr>
                          <a:schemeClr val="lt1"/>
                        </a:buClr>
                        <a:buSzPts val="1800"/>
                        <a:buFont typeface="Helvetica Neue"/>
                        <a:buNone/>
                      </a:pPr>
                      <a:r>
                        <a:t/>
                      </a:r>
                      <a:endParaRPr sz="1800" u="none" cap="none" strike="noStrike"/>
                    </a:p>
                  </a:txBody>
                  <a:tcPr marT="0" marB="0" marR="0" marL="0" anchor="ctr"/>
                </a:tc>
              </a:tr>
            </a:tbl>
          </a:graphicData>
        </a:graphic>
      </p:graphicFrame>
    </p:spTree>
  </p:cSld>
  <p:clrMapOvr>
    <a:masterClrMapping/>
  </p:clrMapOvr>
  <mc:AlternateContent>
    <mc:Choice Requires="p14">
      <p:transition spd="slow" p14:dur="15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62000" y="12700"/>
            <a:ext cx="11480700" cy="2146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400"/>
              <a:buFont typeface="Helvetica Neue"/>
              <a:buNone/>
            </a:pPr>
            <a:r>
              <a:rPr b="1" i="0" lang="en-US" sz="6400" u="none" cap="none" strike="noStrike">
                <a:solidFill>
                  <a:srgbClr val="FFFFFF"/>
                </a:solidFill>
                <a:latin typeface="Helvetica Neue"/>
                <a:ea typeface="Helvetica Neue"/>
                <a:cs typeface="Helvetica Neue"/>
                <a:sym typeface="Helvetica Neue"/>
              </a:rPr>
              <a:t>Data Interface Layout</a:t>
            </a:r>
            <a:endParaRPr/>
          </a:p>
        </p:txBody>
      </p:sp>
      <p:graphicFrame>
        <p:nvGraphicFramePr>
          <p:cNvPr id="99" name="Shape 99"/>
          <p:cNvGraphicFramePr/>
          <p:nvPr/>
        </p:nvGraphicFramePr>
        <p:xfrm>
          <a:off x="260350" y="2650821"/>
          <a:ext cx="3000000" cy="3000000"/>
        </p:xfrm>
        <a:graphic>
          <a:graphicData uri="http://schemas.openxmlformats.org/drawingml/2006/table">
            <a:tbl>
              <a:tblPr bandRow="1" firstRow="1">
                <a:noFill/>
                <a:tableStyleId>{9A846655-1265-4827-AC5C-699ED3855730}</a:tableStyleId>
              </a:tblPr>
              <a:tblGrid>
                <a:gridCol w="1384300"/>
                <a:gridCol w="1333500"/>
                <a:gridCol w="1384300"/>
                <a:gridCol w="1371600"/>
                <a:gridCol w="1549400"/>
                <a:gridCol w="1168400"/>
                <a:gridCol w="1371600"/>
                <a:gridCol w="1371600"/>
                <a:gridCol w="1549400"/>
              </a:tblGrid>
              <a:tr h="680050">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Order</a:t>
                      </a:r>
                      <a:br>
                        <a:rPr b="1" lang="en-US" sz="1800" u="none" cap="none" strike="noStrike">
                          <a:solidFill>
                            <a:srgbClr val="EBEBEB"/>
                          </a:solidFill>
                        </a:rPr>
                      </a:br>
                      <a:r>
                        <a:rPr b="1" lang="en-US" sz="1800" u="none" cap="none" strike="noStrike">
                          <a:solidFill>
                            <a:srgbClr val="EBEBEB"/>
                          </a:solidFill>
                        </a:rPr>
                        <a:t>Code </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Product</a:t>
                      </a:r>
                      <a:br>
                        <a:rPr b="1" lang="en-US" sz="1800" u="none" cap="none" strike="noStrike">
                          <a:solidFill>
                            <a:srgbClr val="EBEBEB"/>
                          </a:solidFill>
                        </a:rPr>
                      </a:br>
                      <a:r>
                        <a:rPr b="1" lang="en-US" sz="1800" u="none" cap="none" strike="noStrike">
                          <a:solidFill>
                            <a:srgbClr val="EBEBEB"/>
                          </a:solidFill>
                        </a:rPr>
                        <a:t>Code</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Logistic</a:t>
                      </a:r>
                      <a:br>
                        <a:rPr b="1" lang="en-US" sz="1800" u="none" cap="none" strike="noStrike">
                          <a:solidFill>
                            <a:srgbClr val="EBEBEB"/>
                          </a:solidFill>
                        </a:rPr>
                      </a:br>
                      <a:r>
                        <a:rPr b="1" lang="en-US" sz="1800" u="none" cap="none" strike="noStrike">
                          <a:solidFill>
                            <a:srgbClr val="EBEBEB"/>
                          </a:solidFill>
                        </a:rPr>
                        <a:t>Code</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Code</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Product</a:t>
                      </a:r>
                      <a:br>
                        <a:rPr b="1" lang="en-US" sz="1800" u="none" cap="none" strike="noStrike">
                          <a:solidFill>
                            <a:srgbClr val="EBEBEB"/>
                          </a:solidFill>
                        </a:rPr>
                      </a:br>
                      <a:r>
                        <a:rPr b="1" lang="en-US" sz="1800" u="none" cap="none" strike="noStrike">
                          <a:solidFill>
                            <a:srgbClr val="EBEBEB"/>
                          </a:solidFill>
                        </a:rPr>
                        <a:t>Description</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Logistic</a:t>
                      </a:r>
                      <a:br>
                        <a:rPr b="1" lang="en-US" sz="1800" u="none" cap="none" strike="noStrike">
                          <a:solidFill>
                            <a:srgbClr val="EBEBEB"/>
                          </a:solidFill>
                        </a:rPr>
                      </a:br>
                      <a:r>
                        <a:rPr b="1" lang="en-US" sz="1800" u="none" cap="none" strike="noStrike">
                          <a:solidFill>
                            <a:srgbClr val="EBEBEB"/>
                          </a:solidFill>
                        </a:rPr>
                        <a:t>Name</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Name</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Phone</a:t>
                      </a:r>
                      <a:br>
                        <a:rPr b="1" lang="en-US" sz="1800" u="none" cap="none" strike="noStrike">
                          <a:solidFill>
                            <a:srgbClr val="EBEBEB"/>
                          </a:solidFill>
                        </a:rPr>
                      </a:br>
                      <a:r>
                        <a:rPr b="1" lang="en-US" sz="1800" u="none" cap="none" strike="noStrike">
                          <a:solidFill>
                            <a:srgbClr val="EBEBEB"/>
                          </a:solidFill>
                        </a:rPr>
                        <a:t>No.</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EBEBEB"/>
                        </a:buClr>
                        <a:buSzPts val="1800"/>
                        <a:buFont typeface="Helvetica Neue"/>
                        <a:buNone/>
                      </a:pPr>
                      <a:r>
                        <a:rPr b="1" lang="en-US" sz="1800" u="none" cap="none" strike="noStrike">
                          <a:solidFill>
                            <a:srgbClr val="EBEBEB"/>
                          </a:solidFill>
                        </a:rPr>
                        <a:t>Customer</a:t>
                      </a:r>
                      <a:br>
                        <a:rPr b="1" lang="en-US" sz="1800" u="none" cap="none" strike="noStrike">
                          <a:solidFill>
                            <a:srgbClr val="EBEBEB"/>
                          </a:solidFill>
                        </a:rPr>
                      </a:br>
                      <a:r>
                        <a:rPr b="1" lang="en-US" sz="1800" u="none" cap="none" strike="noStrike">
                          <a:solidFill>
                            <a:srgbClr val="EBEBEB"/>
                          </a:solidFill>
                        </a:rPr>
                        <a:t>Email</a:t>
                      </a:r>
                      <a:endParaRPr/>
                    </a:p>
                  </a:txBody>
                  <a:tcPr marT="0" marB="0" marR="0" marL="0" anchor="ctr"/>
                </a:tc>
              </a:tr>
              <a:tr h="1124550">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OC000001</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PC000001</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LC000001</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CC000001</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Iphone X,</a:t>
                      </a:r>
                      <a:br>
                        <a:rPr lang="en-US" sz="1800" u="none" cap="none" strike="noStrike">
                          <a:solidFill>
                            <a:srgbClr val="535353"/>
                          </a:solidFill>
                        </a:rPr>
                      </a:br>
                      <a:r>
                        <a:rPr lang="en-US" sz="1800" u="none" cap="none" strike="noStrike">
                          <a:solidFill>
                            <a:srgbClr val="535353"/>
                          </a:solidFill>
                        </a:rPr>
                        <a:t>64 GB,</a:t>
                      </a:r>
                      <a:br>
                        <a:rPr lang="en-US" sz="1800" u="none" cap="none" strike="noStrike">
                          <a:solidFill>
                            <a:srgbClr val="535353"/>
                          </a:solidFill>
                        </a:rPr>
                      </a:br>
                      <a:r>
                        <a:rPr lang="en-US" sz="1800" u="none" cap="none" strike="noStrike">
                          <a:solidFill>
                            <a:srgbClr val="535353"/>
                          </a:solidFill>
                        </a:rPr>
                        <a:t>Black</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Group</a:t>
                      </a:r>
                      <a:br>
                        <a:rPr lang="en-US" sz="1800" u="none" cap="none" strike="noStrike">
                          <a:solidFill>
                            <a:srgbClr val="535353"/>
                          </a:solidFill>
                        </a:rPr>
                      </a:br>
                      <a:r>
                        <a:rPr lang="en-US" sz="1800" u="none" cap="none" strike="noStrike">
                          <a:solidFill>
                            <a:srgbClr val="535353"/>
                          </a:solidFill>
                        </a:rPr>
                        <a:t> 4,5</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Mr. A</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none" cap="none" strike="noStrike">
                          <a:solidFill>
                            <a:srgbClr val="535353"/>
                          </a:solidFill>
                        </a:rPr>
                        <a:t>+852</a:t>
                      </a:r>
                      <a:br>
                        <a:rPr lang="en-US" sz="1800" u="none" cap="none" strike="noStrike">
                          <a:solidFill>
                            <a:srgbClr val="535353"/>
                          </a:solidFill>
                        </a:rPr>
                      </a:br>
                      <a:r>
                        <a:rPr lang="en-US" sz="1800" u="none" cap="none" strike="noStrike">
                          <a:solidFill>
                            <a:srgbClr val="535353"/>
                          </a:solidFill>
                        </a:rPr>
                        <a:t>61234567</a:t>
                      </a:r>
                      <a:endParaRPr/>
                    </a:p>
                  </a:txBody>
                  <a:tcPr marT="0" marB="0" marR="0" marL="0" anchor="ctr"/>
                </a:tc>
                <a:tc>
                  <a:txBody>
                    <a:bodyPr>
                      <a:noAutofit/>
                    </a:bodyPr>
                    <a:lstStyle/>
                    <a:p>
                      <a:pPr indent="228600" lvl="0" marL="0" marR="0" rtl="0" algn="ctr">
                        <a:lnSpc>
                          <a:spcPct val="100000"/>
                        </a:lnSpc>
                        <a:spcBef>
                          <a:spcPts val="0"/>
                        </a:spcBef>
                        <a:spcAft>
                          <a:spcPts val="0"/>
                        </a:spcAft>
                        <a:buClr>
                          <a:srgbClr val="535353"/>
                        </a:buClr>
                        <a:buSzPts val="1800"/>
                        <a:buFont typeface="Helvetica Neue"/>
                        <a:buNone/>
                      </a:pPr>
                      <a:r>
                        <a:rPr lang="en-US" sz="1800" u="sng" cap="none" strike="noStrike">
                          <a:solidFill>
                            <a:schemeClr val="hlink"/>
                          </a:solidFill>
                          <a:hlinkClick r:id="rId3"/>
                        </a:rPr>
                        <a:t>customer@gmail.com</a:t>
                      </a:r>
                      <a:endParaRPr/>
                    </a:p>
                  </a:txBody>
                  <a:tcPr marT="0" marB="0" marR="0" marL="0" anchor="ctr"/>
                </a:tc>
              </a:tr>
            </a:tbl>
          </a:graphicData>
        </a:graphic>
      </p:graphicFrame>
      <p:pic>
        <p:nvPicPr>
          <p:cNvPr id="100" name="Shape 100"/>
          <p:cNvPicPr preferRelativeResize="0"/>
          <p:nvPr/>
        </p:nvPicPr>
        <p:blipFill rotWithShape="1">
          <a:blip r:embed="rId4">
            <a:alphaModFix/>
          </a:blip>
          <a:srcRect b="0" l="0" r="0" t="0"/>
          <a:stretch/>
        </p:blipFill>
        <p:spPr>
          <a:xfrm>
            <a:off x="212546" y="5095944"/>
            <a:ext cx="12579617" cy="2087150"/>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descr="Untitled1.png" id="105" name="Shape 105"/>
          <p:cNvPicPr preferRelativeResize="0"/>
          <p:nvPr>
            <p:ph idx="2" type="pic"/>
          </p:nvPr>
        </p:nvPicPr>
        <p:blipFill rotWithShape="1">
          <a:blip r:embed="rId3">
            <a:alphaModFix/>
          </a:blip>
          <a:srcRect b="0" l="0" r="0" t="0"/>
          <a:stretch/>
        </p:blipFill>
        <p:spPr>
          <a:xfrm>
            <a:off x="1387786" y="962137"/>
            <a:ext cx="10229227" cy="5740403"/>
          </a:xfrm>
          <a:prstGeom prst="rect">
            <a:avLst/>
          </a:prstGeom>
          <a:noFill/>
          <a:ln>
            <a:noFill/>
          </a:ln>
          <a:effectLst>
            <a:outerShdw blurRad="254000" rotWithShape="0" dir="5400000" dist="127000">
              <a:srgbClr val="000000">
                <a:alpha val="69803"/>
              </a:srgbClr>
            </a:outerShdw>
          </a:effectLst>
        </p:spPr>
      </p:pic>
      <p:sp>
        <p:nvSpPr>
          <p:cNvPr id="106" name="Shape 106"/>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800"/>
              <a:buFont typeface="Helvetica Neue"/>
              <a:buNone/>
            </a:pPr>
            <a:r>
              <a:rPr b="1" i="0" lang="en-US" sz="3800" u="none" cap="none" strike="noStrike">
                <a:solidFill>
                  <a:srgbClr val="FFFFFF"/>
                </a:solidFill>
                <a:latin typeface="Helvetica Neue"/>
                <a:ea typeface="Helvetica Neue"/>
                <a:cs typeface="Helvetica Neue"/>
                <a:sym typeface="Helvetica Neue"/>
              </a:rPr>
              <a:t>Product Backlog</a:t>
            </a:r>
            <a:endParaRPr/>
          </a:p>
        </p:txBody>
      </p:sp>
      <p:sp>
        <p:nvSpPr>
          <p:cNvPr id="107" name="Shape 107"/>
          <p:cNvSpPr txBox="1"/>
          <p:nvPr/>
        </p:nvSpPr>
        <p:spPr>
          <a:xfrm>
            <a:off x="3952443" y="-4596"/>
            <a:ext cx="5099914" cy="771192"/>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400"/>
              <a:buFont typeface="Helvetica Neue"/>
              <a:buNone/>
            </a:pPr>
            <a:r>
              <a:rPr b="1" i="0" lang="en-US" sz="4400" u="none" cap="none" strike="noStrike">
                <a:solidFill>
                  <a:srgbClr val="FFFFFF"/>
                </a:solidFill>
                <a:latin typeface="Helvetica Neue"/>
                <a:ea typeface="Helvetica Neue"/>
                <a:cs typeface="Helvetica Neue"/>
                <a:sym typeface="Helvetica Neue"/>
              </a:rPr>
              <a:t>Agile Methodology</a:t>
            </a:r>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descr="Untitled2.png" id="112" name="Shape 112"/>
          <p:cNvPicPr preferRelativeResize="0"/>
          <p:nvPr>
            <p:ph idx="2" type="pic"/>
          </p:nvPr>
        </p:nvPicPr>
        <p:blipFill rotWithShape="1">
          <a:blip r:embed="rId3">
            <a:alphaModFix/>
          </a:blip>
          <a:srcRect b="0" l="0" r="0" t="0"/>
          <a:stretch/>
        </p:blipFill>
        <p:spPr>
          <a:xfrm>
            <a:off x="207869" y="874600"/>
            <a:ext cx="12585701" cy="5714128"/>
          </a:xfrm>
          <a:prstGeom prst="rect">
            <a:avLst/>
          </a:prstGeom>
          <a:noFill/>
          <a:ln>
            <a:noFill/>
          </a:ln>
          <a:effectLst>
            <a:outerShdw blurRad="254000" rotWithShape="0" dir="5400000" dist="127000">
              <a:srgbClr val="000000">
                <a:alpha val="69803"/>
              </a:srgbClr>
            </a:outerShdw>
          </a:effectLst>
        </p:spPr>
      </p:pic>
      <p:sp>
        <p:nvSpPr>
          <p:cNvPr id="113" name="Shape 113"/>
          <p:cNvSpPr txBox="1"/>
          <p:nvPr>
            <p:ph type="title"/>
          </p:nvPr>
        </p:nvSpPr>
        <p:spPr>
          <a:xfrm>
            <a:off x="762000" y="6883400"/>
            <a:ext cx="11480800" cy="10795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800"/>
              <a:buFont typeface="Helvetica Neue"/>
              <a:buNone/>
            </a:pPr>
            <a:r>
              <a:rPr b="1" i="0" lang="en-US" sz="3800" u="none" cap="none" strike="noStrike">
                <a:solidFill>
                  <a:srgbClr val="FFFFFF"/>
                </a:solidFill>
                <a:latin typeface="Helvetica Neue"/>
                <a:ea typeface="Helvetica Neue"/>
                <a:cs typeface="Helvetica Neue"/>
                <a:sym typeface="Helvetica Neue"/>
              </a:rPr>
              <a:t>Sprint Backlog</a:t>
            </a:r>
            <a:endParaRPr/>
          </a:p>
        </p:txBody>
      </p:sp>
      <p:sp>
        <p:nvSpPr>
          <p:cNvPr id="114" name="Shape 114"/>
          <p:cNvSpPr txBox="1"/>
          <p:nvPr/>
        </p:nvSpPr>
        <p:spPr>
          <a:xfrm>
            <a:off x="3952443" y="20804"/>
            <a:ext cx="5099914" cy="771192"/>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400"/>
              <a:buFont typeface="Helvetica Neue"/>
              <a:buNone/>
            </a:pPr>
            <a:r>
              <a:rPr b="1" i="0" lang="en-US" sz="4400" u="none" cap="none" strike="noStrike">
                <a:solidFill>
                  <a:srgbClr val="FFFFFF"/>
                </a:solidFill>
                <a:latin typeface="Helvetica Neue"/>
                <a:ea typeface="Helvetica Neue"/>
                <a:cs typeface="Helvetica Neue"/>
                <a:sym typeface="Helvetica Neue"/>
              </a:rPr>
              <a:t>Agile Methodology</a:t>
            </a:r>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2">
  <a:themeElements>
    <a:clrScheme name="New_Template2">
      <a:dk1>
        <a:srgbClr val="EBEBEB"/>
      </a:dk1>
      <a:lt1>
        <a:srgbClr val="C000EB"/>
      </a:lt1>
      <a:dk2>
        <a:srgbClr val="A7A7A7"/>
      </a:dk2>
      <a:lt2>
        <a:srgbClr val="535353"/>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A7A7A7"/>
      </a:dk2>
      <a:lt2>
        <a:srgbClr val="535353"/>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