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58" r:id="rId11"/>
    <p:sldId id="267" r:id="rId12"/>
    <p:sldId id="259" r:id="rId13"/>
    <p:sldId id="268" r:id="rId14"/>
    <p:sldId id="260" r:id="rId15"/>
    <p:sldId id="273" r:id="rId16"/>
    <p:sldId id="274" r:id="rId17"/>
    <p:sldId id="261" r:id="rId18"/>
    <p:sldId id="272" r:id="rId19"/>
    <p:sldId id="270" r:id="rId20"/>
    <p:sldId id="271" r:id="rId21"/>
    <p:sldId id="266" r:id="rId22"/>
  </p:sldIdLst>
  <p:sldSz cx="9144000" cy="5149850"/>
  <p:notesSz cx="9144000" cy="51498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9FD4E2-AFED-4B8A-7236-63F557E3CE74}" v="3265" dt="2022-11-29T03:00:26.62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26" y="7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4800599"/>
            <a:ext cx="9141460" cy="344805"/>
          </a:xfrm>
          <a:custGeom>
            <a:avLst/>
            <a:gdLst/>
            <a:ahLst/>
            <a:cxnLst/>
            <a:rect l="l" t="t" r="r" b="b"/>
            <a:pathLst>
              <a:path w="9141460" h="344804">
                <a:moveTo>
                  <a:pt x="9140952" y="0"/>
                </a:moveTo>
                <a:lnTo>
                  <a:pt x="0" y="0"/>
                </a:lnTo>
                <a:lnTo>
                  <a:pt x="0" y="344424"/>
                </a:lnTo>
                <a:lnTo>
                  <a:pt x="9140952" y="344424"/>
                </a:lnTo>
                <a:lnTo>
                  <a:pt x="9140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751832"/>
            <a:ext cx="9141460" cy="45720"/>
          </a:xfrm>
          <a:custGeom>
            <a:avLst/>
            <a:gdLst/>
            <a:ahLst/>
            <a:cxnLst/>
            <a:rect l="l" t="t" r="r" b="b"/>
            <a:pathLst>
              <a:path w="9141460" h="45720">
                <a:moveTo>
                  <a:pt x="9140952" y="0"/>
                </a:moveTo>
                <a:lnTo>
                  <a:pt x="0" y="0"/>
                </a:lnTo>
                <a:lnTo>
                  <a:pt x="0" y="45719"/>
                </a:lnTo>
                <a:lnTo>
                  <a:pt x="9140952" y="45719"/>
                </a:lnTo>
                <a:lnTo>
                  <a:pt x="9140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00599"/>
            <a:ext cx="9144000" cy="344805"/>
          </a:xfrm>
          <a:custGeom>
            <a:avLst/>
            <a:gdLst/>
            <a:ahLst/>
            <a:cxnLst/>
            <a:rect l="l" t="t" r="r" b="b"/>
            <a:pathLst>
              <a:path w="9144000" h="344804">
                <a:moveTo>
                  <a:pt x="9144000" y="0"/>
                </a:moveTo>
                <a:lnTo>
                  <a:pt x="0" y="0"/>
                </a:lnTo>
                <a:lnTo>
                  <a:pt x="0" y="344424"/>
                </a:lnTo>
                <a:lnTo>
                  <a:pt x="9144000" y="344424"/>
                </a:lnTo>
                <a:lnTo>
                  <a:pt x="9144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751832"/>
            <a:ext cx="9144000" cy="48895"/>
          </a:xfrm>
          <a:custGeom>
            <a:avLst/>
            <a:gdLst/>
            <a:ahLst/>
            <a:cxnLst/>
            <a:rect l="l" t="t" r="r" b="b"/>
            <a:pathLst>
              <a:path w="9144000" h="48895">
                <a:moveTo>
                  <a:pt x="9144000" y="0"/>
                </a:moveTo>
                <a:lnTo>
                  <a:pt x="0" y="0"/>
                </a:lnTo>
                <a:lnTo>
                  <a:pt x="0" y="48767"/>
                </a:lnTo>
                <a:lnTo>
                  <a:pt x="9144000" y="48767"/>
                </a:lnTo>
                <a:lnTo>
                  <a:pt x="9144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96111" y="1304543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9029" y="2140661"/>
            <a:ext cx="3345941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500" y="2020950"/>
            <a:ext cx="9017000" cy="2396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531" y="327482"/>
            <a:ext cx="548957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116330" algn="l"/>
                <a:tab pos="1351280" algn="l"/>
              </a:tabLst>
            </a:pPr>
            <a:r>
              <a:rPr lang="pt-BR" sz="2400" spc="19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Fundamentos de redes de Computadores</a:t>
            </a:r>
            <a:r>
              <a:rPr sz="2400" spc="19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	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4605" y="1476527"/>
            <a:ext cx="7625995" cy="3276538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71450">
              <a:spcBef>
                <a:spcPts val="110"/>
              </a:spcBef>
            </a:pPr>
            <a:r>
              <a:rPr lang="pt-BR" sz="8800" spc="5" dirty="0">
                <a:latin typeface="Calibri"/>
                <a:cs typeface="Calibri"/>
              </a:rPr>
              <a:t>IEEE 802.3 e IEEE 802.11</a:t>
            </a:r>
            <a:endParaRPr lang="en-US" dirty="0">
              <a:latin typeface="Calibri"/>
              <a:cs typeface="Calibri"/>
            </a:endParaRPr>
          </a:p>
          <a:p>
            <a:pPr marL="180340" indent="-167640">
              <a:spcBef>
                <a:spcPts val="5"/>
              </a:spcBef>
              <a:buChar char="•"/>
              <a:tabLst>
                <a:tab pos="180340" algn="l"/>
              </a:tabLst>
            </a:pPr>
            <a:r>
              <a:rPr sz="1800" spc="-5" dirty="0">
                <a:latin typeface="Calibri"/>
                <a:cs typeface="Calibri"/>
              </a:rPr>
              <a:t>Victor</a:t>
            </a:r>
            <a:r>
              <a:rPr lang="en-US" spc="-5" dirty="0">
                <a:latin typeface="Calibri"/>
                <a:cs typeface="Calibri"/>
              </a:rPr>
              <a:t> Hugo Oliveira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Leão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–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200028367</a:t>
            </a:r>
          </a:p>
          <a:p>
            <a:pPr marL="180340" indent="-167640">
              <a:spcBef>
                <a:spcPts val="5"/>
              </a:spcBef>
              <a:buFont typeface="Arial"/>
              <a:buChar char="•"/>
              <a:tabLst>
                <a:tab pos="180340" algn="l"/>
              </a:tabLst>
            </a:pPr>
            <a:r>
              <a:rPr lang="en-US" spc="-5" dirty="0">
                <a:latin typeface="Calibri"/>
                <a:cs typeface="Calibri"/>
              </a:rPr>
              <a:t>Vinícius Assumpção de Araújo - 200028472</a:t>
            </a:r>
            <a:endParaRPr lang="pt-BR"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65125"/>
            <a:ext cx="67056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pt-BR" sz="4000" dirty="0"/>
              <a:t>IEEE 802.11 – Redes sem fio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696249"/>
            <a:ext cx="3623310" cy="571118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356870" marR="5080" indent="-344805" algn="just">
              <a:lnSpc>
                <a:spcPct val="116700"/>
              </a:lnSpc>
              <a:spcBef>
                <a:spcPts val="110"/>
              </a:spcBef>
              <a:buFont typeface="Tahoma"/>
              <a:buChar char="●"/>
              <a:tabLst>
                <a:tab pos="356870" algn="l"/>
                <a:tab pos="357505" algn="l"/>
              </a:tabLst>
            </a:pPr>
            <a:r>
              <a:rPr lang="pt-BR" sz="1600" dirty="0"/>
              <a:t>O </a:t>
            </a:r>
            <a:r>
              <a:rPr lang="pt-BR" sz="1600" b="1" dirty="0"/>
              <a:t>IEEE 802.11</a:t>
            </a:r>
            <a:r>
              <a:rPr lang="pt-BR" sz="1600" dirty="0"/>
              <a:t> foi publicado pela primeira vez em </a:t>
            </a:r>
            <a:r>
              <a:rPr lang="pt-BR" sz="1600" b="1" dirty="0"/>
              <a:t>1997</a:t>
            </a:r>
            <a:r>
              <a:rPr lang="pt-BR" sz="1600" dirty="0"/>
              <a:t>.</a:t>
            </a:r>
            <a:endParaRPr lang="en-US" sz="1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3400" y="2267367"/>
            <a:ext cx="4378960" cy="1261884"/>
          </a:xfrm>
          <a:prstGeom prst="rect">
            <a:avLst/>
          </a:prstGeom>
        </p:spPr>
        <p:txBody>
          <a:bodyPr vert="horz" wrap="square" lIns="0" tIns="30480" rIns="0" bIns="0" rtlCol="0" anchor="t">
            <a:spAutoFit/>
          </a:bodyPr>
          <a:lstStyle/>
          <a:p>
            <a:pPr marL="356870" indent="-344805" algn="just">
              <a:lnSpc>
                <a:spcPct val="100000"/>
              </a:lnSpc>
              <a:spcBef>
                <a:spcPts val="240"/>
              </a:spcBef>
              <a:buFont typeface="Tahoma"/>
              <a:buChar char="●"/>
              <a:tabLst>
                <a:tab pos="356870" algn="l"/>
                <a:tab pos="357505" algn="l"/>
              </a:tabLst>
            </a:pPr>
            <a:r>
              <a:rPr lang="pt-BR" sz="1600" dirty="0"/>
              <a:t>Alguns produtos que usam a especificação IEEE 802.11 original apareceram no mercado, mas logo foram substituídos pelos produtos IEEE 802.11B quando a "Modificação B" do padrão original foi ratificada em 1999.</a:t>
            </a:r>
            <a:endParaRPr lang="en-US" sz="1500" dirty="0">
              <a:latin typeface="Times New Roman"/>
              <a:cs typeface="Times New Roman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CB75620-C6DC-4603-A045-63FFE6FE2E0F}"/>
              </a:ext>
            </a:extLst>
          </p:cNvPr>
          <p:cNvSpPr txBox="1"/>
          <p:nvPr/>
        </p:nvSpPr>
        <p:spPr>
          <a:xfrm>
            <a:off x="228600" y="2522341"/>
            <a:ext cx="3623310" cy="1509709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356870" marR="5080" indent="-344805" algn="just">
              <a:lnSpc>
                <a:spcPct val="116700"/>
              </a:lnSpc>
              <a:spcBef>
                <a:spcPts val="110"/>
              </a:spcBef>
              <a:buFont typeface="Tahoma"/>
              <a:buChar char="●"/>
              <a:tabLst>
                <a:tab pos="356870" algn="l"/>
                <a:tab pos="357505" algn="l"/>
              </a:tabLst>
            </a:pPr>
            <a:r>
              <a:rPr lang="pt-BR" sz="1400" dirty="0"/>
              <a:t>Foi especificado o mesmo método de acesso médio à Ethernet, conhecido como </a:t>
            </a:r>
            <a:r>
              <a:rPr lang="pt-BR" sz="1400" b="1" dirty="0"/>
              <a:t>Acesso Múltiplo a Operadora com Prevenção de Colisão</a:t>
            </a:r>
            <a:r>
              <a:rPr lang="pt-BR" sz="1400" dirty="0"/>
              <a:t> e originalmente especificou duas taxas de dados básicas (1 e 2 Mbps) para transmitir por infravermelho ou 2,4 GHz.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DA2A1-3B46-48EA-AB42-EAC3D752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708" y="60325"/>
            <a:ext cx="7385892" cy="2031325"/>
          </a:xfrm>
        </p:spPr>
        <p:txBody>
          <a:bodyPr/>
          <a:lstStyle/>
          <a:p>
            <a:r>
              <a:rPr lang="pt-BR" dirty="0"/>
              <a:t>IEEE 802.11 – Redes sem fio</a:t>
            </a:r>
            <a:br>
              <a:rPr lang="pt-BR" dirty="0"/>
            </a:b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5EF72CF-4CAA-47CB-82F4-21F301DC9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43" y="798189"/>
            <a:ext cx="7530335" cy="3376935"/>
          </a:xfrm>
          <a:prstGeom prst="rect">
            <a:avLst/>
          </a:prstGeo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4FA8F6D-3520-48BC-BB53-B083BE1BA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0" y="4243939"/>
            <a:ext cx="9017000" cy="215444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BR" sz="1400" dirty="0"/>
              <a:t>Figura 6</a:t>
            </a:r>
            <a:r>
              <a:rPr lang="en-US" sz="1400" dirty="0"/>
              <a:t>: </a:t>
            </a:r>
            <a:r>
              <a:rPr lang="en-US" sz="1400" dirty="0" err="1"/>
              <a:t>Gráfico</a:t>
            </a:r>
            <a:r>
              <a:rPr lang="en-US" sz="1400" dirty="0"/>
              <a:t> com </a:t>
            </a:r>
            <a:r>
              <a:rPr lang="en-US" sz="1400" dirty="0" err="1"/>
              <a:t>diferentes</a:t>
            </a:r>
            <a:r>
              <a:rPr lang="en-US" sz="1400" dirty="0"/>
              <a:t> </a:t>
            </a:r>
            <a:r>
              <a:rPr lang="en-US" sz="1400" dirty="0" err="1"/>
              <a:t>vers</a:t>
            </a:r>
            <a:r>
              <a:rPr lang="pt-BR" sz="1400" dirty="0" err="1"/>
              <a:t>ões</a:t>
            </a:r>
            <a:r>
              <a:rPr lang="pt-BR" sz="1400" dirty="0"/>
              <a:t> do padrão IEEE 802.11</a:t>
            </a:r>
          </a:p>
        </p:txBody>
      </p:sp>
    </p:spTree>
    <p:extLst>
      <p:ext uri="{BB962C8B-B14F-4D97-AF65-F5344CB8AC3E}">
        <p14:creationId xmlns:p14="http://schemas.microsoft.com/office/powerpoint/2010/main" val="56133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0325"/>
            <a:ext cx="5863946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pt-BR" sz="4000" dirty="0"/>
              <a:t>IEEE 802.11 – Redes sem fio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3908918" y="1431925"/>
            <a:ext cx="5037633" cy="3622787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pt-BR" sz="1600" dirty="0"/>
              <a:t>Como pode ser observado na tabela na página anterior, os cinco padrões IEEE 802.11 mais comuns (a, b, c, g, n, ac) têm vantagens e desvantagens diferentes, tanto em termos de taxa de dados quanto faixa de frequência.</a:t>
            </a:r>
            <a:endParaRPr lang="en-US"/>
          </a:p>
          <a:p>
            <a:pPr marL="298450" indent="-285750" algn="just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pt-BR" sz="1600" dirty="0"/>
              <a:t> Ao considerar as </a:t>
            </a:r>
            <a:r>
              <a:rPr lang="pt-BR" sz="1600" b="1" dirty="0"/>
              <a:t>bandas de frequência</a:t>
            </a:r>
            <a:r>
              <a:rPr lang="pt-BR" sz="1600" dirty="0"/>
              <a:t>, talvez deva-se notar que a banda não licenciada de 2,4 GHz recentemente se tornou muito barulhenta e congestionada nas áreas urbanas devido à alta penetração de </a:t>
            </a:r>
            <a:r>
              <a:rPr lang="pt-BR" sz="1600" dirty="0" err="1"/>
              <a:t>LANs</a:t>
            </a:r>
            <a:r>
              <a:rPr lang="pt-BR" sz="1600" dirty="0"/>
              <a:t> sem fio (</a:t>
            </a:r>
            <a:r>
              <a:rPr lang="pt-BR" sz="1600" dirty="0" err="1"/>
              <a:t>WLANs</a:t>
            </a:r>
            <a:r>
              <a:rPr lang="pt-BR" sz="1600" dirty="0"/>
              <a:t>).</a:t>
            </a:r>
            <a:endParaRPr lang="pt-BR" sz="1600" dirty="0">
              <a:cs typeface="Calibri"/>
            </a:endParaRPr>
          </a:p>
          <a:p>
            <a:pPr marL="298450" indent="-285750" algn="just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pt-BR" sz="1600" dirty="0"/>
              <a:t>Além disso, há muita </a:t>
            </a:r>
            <a:r>
              <a:rPr lang="pt-BR" sz="1600" b="1" dirty="0"/>
              <a:t>interferência </a:t>
            </a:r>
            <a:r>
              <a:rPr lang="pt-BR" sz="1600" dirty="0"/>
              <a:t>de outros dispositivos que se comunicam na mesma faixa de frequência, incluindo fornos de </a:t>
            </a:r>
            <a:r>
              <a:rPr lang="pt-BR" sz="1600" dirty="0" err="1"/>
              <a:t>microondas</a:t>
            </a:r>
            <a:r>
              <a:rPr lang="pt-BR" sz="1600" dirty="0"/>
              <a:t>, telefones sem fio e dispositivos Bluetooth.</a:t>
            </a:r>
            <a:endParaRPr lang="pt-BR" sz="1600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615DEE-2C0C-401C-9F36-F58DC5A8D409}"/>
              </a:ext>
            </a:extLst>
          </p:cNvPr>
          <p:cNvSpPr/>
          <p:nvPr/>
        </p:nvSpPr>
        <p:spPr>
          <a:xfrm>
            <a:off x="425068" y="4167651"/>
            <a:ext cx="3125650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200" dirty="0"/>
              <a:t>Figura 7</a:t>
            </a:r>
            <a:r>
              <a:rPr lang="en-US" sz="1200" dirty="0"/>
              <a:t>: </a:t>
            </a:r>
            <a:r>
              <a:rPr lang="en-US" sz="1200" dirty="0" err="1"/>
              <a:t>Representa</a:t>
            </a:r>
            <a:r>
              <a:rPr lang="pt-BR" sz="1200" dirty="0" err="1"/>
              <a:t>ção</a:t>
            </a:r>
            <a:r>
              <a:rPr lang="pt-BR" sz="1200" dirty="0"/>
              <a:t> de um banco de dados distribuído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68405F-860E-4C14-AB07-F4E964A96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58" y="2698882"/>
            <a:ext cx="3125650" cy="138499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A702543-EED2-4676-BD9D-D540B717F01C}"/>
              </a:ext>
            </a:extLst>
          </p:cNvPr>
          <p:cNvSpPr/>
          <p:nvPr/>
        </p:nvSpPr>
        <p:spPr>
          <a:xfrm>
            <a:off x="126448" y="1278390"/>
            <a:ext cx="3424270" cy="138499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As duas bandas de frequência usadas pelas redes sem fio 802.11 são: </a:t>
            </a:r>
            <a:endParaRPr lang="en-US"/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pt-BR" sz="1400" b="1" dirty="0"/>
              <a:t>2,4 GHz</a:t>
            </a:r>
            <a:r>
              <a:rPr lang="pt-BR" sz="1400" dirty="0"/>
              <a:t>, usado nos padrões 802.11b, 802.11ge 802.11n e</a:t>
            </a:r>
            <a:endParaRPr lang="pt-BR" sz="1400" dirty="0">
              <a:cs typeface="Calibri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pt-BR" sz="1400" b="1" dirty="0"/>
              <a:t>5 GHz</a:t>
            </a:r>
            <a:r>
              <a:rPr lang="pt-BR" sz="1400" dirty="0"/>
              <a:t>, usado nos padrões 802.11a, 802.11n e 802.11ac.</a:t>
            </a:r>
            <a:endParaRPr lang="pt-BR" sz="1400" dirty="0"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D136A-C192-4D27-B899-370E6A9B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4707"/>
            <a:ext cx="5867400" cy="615553"/>
          </a:xfrm>
        </p:spPr>
        <p:txBody>
          <a:bodyPr/>
          <a:lstStyle/>
          <a:p>
            <a:r>
              <a:rPr lang="pt-BR" sz="4000" dirty="0"/>
              <a:t>IEEE 802.11 – Redes sem fio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21876E0-1023-43BA-B0E7-E4699549AC71}"/>
              </a:ext>
            </a:extLst>
          </p:cNvPr>
          <p:cNvSpPr/>
          <p:nvPr/>
        </p:nvSpPr>
        <p:spPr>
          <a:xfrm>
            <a:off x="5257800" y="3480016"/>
            <a:ext cx="4572000" cy="276999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r>
              <a:rPr lang="pt-BR" sz="1200" dirty="0"/>
              <a:t>Figura 8</a:t>
            </a:r>
            <a:r>
              <a:rPr lang="en-US" sz="1200" dirty="0"/>
              <a:t>: Formas de </a:t>
            </a:r>
            <a:r>
              <a:rPr lang="en-US" sz="1200" dirty="0" err="1"/>
              <a:t>onda</a:t>
            </a:r>
            <a:r>
              <a:rPr lang="en-US" sz="1200" dirty="0"/>
              <a:t> das </a:t>
            </a:r>
            <a:r>
              <a:rPr lang="en-US" sz="1200" dirty="0" err="1"/>
              <a:t>diferentes</a:t>
            </a:r>
            <a:r>
              <a:rPr lang="en-US" sz="1200" dirty="0"/>
              <a:t> </a:t>
            </a:r>
            <a:r>
              <a:rPr lang="en-US" sz="1200" dirty="0" err="1"/>
              <a:t>frequências</a:t>
            </a:r>
            <a:endParaRPr lang="pt-BR" sz="12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45749DE-4E78-462B-A626-1220589880B5}"/>
              </a:ext>
            </a:extLst>
          </p:cNvPr>
          <p:cNvSpPr/>
          <p:nvPr/>
        </p:nvSpPr>
        <p:spPr>
          <a:xfrm>
            <a:off x="76200" y="1503806"/>
            <a:ext cx="4572000" cy="954107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Os padrões 802.11a, 802.11n e 802.11ac usam a banda de 5 GHz, que oferece a vantagem de ter </a:t>
            </a:r>
            <a:r>
              <a:rPr lang="pt-BR" sz="1400" b="1" dirty="0"/>
              <a:t>menos interferência</a:t>
            </a:r>
            <a:r>
              <a:rPr lang="pt-BR" sz="1400" dirty="0"/>
              <a:t>, mas, por outro lado, envolve outros problemas.</a:t>
            </a:r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801D4F9-4BBA-420D-BFFA-29A96AF08EE7}"/>
              </a:ext>
            </a:extLst>
          </p:cNvPr>
          <p:cNvSpPr/>
          <p:nvPr/>
        </p:nvSpPr>
        <p:spPr>
          <a:xfrm>
            <a:off x="76200" y="2570587"/>
            <a:ext cx="4572000" cy="1169551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As ondas de rádio de alta frequência são mais sensíveis à absorção do que as ondas de rádio de baixa frequência, tornando uma rede sem fio de </a:t>
            </a:r>
            <a:r>
              <a:rPr lang="pt-BR" sz="1400" b="1" dirty="0"/>
              <a:t>5 GHz menos eficaz quando existem muitos obstáculos</a:t>
            </a:r>
            <a:r>
              <a:rPr lang="pt-BR" sz="1400" dirty="0"/>
              <a:t> (paredes, etc.) entre os pontos de acesso e os clientes sem fio. </a:t>
            </a:r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B746A88-924E-4B49-8A50-194A0D63C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962482"/>
            <a:ext cx="3412475" cy="148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78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454" y="335991"/>
            <a:ext cx="6092546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pt-BR" sz="4000" dirty="0"/>
              <a:t>IEEE 802.11 – Redes sem fio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4572000" y="1641896"/>
            <a:ext cx="3970528" cy="2781531"/>
          </a:xfrm>
          <a:prstGeom prst="rect">
            <a:avLst/>
          </a:prstGeom>
        </p:spPr>
        <p:txBody>
          <a:bodyPr vert="horz" wrap="square" lIns="0" tIns="34290" rIns="0" bIns="0" rtlCol="0" anchor="t">
            <a:spAutoFit/>
          </a:bodyPr>
          <a:lstStyle/>
          <a:p>
            <a:pPr marL="424180" indent="-412115" algn="just">
              <a:lnSpc>
                <a:spcPct val="100000"/>
              </a:lnSpc>
              <a:spcBef>
                <a:spcPts val="270"/>
              </a:spcBef>
              <a:buFont typeface="Tahoma"/>
              <a:buChar char="●"/>
              <a:tabLst>
                <a:tab pos="424180" algn="l"/>
                <a:tab pos="424815" algn="l"/>
              </a:tabLst>
            </a:pPr>
            <a:r>
              <a:rPr lang="pt-BR" sz="1600" dirty="0"/>
              <a:t>Uma rede</a:t>
            </a:r>
            <a:r>
              <a:rPr lang="pt-BR" sz="1600" b="1" dirty="0"/>
              <a:t> 802.11a</a:t>
            </a:r>
            <a:r>
              <a:rPr lang="pt-BR" sz="1600" dirty="0"/>
              <a:t> também possui restrições de linha de visão e mais pontos de acesso podem ser necessários para cobrir a mesma área que uma rede baseada em 802.11b, uma vez que o 802.11a fornece células menores que a banda de 2,4 GHz. para a mesma potência de saída.</a:t>
            </a:r>
            <a:endParaRPr lang="en-US"/>
          </a:p>
          <a:p>
            <a:pPr marL="424180" indent="-412115" algn="just">
              <a:lnSpc>
                <a:spcPct val="100000"/>
              </a:lnSpc>
              <a:spcBef>
                <a:spcPts val="270"/>
              </a:spcBef>
              <a:buFont typeface="Tahoma"/>
              <a:buChar char="●"/>
              <a:tabLst>
                <a:tab pos="424180" algn="l"/>
                <a:tab pos="424815" algn="l"/>
              </a:tabLst>
            </a:pPr>
            <a:r>
              <a:rPr lang="pt-BR" sz="1600" dirty="0">
                <a:latin typeface="Calibri"/>
                <a:cs typeface="Times New Roman"/>
              </a:rPr>
              <a:t>Na imagem a esquerda há um exemplo de uso mais adequado de uma banda de 2,4 GHz.</a:t>
            </a:r>
            <a:endParaRPr sz="1600" dirty="0">
              <a:latin typeface="Calibri"/>
              <a:cs typeface="Times New Roman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BB223E-4F49-456B-90CF-CC0FD4E5E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60525"/>
            <a:ext cx="4419600" cy="21336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3ED0649C-DD91-4C48-8241-EEB02E2427FA}"/>
              </a:ext>
            </a:extLst>
          </p:cNvPr>
          <p:cNvSpPr/>
          <p:nvPr/>
        </p:nvSpPr>
        <p:spPr>
          <a:xfrm>
            <a:off x="601472" y="3842783"/>
            <a:ext cx="4572000" cy="276999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r>
              <a:rPr lang="pt-BR" sz="1200" dirty="0"/>
              <a:t>Figura 9</a:t>
            </a:r>
            <a:r>
              <a:rPr lang="en-US" sz="1200" dirty="0"/>
              <a:t>: </a:t>
            </a:r>
            <a:r>
              <a:rPr lang="en-US" sz="1200" dirty="0" err="1"/>
              <a:t>Exemplos</a:t>
            </a:r>
            <a:r>
              <a:rPr lang="en-US" sz="1200" dirty="0"/>
              <a:t> de </a:t>
            </a:r>
            <a:r>
              <a:rPr lang="en-US" sz="1200" dirty="0" err="1"/>
              <a:t>uso</a:t>
            </a:r>
            <a:r>
              <a:rPr lang="en-US" sz="1200" dirty="0"/>
              <a:t> de </a:t>
            </a:r>
            <a:r>
              <a:rPr lang="en-US" sz="1200" dirty="0" err="1"/>
              <a:t>diferentes</a:t>
            </a:r>
            <a:r>
              <a:rPr lang="en-US" sz="1200" dirty="0"/>
              <a:t> </a:t>
            </a:r>
            <a:r>
              <a:rPr lang="en-US" sz="1200" dirty="0" err="1"/>
              <a:t>bandas</a:t>
            </a:r>
            <a:endParaRPr lang="pt-BR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39B45BA-B220-468C-B9F5-002665072750}"/>
              </a:ext>
            </a:extLst>
          </p:cNvPr>
          <p:cNvSpPr/>
          <p:nvPr/>
        </p:nvSpPr>
        <p:spPr>
          <a:xfrm>
            <a:off x="184785" y="406178"/>
            <a:ext cx="60601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+mj-lt"/>
              </a:rPr>
              <a:t>IEEE 802.11 – Redes sem fio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0E3B927-CA3A-46D8-BEE9-86E3B9422E33}"/>
              </a:ext>
            </a:extLst>
          </p:cNvPr>
          <p:cNvSpPr/>
          <p:nvPr/>
        </p:nvSpPr>
        <p:spPr>
          <a:xfrm>
            <a:off x="312145" y="2041525"/>
            <a:ext cx="4572000" cy="923330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/>
              <a:t>SNR: relação sinal/ruído </a:t>
            </a:r>
            <a:endParaRPr lang="en-US"/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pt-BR" dirty="0"/>
              <a:t> SNR alto – mais fácil extrair o sinal do ruído</a:t>
            </a:r>
            <a:endParaRPr lang="pt-BR" dirty="0">
              <a:cs typeface="Calibri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89B0067-8FBE-4888-97B1-E5A849643A44}"/>
              </a:ext>
            </a:extLst>
          </p:cNvPr>
          <p:cNvSpPr/>
          <p:nvPr/>
        </p:nvSpPr>
        <p:spPr>
          <a:xfrm>
            <a:off x="312145" y="2954030"/>
            <a:ext cx="4572000" cy="1477328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Compromissos SNR vs. BER(Taxa de erros de bits) </a:t>
            </a:r>
          </a:p>
          <a:p>
            <a:pPr marL="742950" lvl="1" indent="-285750">
              <a:buFont typeface="Courier New"/>
              <a:buChar char="o"/>
            </a:pPr>
            <a:r>
              <a:rPr lang="pt-BR" dirty="0"/>
              <a:t>Dada a camada física: aumento de potência -&gt; aumenta SNR-&gt; diminui BER</a:t>
            </a:r>
            <a:endParaRPr lang="pt-BR" dirty="0">
              <a:cs typeface="Calibri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4374DEF-5FDB-4282-A06D-09F5A1F3E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426611"/>
            <a:ext cx="3376669" cy="229662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24BD39C2-9611-4B81-B07C-C27FA2CACE5D}"/>
              </a:ext>
            </a:extLst>
          </p:cNvPr>
          <p:cNvSpPr/>
          <p:nvPr/>
        </p:nvSpPr>
        <p:spPr>
          <a:xfrm>
            <a:off x="5334000" y="3877360"/>
            <a:ext cx="3497855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200" dirty="0"/>
              <a:t>Figura 10</a:t>
            </a:r>
            <a:r>
              <a:rPr lang="en-US" sz="1200" dirty="0"/>
              <a:t>: </a:t>
            </a:r>
            <a:r>
              <a:rPr lang="en-US" sz="1200" dirty="0" err="1"/>
              <a:t>Gráfico</a:t>
            </a:r>
            <a:r>
              <a:rPr lang="en-US" sz="1200" dirty="0"/>
              <a:t> para </a:t>
            </a:r>
            <a:r>
              <a:rPr lang="en-US" sz="1200" dirty="0" err="1"/>
              <a:t>relação</a:t>
            </a:r>
            <a:r>
              <a:rPr lang="en-US" sz="1200" dirty="0"/>
              <a:t> BER/SNR para </a:t>
            </a:r>
            <a:r>
              <a:rPr lang="en-US" sz="1200" dirty="0" err="1"/>
              <a:t>diferentes</a:t>
            </a:r>
            <a:r>
              <a:rPr lang="en-US" sz="1200" dirty="0"/>
              <a:t> </a:t>
            </a:r>
            <a:r>
              <a:rPr lang="en-US" sz="1200" dirty="0" err="1"/>
              <a:t>modulações</a:t>
            </a:r>
            <a:endParaRPr lang="pt-BR" sz="12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B88C0F7-A505-42EF-BB9A-A4B5639D8D57}"/>
              </a:ext>
            </a:extLst>
          </p:cNvPr>
          <p:cNvSpPr/>
          <p:nvPr/>
        </p:nvSpPr>
        <p:spPr>
          <a:xfrm>
            <a:off x="312145" y="1420597"/>
            <a:ext cx="271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322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3B2A9C-3A48-4923-B400-7A04E58D4FF0}"/>
              </a:ext>
            </a:extLst>
          </p:cNvPr>
          <p:cNvSpPr/>
          <p:nvPr/>
        </p:nvSpPr>
        <p:spPr>
          <a:xfrm>
            <a:off x="184785" y="406178"/>
            <a:ext cx="60601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+mj-lt"/>
              </a:rPr>
              <a:t>IEEE 802.11 – Redes sem fio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609E683-A097-42F1-8AA5-402776258C5D}"/>
              </a:ext>
            </a:extLst>
          </p:cNvPr>
          <p:cNvSpPr/>
          <p:nvPr/>
        </p:nvSpPr>
        <p:spPr>
          <a:xfrm>
            <a:off x="312145" y="1420597"/>
            <a:ext cx="3347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recorrentes</a:t>
            </a:r>
            <a:r>
              <a:rPr lang="en-US" dirty="0"/>
              <a:t>: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A7E9A50-EAA0-4C05-9136-9582F7BC5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39" y="1789929"/>
            <a:ext cx="3202080" cy="237384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AF5C6DA-A11D-47A1-BAE6-5A2FE5077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789929"/>
            <a:ext cx="3202080" cy="237384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2855ACE4-9DE8-4691-B517-CF5D6393F385}"/>
              </a:ext>
            </a:extLst>
          </p:cNvPr>
          <p:cNvSpPr/>
          <p:nvPr/>
        </p:nvSpPr>
        <p:spPr>
          <a:xfrm>
            <a:off x="1305504" y="4163776"/>
            <a:ext cx="3497855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200" dirty="0"/>
              <a:t>Figura 11</a:t>
            </a:r>
            <a:r>
              <a:rPr lang="en-US" sz="1200" dirty="0"/>
              <a:t>: </a:t>
            </a:r>
            <a:r>
              <a:rPr lang="en-US" sz="1200" dirty="0" err="1"/>
              <a:t>Ilustração</a:t>
            </a:r>
            <a:r>
              <a:rPr lang="en-US" sz="1200" dirty="0"/>
              <a:t> do </a:t>
            </a:r>
            <a:r>
              <a:rPr lang="en-US" sz="1200" dirty="0" err="1"/>
              <a:t>do</a:t>
            </a:r>
            <a:r>
              <a:rPr lang="en-US" sz="1200" dirty="0"/>
              <a:t> </a:t>
            </a:r>
            <a:r>
              <a:rPr lang="en-US" sz="1200" dirty="0" err="1"/>
              <a:t>problema</a:t>
            </a:r>
            <a:r>
              <a:rPr lang="en-US" sz="1200" dirty="0"/>
              <a:t> do terminal </a:t>
            </a:r>
            <a:r>
              <a:rPr lang="en-US" sz="1200" dirty="0" err="1"/>
              <a:t>oculto</a:t>
            </a:r>
            <a:endParaRPr lang="pt-BR" sz="12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319C63E-00C5-45B6-8068-90B9F57594B4}"/>
              </a:ext>
            </a:extLst>
          </p:cNvPr>
          <p:cNvSpPr/>
          <p:nvPr/>
        </p:nvSpPr>
        <p:spPr>
          <a:xfrm>
            <a:off x="5257800" y="4163776"/>
            <a:ext cx="3497855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200" dirty="0"/>
              <a:t>Figura 12: </a:t>
            </a:r>
            <a:r>
              <a:rPr lang="en-US" sz="1200" dirty="0" err="1"/>
              <a:t>Ilustração</a:t>
            </a:r>
            <a:r>
              <a:rPr lang="en-US" sz="1200" dirty="0"/>
              <a:t> do </a:t>
            </a:r>
            <a:r>
              <a:rPr lang="en-US" sz="1200" dirty="0" err="1"/>
              <a:t>do</a:t>
            </a:r>
            <a:r>
              <a:rPr lang="en-US" sz="1200" dirty="0"/>
              <a:t> </a:t>
            </a:r>
            <a:r>
              <a:rPr lang="en-US" sz="1200" dirty="0" err="1"/>
              <a:t>problema</a:t>
            </a:r>
            <a:r>
              <a:rPr lang="en-US" sz="1200" dirty="0"/>
              <a:t> da </a:t>
            </a:r>
            <a:r>
              <a:rPr lang="en-US" sz="1200" dirty="0" err="1"/>
              <a:t>atenuação</a:t>
            </a:r>
            <a:r>
              <a:rPr lang="en-US" sz="1200" dirty="0"/>
              <a:t> de </a:t>
            </a:r>
            <a:r>
              <a:rPr lang="en-US" sz="1200" dirty="0" err="1"/>
              <a:t>sinal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596885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454" y="279856"/>
            <a:ext cx="6168746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pt-BR" sz="4000" dirty="0"/>
              <a:t>IEEE 802.11 – Redes sem fio</a:t>
            </a:r>
            <a:endParaRPr sz="40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60B193D-EA76-403E-88CC-99A02EB91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51" y="1431925"/>
            <a:ext cx="7848898" cy="25146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C5BF539A-DBFF-4B88-84B9-868F860BA041}"/>
              </a:ext>
            </a:extLst>
          </p:cNvPr>
          <p:cNvSpPr/>
          <p:nvPr/>
        </p:nvSpPr>
        <p:spPr>
          <a:xfrm>
            <a:off x="2286000" y="3960028"/>
            <a:ext cx="4572000" cy="461665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r>
              <a:rPr lang="pt-BR" sz="1200" dirty="0"/>
              <a:t>Figura 13</a:t>
            </a:r>
            <a:r>
              <a:rPr lang="en-US" sz="1200" dirty="0"/>
              <a:t>:</a:t>
            </a:r>
            <a:r>
              <a:rPr lang="en-US" sz="1200" dirty="0" err="1"/>
              <a:t>Representação</a:t>
            </a:r>
            <a:r>
              <a:rPr lang="en-US" sz="1200" dirty="0"/>
              <a:t> de um Quadro(</a:t>
            </a:r>
            <a:r>
              <a:rPr lang="en-US" sz="1200" dirty="0" err="1"/>
              <a:t>endereçamento</a:t>
            </a:r>
            <a:r>
              <a:rPr lang="en-US" sz="1200" dirty="0"/>
              <a:t>) para IEEE 802.11</a:t>
            </a:r>
            <a:endParaRPr lang="pt-BR" sz="1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BFB90D0-F59C-4CB0-9E0E-5268C0FD2F6F}"/>
              </a:ext>
            </a:extLst>
          </p:cNvPr>
          <p:cNvSpPr/>
          <p:nvPr/>
        </p:nvSpPr>
        <p:spPr>
          <a:xfrm>
            <a:off x="184785" y="406178"/>
            <a:ext cx="60601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+mj-lt"/>
              </a:rPr>
              <a:t>IEEE 802.11 – Redes sem fio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0960D80-FB35-41E3-9062-2BDF6E901403}"/>
              </a:ext>
            </a:extLst>
          </p:cNvPr>
          <p:cNvSpPr/>
          <p:nvPr/>
        </p:nvSpPr>
        <p:spPr>
          <a:xfrm>
            <a:off x="176522" y="1423440"/>
            <a:ext cx="4747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Importantes diferenças de enlaces cabeados</a:t>
            </a:r>
            <a:r>
              <a:rPr lang="en-US" dirty="0"/>
              <a:t>: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AD028A0-F642-4395-A02D-F40628434ACA}"/>
              </a:ext>
            </a:extLst>
          </p:cNvPr>
          <p:cNvSpPr/>
          <p:nvPr/>
        </p:nvSpPr>
        <p:spPr>
          <a:xfrm>
            <a:off x="176522" y="1909892"/>
            <a:ext cx="4572000" cy="830997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/>
              <a:t>Redução da força do sinal</a:t>
            </a:r>
            <a:r>
              <a:rPr lang="pt-BR" sz="1600" dirty="0"/>
              <a:t>: os sinais de rádio se atenuam à medida que eles se propagam através da matéria (path </a:t>
            </a:r>
            <a:r>
              <a:rPr lang="pt-BR" sz="1600" dirty="0" err="1"/>
              <a:t>loss</a:t>
            </a:r>
            <a:r>
              <a:rPr lang="pt-BR" sz="1600" dirty="0"/>
              <a:t>).</a:t>
            </a:r>
            <a:endParaRPr lang="en-US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5CF7937-77FB-4B24-8C80-715FA75E5E10}"/>
              </a:ext>
            </a:extLst>
          </p:cNvPr>
          <p:cNvSpPr/>
          <p:nvPr/>
        </p:nvSpPr>
        <p:spPr>
          <a:xfrm>
            <a:off x="264313" y="2993144"/>
            <a:ext cx="4572000" cy="1323439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/>
              <a:t>Interferência de outras fontes</a:t>
            </a:r>
            <a:r>
              <a:rPr lang="pt-BR" sz="1600" dirty="0"/>
              <a:t>: as frequências padronizadas para redes sem fio (ex., 2,4 GHz) são compartilhadas por outros equipamentos (ex., telefone sem fio); motores também produzem interferência</a:t>
            </a:r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C87E54A-4BA6-4195-B636-D827F164E4CF}"/>
              </a:ext>
            </a:extLst>
          </p:cNvPr>
          <p:cNvSpPr/>
          <p:nvPr/>
        </p:nvSpPr>
        <p:spPr>
          <a:xfrm>
            <a:off x="4776478" y="1843434"/>
            <a:ext cx="4191000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/>
              <a:t>Propagação através de múltiplos caminhos</a:t>
            </a:r>
            <a:r>
              <a:rPr lang="pt-BR" sz="1600" dirty="0"/>
              <a:t>: o sinal de rádio se reflete no solo e em objetos. O sinal principal e os refletidos chegam ao destino em instantes ligeiramente diferentes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83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CA349-DF5B-4195-BC6C-69DD2A97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6029746" cy="1354217"/>
          </a:xfrm>
        </p:spPr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775049E4-3C9D-42FA-B814-3C424C90F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00" y="2020950"/>
            <a:ext cx="9017000" cy="830997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TANENBAUM, A. S. </a:t>
            </a:r>
            <a:r>
              <a:rPr lang="pt-BR" b="1" dirty="0">
                <a:cs typeface="Calibri"/>
              </a:rPr>
              <a:t>Redes de Computadores</a:t>
            </a:r>
            <a:r>
              <a:rPr lang="pt-BR" dirty="0">
                <a:cs typeface="Calibri"/>
              </a:rPr>
              <a:t>. 5. ed. Rio de Janeiro: Campus, 2011.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MORIMOTO, E. C. </a:t>
            </a:r>
            <a:r>
              <a:rPr lang="pt-BR" b="1" dirty="0">
                <a:cs typeface="Calibri"/>
              </a:rPr>
              <a:t>Definição de CSMA/CD. </a:t>
            </a:r>
            <a:r>
              <a:rPr lang="pt-BR" dirty="0">
                <a:cs typeface="Calibri"/>
              </a:rPr>
              <a:t>Hardware, 2004. Disponível em: </a:t>
            </a:r>
            <a:r>
              <a:rPr lang="pt-BR" dirty="0">
                <a:ea typeface="+mn-lt"/>
                <a:cs typeface="+mn-lt"/>
              </a:rPr>
              <a:t>CSMA/CD - Definição de CSMA/CD (hardware.com.br). Acesso em: 29 nov. 2022.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065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65125"/>
            <a:ext cx="6705600" cy="629660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pt-BR" sz="4000" dirty="0"/>
              <a:t>IEEE 802.3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696249"/>
            <a:ext cx="8556967" cy="114858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356870" marR="5080" indent="-344805" algn="just">
              <a:lnSpc>
                <a:spcPct val="116700"/>
              </a:lnSpc>
              <a:spcBef>
                <a:spcPts val="110"/>
              </a:spcBef>
              <a:buFont typeface="Tahoma"/>
              <a:buChar char="●"/>
              <a:tabLst>
                <a:tab pos="356870" algn="l"/>
                <a:tab pos="357505" algn="l"/>
              </a:tabLst>
            </a:pPr>
            <a:r>
              <a:rPr lang="pt-BR" sz="1600" dirty="0"/>
              <a:t>O</a:t>
            </a:r>
            <a:r>
              <a:rPr lang="pt-BR" sz="1600" b="1" dirty="0"/>
              <a:t> IEEE 802.3</a:t>
            </a:r>
            <a:r>
              <a:rPr lang="pt-BR" sz="1600" dirty="0"/>
              <a:t>, também conhecido como </a:t>
            </a:r>
            <a:r>
              <a:rPr lang="pt-BR" sz="1600" b="1" dirty="0"/>
              <a:t>Ethernet</a:t>
            </a:r>
            <a:r>
              <a:rPr lang="pt-BR" sz="1600" dirty="0"/>
              <a:t>, é o tipo mais comum de LAN (rede local) com fios. O mais usado ultimamente é a </a:t>
            </a:r>
            <a:r>
              <a:rPr lang="pt-BR" sz="1600" b="1" dirty="0"/>
              <a:t>Ethernet Comutada</a:t>
            </a:r>
            <a:r>
              <a:rPr lang="pt-BR" sz="1600" dirty="0"/>
              <a:t>, que faz uso de </a:t>
            </a:r>
            <a:r>
              <a:rPr lang="pt-BR" sz="1600" b="1" dirty="0" err="1"/>
              <a:t>switchs</a:t>
            </a:r>
            <a:r>
              <a:rPr lang="pt-BR" sz="1600" b="1" dirty="0"/>
              <a:t> </a:t>
            </a:r>
            <a:r>
              <a:rPr lang="pt-BR" sz="1600" dirty="0"/>
              <a:t>para conectar diferentes computadores e pode alcançar velocidades de 100, 1.000, 10.000 Mbps, por isso, também podemos encontrar a </a:t>
            </a:r>
            <a:r>
              <a:rPr lang="pt-BR" sz="1600" b="1" dirty="0"/>
              <a:t>Fast Ethernet e Gigabit Ethernet.</a:t>
            </a:r>
            <a:endParaRPr lang="pt-BR" sz="1600" b="1" dirty="0">
              <a:latin typeface="Calibri"/>
              <a:cs typeface="Calibri"/>
            </a:endParaRPr>
          </a:p>
        </p:txBody>
      </p:sp>
      <p:pic>
        <p:nvPicPr>
          <p:cNvPr id="11" name="Picture 11" descr="Diagram&#10;&#10;Description automatically generated">
            <a:extLst>
              <a:ext uri="{FF2B5EF4-FFF2-40B4-BE49-F238E27FC236}">
                <a16:creationId xmlns:a16="http://schemas.microsoft.com/office/drawing/2014/main" id="{A65F761A-2ED9-759B-3E84-36B1E2ED4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117" y="2860143"/>
            <a:ext cx="4869814" cy="12717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083801-465B-1C35-8E20-1FB331750671}"/>
              </a:ext>
            </a:extLst>
          </p:cNvPr>
          <p:cNvSpPr txBox="1"/>
          <p:nvPr/>
        </p:nvSpPr>
        <p:spPr>
          <a:xfrm>
            <a:off x="3027641" y="4134488"/>
            <a:ext cx="318219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Figura 1: </a:t>
            </a:r>
            <a:r>
              <a:rPr lang="en-US" sz="1400" dirty="0" err="1">
                <a:cs typeface="Calibri"/>
              </a:rPr>
              <a:t>Arquitetura</a:t>
            </a:r>
            <a:r>
              <a:rPr lang="en-US" sz="1400" dirty="0">
                <a:cs typeface="Calibri"/>
              </a:rPr>
              <a:t> da Ethernet </a:t>
            </a:r>
            <a:r>
              <a:rPr lang="en-US" sz="1400" dirty="0" err="1">
                <a:cs typeface="Calibri"/>
              </a:rPr>
              <a:t>Clássica</a:t>
            </a: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385693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3DB81-5451-4DF9-8478-BE7C2058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7010400" cy="1354217"/>
          </a:xfrm>
        </p:spPr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674492F-A352-4DFC-ABEF-8EC16FE1A8F0}"/>
              </a:ext>
            </a:extLst>
          </p:cNvPr>
          <p:cNvSpPr/>
          <p:nvPr/>
        </p:nvSpPr>
        <p:spPr>
          <a:xfrm>
            <a:off x="381000" y="1560364"/>
            <a:ext cx="7696200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Internet Society. </a:t>
            </a:r>
            <a:r>
              <a:rPr lang="pt-BR" b="1" dirty="0"/>
              <a:t>Construindo redes comunitárias sem fio Digital Empowerment Foundation Padrões para redes sem fio- IEEE</a:t>
            </a:r>
            <a:r>
              <a:rPr lang="pt-BR" dirty="0"/>
              <a:t>. Disponível em</a:t>
            </a:r>
            <a:r>
              <a:rPr lang="en-US" dirty="0"/>
              <a:t>: </a:t>
            </a:r>
            <a:r>
              <a:rPr lang="pt-BR" dirty="0"/>
              <a:t>https://isoc.org.br/files/Marcelo_Fernandes_Modulo1_Padroes_rede_sem_fio_IEEE.pdf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0FB54A-E144-4C9B-A9BA-6D84D13A47D0}"/>
              </a:ext>
            </a:extLst>
          </p:cNvPr>
          <p:cNvSpPr/>
          <p:nvPr/>
        </p:nvSpPr>
        <p:spPr>
          <a:xfrm>
            <a:off x="381000" y="3032125"/>
            <a:ext cx="7620000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UFPE. </a:t>
            </a:r>
            <a:r>
              <a:rPr lang="pt-BR" b="1" dirty="0"/>
              <a:t>Capítulo 6 Redes sem fio e redes móveis</a:t>
            </a:r>
            <a:r>
              <a:rPr lang="pt-BR" dirty="0"/>
              <a:t>. Disponível em</a:t>
            </a:r>
            <a:r>
              <a:rPr lang="en-US" dirty="0"/>
              <a:t>: </a:t>
            </a:r>
            <a:r>
              <a:rPr lang="pt-BR" dirty="0"/>
              <a:t>https://www.cin.ufpe.br/~suruagy/cursos/redes/cap6-resumido.pdf</a:t>
            </a:r>
          </a:p>
        </p:txBody>
      </p:sp>
    </p:spTree>
    <p:extLst>
      <p:ext uri="{BB962C8B-B14F-4D97-AF65-F5344CB8AC3E}">
        <p14:creationId xmlns:p14="http://schemas.microsoft.com/office/powerpoint/2010/main" val="119418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9029" y="2140661"/>
            <a:ext cx="26269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OBRIGADO!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65125"/>
            <a:ext cx="6705600" cy="629660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pt-BR" sz="4000" dirty="0"/>
              <a:t>IEEE 802.3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696249"/>
            <a:ext cx="8556967" cy="1148584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356870" marR="5080" indent="-344805" algn="just">
              <a:lnSpc>
                <a:spcPct val="116700"/>
              </a:lnSpc>
              <a:spcBef>
                <a:spcPts val="110"/>
              </a:spcBef>
              <a:buFont typeface="Tahoma"/>
              <a:buChar char="●"/>
              <a:tabLst>
                <a:tab pos="356870" algn="l"/>
                <a:tab pos="357505" algn="l"/>
              </a:tabLst>
            </a:pPr>
            <a:r>
              <a:rPr lang="pt-BR" sz="1600" dirty="0">
                <a:latin typeface="Calibri"/>
                <a:cs typeface="Calibri"/>
              </a:rPr>
              <a:t>A primeira implementação da </a:t>
            </a:r>
            <a:r>
              <a:rPr lang="pt-BR" sz="1600" b="1" dirty="0">
                <a:latin typeface="Calibri"/>
                <a:cs typeface="Calibri"/>
              </a:rPr>
              <a:t>Ethernet </a:t>
            </a:r>
            <a:r>
              <a:rPr lang="pt-BR" sz="1600" dirty="0">
                <a:latin typeface="Calibri"/>
                <a:cs typeface="Calibri"/>
              </a:rPr>
              <a:t>foi em 1976, quando, no seu primeiro trabalho na Xerox, </a:t>
            </a:r>
            <a:r>
              <a:rPr lang="pt-BR" sz="1600" dirty="0" err="1">
                <a:latin typeface="Calibri"/>
                <a:cs typeface="Calibri"/>
              </a:rPr>
              <a:t>Metcalfe</a:t>
            </a:r>
            <a:r>
              <a:rPr lang="pt-BR" sz="1600" dirty="0">
                <a:latin typeface="Calibri"/>
                <a:cs typeface="Calibri"/>
              </a:rPr>
              <a:t>, com seu colega David </a:t>
            </a:r>
            <a:r>
              <a:rPr lang="pt-BR" sz="1600" dirty="0" err="1">
                <a:latin typeface="Calibri"/>
                <a:cs typeface="Calibri"/>
              </a:rPr>
              <a:t>Boggs</a:t>
            </a:r>
            <a:r>
              <a:rPr lang="pt-BR" sz="1600" dirty="0">
                <a:latin typeface="Calibri"/>
                <a:cs typeface="Calibri"/>
              </a:rPr>
              <a:t> inventaram a primeira LAN com um único cabo coaxial, trabalhando a 3 Mbps. O sistema recebeu esse nome em referência ao </a:t>
            </a:r>
            <a:r>
              <a:rPr lang="pt-BR" sz="1600" b="1" dirty="0">
                <a:latin typeface="Calibri"/>
                <a:cs typeface="Calibri"/>
              </a:rPr>
              <a:t>éter transmissor de luz</a:t>
            </a:r>
            <a:r>
              <a:rPr lang="pt-BR" sz="1600" dirty="0">
                <a:latin typeface="Calibri"/>
                <a:cs typeface="Calibri"/>
              </a:rPr>
              <a:t>, que eles acreditavam ser onde a radiação se propagava.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F884FC0-E156-645D-BB21-8E55D643CF12}"/>
              </a:ext>
            </a:extLst>
          </p:cNvPr>
          <p:cNvSpPr txBox="1"/>
          <p:nvPr/>
        </p:nvSpPr>
        <p:spPr>
          <a:xfrm>
            <a:off x="227970" y="2843891"/>
            <a:ext cx="8556967" cy="572401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356870" marR="5080" indent="-344805" algn="just">
              <a:lnSpc>
                <a:spcPct val="116700"/>
              </a:lnSpc>
              <a:spcBef>
                <a:spcPts val="110"/>
              </a:spcBef>
              <a:buFont typeface="Tahoma"/>
              <a:buChar char="●"/>
              <a:tabLst>
                <a:tab pos="356870" algn="l"/>
                <a:tab pos="357505" algn="l"/>
              </a:tabLst>
            </a:pPr>
            <a:r>
              <a:rPr lang="pt-BR" sz="1600" dirty="0">
                <a:latin typeface="Calibri"/>
                <a:cs typeface="Calibri"/>
              </a:rPr>
              <a:t>Com o sucesso, em 1978, a Intel e Xerox fizeram um padrão em 1978, chamado </a:t>
            </a:r>
            <a:r>
              <a:rPr lang="pt-BR" sz="1600" b="1" dirty="0">
                <a:latin typeface="Calibri"/>
                <a:cs typeface="Calibri"/>
              </a:rPr>
              <a:t>DIX</a:t>
            </a:r>
            <a:r>
              <a:rPr lang="pt-BR" sz="1600" dirty="0">
                <a:latin typeface="Calibri"/>
                <a:cs typeface="Calibri"/>
              </a:rPr>
              <a:t>. Mas com pequenas mudanças, em 1983, o padrão se tornou o </a:t>
            </a:r>
            <a:r>
              <a:rPr lang="pt-BR" sz="1600" b="1" dirty="0">
                <a:latin typeface="Calibri"/>
                <a:cs typeface="Calibri"/>
              </a:rPr>
              <a:t>IEEE 802.3</a:t>
            </a:r>
            <a:r>
              <a:rPr lang="pt-BR" sz="16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078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65125"/>
            <a:ext cx="6705600" cy="629660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pt-BR" sz="4000" dirty="0"/>
              <a:t>IEEE 802.3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696249"/>
            <a:ext cx="8556967" cy="284309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356870" marR="5080" indent="-344805" algn="just">
              <a:lnSpc>
                <a:spcPct val="116700"/>
              </a:lnSpc>
              <a:spcBef>
                <a:spcPts val="110"/>
              </a:spcBef>
              <a:buFont typeface="Tahoma"/>
              <a:buChar char="●"/>
              <a:tabLst>
                <a:tab pos="356870" algn="l"/>
                <a:tab pos="357505" algn="l"/>
              </a:tabLst>
            </a:pPr>
            <a:r>
              <a:rPr lang="pt-BR" sz="1600" dirty="0">
                <a:latin typeface="Calibri"/>
                <a:cs typeface="Calibri"/>
              </a:rPr>
              <a:t>O </a:t>
            </a:r>
            <a:r>
              <a:rPr lang="pt-BR" sz="1600" b="1" dirty="0">
                <a:latin typeface="Calibri"/>
                <a:cs typeface="Calibri"/>
              </a:rPr>
              <a:t>formato do quadro</a:t>
            </a:r>
            <a:r>
              <a:rPr lang="pt-BR" sz="1600" dirty="0">
                <a:latin typeface="Calibri"/>
                <a:cs typeface="Calibri"/>
              </a:rPr>
              <a:t> é o encontrado na imagem abaixo: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083801-465B-1C35-8E20-1FB331750671}"/>
              </a:ext>
            </a:extLst>
          </p:cNvPr>
          <p:cNvSpPr txBox="1"/>
          <p:nvPr/>
        </p:nvSpPr>
        <p:spPr>
          <a:xfrm>
            <a:off x="3406774" y="3517011"/>
            <a:ext cx="223216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Figura 2: Quadro IEEE 802.3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CB18B3C-A3CA-F6D6-2FAA-B90BE2E84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27" y="2228654"/>
            <a:ext cx="8497187" cy="113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3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65125"/>
            <a:ext cx="6705600" cy="629660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pt-BR" sz="4000" dirty="0"/>
              <a:t>IEEE 802.3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29BA2-1BF5-CAC7-C325-E087C7D1E1E5}"/>
              </a:ext>
            </a:extLst>
          </p:cNvPr>
          <p:cNvSpPr txBox="1"/>
          <p:nvPr/>
        </p:nvSpPr>
        <p:spPr>
          <a:xfrm>
            <a:off x="268464" y="1377919"/>
            <a:ext cx="861245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cs typeface="Calibri"/>
              </a:rPr>
              <a:t>1.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Preâmbulo</a:t>
            </a:r>
            <a:r>
              <a:rPr lang="en-US" b="1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Padrão</a:t>
            </a:r>
            <a:r>
              <a:rPr lang="en-US" dirty="0">
                <a:cs typeface="Calibri"/>
              </a:rPr>
              <a:t> de bits 10101010 (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que o </a:t>
            </a:r>
            <a:r>
              <a:rPr lang="en-US" dirty="0" err="1">
                <a:cs typeface="Calibri"/>
              </a:rPr>
              <a:t>último</a:t>
            </a:r>
            <a:r>
              <a:rPr lang="en-US" dirty="0">
                <a:cs typeface="Calibri"/>
              </a:rPr>
              <a:t> byte é o </a:t>
            </a:r>
            <a:r>
              <a:rPr lang="en-US" dirty="0" err="1">
                <a:cs typeface="Calibri"/>
              </a:rPr>
              <a:t>delimitador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início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quadro</a:t>
            </a:r>
            <a:r>
              <a:rPr lang="en-US" dirty="0">
                <a:cs typeface="Calibri"/>
              </a:rPr>
              <a:t>).</a:t>
            </a:r>
            <a:endParaRPr lang="en-US"/>
          </a:p>
          <a:p>
            <a:pPr algn="just"/>
            <a:r>
              <a:rPr lang="en-US" dirty="0">
                <a:cs typeface="Calibri"/>
              </a:rPr>
              <a:t>2. </a:t>
            </a:r>
            <a:r>
              <a:rPr lang="en-US" b="1" dirty="0" err="1">
                <a:cs typeface="Calibri"/>
              </a:rPr>
              <a:t>Endereços</a:t>
            </a:r>
            <a:r>
              <a:rPr lang="en-US" b="1" dirty="0">
                <a:cs typeface="Calibri"/>
              </a:rPr>
              <a:t>: </a:t>
            </a:r>
            <a:r>
              <a:rPr lang="en-US" dirty="0">
                <a:cs typeface="Calibri"/>
              </a:rPr>
              <a:t>o </a:t>
            </a:r>
            <a:r>
              <a:rPr lang="en-US" dirty="0" err="1">
                <a:cs typeface="Calibri"/>
              </a:rPr>
              <a:t>primeiro</a:t>
            </a:r>
            <a:r>
              <a:rPr lang="en-US" dirty="0">
                <a:cs typeface="Calibri"/>
              </a:rPr>
              <a:t> bit do </a:t>
            </a:r>
            <a:r>
              <a:rPr lang="en-US" dirty="0" err="1">
                <a:cs typeface="Calibri"/>
              </a:rPr>
              <a:t>endereço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destino</a:t>
            </a:r>
            <a:r>
              <a:rPr lang="en-US" dirty="0">
                <a:cs typeface="Calibri"/>
              </a:rPr>
              <a:t> é 0 para </a:t>
            </a:r>
            <a:r>
              <a:rPr lang="en-US" dirty="0" err="1">
                <a:cs typeface="Calibri"/>
              </a:rPr>
              <a:t>comuns</a:t>
            </a:r>
            <a:r>
              <a:rPr lang="en-US" dirty="0">
                <a:cs typeface="Calibri"/>
              </a:rPr>
              <a:t> e 1 para de </a:t>
            </a:r>
            <a:r>
              <a:rPr lang="en-US" dirty="0" err="1">
                <a:cs typeface="Calibri"/>
              </a:rPr>
              <a:t>grupo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endereços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origem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globalmente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exclusivos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3 </a:t>
            </a:r>
            <a:r>
              <a:rPr lang="en-US" dirty="0" err="1">
                <a:cs typeface="Calibri"/>
              </a:rPr>
              <a:t>primeiros</a:t>
            </a:r>
            <a:r>
              <a:rPr lang="en-US" dirty="0">
                <a:cs typeface="Calibri"/>
              </a:rPr>
              <a:t> bytes </a:t>
            </a:r>
            <a:r>
              <a:rPr lang="en-US" dirty="0" err="1">
                <a:cs typeface="Calibri"/>
              </a:rPr>
              <a:t>indicam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fabricante</a:t>
            </a:r>
            <a:r>
              <a:rPr lang="en-US" dirty="0">
                <a:cs typeface="Calibri"/>
              </a:rPr>
              <a:t>).</a:t>
            </a:r>
          </a:p>
          <a:p>
            <a:pPr algn="just"/>
            <a:r>
              <a:rPr lang="en-US" dirty="0">
                <a:cs typeface="Calibri"/>
              </a:rPr>
              <a:t>3. </a:t>
            </a:r>
            <a:r>
              <a:rPr lang="en-US" b="1" dirty="0">
                <a:cs typeface="Calibri"/>
              </a:rPr>
              <a:t>Tamanho: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próprio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diz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tamanho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quadro</a:t>
            </a:r>
            <a:r>
              <a:rPr lang="en-US" dirty="0">
                <a:cs typeface="Calibri"/>
              </a:rPr>
              <a:t>, para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violar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uso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camadas</a:t>
            </a:r>
            <a:r>
              <a:rPr lang="en-US" dirty="0">
                <a:cs typeface="Calibri"/>
              </a:rPr>
              <a:t>.</a:t>
            </a:r>
          </a:p>
          <a:p>
            <a:pPr algn="just"/>
            <a:r>
              <a:rPr lang="en-US" dirty="0">
                <a:cs typeface="Calibri"/>
              </a:rPr>
              <a:t>4.</a:t>
            </a:r>
            <a:r>
              <a:rPr lang="en-US" b="1" dirty="0">
                <a:cs typeface="Calibri"/>
              </a:rPr>
              <a:t> Dados: </a:t>
            </a:r>
            <a:r>
              <a:rPr lang="en-US" dirty="0" err="1">
                <a:cs typeface="Calibri"/>
              </a:rPr>
              <a:t>também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autoexplicativo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dados </a:t>
            </a:r>
            <a:r>
              <a:rPr lang="en-US" dirty="0" err="1">
                <a:cs typeface="Calibri"/>
              </a:rPr>
              <a:t>transportados</a:t>
            </a:r>
            <a:r>
              <a:rPr lang="en-US" dirty="0">
                <a:cs typeface="Calibri"/>
              </a:rPr>
              <a:t>. Tem </a:t>
            </a:r>
            <a:r>
              <a:rPr lang="en-US" dirty="0" err="1">
                <a:cs typeface="Calibri"/>
              </a:rPr>
              <a:t>esse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limite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causa da </a:t>
            </a:r>
            <a:r>
              <a:rPr lang="en-US" dirty="0" err="1">
                <a:cs typeface="Calibri"/>
              </a:rPr>
              <a:t>quantidade</a:t>
            </a:r>
            <a:r>
              <a:rPr lang="en-US" dirty="0">
                <a:cs typeface="Calibri"/>
              </a:rPr>
              <a:t> de RAM para </a:t>
            </a:r>
            <a:r>
              <a:rPr lang="en-US" dirty="0" err="1">
                <a:cs typeface="Calibri"/>
              </a:rPr>
              <a:t>guardar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quadro</a:t>
            </a:r>
            <a:r>
              <a:rPr lang="en-US" dirty="0">
                <a:cs typeface="Calibri"/>
              </a:rPr>
              <a:t>.</a:t>
            </a:r>
          </a:p>
          <a:p>
            <a:pPr algn="just"/>
            <a:r>
              <a:rPr lang="en-US" dirty="0">
                <a:cs typeface="Calibri"/>
              </a:rPr>
              <a:t>5. </a:t>
            </a:r>
            <a:r>
              <a:rPr lang="en-US" b="1" dirty="0" err="1">
                <a:cs typeface="Calibri"/>
              </a:rPr>
              <a:t>Preenchimento</a:t>
            </a:r>
            <a:r>
              <a:rPr lang="en-US" b="1" dirty="0">
                <a:cs typeface="Calibri"/>
              </a:rPr>
              <a:t>: </a:t>
            </a:r>
            <a:r>
              <a:rPr lang="en-US" dirty="0">
                <a:cs typeface="Calibri"/>
              </a:rPr>
              <a:t>Como o </a:t>
            </a:r>
            <a:r>
              <a:rPr lang="en-US" dirty="0" err="1">
                <a:cs typeface="Calibri"/>
              </a:rPr>
              <a:t>quadro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tem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ter</a:t>
            </a:r>
            <a:r>
              <a:rPr lang="en-US" dirty="0">
                <a:cs typeface="Calibri"/>
              </a:rPr>
              <a:t> no </a:t>
            </a:r>
            <a:r>
              <a:rPr lang="en-US" dirty="0" err="1">
                <a:cs typeface="Calibri"/>
              </a:rPr>
              <a:t>mínimo</a:t>
            </a:r>
            <a:r>
              <a:rPr lang="en-US" dirty="0">
                <a:cs typeface="Calibri"/>
              </a:rPr>
              <a:t> 64 bytes, </a:t>
            </a:r>
            <a:r>
              <a:rPr lang="en-US" dirty="0" err="1">
                <a:cs typeface="Calibri"/>
              </a:rPr>
              <a:t>esses</a:t>
            </a:r>
            <a:r>
              <a:rPr lang="en-US" dirty="0">
                <a:cs typeface="Calibri"/>
              </a:rPr>
              <a:t> bytes </a:t>
            </a:r>
            <a:r>
              <a:rPr lang="en-US" dirty="0" err="1">
                <a:cs typeface="Calibri"/>
              </a:rPr>
              <a:t>podem</a:t>
            </a:r>
            <a:r>
              <a:rPr lang="en-US" dirty="0">
                <a:cs typeface="Calibri"/>
              </a:rPr>
              <a:t> ser </a:t>
            </a:r>
            <a:r>
              <a:rPr lang="en-US" dirty="0" err="1">
                <a:cs typeface="Calibri"/>
              </a:rPr>
              <a:t>usados</a:t>
            </a:r>
            <a:r>
              <a:rPr lang="en-US" dirty="0">
                <a:cs typeface="Calibri"/>
              </a:rPr>
              <a:t> para o </a:t>
            </a:r>
            <a:r>
              <a:rPr lang="en-US" dirty="0" err="1">
                <a:cs typeface="Calibri"/>
              </a:rPr>
              <a:t>atingir</a:t>
            </a:r>
            <a:r>
              <a:rPr lang="en-US" dirty="0">
                <a:cs typeface="Calibri"/>
              </a:rPr>
              <a:t>.</a:t>
            </a:r>
          </a:p>
          <a:p>
            <a:pPr algn="just"/>
            <a:r>
              <a:rPr lang="en-US" dirty="0">
                <a:cs typeface="Calibri"/>
              </a:rPr>
              <a:t>6. </a:t>
            </a:r>
            <a:r>
              <a:rPr lang="en-US" b="1" dirty="0">
                <a:cs typeface="Calibri"/>
              </a:rPr>
              <a:t>Checksum: </a:t>
            </a:r>
            <a:r>
              <a:rPr lang="en-US" dirty="0" err="1">
                <a:cs typeface="Calibri"/>
              </a:rPr>
              <a:t>código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detecção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erro</a:t>
            </a:r>
            <a:r>
              <a:rPr lang="en-US" dirty="0">
                <a:cs typeface="Calibri"/>
              </a:rPr>
              <a:t> (se </a:t>
            </a:r>
            <a:r>
              <a:rPr lang="en-US" dirty="0" err="1">
                <a:cs typeface="Calibri"/>
              </a:rPr>
              <a:t>foram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recebidos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corretamente</a:t>
            </a:r>
            <a:r>
              <a:rPr lang="en-US" dirty="0">
                <a:cs typeface="Calibri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4721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65125"/>
            <a:ext cx="6705600" cy="629660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pt-BR" sz="4000" dirty="0"/>
              <a:t>IEEE 802.3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696249"/>
            <a:ext cx="8556967" cy="2038507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356870" marR="5080" indent="-344805" algn="just">
              <a:lnSpc>
                <a:spcPct val="116700"/>
              </a:lnSpc>
              <a:spcBef>
                <a:spcPts val="110"/>
              </a:spcBef>
              <a:buFont typeface="Tahoma"/>
              <a:buChar char="●"/>
              <a:tabLst>
                <a:tab pos="356870" algn="l"/>
                <a:tab pos="357505" algn="l"/>
              </a:tabLst>
            </a:pPr>
            <a:r>
              <a:rPr lang="pt-BR" sz="1600" b="1" dirty="0">
                <a:latin typeface="Calibri"/>
                <a:cs typeface="Calibri"/>
              </a:rPr>
              <a:t>Fast Ethernet: </a:t>
            </a:r>
            <a:r>
              <a:rPr lang="pt-BR" sz="1600" dirty="0">
                <a:latin typeface="Calibri"/>
                <a:cs typeface="Calibri"/>
              </a:rPr>
              <a:t>a fim de conseguir uma maior velocidade, o padrão </a:t>
            </a:r>
            <a:r>
              <a:rPr lang="pt-BR" sz="1600" b="1" dirty="0">
                <a:latin typeface="Calibri"/>
                <a:cs typeface="Calibri"/>
              </a:rPr>
              <a:t>802.3u</a:t>
            </a:r>
            <a:r>
              <a:rPr lang="pt-BR" sz="1600" dirty="0">
                <a:latin typeface="Calibri"/>
                <a:cs typeface="Calibri"/>
              </a:rPr>
              <a:t> (adendo ao anterior) foi criado. Seu objetivo era, basicamente, reduzir o tempo de bit de 100ns para 10ns. O projeto foi baseado, em grande parte, pelos cabos de par trançado.</a:t>
            </a:r>
          </a:p>
          <a:p>
            <a:pPr marL="356870" marR="5080" indent="-344805" algn="just">
              <a:lnSpc>
                <a:spcPct val="116700"/>
              </a:lnSpc>
              <a:spcBef>
                <a:spcPts val="110"/>
              </a:spcBef>
              <a:buFont typeface="Tahoma"/>
              <a:buChar char="●"/>
              <a:tabLst>
                <a:tab pos="356870" algn="l"/>
                <a:tab pos="357505" algn="l"/>
              </a:tabLst>
            </a:pPr>
            <a:r>
              <a:rPr lang="pt-BR" sz="1600" b="1" dirty="0">
                <a:latin typeface="Calibri"/>
                <a:cs typeface="Calibri"/>
              </a:rPr>
              <a:t>Gigabit Ethernet: </a:t>
            </a:r>
            <a:r>
              <a:rPr lang="pt-BR" sz="1600" dirty="0">
                <a:latin typeface="Calibri"/>
                <a:cs typeface="Calibri"/>
              </a:rPr>
              <a:t>também buscando </a:t>
            </a:r>
            <a:r>
              <a:rPr lang="pt-BR" sz="1600" b="1" dirty="0">
                <a:latin typeface="Calibri"/>
                <a:cs typeface="Calibri"/>
              </a:rPr>
              <a:t>maior velocidade</a:t>
            </a:r>
            <a:r>
              <a:rPr lang="pt-BR" sz="1600" dirty="0">
                <a:latin typeface="Calibri"/>
                <a:cs typeface="Calibri"/>
              </a:rPr>
              <a:t>, essa nova Ethernet foi criada. Ela oferece o serviço de datagrama não confirmado com </a:t>
            </a:r>
            <a:r>
              <a:rPr lang="pt-BR" sz="1600" dirty="0" err="1">
                <a:latin typeface="Calibri"/>
                <a:cs typeface="Calibri"/>
              </a:rPr>
              <a:t>unicasting</a:t>
            </a:r>
            <a:r>
              <a:rPr lang="pt-BR" sz="1600" dirty="0">
                <a:latin typeface="Calibri"/>
                <a:cs typeface="Calibri"/>
              </a:rPr>
              <a:t> e </a:t>
            </a:r>
            <a:r>
              <a:rPr lang="pt-BR" sz="1600" dirty="0" err="1">
                <a:latin typeface="Calibri"/>
                <a:cs typeface="Calibri"/>
              </a:rPr>
              <a:t>multicasting</a:t>
            </a:r>
            <a:r>
              <a:rPr lang="pt-BR" sz="1600" dirty="0">
                <a:latin typeface="Calibri"/>
                <a:cs typeface="Calibri"/>
              </a:rPr>
              <a:t>, emprega o mesmo esquema de quadros, com os mesmos tamanhos de mínimo e máximo.</a:t>
            </a:r>
          </a:p>
          <a:p>
            <a:pPr marL="356870" marR="5080" indent="-344805" algn="just">
              <a:lnSpc>
                <a:spcPct val="116700"/>
              </a:lnSpc>
              <a:spcBef>
                <a:spcPts val="110"/>
              </a:spcBef>
              <a:buFont typeface="Tahoma"/>
              <a:buChar char="●"/>
              <a:tabLst>
                <a:tab pos="356870" algn="l"/>
                <a:tab pos="357505" algn="l"/>
              </a:tabLst>
            </a:pPr>
            <a:r>
              <a:rPr lang="pt-BR" sz="1600" dirty="0">
                <a:latin typeface="Calibri"/>
                <a:cs typeface="Calibri"/>
              </a:rPr>
              <a:t>Ambos usam </a:t>
            </a:r>
            <a:r>
              <a:rPr lang="pt-BR" sz="1600" b="1" dirty="0">
                <a:latin typeface="Calibri"/>
                <a:cs typeface="Calibri"/>
              </a:rPr>
              <a:t>enlaces ponto a ponto</a:t>
            </a:r>
            <a:r>
              <a:rPr lang="pt-BR" sz="16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765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02" y="485763"/>
            <a:ext cx="2571750" cy="1290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IEEE 802.3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932700"/>
            <a:ext cx="2441321" cy="13733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33"/>
                      <a:gd name="connsiteX1" fmla="*/ 585917 w 2441321"/>
                      <a:gd name="connsiteY1" fmla="*/ 0 h 13733"/>
                      <a:gd name="connsiteX2" fmla="*/ 1196247 w 2441321"/>
                      <a:gd name="connsiteY2" fmla="*/ 0 h 13733"/>
                      <a:gd name="connsiteX3" fmla="*/ 1806578 w 2441321"/>
                      <a:gd name="connsiteY3" fmla="*/ 0 h 13733"/>
                      <a:gd name="connsiteX4" fmla="*/ 2441321 w 2441321"/>
                      <a:gd name="connsiteY4" fmla="*/ 0 h 13733"/>
                      <a:gd name="connsiteX5" fmla="*/ 2441321 w 2441321"/>
                      <a:gd name="connsiteY5" fmla="*/ 13733 h 13733"/>
                      <a:gd name="connsiteX6" fmla="*/ 1830991 w 2441321"/>
                      <a:gd name="connsiteY6" fmla="*/ 13733 h 13733"/>
                      <a:gd name="connsiteX7" fmla="*/ 1269487 w 2441321"/>
                      <a:gd name="connsiteY7" fmla="*/ 13733 h 13733"/>
                      <a:gd name="connsiteX8" fmla="*/ 707983 w 2441321"/>
                      <a:gd name="connsiteY8" fmla="*/ 13733 h 13733"/>
                      <a:gd name="connsiteX9" fmla="*/ 0 w 2441321"/>
                      <a:gd name="connsiteY9" fmla="*/ 13733 h 13733"/>
                      <a:gd name="connsiteX10" fmla="*/ 0 w 2441321"/>
                      <a:gd name="connsiteY10" fmla="*/ 0 h 137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33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775" y="3474"/>
                          <a:pt x="2441489" y="8264"/>
                          <a:pt x="2441321" y="13733"/>
                        </a:cubicBezTo>
                        <a:cubicBezTo>
                          <a:pt x="2169723" y="25951"/>
                          <a:pt x="2045712" y="34585"/>
                          <a:pt x="1830991" y="13733"/>
                        </a:cubicBezTo>
                        <a:cubicBezTo>
                          <a:pt x="1616270" y="-7119"/>
                          <a:pt x="1505876" y="-606"/>
                          <a:pt x="1269487" y="13733"/>
                        </a:cubicBezTo>
                        <a:cubicBezTo>
                          <a:pt x="1033098" y="28072"/>
                          <a:pt x="908661" y="36636"/>
                          <a:pt x="707983" y="13733"/>
                        </a:cubicBezTo>
                        <a:cubicBezTo>
                          <a:pt x="507305" y="-9170"/>
                          <a:pt x="333592" y="16204"/>
                          <a:pt x="0" y="13733"/>
                        </a:cubicBezTo>
                        <a:cubicBezTo>
                          <a:pt x="-343" y="8256"/>
                          <a:pt x="-608" y="4860"/>
                          <a:pt x="0" y="0"/>
                        </a:cubicBezTo>
                        <a:close/>
                      </a:path>
                      <a:path w="2441321" h="13733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327" y="2839"/>
                          <a:pt x="2441451" y="10514"/>
                          <a:pt x="2441321" y="13733"/>
                        </a:cubicBezTo>
                        <a:cubicBezTo>
                          <a:pt x="2166745" y="24218"/>
                          <a:pt x="2078726" y="10921"/>
                          <a:pt x="1879817" y="13733"/>
                        </a:cubicBezTo>
                        <a:cubicBezTo>
                          <a:pt x="1680908" y="16545"/>
                          <a:pt x="1548770" y="-8682"/>
                          <a:pt x="1318313" y="13733"/>
                        </a:cubicBezTo>
                        <a:cubicBezTo>
                          <a:pt x="1087856" y="36148"/>
                          <a:pt x="894613" y="-628"/>
                          <a:pt x="659157" y="13733"/>
                        </a:cubicBezTo>
                        <a:cubicBezTo>
                          <a:pt x="423701" y="28094"/>
                          <a:pt x="246611" y="29420"/>
                          <a:pt x="0" y="13733"/>
                        </a:cubicBezTo>
                        <a:cubicBezTo>
                          <a:pt x="350" y="10720"/>
                          <a:pt x="-331" y="548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483997" y="1988843"/>
            <a:ext cx="2560955" cy="2399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56870" marR="5080" indent="-228600" algn="just">
              <a:lnSpc>
                <a:spcPct val="90000"/>
              </a:lnSpc>
              <a:spcBef>
                <a:spcPts val="110"/>
              </a:spcBef>
              <a:buFont typeface="Arial" panose="020B0604020202020204" pitchFamily="34" charset="0"/>
              <a:buChar char="•"/>
              <a:tabLst>
                <a:tab pos="356870" algn="l"/>
                <a:tab pos="357505" algn="l"/>
              </a:tabLst>
            </a:pPr>
            <a:r>
              <a:rPr lang="en-US" sz="1400" dirty="0"/>
              <a:t>O </a:t>
            </a:r>
            <a:r>
              <a:rPr lang="en-US" sz="1400" dirty="0" err="1"/>
              <a:t>protocolo</a:t>
            </a:r>
            <a:r>
              <a:rPr lang="en-US" sz="1400" dirty="0"/>
              <a:t> para </a:t>
            </a:r>
            <a:r>
              <a:rPr lang="en-US" sz="1400" dirty="0" err="1"/>
              <a:t>comunicação</a:t>
            </a:r>
            <a:r>
              <a:rPr lang="en-US" sz="1400" dirty="0"/>
              <a:t> </a:t>
            </a:r>
            <a:r>
              <a:rPr lang="en-US" sz="1400" dirty="0" err="1"/>
              <a:t>utilizado</a:t>
            </a:r>
            <a:r>
              <a:rPr lang="en-US" sz="1400" dirty="0"/>
              <a:t> </a:t>
            </a:r>
            <a:r>
              <a:rPr lang="en-US" sz="1400" dirty="0" err="1"/>
              <a:t>nessas</a:t>
            </a:r>
            <a:r>
              <a:rPr lang="en-US" sz="1400" dirty="0"/>
              <a:t> redes é o </a:t>
            </a:r>
            <a:r>
              <a:rPr lang="en-US" sz="1400" b="1" dirty="0"/>
              <a:t>CSMA/CD</a:t>
            </a:r>
            <a:r>
              <a:rPr lang="en-US" sz="1400" dirty="0"/>
              <a:t>,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vez</a:t>
            </a:r>
            <a:r>
              <a:rPr lang="en-US" sz="1400" dirty="0"/>
              <a:t> que </a:t>
            </a:r>
            <a:r>
              <a:rPr lang="en-US" sz="1400" dirty="0" err="1"/>
              <a:t>colisões</a:t>
            </a:r>
            <a:r>
              <a:rPr lang="en-US" sz="1400" dirty="0"/>
              <a:t> </a:t>
            </a:r>
            <a:r>
              <a:rPr lang="en-US" sz="1400" dirty="0" err="1"/>
              <a:t>são</a:t>
            </a:r>
            <a:r>
              <a:rPr lang="en-US" sz="1400" dirty="0"/>
              <a:t> </a:t>
            </a:r>
            <a:r>
              <a:rPr lang="en-US" sz="1400" dirty="0" err="1"/>
              <a:t>possíveis</a:t>
            </a:r>
            <a:r>
              <a:rPr lang="en-US" sz="1400" dirty="0"/>
              <a:t>,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modos</a:t>
            </a:r>
            <a:r>
              <a:rPr lang="en-US" sz="1400" dirty="0"/>
              <a:t> half-duplex.</a:t>
            </a:r>
            <a:endParaRPr lang="en-US" sz="1400" dirty="0">
              <a:cs typeface="Calibri"/>
            </a:endParaRPr>
          </a:p>
          <a:p>
            <a:pPr marL="356870" marR="5080" indent="-228600" algn="just">
              <a:lnSpc>
                <a:spcPct val="90000"/>
              </a:lnSpc>
              <a:spcBef>
                <a:spcPts val="110"/>
              </a:spcBef>
              <a:buFont typeface="Arial" panose="020B0604020202020204" pitchFamily="34" charset="0"/>
              <a:buChar char="•"/>
              <a:tabLst>
                <a:tab pos="356870" algn="l"/>
                <a:tab pos="357505" algn="l"/>
              </a:tabLst>
            </a:pPr>
            <a:r>
              <a:rPr lang="en-US" sz="1400" dirty="0"/>
              <a:t>Seu </a:t>
            </a:r>
            <a:r>
              <a:rPr lang="en-US" sz="1400" err="1"/>
              <a:t>funcionamento</a:t>
            </a:r>
            <a:r>
              <a:rPr lang="en-US" sz="1400" dirty="0"/>
              <a:t> é </a:t>
            </a:r>
            <a:r>
              <a:rPr lang="en-US" sz="1400" err="1"/>
              <a:t>baseado</a:t>
            </a:r>
            <a:r>
              <a:rPr lang="en-US" sz="1400" dirty="0"/>
              <a:t> </a:t>
            </a:r>
            <a:r>
              <a:rPr lang="en-US" sz="1400" err="1"/>
              <a:t>em</a:t>
            </a:r>
            <a:r>
              <a:rPr lang="en-US" sz="1400" dirty="0"/>
              <a:t>: antes de </a:t>
            </a:r>
            <a:r>
              <a:rPr lang="en-US" sz="1400" err="1"/>
              <a:t>uma</a:t>
            </a:r>
            <a:r>
              <a:rPr lang="en-US" sz="1400" dirty="0"/>
              <a:t> </a:t>
            </a:r>
            <a:r>
              <a:rPr lang="en-US" sz="1400" err="1"/>
              <a:t>estação</a:t>
            </a:r>
            <a:r>
              <a:rPr lang="en-US" sz="1400" dirty="0"/>
              <a:t> </a:t>
            </a:r>
            <a:r>
              <a:rPr lang="en-US" sz="1400" err="1"/>
              <a:t>transmitir</a:t>
            </a:r>
            <a:r>
              <a:rPr lang="en-US" sz="1400" dirty="0"/>
              <a:t> </a:t>
            </a:r>
            <a:r>
              <a:rPr lang="en-US" sz="1400" err="1"/>
              <a:t>seu</a:t>
            </a:r>
            <a:r>
              <a:rPr lang="en-US" sz="1400" dirty="0"/>
              <a:t> </a:t>
            </a:r>
            <a:r>
              <a:rPr lang="en-US" sz="1400" err="1"/>
              <a:t>pacote</a:t>
            </a:r>
            <a:r>
              <a:rPr lang="en-US" sz="1400" dirty="0"/>
              <a:t>, </a:t>
            </a:r>
            <a:r>
              <a:rPr lang="en-US" sz="1400" err="1"/>
              <a:t>ela</a:t>
            </a:r>
            <a:r>
              <a:rPr lang="en-US" sz="1400" dirty="0"/>
              <a:t> "</a:t>
            </a:r>
            <a:r>
              <a:rPr lang="en-US" sz="1400" err="1"/>
              <a:t>escuta</a:t>
            </a:r>
            <a:r>
              <a:rPr lang="en-US" sz="1400" dirty="0"/>
              <a:t>" o </a:t>
            </a:r>
            <a:r>
              <a:rPr lang="en-US" sz="1400" err="1"/>
              <a:t>cabo</a:t>
            </a:r>
            <a:r>
              <a:rPr lang="en-US" sz="1400" dirty="0"/>
              <a:t> para </a:t>
            </a:r>
            <a:r>
              <a:rPr lang="en-US" sz="1400" err="1"/>
              <a:t>verificar</a:t>
            </a:r>
            <a:r>
              <a:rPr lang="en-US" sz="1400" dirty="0"/>
              <a:t> se </a:t>
            </a:r>
            <a:r>
              <a:rPr lang="en-US" sz="1400" err="1"/>
              <a:t>otura</a:t>
            </a:r>
            <a:r>
              <a:rPr lang="en-US" sz="1400" dirty="0"/>
              <a:t> </a:t>
            </a:r>
            <a:r>
              <a:rPr lang="en-US" sz="1400" err="1"/>
              <a:t>estação</a:t>
            </a:r>
            <a:r>
              <a:rPr lang="en-US" sz="1400" dirty="0"/>
              <a:t> </a:t>
            </a:r>
            <a:r>
              <a:rPr lang="en-US" sz="1400" err="1"/>
              <a:t>já</a:t>
            </a:r>
            <a:r>
              <a:rPr lang="en-US" sz="1400" dirty="0"/>
              <a:t> </a:t>
            </a:r>
            <a:r>
              <a:rPr lang="en-US" sz="1400" err="1"/>
              <a:t>está</a:t>
            </a:r>
            <a:r>
              <a:rPr lang="en-US" sz="1400" dirty="0"/>
              <a:t> </a:t>
            </a:r>
            <a:r>
              <a:rPr lang="en-US" sz="1400" err="1"/>
              <a:t>transmitindo</a:t>
            </a:r>
            <a:r>
              <a:rPr lang="en-US" sz="1400" dirty="0"/>
              <a:t>. Caso o </a:t>
            </a:r>
            <a:r>
              <a:rPr lang="en-US" sz="1400" err="1"/>
              <a:t>cabo</a:t>
            </a:r>
            <a:r>
              <a:rPr lang="en-US" sz="1400" dirty="0"/>
              <a:t> </a:t>
            </a:r>
            <a:r>
              <a:rPr lang="en-US" sz="1400" err="1"/>
              <a:t>esteja</a:t>
            </a:r>
            <a:r>
              <a:rPr lang="en-US" sz="1400" dirty="0"/>
              <a:t> </a:t>
            </a:r>
            <a:r>
              <a:rPr lang="en-US" sz="1400" err="1"/>
              <a:t>ocupado</a:t>
            </a:r>
            <a:r>
              <a:rPr lang="en-US" sz="1400" dirty="0"/>
              <a:t> </a:t>
            </a:r>
            <a:r>
              <a:rPr lang="en-US" sz="1400" err="1"/>
              <a:t>ela</a:t>
            </a:r>
            <a:r>
              <a:rPr lang="en-US" sz="1400" dirty="0"/>
              <a:t> </a:t>
            </a:r>
            <a:r>
              <a:rPr lang="en-US" sz="1400" err="1"/>
              <a:t>espera</a:t>
            </a:r>
            <a:r>
              <a:rPr lang="en-US" sz="1400" dirty="0"/>
              <a:t>, </a:t>
            </a:r>
            <a:r>
              <a:rPr lang="en-US" sz="1400" err="1"/>
              <a:t>caso</a:t>
            </a:r>
            <a:r>
              <a:rPr lang="en-US" sz="1400" dirty="0"/>
              <a:t> </a:t>
            </a:r>
            <a:r>
              <a:rPr lang="en-US" sz="1400" err="1"/>
              <a:t>contrário</a:t>
            </a:r>
            <a:r>
              <a:rPr lang="en-US" sz="1400" dirty="0"/>
              <a:t>, </a:t>
            </a:r>
            <a:r>
              <a:rPr lang="en-US" sz="1400" err="1"/>
              <a:t>ela</a:t>
            </a:r>
            <a:r>
              <a:rPr lang="en-US" sz="1400" dirty="0"/>
              <a:t> </a:t>
            </a:r>
            <a:r>
              <a:rPr lang="en-US" sz="1400" err="1"/>
              <a:t>transmite</a:t>
            </a:r>
            <a:r>
              <a:rPr lang="en-US" sz="1400" dirty="0"/>
              <a:t>.</a:t>
            </a:r>
            <a:endParaRPr lang="en-US" sz="1400" dirty="0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BBD6BF1-821F-C3CA-097A-B88746C5F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293422"/>
            <a:ext cx="5177790" cy="2563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024961-F943-3889-C63A-D090999CF3DB}"/>
              </a:ext>
            </a:extLst>
          </p:cNvPr>
          <p:cNvSpPr txBox="1"/>
          <p:nvPr/>
        </p:nvSpPr>
        <p:spPr>
          <a:xfrm>
            <a:off x="5003975" y="3902563"/>
            <a:ext cx="27503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Figura 3: </a:t>
            </a:r>
            <a:r>
              <a:rPr lang="en-US" sz="1400" dirty="0" err="1">
                <a:cs typeface="Calibri"/>
              </a:rPr>
              <a:t>Representação</a:t>
            </a:r>
            <a:r>
              <a:rPr lang="en-US" sz="1400" dirty="0">
                <a:cs typeface="Calibri"/>
              </a:rPr>
              <a:t> CSMA/CD</a:t>
            </a:r>
          </a:p>
        </p:txBody>
      </p:sp>
    </p:spTree>
    <p:extLst>
      <p:ext uri="{BB962C8B-B14F-4D97-AF65-F5344CB8AC3E}">
        <p14:creationId xmlns:p14="http://schemas.microsoft.com/office/powerpoint/2010/main" val="329008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65125"/>
            <a:ext cx="6705600" cy="629660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pt-BR" sz="4000" dirty="0"/>
              <a:t>IEEE 802.3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696249"/>
            <a:ext cx="8556967" cy="2614690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356870" marR="5080" indent="-344805" algn="just">
              <a:lnSpc>
                <a:spcPct val="116700"/>
              </a:lnSpc>
              <a:spcBef>
                <a:spcPts val="110"/>
              </a:spcBef>
              <a:buFont typeface="Tahoma"/>
              <a:buChar char="●"/>
              <a:tabLst>
                <a:tab pos="356870" algn="l"/>
                <a:tab pos="357505" algn="l"/>
              </a:tabLst>
            </a:pPr>
            <a:r>
              <a:rPr lang="pt-BR" sz="1600" dirty="0">
                <a:latin typeface="Calibri"/>
                <a:cs typeface="Calibri"/>
              </a:rPr>
              <a:t>Levando em conta a </a:t>
            </a:r>
            <a:r>
              <a:rPr lang="pt-BR" sz="1600" b="1" dirty="0">
                <a:latin typeface="Calibri"/>
                <a:cs typeface="Calibri"/>
              </a:rPr>
              <a:t>Fast Ethernet, </a:t>
            </a:r>
            <a:r>
              <a:rPr lang="pt-BR" sz="1600" dirty="0">
                <a:latin typeface="Calibri"/>
                <a:cs typeface="Calibri"/>
              </a:rPr>
              <a:t>para a construção dessas redes locais, a princípio foram usados cabos de </a:t>
            </a:r>
            <a:r>
              <a:rPr lang="pt-BR" sz="1600" b="1" dirty="0">
                <a:latin typeface="Calibri"/>
                <a:cs typeface="Calibri"/>
              </a:rPr>
              <a:t>par trançado da Categoria 3 (100Base-T4)</a:t>
            </a:r>
            <a:r>
              <a:rPr lang="pt-BR" sz="1600" dirty="0">
                <a:latin typeface="Calibri"/>
                <a:cs typeface="Calibri"/>
              </a:rPr>
              <a:t>. Seu principal argumento a favor era que ele estava amplamente presente no mundo ocidental. Entretanto, ele tem a incapacidade de passar sinais de 100 Mbps por cem metros.</a:t>
            </a:r>
            <a:endParaRPr lang="pt-BR">
              <a:cs typeface="Calibri"/>
            </a:endParaRPr>
          </a:p>
          <a:p>
            <a:pPr marL="356870" marR="5080" indent="-344805" algn="just">
              <a:lnSpc>
                <a:spcPct val="116700"/>
              </a:lnSpc>
              <a:spcBef>
                <a:spcPts val="110"/>
              </a:spcBef>
              <a:buFont typeface="Tahoma"/>
              <a:buChar char="●"/>
              <a:tabLst>
                <a:tab pos="356870" algn="l"/>
                <a:tab pos="357505" algn="l"/>
              </a:tabLst>
            </a:pPr>
            <a:r>
              <a:rPr lang="pt-BR" sz="1600" dirty="0">
                <a:latin typeface="Calibri"/>
                <a:cs typeface="Calibri"/>
              </a:rPr>
              <a:t>A fim de solucionar esse problema, os </a:t>
            </a:r>
            <a:r>
              <a:rPr lang="pt-BR" sz="1600" b="1" dirty="0">
                <a:latin typeface="Calibri"/>
                <a:cs typeface="Calibri"/>
              </a:rPr>
              <a:t>pares trançados da Categoria 5 (100Base-TX) e de fibra ótica (100Base-FX) </a:t>
            </a:r>
            <a:r>
              <a:rPr lang="pt-BR" sz="1600" dirty="0">
                <a:latin typeface="Calibri"/>
                <a:cs typeface="Calibri"/>
              </a:rPr>
              <a:t>trariam distâncias maiores para esses tipos de sinais, sendo até 2.000m para a fibra ótica.</a:t>
            </a:r>
          </a:p>
          <a:p>
            <a:pPr marL="356870" marR="5080" indent="-344805" algn="just">
              <a:lnSpc>
                <a:spcPct val="116700"/>
              </a:lnSpc>
              <a:spcBef>
                <a:spcPts val="110"/>
              </a:spcBef>
              <a:buFont typeface="Tahoma"/>
              <a:buChar char="●"/>
              <a:tabLst>
                <a:tab pos="356870" algn="l"/>
                <a:tab pos="357505" algn="l"/>
              </a:tabLst>
            </a:pPr>
            <a:r>
              <a:rPr lang="pt-BR" sz="1600" dirty="0">
                <a:latin typeface="Calibri"/>
                <a:cs typeface="Calibri"/>
              </a:rPr>
              <a:t>Considerando para a </a:t>
            </a:r>
            <a:r>
              <a:rPr lang="pt-BR" sz="1600" b="1" dirty="0">
                <a:latin typeface="Calibri"/>
                <a:cs typeface="Calibri"/>
              </a:rPr>
              <a:t>Gigabit Ethernet, </a:t>
            </a:r>
            <a:r>
              <a:rPr lang="pt-BR" sz="1600" dirty="0">
                <a:latin typeface="Calibri"/>
                <a:cs typeface="Calibri"/>
              </a:rPr>
              <a:t>as distâncias para o cabeamento variam e crescem desde </a:t>
            </a:r>
            <a:r>
              <a:rPr lang="pt-BR" sz="1600" b="1" dirty="0">
                <a:latin typeface="Calibri"/>
                <a:cs typeface="Calibri"/>
              </a:rPr>
              <a:t>fibra ótica </a:t>
            </a:r>
            <a:r>
              <a:rPr lang="pt-BR" sz="1600" dirty="0">
                <a:latin typeface="Calibri"/>
                <a:cs typeface="Calibri"/>
              </a:rPr>
              <a:t>até </a:t>
            </a:r>
            <a:r>
              <a:rPr lang="pt-BR" sz="1600" b="1" dirty="0">
                <a:latin typeface="Calibri"/>
                <a:cs typeface="Calibri"/>
              </a:rPr>
              <a:t>pares trançados</a:t>
            </a:r>
            <a:r>
              <a:rPr lang="pt-BR" sz="1600" dirty="0">
                <a:latin typeface="Calibri"/>
                <a:cs typeface="Calibri"/>
              </a:rPr>
              <a:t>.</a:t>
            </a:r>
            <a:endParaRPr lang="pt-BR" sz="16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939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65125"/>
            <a:ext cx="6705600" cy="629660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pt-BR" sz="4000" dirty="0"/>
              <a:t>IEEE 802.3</a:t>
            </a:r>
            <a:endParaRPr sz="4000" dirty="0">
              <a:latin typeface="Times New Roman"/>
              <a:cs typeface="Times New Roman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DA6570A-71F8-0FF1-FA8D-12652310E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07" y="1478208"/>
            <a:ext cx="6705092" cy="1101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926FA1-83A5-48D1-D16B-9FDB5C365B26}"/>
              </a:ext>
            </a:extLst>
          </p:cNvPr>
          <p:cNvSpPr txBox="1"/>
          <p:nvPr/>
        </p:nvSpPr>
        <p:spPr>
          <a:xfrm>
            <a:off x="3205804" y="2656775"/>
            <a:ext cx="29230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Figura 4: </a:t>
            </a:r>
            <a:r>
              <a:rPr lang="en-US" sz="1400" dirty="0" err="1">
                <a:cs typeface="Calibri"/>
              </a:rPr>
              <a:t>Cabeamento</a:t>
            </a:r>
            <a:r>
              <a:rPr lang="en-US" sz="1400" dirty="0">
                <a:cs typeface="Calibri"/>
              </a:rPr>
              <a:t> Fast Ethernet</a:t>
            </a: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04A09BE8-DD2B-7B37-6C90-A730F173B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242" y="2974947"/>
            <a:ext cx="6759070" cy="13790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DCF8EF-9039-C789-A8BB-6DCCF463A259}"/>
              </a:ext>
            </a:extLst>
          </p:cNvPr>
          <p:cNvSpPr txBox="1"/>
          <p:nvPr/>
        </p:nvSpPr>
        <p:spPr>
          <a:xfrm>
            <a:off x="2977855" y="4346064"/>
            <a:ext cx="31929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Figura 5: </a:t>
            </a:r>
            <a:r>
              <a:rPr lang="en-US" sz="1400" dirty="0" err="1">
                <a:cs typeface="Calibri"/>
              </a:rPr>
              <a:t>Cabeamento</a:t>
            </a:r>
            <a:r>
              <a:rPr lang="en-US" sz="1400" dirty="0">
                <a:cs typeface="Calibri"/>
              </a:rPr>
              <a:t> Gigabit Ethernet</a:t>
            </a:r>
          </a:p>
        </p:txBody>
      </p:sp>
    </p:spTree>
    <p:extLst>
      <p:ext uri="{BB962C8B-B14F-4D97-AF65-F5344CB8AC3E}">
        <p14:creationId xmlns:p14="http://schemas.microsoft.com/office/powerpoint/2010/main" val="312400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827</Words>
  <Application>Microsoft Office PowerPoint</Application>
  <PresentationFormat>Custom</PresentationFormat>
  <Paragraphs>54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Fundamentos de redes de Computadores </vt:lpstr>
      <vt:lpstr>IEEE 802.3</vt:lpstr>
      <vt:lpstr>IEEE 802.3</vt:lpstr>
      <vt:lpstr>IEEE 802.3</vt:lpstr>
      <vt:lpstr>IEEE 802.3</vt:lpstr>
      <vt:lpstr>IEEE 802.3</vt:lpstr>
      <vt:lpstr>IEEE 802.3</vt:lpstr>
      <vt:lpstr>IEEE 802.3</vt:lpstr>
      <vt:lpstr>IEEE 802.3</vt:lpstr>
      <vt:lpstr>IEEE 802.11 – Redes sem fio</vt:lpstr>
      <vt:lpstr>IEEE 802.11 – Redes sem fio </vt:lpstr>
      <vt:lpstr>IEEE 802.11 – Redes sem fio</vt:lpstr>
      <vt:lpstr>IEEE 802.11 – Redes sem fio</vt:lpstr>
      <vt:lpstr>IEEE 802.11 – Redes sem fio</vt:lpstr>
      <vt:lpstr>PowerPoint Presentation</vt:lpstr>
      <vt:lpstr>PowerPoint Presentation</vt:lpstr>
      <vt:lpstr>IEEE 802.11 – Redes sem fio</vt:lpstr>
      <vt:lpstr>PowerPoint Presentation</vt:lpstr>
      <vt:lpstr>Referências Bibliográficas</vt:lpstr>
      <vt:lpstr>Referências Bibliográficas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Bancos de Dados Distribuídos</dc:title>
  <dc:creator>USUARIO</dc:creator>
  <cp:lastModifiedBy>USUARIO</cp:lastModifiedBy>
  <cp:revision>362</cp:revision>
  <dcterms:created xsi:type="dcterms:W3CDTF">2022-11-21T11:46:29Z</dcterms:created>
  <dcterms:modified xsi:type="dcterms:W3CDTF">2022-11-29T03:00:33Z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2022-11-21T00:00:00Z</vt:filetime>
  </property>
</Properties>
</file>