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82" r:id="rId3"/>
    <p:sldId id="2031" r:id="rId4"/>
    <p:sldId id="279" r:id="rId5"/>
    <p:sldId id="259" r:id="rId6"/>
    <p:sldId id="264" r:id="rId7"/>
    <p:sldId id="28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7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63"/>
    <p:restoredTop sz="95934"/>
  </p:normalViewPr>
  <p:slideViewPr>
    <p:cSldViewPr snapToGrid="0">
      <p:cViewPr varScale="1">
        <p:scale>
          <a:sx n="108" d="100"/>
          <a:sy n="108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5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>
                    <a:lumMod val="10000"/>
                  </a:schemeClr>
                </a:solidFill>
                <a:latin typeface="Congenial Black" panose="02000503040000020004" pitchFamily="2" charset="0"/>
                <a:ea typeface="+mn-ea"/>
                <a:cs typeface="+mn-cs"/>
              </a:defRPr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BMS</a:t>
            </a:r>
            <a:r>
              <a:rPr 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BESS</a:t>
            </a:r>
            <a:r>
              <a:rPr 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</a:p>
        </c:rich>
      </c:tx>
      <c:layout>
        <c:manualLayout>
          <c:xMode val="edge"/>
          <c:yMode val="edge"/>
          <c:x val="0.40608316825101481"/>
          <c:y val="1.74944057061796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2">
                  <a:lumMod val="10000"/>
                </a:schemeClr>
              </a:solidFill>
              <a:latin typeface="Congenial Black" panose="02000503040000020004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Sheet2!$B$9</c:f>
              <c:strCache>
                <c:ptCount val="1"/>
                <c:pt idx="0">
                  <c:v>BESS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Sheet2!$A$10:$A$20</c:f>
              <c:numCache>
                <c:formatCode>General</c:formatCode>
                <c:ptCount val="11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  <c:pt idx="4">
                  <c:v>2026</c:v>
                </c:pt>
                <c:pt idx="5">
                  <c:v>2027</c:v>
                </c:pt>
                <c:pt idx="6">
                  <c:v>2028</c:v>
                </c:pt>
                <c:pt idx="7">
                  <c:v>2029</c:v>
                </c:pt>
                <c:pt idx="8">
                  <c:v>2030</c:v>
                </c:pt>
                <c:pt idx="9">
                  <c:v>2031</c:v>
                </c:pt>
                <c:pt idx="10">
                  <c:v>2032</c:v>
                </c:pt>
              </c:numCache>
            </c:numRef>
          </c:cat>
          <c:val>
            <c:numRef>
              <c:f>Sheet2!$B$10:$B$20</c:f>
              <c:numCache>
                <c:formatCode>0.00</c:formatCode>
                <c:ptCount val="11"/>
                <c:pt idx="0">
                  <c:v>5.0446499999999999</c:v>
                </c:pt>
                <c:pt idx="1">
                  <c:v>6.3940938750000003</c:v>
                </c:pt>
                <c:pt idx="2">
                  <c:v>8.1045139865625</c:v>
                </c:pt>
                <c:pt idx="3">
                  <c:v>10.272471477967969</c:v>
                </c:pt>
                <c:pt idx="4">
                  <c:v>13.0203575983244</c:v>
                </c:pt>
                <c:pt idx="5">
                  <c:v>16.50330325587618</c:v>
                </c:pt>
                <c:pt idx="6">
                  <c:v>20.91793687682306</c:v>
                </c:pt>
                <c:pt idx="7">
                  <c:v>26.513484991373229</c:v>
                </c:pt>
                <c:pt idx="8">
                  <c:v>33.605842226565571</c:v>
                </c:pt>
                <c:pt idx="9">
                  <c:v>42.59540502217186</c:v>
                </c:pt>
                <c:pt idx="10">
                  <c:v>53.989675865602834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17-EA49-975A-DD70F25B22F5}"/>
            </c:ext>
          </c:extLst>
        </c:ser>
        <c:ser>
          <c:idx val="1"/>
          <c:order val="1"/>
          <c:tx>
            <c:strRef>
              <c:f>Sheet2!$C$9</c:f>
              <c:strCache>
                <c:ptCount val="1"/>
                <c:pt idx="0">
                  <c:v>BMS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Sheet2!$A$10:$A$20</c:f>
              <c:numCache>
                <c:formatCode>General</c:formatCode>
                <c:ptCount val="11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  <c:pt idx="4">
                  <c:v>2026</c:v>
                </c:pt>
                <c:pt idx="5">
                  <c:v>2027</c:v>
                </c:pt>
                <c:pt idx="6">
                  <c:v>2028</c:v>
                </c:pt>
                <c:pt idx="7">
                  <c:v>2029</c:v>
                </c:pt>
                <c:pt idx="8">
                  <c:v>2030</c:v>
                </c:pt>
                <c:pt idx="9">
                  <c:v>2031</c:v>
                </c:pt>
                <c:pt idx="10">
                  <c:v>2032</c:v>
                </c:pt>
              </c:numCache>
            </c:numRef>
          </c:cat>
          <c:val>
            <c:numRef>
              <c:f>Sheet2!$C$10:$C$20</c:f>
              <c:numCache>
                <c:formatCode>0.00</c:formatCode>
                <c:ptCount val="11"/>
                <c:pt idx="0" formatCode="General">
                  <c:v>7.48</c:v>
                </c:pt>
                <c:pt idx="1">
                  <c:v>8.9086800000000004</c:v>
                </c:pt>
                <c:pt idx="2">
                  <c:v>10.610237880000001</c:v>
                </c:pt>
                <c:pt idx="3">
                  <c:v>12.636793315080002</c:v>
                </c:pt>
                <c:pt idx="4">
                  <c:v>15.050420838260283</c:v>
                </c:pt>
                <c:pt idx="5">
                  <c:v>17.925051218367997</c:v>
                </c:pt>
                <c:pt idx="6">
                  <c:v>21.348736001076286</c:v>
                </c:pt>
                <c:pt idx="7">
                  <c:v>25.42634457728186</c:v>
                </c:pt>
                <c:pt idx="8">
                  <c:v>30.282776391542697</c:v>
                </c:pt>
                <c:pt idx="9">
                  <c:v>36.066786682327354</c:v>
                </c:pt>
                <c:pt idx="10">
                  <c:v>42.955542938651881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17-EA49-975A-DD70F25B22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7997824"/>
        <c:axId val="347919552"/>
      </c:barChart>
      <c:catAx>
        <c:axId val="34799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919552"/>
        <c:crosses val="autoZero"/>
        <c:auto val="1"/>
        <c:lblAlgn val="ctr"/>
        <c:lblOffset val="100"/>
        <c:noMultiLvlLbl val="0"/>
      </c:catAx>
      <c:valAx>
        <c:axId val="34791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99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2">
              <a:lumMod val="1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796B7-DFD1-ED46-9E91-2917BCD9EC7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9ABDF-FC9F-0848-BFB4-8B80D59F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0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3917-9556-84B4-5B9E-20A9D0913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99781-18D5-70B8-49F5-296B5F5B4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829B-B863-46FB-2701-C93E13F9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E115-2E6E-8F4F-B01A-74B787FD857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E3085-7EA6-D0E9-4487-9B8CA806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54AB6-9668-EA8C-F247-089F398D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F8F-C64B-9B43-8D90-BE832FC0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0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8267-378F-A746-32E9-A2E4914E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C6E64-E0D3-BE78-670F-056D678F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6633A-515A-9DD5-C96D-72F64E6E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E115-2E6E-8F4F-B01A-74B787FD857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90C3-7F82-8B65-5D54-9FC54BD3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75C8-3D05-CB5B-A810-0562BC10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F8F-C64B-9B43-8D90-BE832FC0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7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EBEFD-2989-DF4E-F5CC-0A3CA6BFD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160F8-6493-D6A2-E46D-A5E0AD4A3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7697-E0C8-D28E-CE7E-65380FB9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E115-2E6E-8F4F-B01A-74B787FD857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D7B8A-0D3E-57F5-8ED1-7CAA3C5E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D2CDE-9C13-92E7-C070-B9369C81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F8F-C64B-9B43-8D90-BE832FC0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7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B34E-46B7-DE2A-30E6-029E1D25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D403-6A9F-7F33-5F7B-69C77013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A06EA-1374-3FF7-30F0-B92A300B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E115-2E6E-8F4F-B01A-74B787FD857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C909F-B0E1-D67B-35F0-C8324EC5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11FE-B710-2D09-20C1-23723AC1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F8F-C64B-9B43-8D90-BE832FC0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0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E837-C388-65CF-2F5A-4C3FCDE6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A93B3-C554-D104-CFFA-96908C9B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0ABD9-DA95-FDBF-4C92-A43C9087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E115-2E6E-8F4F-B01A-74B787FD857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B4474-3E99-9745-EA9F-F0C5F7F2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A877B-0827-A5AA-76C0-BB936CAE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F8F-C64B-9B43-8D90-BE832FC0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53DB-A0E2-6380-7C01-8BEFD576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897A-576E-808C-F752-0A4A6A733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BCC9E-9053-7C94-D07C-51685B42D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44CF5-0FC9-F1AC-E05A-AFAC9C08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E115-2E6E-8F4F-B01A-74B787FD857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094D4-A9E2-70BE-7F77-DE461363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93BEC-5FA2-840E-7ACE-8C2C8D74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F8F-C64B-9B43-8D90-BE832FC0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6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C584-625F-1FC9-CD7A-C0C03583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0267A-369F-96B4-10CB-DC0717744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B80B7-EBAF-09FC-E8EE-74BA20B31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DA4DB-2262-8D5A-B57A-3A84086AF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57C01-B9AC-31FA-AF9A-A6F66789B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5813A-AAD4-C1D8-743D-1879C07F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E115-2E6E-8F4F-B01A-74B787FD857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AF18F-0EAA-1F1F-43C6-8A6402C9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3F28A-187A-2D77-DEE0-7D90C49D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F8F-C64B-9B43-8D90-BE832FC0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6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8302-6222-BE54-36C7-A2DB1CA1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7594B-CCED-BD58-BC66-12A37A16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E115-2E6E-8F4F-B01A-74B787FD857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3E9C5-0417-7E4E-08B2-0B07B2CB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0512A-762F-B506-D365-7D429591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F8F-C64B-9B43-8D90-BE832FC0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1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229DF-4BED-EC06-7689-F1D278F2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E115-2E6E-8F4F-B01A-74B787FD857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28568-A57A-08B3-7C4E-42B73C82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3AF08-9036-C610-479E-A5CE7125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F8F-C64B-9B43-8D90-BE832FC0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E8EB-0627-944E-594A-0192B006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2DAE-A1B0-34E5-2AAB-90FB1FFC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7B04F-4F77-8B06-1591-EEA3079CB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EF39E-C41E-3CFC-9D8B-76783241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E115-2E6E-8F4F-B01A-74B787FD857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18A2E-2B77-8C2F-A160-937FC594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6468C-C955-DE0C-5FFA-4EB8E128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F8F-C64B-9B43-8D90-BE832FC0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85F2-34C7-ADF0-81E6-6E2FEC6C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A743A-72E3-C59B-BA7E-AEDE6D933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66515-4663-0D84-B573-0129E6539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A17C7-CFA5-8FF0-05A7-90BD19B3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E115-2E6E-8F4F-B01A-74B787FD857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46011-0AB6-B517-FBE4-4C7E2B50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A80DD-39BE-912B-CD2B-7C049446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F8F-C64B-9B43-8D90-BE832FC0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9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5F287-2444-5065-FF6B-7DED40D7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31AEF-509B-C504-0201-E33B6D6DA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059F0-BF40-127C-F093-082941AA4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E115-2E6E-8F4F-B01A-74B787FD857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2260-A321-8A32-554C-E48994E82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8CE56-DAD2-843E-A274-88FBB843E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6CF8F-C64B-9B43-8D90-BE832FC0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1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hyperlink" Target="https://www.google.com/url?sa=i&amp;url=https%3A%2F%2Fwww.istockphoto.com%2Fvector%2Fcooling-fan-icon-symbol-shape-air-condition-temperature-logo-symbol-silhouette-gm1323473575-409109743&amp;psig=AOvVaw0c4OnDfj5Y_gYjsp9lt1iy&amp;ust=1694703354049000&amp;source=images&amp;cd=vfe&amp;opi=89978449&amp;ved=0CBAQjRxqFwoTCOCl4Y_sp4EDFQAAAAAdAAAAABAO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jpeg"/><Relationship Id="rId17" Type="http://schemas.openxmlformats.org/officeDocument/2006/relationships/image" Target="../media/image16.png"/><Relationship Id="rId2" Type="http://schemas.openxmlformats.org/officeDocument/2006/relationships/image" Target="../media/image3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4.jpeg"/><Relationship Id="rId10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deli@reshine-re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cept of energy storage system. Renewable energy - photovoltaics, wind turbines and Li-ion battery container in fresh nature. 3d rendering. Concept of energy storage system. Renewable energy - photovoltaics, wind turbines and Li-ion battery container in fresh nature. 3d rendering. renewable energy storage stock pictures, royalty-free photos &amp; images">
            <a:extLst>
              <a:ext uri="{FF2B5EF4-FFF2-40B4-BE49-F238E27FC236}">
                <a16:creationId xmlns:a16="http://schemas.microsoft.com/office/drawing/2014/main" id="{FBB504B8-9CA7-FDA0-A4A9-EA7B06004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" y="-79829"/>
            <a:ext cx="12267725" cy="69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130;p1">
            <a:extLst>
              <a:ext uri="{FF2B5EF4-FFF2-40B4-BE49-F238E27FC236}">
                <a16:creationId xmlns:a16="http://schemas.microsoft.com/office/drawing/2014/main" id="{2EA88F02-0EB6-409C-4592-DE4F6237452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7197" y="935805"/>
            <a:ext cx="3595456" cy="13234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3F3FD5-76B7-230B-BE74-E6643A3DA0D6}"/>
              </a:ext>
            </a:extLst>
          </p:cNvPr>
          <p:cNvSpPr txBox="1"/>
          <p:nvPr/>
        </p:nvSpPr>
        <p:spPr>
          <a:xfrm>
            <a:off x="1898067" y="5353805"/>
            <a:ext cx="8489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provides turn-key microgrid solutions for farming industry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58B5CA-B6AA-BE6D-4F0D-4B0BAE56BC1B}"/>
              </a:ext>
            </a:extLst>
          </p:cNvPr>
          <p:cNvSpPr txBox="1"/>
          <p:nvPr/>
        </p:nvSpPr>
        <p:spPr>
          <a:xfrm>
            <a:off x="11523807" y="9951394"/>
            <a:ext cx="268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Facility</a:t>
            </a:r>
          </a:p>
        </p:txBody>
      </p:sp>
    </p:spTree>
    <p:extLst>
      <p:ext uri="{BB962C8B-B14F-4D97-AF65-F5344CB8AC3E}">
        <p14:creationId xmlns:p14="http://schemas.microsoft.com/office/powerpoint/2010/main" val="148204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4AEEE8-3ADD-40E1-F4F9-6758BD97E288}"/>
              </a:ext>
            </a:extLst>
          </p:cNvPr>
          <p:cNvSpPr txBox="1"/>
          <p:nvPr/>
        </p:nvSpPr>
        <p:spPr>
          <a:xfrm>
            <a:off x="589719" y="1981784"/>
            <a:ext cx="42413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tx2"/>
              </a:solidFill>
              <a:latin typeface="Arial" panose="020B0604020202020204" pitchFamily="34" charset="0"/>
              <a:ea typeface="KaiTi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sz="1600" dirty="0">
                <a:solidFill>
                  <a:schemeClr val="tx2"/>
                </a:solidFill>
                <a:latin typeface="Arial" panose="020B0604020202020204" pitchFamily="34" charset="0"/>
                <a:ea typeface="KaiTi" panose="02010609060101010101" pitchFamily="49" charset="-122"/>
                <a:cs typeface="Arial" panose="020B0604020202020204" pitchFamily="34" charset="0"/>
              </a:rPr>
              <a:t>In the US, an average daily installation of 550 megawatt-hours (MWh) is required to achieve 100% renewable energy by 2050. 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2"/>
              </a:solidFill>
              <a:latin typeface="Arial" panose="020B0604020202020204" pitchFamily="34" charset="0"/>
              <a:ea typeface="KaiTi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KaiTi" panose="02010609060101010101" pitchFamily="49" charset="-122"/>
                <a:cs typeface="Arial" panose="020B0604020202020204" pitchFamily="34" charset="0"/>
              </a:rPr>
              <a:t>Energy storage capacity and efficiency are the key enablers for the renewable transformation; BESS is the system of choice.</a:t>
            </a:r>
          </a:p>
          <a:p>
            <a:endParaRPr lang="en-US" sz="1600" dirty="0">
              <a:solidFill>
                <a:schemeClr val="tx2"/>
              </a:solidFill>
              <a:latin typeface="Arial" panose="020B0604020202020204" pitchFamily="34" charset="0"/>
              <a:ea typeface="KaiTi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KaiTi" panose="02010609060101010101" pitchFamily="49" charset="-122"/>
                <a:cs typeface="Arial" panose="020B0604020202020204" pitchFamily="34" charset="0"/>
              </a:rPr>
              <a:t>Global battery storage market reaches $5.4B in 2023 with a compound annual growth rate (CAGR) of 26.8% to 2032. </a:t>
            </a:r>
          </a:p>
          <a:p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3F4C29-A655-D383-0433-8596139DAA3C}"/>
              </a:ext>
            </a:extLst>
          </p:cNvPr>
          <p:cNvSpPr txBox="1"/>
          <p:nvPr/>
        </p:nvSpPr>
        <p:spPr>
          <a:xfrm>
            <a:off x="1581498" y="279230"/>
            <a:ext cx="793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Growth Potential for Renewable Energy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KaiTi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BC39A95-3026-6AFA-CCF3-7A611464B2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532083"/>
              </p:ext>
            </p:extLst>
          </p:nvPr>
        </p:nvGraphicFramePr>
        <p:xfrm>
          <a:off x="5255581" y="1659873"/>
          <a:ext cx="6257989" cy="4004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Google Shape;130;p1">
            <a:extLst>
              <a:ext uri="{FF2B5EF4-FFF2-40B4-BE49-F238E27FC236}">
                <a16:creationId xmlns:a16="http://schemas.microsoft.com/office/drawing/2014/main" id="{5466997E-7313-5F3E-985B-EF809FB880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4332" y="81665"/>
            <a:ext cx="1362553" cy="5249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05D4A3-2290-DF5D-F204-45D4081FD85F}"/>
              </a:ext>
            </a:extLst>
          </p:cNvPr>
          <p:cNvSpPr txBox="1"/>
          <p:nvPr/>
        </p:nvSpPr>
        <p:spPr>
          <a:xfrm>
            <a:off x="5255581" y="166218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($B)</a:t>
            </a:r>
          </a:p>
        </p:txBody>
      </p:sp>
    </p:spTree>
    <p:extLst>
      <p:ext uri="{BB962C8B-B14F-4D97-AF65-F5344CB8AC3E}">
        <p14:creationId xmlns:p14="http://schemas.microsoft.com/office/powerpoint/2010/main" val="16527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83F4C29-A655-D383-0433-8596139DAA3C}"/>
              </a:ext>
            </a:extLst>
          </p:cNvPr>
          <p:cNvSpPr txBox="1"/>
          <p:nvPr/>
        </p:nvSpPr>
        <p:spPr>
          <a:xfrm>
            <a:off x="1211751" y="344131"/>
            <a:ext cx="9472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ea typeface="KaiTi" panose="02010609060101010101" pitchFamily="49" charset="-122"/>
                <a:cs typeface="Arial" panose="020B0604020202020204" pitchFamily="34" charset="0"/>
              </a:rPr>
              <a:t>Bring Solution and Value to Farmers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1340A-0BBD-4ABC-76A0-9CF782C58746}"/>
              </a:ext>
            </a:extLst>
          </p:cNvPr>
          <p:cNvSpPr txBox="1"/>
          <p:nvPr/>
        </p:nvSpPr>
        <p:spPr>
          <a:xfrm>
            <a:off x="698322" y="1540349"/>
            <a:ext cx="514217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  <a:endParaRPr lang="en-US" sz="16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Cost for Energy and Storage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Limitation on Grid Energy Usage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Restriction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Lack of Energy Storage Results in Low Production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Customized Solution for Farming Industry</a:t>
            </a:r>
            <a:endParaRPr lang="en-US" sz="16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Values to Customers:</a:t>
            </a:r>
            <a:endParaRPr lang="en-US" sz="16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 Benefit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Carbon 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Footprint Reduction</a:t>
            </a:r>
            <a:endParaRPr lang="en-US" sz="160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Government Incentives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Electricity Arbitrage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Grid Stability and Resiliency</a:t>
            </a:r>
          </a:p>
          <a:p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oogle Shape;130;p1">
            <a:extLst>
              <a:ext uri="{FF2B5EF4-FFF2-40B4-BE49-F238E27FC236}">
                <a16:creationId xmlns:a16="http://schemas.microsoft.com/office/drawing/2014/main" id="{D1D4BC97-58A3-863C-F2B6-3384BC20290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84332" y="81665"/>
            <a:ext cx="1362553" cy="5249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A4493D-AAC2-0B59-F255-680307BFAD5D}"/>
              </a:ext>
            </a:extLst>
          </p:cNvPr>
          <p:cNvSpPr txBox="1"/>
          <p:nvPr/>
        </p:nvSpPr>
        <p:spPr>
          <a:xfrm>
            <a:off x="6351508" y="1289953"/>
            <a:ext cx="514217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Position:</a:t>
            </a:r>
            <a:endParaRPr lang="en-US" sz="16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Leading Microgrid Innovation in Farming.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Battery Energy Storage (BESS) Solutions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Driven by Innovative Battery Management Systems</a:t>
            </a:r>
          </a:p>
          <a:p>
            <a:pPr algn="l"/>
            <a:endParaRPr lang="en-US" sz="16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Values:</a:t>
            </a:r>
            <a:endParaRPr lang="en-US" sz="16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Excellence: Extending Energy Storage System Lifespans, Reducing Costs, and Lowering Carbon Footprints through Proprietary Active 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alancing 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echnology.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 Relevance: Addressing Global Warming and Smart Agriculture's Growth with Renewable Energy.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Strong Team: Combining North American Market Expertise with China’s Supply Chain Strengths.</a:t>
            </a:r>
          </a:p>
          <a:p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5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omputer silhouette transparent background of a computer clipart silhouette  computer file svg, png, dxf, eps">
            <a:extLst>
              <a:ext uri="{FF2B5EF4-FFF2-40B4-BE49-F238E27FC236}">
                <a16:creationId xmlns:a16="http://schemas.microsoft.com/office/drawing/2014/main" id="{19972894-9FA9-E1A6-5010-62DFBA395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85" y="2613906"/>
            <a:ext cx="1271410" cy="126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558B5CA-B6AA-BE6D-4F0D-4B0BAE56BC1B}"/>
              </a:ext>
            </a:extLst>
          </p:cNvPr>
          <p:cNvSpPr txBox="1"/>
          <p:nvPr/>
        </p:nvSpPr>
        <p:spPr>
          <a:xfrm>
            <a:off x="11523807" y="9951394"/>
            <a:ext cx="268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Facility</a:t>
            </a:r>
          </a:p>
        </p:txBody>
      </p:sp>
      <p:pic>
        <p:nvPicPr>
          <p:cNvPr id="3" name="Picture 2" descr="A lightning bolt in a line&#10;&#10;Description automatically generated">
            <a:extLst>
              <a:ext uri="{FF2B5EF4-FFF2-40B4-BE49-F238E27FC236}">
                <a16:creationId xmlns:a16="http://schemas.microsoft.com/office/drawing/2014/main" id="{7448ADCC-19C8-0C6D-F3A7-95F43DB96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244" y="2626228"/>
            <a:ext cx="914522" cy="1226983"/>
          </a:xfrm>
          <a:prstGeom prst="rect">
            <a:avLst/>
          </a:prstGeom>
        </p:spPr>
      </p:pic>
      <p:pic>
        <p:nvPicPr>
          <p:cNvPr id="4" name="Picture 3" descr="A black and white outline of a car battery&#10;&#10;Description automatically generated">
            <a:extLst>
              <a:ext uri="{FF2B5EF4-FFF2-40B4-BE49-F238E27FC236}">
                <a16:creationId xmlns:a16="http://schemas.microsoft.com/office/drawing/2014/main" id="{8FF587C7-B74B-7296-BA7F-E40DBE3F9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613" y="2633813"/>
            <a:ext cx="1287998" cy="1152419"/>
          </a:xfrm>
          <a:prstGeom prst="rect">
            <a:avLst/>
          </a:prstGeom>
        </p:spPr>
      </p:pic>
      <p:pic>
        <p:nvPicPr>
          <p:cNvPr id="5" name="Picture 4" descr="A black line drawing of a power line&#10;&#10;Description automatically generated">
            <a:extLst>
              <a:ext uri="{FF2B5EF4-FFF2-40B4-BE49-F238E27FC236}">
                <a16:creationId xmlns:a16="http://schemas.microsoft.com/office/drawing/2014/main" id="{FD801DD5-CD2B-6A2E-0837-A02A91BE2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772" y="1181724"/>
            <a:ext cx="1131392" cy="1172535"/>
          </a:xfrm>
          <a:prstGeom prst="rect">
            <a:avLst/>
          </a:prstGeom>
        </p:spPr>
      </p:pic>
      <p:pic>
        <p:nvPicPr>
          <p:cNvPr id="6" name="Picture 5" descr="A solar panel with a sun above it&#10;&#10;Description automatically generated">
            <a:extLst>
              <a:ext uri="{FF2B5EF4-FFF2-40B4-BE49-F238E27FC236}">
                <a16:creationId xmlns:a16="http://schemas.microsoft.com/office/drawing/2014/main" id="{3DDC21CB-64CF-6DA6-FC66-7C08C7466E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8786" y="2547971"/>
            <a:ext cx="1093986" cy="1233415"/>
          </a:xfrm>
          <a:prstGeom prst="rect">
            <a:avLst/>
          </a:prstGeom>
        </p:spPr>
      </p:pic>
      <p:pic>
        <p:nvPicPr>
          <p:cNvPr id="8" name="Picture 6" descr="970+ Water Pump Motor Illustrations, Royalty-Free Vector Graphics &amp; Clip  Art - iStock">
            <a:extLst>
              <a:ext uri="{FF2B5EF4-FFF2-40B4-BE49-F238E27FC236}">
                <a16:creationId xmlns:a16="http://schemas.microsoft.com/office/drawing/2014/main" id="{E1C8FF9F-3D91-D821-E359-F84E3B2A4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59" y="4556952"/>
            <a:ext cx="1116751" cy="111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Farm And Barn Icon Cartoon Black And White Vector Illustration Graphic  Design Royalty Free SVG, Cliparts, Vectors, And Stock Illustration. Image  122308746.">
            <a:extLst>
              <a:ext uri="{FF2B5EF4-FFF2-40B4-BE49-F238E27FC236}">
                <a16:creationId xmlns:a16="http://schemas.microsoft.com/office/drawing/2014/main" id="{A10F23A4-6A0F-E478-E187-1EB6E1D5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942" y="4520991"/>
            <a:ext cx="1766163" cy="11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920+ Food Waste White Background Illustrations, Royalty-Free Vector  Graphics &amp; Clip Art - iStock">
            <a:extLst>
              <a:ext uri="{FF2B5EF4-FFF2-40B4-BE49-F238E27FC236}">
                <a16:creationId xmlns:a16="http://schemas.microsoft.com/office/drawing/2014/main" id="{B033CD86-7352-3EC3-A09A-34FD1761B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250" y="4712168"/>
            <a:ext cx="881159" cy="88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0A8278-4D5D-6FE5-B936-97F4450EC2FC}"/>
              </a:ext>
            </a:extLst>
          </p:cNvPr>
          <p:cNvSpPr txBox="1"/>
          <p:nvPr/>
        </p:nvSpPr>
        <p:spPr>
          <a:xfrm>
            <a:off x="10317303" y="5746488"/>
            <a:ext cx="759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Facility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73C044-D564-223C-C097-8115E9B209D6}"/>
              </a:ext>
            </a:extLst>
          </p:cNvPr>
          <p:cNvSpPr txBox="1"/>
          <p:nvPr/>
        </p:nvSpPr>
        <p:spPr>
          <a:xfrm>
            <a:off x="4627386" y="5746488"/>
            <a:ext cx="1229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Water pump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EAF4A-8416-64AC-EC3B-CF238C0AAAE5}"/>
              </a:ext>
            </a:extLst>
          </p:cNvPr>
          <p:cNvSpPr txBox="1"/>
          <p:nvPr/>
        </p:nvSpPr>
        <p:spPr>
          <a:xfrm>
            <a:off x="5829724" y="5779062"/>
            <a:ext cx="132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Waste Management</a:t>
            </a:r>
          </a:p>
        </p:txBody>
      </p:sp>
      <p:pic>
        <p:nvPicPr>
          <p:cNvPr id="14" name="Google Shape;130;p1">
            <a:extLst>
              <a:ext uri="{FF2B5EF4-FFF2-40B4-BE49-F238E27FC236}">
                <a16:creationId xmlns:a16="http://schemas.microsoft.com/office/drawing/2014/main" id="{68E7A1CD-AC56-1355-F341-68595855BCFD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686005" y="132804"/>
            <a:ext cx="1379220" cy="544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Lightbulb png images | PNGEgg">
            <a:extLst>
              <a:ext uri="{FF2B5EF4-FFF2-40B4-BE49-F238E27FC236}">
                <a16:creationId xmlns:a16="http://schemas.microsoft.com/office/drawing/2014/main" id="{A8871CA3-2E75-3026-BB9B-0F794D390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17" y="4693094"/>
            <a:ext cx="899822" cy="97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370+ Greenhouse Frame Illustrations, Royalty-Free Vector Graphics &amp; Clip  Art - iStock">
            <a:extLst>
              <a:ext uri="{FF2B5EF4-FFF2-40B4-BE49-F238E27FC236}">
                <a16:creationId xmlns:a16="http://schemas.microsoft.com/office/drawing/2014/main" id="{576B3714-2B93-85C4-38A4-8F2026F7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69" y="4613229"/>
            <a:ext cx="1230424" cy="106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ooling Fan Icon Symbol Shape Air Condition Temperature Logo Symbol  Silhouette Vector Illustration Image Isolated On White Background Stock  Illustration - Download Image Now - iStock">
            <a:hlinkClick r:id="rId13"/>
            <a:extLst>
              <a:ext uri="{FF2B5EF4-FFF2-40B4-BE49-F238E27FC236}">
                <a16:creationId xmlns:a16="http://schemas.microsoft.com/office/drawing/2014/main" id="{F93F1423-6EA0-3724-7FB3-7F2F106D0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9" t="1791" r="49173" b="51812"/>
          <a:stretch/>
        </p:blipFill>
        <p:spPr bwMode="auto">
          <a:xfrm>
            <a:off x="2301374" y="4693094"/>
            <a:ext cx="992848" cy="97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ooling Fan Icon Symbol Shape Air Condition Temperature Logo Symbol  Silhouette Vector Illustration Image Isolated On White Background Stock  Illustration - Download Image Now - iStock">
            <a:extLst>
              <a:ext uri="{FF2B5EF4-FFF2-40B4-BE49-F238E27FC236}">
                <a16:creationId xmlns:a16="http://schemas.microsoft.com/office/drawing/2014/main" id="{082CC51D-3A45-24B5-F1C0-69420002C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656" y="-582930"/>
            <a:ext cx="2754675" cy="147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75B2B7-D2DA-11FF-05B2-EC0DAE1DFBB8}"/>
              </a:ext>
            </a:extLst>
          </p:cNvPr>
          <p:cNvSpPr txBox="1"/>
          <p:nvPr/>
        </p:nvSpPr>
        <p:spPr>
          <a:xfrm>
            <a:off x="8547781" y="5772741"/>
            <a:ext cx="855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Traction</a:t>
            </a:r>
          </a:p>
        </p:txBody>
      </p:sp>
      <p:pic>
        <p:nvPicPr>
          <p:cNvPr id="4098" name="Picture 2" descr="Tractor Silhouette Images – Browse 32,108 Stock Photos, Vectors, and Video  | Adobe Stock">
            <a:extLst>
              <a:ext uri="{FF2B5EF4-FFF2-40B4-BE49-F238E27FC236}">
                <a16:creationId xmlns:a16="http://schemas.microsoft.com/office/drawing/2014/main" id="{7306E584-9D79-7683-766F-5E5EE48F6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439" y="4787252"/>
            <a:ext cx="1119548" cy="8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ood Processing Icon #248003 - Free Icons Library">
            <a:extLst>
              <a:ext uri="{FF2B5EF4-FFF2-40B4-BE49-F238E27FC236}">
                <a16:creationId xmlns:a16="http://schemas.microsoft.com/office/drawing/2014/main" id="{C1CA593A-468F-9879-B7B6-C77A8F484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027" y="4703909"/>
            <a:ext cx="942069" cy="88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44CC2C-A792-ECEE-6D59-998B7C4E65CD}"/>
              </a:ext>
            </a:extLst>
          </p:cNvPr>
          <p:cNvSpPr txBox="1"/>
          <p:nvPr/>
        </p:nvSpPr>
        <p:spPr>
          <a:xfrm>
            <a:off x="7054867" y="5760019"/>
            <a:ext cx="1327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Machinery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5D0F19-290C-8BD2-31DE-0B209B4B0DAF}"/>
              </a:ext>
            </a:extLst>
          </p:cNvPr>
          <p:cNvSpPr txBox="1"/>
          <p:nvPr/>
        </p:nvSpPr>
        <p:spPr>
          <a:xfrm>
            <a:off x="3387725" y="5752556"/>
            <a:ext cx="115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LED lighting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564884-5A3C-6FAC-4A6B-31D930FC92BA}"/>
              </a:ext>
            </a:extLst>
          </p:cNvPr>
          <p:cNvSpPr txBox="1"/>
          <p:nvPr/>
        </p:nvSpPr>
        <p:spPr>
          <a:xfrm>
            <a:off x="2056134" y="5746231"/>
            <a:ext cx="133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Temperature control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A5B364-A08C-E621-15A0-CF9C2372AE99}"/>
              </a:ext>
            </a:extLst>
          </p:cNvPr>
          <p:cNvSpPr txBox="1"/>
          <p:nvPr/>
        </p:nvSpPr>
        <p:spPr>
          <a:xfrm>
            <a:off x="788138" y="5769267"/>
            <a:ext cx="1333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Greenhouses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41C829-E0DC-277F-7F1F-92DA493D5FE1}"/>
              </a:ext>
            </a:extLst>
          </p:cNvPr>
          <p:cNvCxnSpPr>
            <a:cxnSpLocks/>
          </p:cNvCxnSpPr>
          <p:nvPr/>
        </p:nvCxnSpPr>
        <p:spPr>
          <a:xfrm>
            <a:off x="5645410" y="2187809"/>
            <a:ext cx="0" cy="381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8BB79F-C0F1-1163-1F91-8E7DD7E92BA5}"/>
              </a:ext>
            </a:extLst>
          </p:cNvPr>
          <p:cNvCxnSpPr>
            <a:cxnSpLocks/>
          </p:cNvCxnSpPr>
          <p:nvPr/>
        </p:nvCxnSpPr>
        <p:spPr>
          <a:xfrm>
            <a:off x="3995171" y="3330977"/>
            <a:ext cx="47107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EF368C-EAB8-AD10-9FEF-ACDED5F5AC8D}"/>
              </a:ext>
            </a:extLst>
          </p:cNvPr>
          <p:cNvCxnSpPr>
            <a:cxnSpLocks/>
          </p:cNvCxnSpPr>
          <p:nvPr/>
        </p:nvCxnSpPr>
        <p:spPr>
          <a:xfrm>
            <a:off x="5328671" y="3330977"/>
            <a:ext cx="47107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845449-7636-EC67-FF35-B8BD9F3CB239}"/>
              </a:ext>
            </a:extLst>
          </p:cNvPr>
          <p:cNvCxnSpPr>
            <a:cxnSpLocks/>
          </p:cNvCxnSpPr>
          <p:nvPr/>
        </p:nvCxnSpPr>
        <p:spPr>
          <a:xfrm>
            <a:off x="7176521" y="3330977"/>
            <a:ext cx="47107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E30A27-6888-6839-225B-50FB0FB3B1E7}"/>
              </a:ext>
            </a:extLst>
          </p:cNvPr>
          <p:cNvCxnSpPr>
            <a:cxnSpLocks/>
          </p:cNvCxnSpPr>
          <p:nvPr/>
        </p:nvCxnSpPr>
        <p:spPr>
          <a:xfrm flipV="1">
            <a:off x="5797810" y="2175645"/>
            <a:ext cx="0" cy="3572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A27692-49B6-7EC6-CEEC-F07CFC2E0EF5}"/>
              </a:ext>
            </a:extLst>
          </p:cNvPr>
          <p:cNvCxnSpPr>
            <a:cxnSpLocks/>
          </p:cNvCxnSpPr>
          <p:nvPr/>
        </p:nvCxnSpPr>
        <p:spPr>
          <a:xfrm>
            <a:off x="5797811" y="3788971"/>
            <a:ext cx="0" cy="43090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6B1E58-4985-C0E6-7169-9DB824A73CF2}"/>
              </a:ext>
            </a:extLst>
          </p:cNvPr>
          <p:cNvCxnSpPr/>
          <p:nvPr/>
        </p:nvCxnSpPr>
        <p:spPr>
          <a:xfrm>
            <a:off x="1490597" y="4210040"/>
            <a:ext cx="9183154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763E39-A6CA-7410-AD38-E9B28D2BBCFF}"/>
              </a:ext>
            </a:extLst>
          </p:cNvPr>
          <p:cNvCxnSpPr>
            <a:cxnSpLocks/>
          </p:cNvCxnSpPr>
          <p:nvPr/>
        </p:nvCxnSpPr>
        <p:spPr>
          <a:xfrm>
            <a:off x="1502851" y="4216514"/>
            <a:ext cx="0" cy="43090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BC1F6A-FB90-BBA3-84C6-AE4E96A7722F}"/>
              </a:ext>
            </a:extLst>
          </p:cNvPr>
          <p:cNvCxnSpPr>
            <a:cxnSpLocks/>
          </p:cNvCxnSpPr>
          <p:nvPr/>
        </p:nvCxnSpPr>
        <p:spPr>
          <a:xfrm>
            <a:off x="2717999" y="4216514"/>
            <a:ext cx="0" cy="43090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4A9C24-E638-8EAC-64A6-9A3D4D61E6C9}"/>
              </a:ext>
            </a:extLst>
          </p:cNvPr>
          <p:cNvCxnSpPr>
            <a:cxnSpLocks/>
          </p:cNvCxnSpPr>
          <p:nvPr/>
        </p:nvCxnSpPr>
        <p:spPr>
          <a:xfrm>
            <a:off x="4019173" y="4210611"/>
            <a:ext cx="0" cy="43090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FEDCA5-ABAB-DE6C-1561-B0549BB30DE9}"/>
              </a:ext>
            </a:extLst>
          </p:cNvPr>
          <p:cNvCxnSpPr>
            <a:cxnSpLocks/>
          </p:cNvCxnSpPr>
          <p:nvPr/>
        </p:nvCxnSpPr>
        <p:spPr>
          <a:xfrm>
            <a:off x="5276526" y="4216514"/>
            <a:ext cx="0" cy="43090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763883-388A-97F9-9E83-DFE55DC773E3}"/>
              </a:ext>
            </a:extLst>
          </p:cNvPr>
          <p:cNvCxnSpPr>
            <a:cxnSpLocks/>
          </p:cNvCxnSpPr>
          <p:nvPr/>
        </p:nvCxnSpPr>
        <p:spPr>
          <a:xfrm>
            <a:off x="6537891" y="4210040"/>
            <a:ext cx="0" cy="43090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6E2006-3188-D9A7-8FEC-48F3F0027C6F}"/>
              </a:ext>
            </a:extLst>
          </p:cNvPr>
          <p:cNvCxnSpPr>
            <a:cxnSpLocks/>
          </p:cNvCxnSpPr>
          <p:nvPr/>
        </p:nvCxnSpPr>
        <p:spPr>
          <a:xfrm>
            <a:off x="7753039" y="4210040"/>
            <a:ext cx="0" cy="43090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8D81C5-E910-7B21-58F1-0333E650B6D8}"/>
              </a:ext>
            </a:extLst>
          </p:cNvPr>
          <p:cNvCxnSpPr>
            <a:cxnSpLocks/>
          </p:cNvCxnSpPr>
          <p:nvPr/>
        </p:nvCxnSpPr>
        <p:spPr>
          <a:xfrm>
            <a:off x="9054213" y="4204137"/>
            <a:ext cx="0" cy="43090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1C09C6-A6A9-81C9-278F-483FB2B30D43}"/>
              </a:ext>
            </a:extLst>
          </p:cNvPr>
          <p:cNvCxnSpPr>
            <a:cxnSpLocks/>
          </p:cNvCxnSpPr>
          <p:nvPr/>
        </p:nvCxnSpPr>
        <p:spPr>
          <a:xfrm>
            <a:off x="10654701" y="4210040"/>
            <a:ext cx="0" cy="43090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9810451-09CC-FFE3-5D3D-EEE3679CA09D}"/>
              </a:ext>
            </a:extLst>
          </p:cNvPr>
          <p:cNvSpPr txBox="1"/>
          <p:nvPr/>
        </p:nvSpPr>
        <p:spPr>
          <a:xfrm>
            <a:off x="2211475" y="370247"/>
            <a:ext cx="7117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Indoor and Outdoor Farming Application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D86CDBD-0915-F6AB-3182-8AA180EAAB90}"/>
              </a:ext>
            </a:extLst>
          </p:cNvPr>
          <p:cNvSpPr/>
          <p:nvPr/>
        </p:nvSpPr>
        <p:spPr>
          <a:xfrm>
            <a:off x="2356434" y="2583908"/>
            <a:ext cx="6882753" cy="120338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BD05D9-C256-DD0A-082D-2F48CB57ED52}"/>
              </a:ext>
            </a:extLst>
          </p:cNvPr>
          <p:cNvSpPr txBox="1"/>
          <p:nvPr/>
        </p:nvSpPr>
        <p:spPr>
          <a:xfrm>
            <a:off x="446190" y="2722873"/>
            <a:ext cx="17578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Reshine Empowers Farm Net Zero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DD4C48-A174-7233-1AC6-7E01495FFA29}"/>
              </a:ext>
            </a:extLst>
          </p:cNvPr>
          <p:cNvSpPr txBox="1"/>
          <p:nvPr/>
        </p:nvSpPr>
        <p:spPr>
          <a:xfrm>
            <a:off x="2717999" y="6294138"/>
            <a:ext cx="2305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Nunito"/>
                <a:sym typeface="Nunito"/>
              </a:rPr>
              <a:t>Indoor Farming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884A6B-DDA1-E41B-DB86-FFB8ECA1ED6F}"/>
              </a:ext>
            </a:extLst>
          </p:cNvPr>
          <p:cNvSpPr txBox="1"/>
          <p:nvPr/>
        </p:nvSpPr>
        <p:spPr>
          <a:xfrm>
            <a:off x="7630116" y="6288771"/>
            <a:ext cx="2305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Nunito"/>
                <a:sym typeface="Nunito"/>
              </a:rPr>
              <a:t>Outdoor Farming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91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5;p7">
            <a:extLst>
              <a:ext uri="{FF2B5EF4-FFF2-40B4-BE49-F238E27FC236}">
                <a16:creationId xmlns:a16="http://schemas.microsoft.com/office/drawing/2014/main" id="{76B7C02D-52C7-D4AF-7F5F-86B25D9B0C7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4934" y="1983447"/>
            <a:ext cx="3731167" cy="20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E13297-85F1-F29F-8499-D2DF839D3F6A}"/>
              </a:ext>
            </a:extLst>
          </p:cNvPr>
          <p:cNvSpPr txBox="1"/>
          <p:nvPr/>
        </p:nvSpPr>
        <p:spPr>
          <a:xfrm>
            <a:off x="634591" y="4556441"/>
            <a:ext cx="546140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Turn-key Solution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Customer Centered Product and Service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Advanced Microgrid Technologies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BESS with Longer Life-span and Lower Cost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Agricultural Support from our Agriculture Advisors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Financing Service from our partners (EaaS)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Term Partnership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58B5CA-B6AA-BE6D-4F0D-4B0BAE56BC1B}"/>
              </a:ext>
            </a:extLst>
          </p:cNvPr>
          <p:cNvSpPr txBox="1"/>
          <p:nvPr/>
        </p:nvSpPr>
        <p:spPr>
          <a:xfrm>
            <a:off x="11523807" y="9951394"/>
            <a:ext cx="268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Facility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C715B-BBA0-7095-DB3B-836D6B932C37}"/>
              </a:ext>
            </a:extLst>
          </p:cNvPr>
          <p:cNvSpPr txBox="1"/>
          <p:nvPr/>
        </p:nvSpPr>
        <p:spPr>
          <a:xfrm>
            <a:off x="1214671" y="1219819"/>
            <a:ext cx="3371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Microgrid Total 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19CAB-46FE-AA4F-9FA2-DA0FB0425C3B}"/>
              </a:ext>
            </a:extLst>
          </p:cNvPr>
          <p:cNvSpPr txBox="1"/>
          <p:nvPr/>
        </p:nvSpPr>
        <p:spPr>
          <a:xfrm>
            <a:off x="7109924" y="1214707"/>
            <a:ext cx="3630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Advanced BESS Technology</a:t>
            </a:r>
          </a:p>
        </p:txBody>
      </p:sp>
      <p:sp>
        <p:nvSpPr>
          <p:cNvPr id="9" name="Google Shape;141;p3">
            <a:extLst>
              <a:ext uri="{FF2B5EF4-FFF2-40B4-BE49-F238E27FC236}">
                <a16:creationId xmlns:a16="http://schemas.microsoft.com/office/drawing/2014/main" id="{6EEBB912-293D-BBFA-1D1B-97788AA38581}"/>
              </a:ext>
            </a:extLst>
          </p:cNvPr>
          <p:cNvSpPr txBox="1">
            <a:spLocks/>
          </p:cNvSpPr>
          <p:nvPr/>
        </p:nvSpPr>
        <p:spPr>
          <a:xfrm>
            <a:off x="6692527" y="4875593"/>
            <a:ext cx="4465469" cy="767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Reshine’s</a:t>
            </a:r>
            <a:r>
              <a:rPr lang="en-US" sz="16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BMS &amp; Active Battery Balancing Technologies Increase BESS Lifespan for 3 Times</a:t>
            </a:r>
          </a:p>
        </p:txBody>
      </p:sp>
      <p:sp>
        <p:nvSpPr>
          <p:cNvPr id="10" name="Google Shape;143;p3">
            <a:extLst>
              <a:ext uri="{FF2B5EF4-FFF2-40B4-BE49-F238E27FC236}">
                <a16:creationId xmlns:a16="http://schemas.microsoft.com/office/drawing/2014/main" id="{80B17311-95C3-52B1-99FB-7F1E8183B33F}"/>
              </a:ext>
            </a:extLst>
          </p:cNvPr>
          <p:cNvSpPr txBox="1"/>
          <p:nvPr/>
        </p:nvSpPr>
        <p:spPr>
          <a:xfrm>
            <a:off x="9522029" y="3424110"/>
            <a:ext cx="196770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tx2"/>
                </a:solidFill>
              </a:rPr>
              <a:t>Lifespan </a:t>
            </a:r>
            <a:r>
              <a:rPr lang="en" sz="1400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with Minimum Added Costs</a:t>
            </a:r>
            <a:endParaRPr sz="140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44;p3">
            <a:extLst>
              <a:ext uri="{FF2B5EF4-FFF2-40B4-BE49-F238E27FC236}">
                <a16:creationId xmlns:a16="http://schemas.microsoft.com/office/drawing/2014/main" id="{EB06B7A7-6D2A-9EDB-A757-5FC611B0AECE}"/>
              </a:ext>
            </a:extLst>
          </p:cNvPr>
          <p:cNvSpPr txBox="1"/>
          <p:nvPr/>
        </p:nvSpPr>
        <p:spPr>
          <a:xfrm>
            <a:off x="6705625" y="3510031"/>
            <a:ext cx="1171852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Today’s Technology</a:t>
            </a:r>
            <a:endParaRPr sz="140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Passive Balancing</a:t>
            </a:r>
            <a:endParaRPr sz="140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45;p3">
            <a:extLst>
              <a:ext uri="{FF2B5EF4-FFF2-40B4-BE49-F238E27FC236}">
                <a16:creationId xmlns:a16="http://schemas.microsoft.com/office/drawing/2014/main" id="{0C9E057F-C3BB-58A6-3B42-191F7FB3AF6A}"/>
              </a:ext>
            </a:extLst>
          </p:cNvPr>
          <p:cNvSpPr/>
          <p:nvPr/>
        </p:nvSpPr>
        <p:spPr>
          <a:xfrm>
            <a:off x="8228244" y="1829780"/>
            <a:ext cx="644700" cy="1678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46;p3">
            <a:extLst>
              <a:ext uri="{FF2B5EF4-FFF2-40B4-BE49-F238E27FC236}">
                <a16:creationId xmlns:a16="http://schemas.microsoft.com/office/drawing/2014/main" id="{24D6E726-21E1-1C20-404C-32E2841EBCE7}"/>
              </a:ext>
            </a:extLst>
          </p:cNvPr>
          <p:cNvSpPr txBox="1"/>
          <p:nvPr/>
        </p:nvSpPr>
        <p:spPr>
          <a:xfrm>
            <a:off x="8120360" y="3507980"/>
            <a:ext cx="1336609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Reshine Active Balancing</a:t>
            </a:r>
            <a:endParaRPr sz="1400" b="1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7;p3">
            <a:extLst>
              <a:ext uri="{FF2B5EF4-FFF2-40B4-BE49-F238E27FC236}">
                <a16:creationId xmlns:a16="http://schemas.microsoft.com/office/drawing/2014/main" id="{853BBE00-B2A3-3076-FED3-A1388374436B}"/>
              </a:ext>
            </a:extLst>
          </p:cNvPr>
          <p:cNvSpPr txBox="1"/>
          <p:nvPr/>
        </p:nvSpPr>
        <p:spPr>
          <a:xfrm>
            <a:off x="8135086" y="2172299"/>
            <a:ext cx="768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dirty="0">
                <a:solidFill>
                  <a:schemeClr val="bg1"/>
                </a:solidFill>
              </a:rPr>
              <a:t>15</a:t>
            </a:r>
            <a:r>
              <a:rPr lang="en" sz="13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 b="1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yrs</a:t>
            </a:r>
            <a:r>
              <a:rPr lang="en" sz="13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Life Span</a:t>
            </a:r>
            <a:endParaRPr sz="13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48;p3">
            <a:extLst>
              <a:ext uri="{FF2B5EF4-FFF2-40B4-BE49-F238E27FC236}">
                <a16:creationId xmlns:a16="http://schemas.microsoft.com/office/drawing/2014/main" id="{36604D04-825E-9AEC-8A1C-D700AFB2F1D8}"/>
              </a:ext>
            </a:extLst>
          </p:cNvPr>
          <p:cNvSpPr txBox="1"/>
          <p:nvPr/>
        </p:nvSpPr>
        <p:spPr>
          <a:xfrm>
            <a:off x="9332953" y="2057710"/>
            <a:ext cx="2190854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" sz="5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" sz="5400" b="1" i="0" u="none" strike="noStrike" cap="none" dirty="0">
                <a:solidFill>
                  <a:schemeClr val="accent6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0%</a:t>
            </a:r>
            <a:endParaRPr sz="5400" b="1" i="0" u="none" strike="noStrike" cap="none" dirty="0">
              <a:solidFill>
                <a:schemeClr val="accent6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6" name="Google Shape;149;p3">
            <a:extLst>
              <a:ext uri="{FF2B5EF4-FFF2-40B4-BE49-F238E27FC236}">
                <a16:creationId xmlns:a16="http://schemas.microsoft.com/office/drawing/2014/main" id="{9EA4DB01-919F-058D-87A0-D4E38E99FF7E}"/>
              </a:ext>
            </a:extLst>
          </p:cNvPr>
          <p:cNvSpPr txBox="1"/>
          <p:nvPr/>
        </p:nvSpPr>
        <p:spPr>
          <a:xfrm>
            <a:off x="6692527" y="2557320"/>
            <a:ext cx="168694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LFP BESS</a:t>
            </a:r>
            <a:endParaRPr sz="1400" b="1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52;p3">
            <a:extLst>
              <a:ext uri="{FF2B5EF4-FFF2-40B4-BE49-F238E27FC236}">
                <a16:creationId xmlns:a16="http://schemas.microsoft.com/office/drawing/2014/main" id="{344060E8-C7F4-15CF-8799-1992AC96B51E}"/>
              </a:ext>
            </a:extLst>
          </p:cNvPr>
          <p:cNvSpPr txBox="1"/>
          <p:nvPr/>
        </p:nvSpPr>
        <p:spPr>
          <a:xfrm>
            <a:off x="6841502" y="2913117"/>
            <a:ext cx="694500" cy="553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lang="en-US" sz="12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2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47;p3">
            <a:extLst>
              <a:ext uri="{FF2B5EF4-FFF2-40B4-BE49-F238E27FC236}">
                <a16:creationId xmlns:a16="http://schemas.microsoft.com/office/drawing/2014/main" id="{809949AA-AB4B-BEC4-F654-98CC00C22934}"/>
              </a:ext>
            </a:extLst>
          </p:cNvPr>
          <p:cNvSpPr txBox="1"/>
          <p:nvPr/>
        </p:nvSpPr>
        <p:spPr>
          <a:xfrm>
            <a:off x="6816221" y="2812834"/>
            <a:ext cx="768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b="1" dirty="0">
                <a:solidFill>
                  <a:schemeClr val="bg1"/>
                </a:solidFill>
              </a:rPr>
              <a:t>5</a:t>
            </a:r>
            <a:r>
              <a:rPr lang="en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b="1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yrs</a:t>
            </a:r>
            <a:r>
              <a:rPr lang="en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Life Span</a:t>
            </a:r>
            <a:endParaRPr sz="12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30F5A-A8F1-C047-B2DC-E44E321EFCD0}"/>
              </a:ext>
            </a:extLst>
          </p:cNvPr>
          <p:cNvSpPr txBox="1"/>
          <p:nvPr/>
        </p:nvSpPr>
        <p:spPr>
          <a:xfrm>
            <a:off x="4671754" y="292944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10A10-6B8C-51E1-70AB-AA087831552B}"/>
              </a:ext>
            </a:extLst>
          </p:cNvPr>
          <p:cNvSpPr/>
          <p:nvPr/>
        </p:nvSpPr>
        <p:spPr>
          <a:xfrm>
            <a:off x="6841502" y="2913117"/>
            <a:ext cx="678578" cy="553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oogle Shape;130;p1">
            <a:extLst>
              <a:ext uri="{FF2B5EF4-FFF2-40B4-BE49-F238E27FC236}">
                <a16:creationId xmlns:a16="http://schemas.microsoft.com/office/drawing/2014/main" id="{EDF15372-E7C6-4E4C-D3D2-11B0EE59C66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4332" y="81665"/>
            <a:ext cx="1362553" cy="52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42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D03227C-6971-E5C9-4A05-1021756AD271}"/>
              </a:ext>
            </a:extLst>
          </p:cNvPr>
          <p:cNvSpPr txBox="1"/>
          <p:nvPr/>
        </p:nvSpPr>
        <p:spPr>
          <a:xfrm>
            <a:off x="3959004" y="112366"/>
            <a:ext cx="4580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 and Services - 1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6EAFF1-F43A-E226-ECE3-39E2682E0E93}"/>
              </a:ext>
            </a:extLst>
          </p:cNvPr>
          <p:cNvSpPr txBox="1"/>
          <p:nvPr/>
        </p:nvSpPr>
        <p:spPr>
          <a:xfrm>
            <a:off x="4820304" y="802938"/>
            <a:ext cx="2857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tx2"/>
                </a:solidFill>
              </a:rPr>
              <a:t>Microgrid 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1BB8A5-B9E5-06EA-D66B-196C833AF418}"/>
              </a:ext>
            </a:extLst>
          </p:cNvPr>
          <p:cNvSpPr txBox="1"/>
          <p:nvPr/>
        </p:nvSpPr>
        <p:spPr>
          <a:xfrm>
            <a:off x="1383396" y="4300736"/>
            <a:ext cx="10267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Smart and integrated BMS, PCS, and EMS systems with user friendly software and mobile app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State-of-the-Art power electronics, high efficiency DCDC and DCAC conversion and coupling, advanced air and liquid cooling solutions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High quality tier-1 batteries, advanced Reshine BMS with active balancing technology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High quality and high efficiency solar energy solutions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High efficiency, multi-color LED farming solutions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AA7666-B5EF-6FC3-D369-6D346232A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76" y="1650643"/>
            <a:ext cx="4805680" cy="2235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A983BE-6B01-036C-3C44-BFA0696D6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880" y="1314270"/>
            <a:ext cx="2390273" cy="2654524"/>
          </a:xfrm>
          <a:prstGeom prst="rect">
            <a:avLst/>
          </a:prstGeom>
        </p:spPr>
      </p:pic>
      <p:pic>
        <p:nvPicPr>
          <p:cNvPr id="2" name="Google Shape;130;p1">
            <a:extLst>
              <a:ext uri="{FF2B5EF4-FFF2-40B4-BE49-F238E27FC236}">
                <a16:creationId xmlns:a16="http://schemas.microsoft.com/office/drawing/2014/main" id="{F9050D01-F38E-6428-1031-6FB3BA570B3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84332" y="81665"/>
            <a:ext cx="1362553" cy="52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09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5950EF-36FE-0A8E-20FF-70A633EA5E3B}"/>
              </a:ext>
            </a:extLst>
          </p:cNvPr>
          <p:cNvSpPr txBox="1"/>
          <p:nvPr/>
        </p:nvSpPr>
        <p:spPr>
          <a:xfrm>
            <a:off x="9709061" y="764991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tx2"/>
                </a:solidFill>
              </a:rPr>
              <a:t>LEDs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1CECD-5B04-3D93-98A6-1C602F47344B}"/>
              </a:ext>
            </a:extLst>
          </p:cNvPr>
          <p:cNvSpPr txBox="1"/>
          <p:nvPr/>
        </p:nvSpPr>
        <p:spPr>
          <a:xfrm>
            <a:off x="5815470" y="764990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tx2"/>
                </a:solidFill>
              </a:rPr>
              <a:t>Solar</a:t>
            </a:r>
          </a:p>
        </p:txBody>
      </p:sp>
      <p:pic>
        <p:nvPicPr>
          <p:cNvPr id="6" name="Google Shape;130;p1">
            <a:extLst>
              <a:ext uri="{FF2B5EF4-FFF2-40B4-BE49-F238E27FC236}">
                <a16:creationId xmlns:a16="http://schemas.microsoft.com/office/drawing/2014/main" id="{5953BB05-FC3A-CEB1-8088-BF09303641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84332" y="81665"/>
            <a:ext cx="1362553" cy="5249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03227C-6971-E5C9-4A05-1021756AD271}"/>
              </a:ext>
            </a:extLst>
          </p:cNvPr>
          <p:cNvSpPr txBox="1"/>
          <p:nvPr/>
        </p:nvSpPr>
        <p:spPr>
          <a:xfrm>
            <a:off x="4048908" y="96439"/>
            <a:ext cx="467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 and Services - 2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6EAFF1-F43A-E226-ECE3-39E2682E0E93}"/>
              </a:ext>
            </a:extLst>
          </p:cNvPr>
          <p:cNvSpPr txBox="1"/>
          <p:nvPr/>
        </p:nvSpPr>
        <p:spPr>
          <a:xfrm>
            <a:off x="1560485" y="804300"/>
            <a:ext cx="1079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tx2"/>
                </a:solidFill>
              </a:rPr>
              <a:t>BESS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120CE-E86C-CD4A-5082-997302D175F9}"/>
              </a:ext>
            </a:extLst>
          </p:cNvPr>
          <p:cNvSpPr txBox="1"/>
          <p:nvPr/>
        </p:nvSpPr>
        <p:spPr>
          <a:xfrm>
            <a:off x="229240" y="2641391"/>
            <a:ext cx="3951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Long battery lifetime (&gt;12000 cycles)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High energy density (3.44MWh, 20 feet container)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Advanced Reshine BMS technology with active battery balancing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Enhanced safety and water-proof optional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50% reduction in installation and PCS DCDC compatible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effectLst/>
              </a:rPr>
              <a:t>Modular design enables easy capacity expansion upgrade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LCOE &gt; 50% reduction</a:t>
            </a:r>
            <a:endParaRPr lang="en-US" sz="1400" dirty="0">
              <a:solidFill>
                <a:schemeClr val="tx2"/>
              </a:solidFill>
              <a:effectLst/>
            </a:endParaRPr>
          </a:p>
          <a:p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B687C4-2C45-DFDC-BA09-081DEA6E1781}"/>
              </a:ext>
            </a:extLst>
          </p:cNvPr>
          <p:cNvSpPr txBox="1"/>
          <p:nvPr/>
        </p:nvSpPr>
        <p:spPr>
          <a:xfrm>
            <a:off x="8235843" y="2641391"/>
            <a:ext cx="37269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0" dirty="0">
                <a:solidFill>
                  <a:schemeClr val="tx2"/>
                </a:solidFill>
                <a:effectLst/>
              </a:rPr>
              <a:t>Horticultural lighting is revolutionizing the future of farming enabling farmers to sustainably grow vegetables and fruit all year-round.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0" dirty="0">
                <a:solidFill>
                  <a:schemeClr val="tx2"/>
                </a:solidFill>
                <a:effectLst/>
              </a:rPr>
              <a:t>It makes it possible to grow faster, using less land, less water, less fertilizers and zero pesticides.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High efficiency, multi-color LED farming solutions 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Avenir" panose="02000503020000020003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LED fixtures designed for most efficient horticultural lighting.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effectLst/>
                <a:latin typeface="Avenir" panose="02000503020000020003" pitchFamily="2" charset="0"/>
                <a:ea typeface="Times New Roman" panose="02020603050405020304" pitchFamily="18" charset="0"/>
              </a:rPr>
              <a:t>Relays, interconnects, and control system provide the right amount and type of lighting to plants to keep them healthy.</a:t>
            </a:r>
            <a:endParaRPr lang="en-US" sz="14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Avenir" panose="02000503020000020003" pitchFamily="2" charset="0"/>
                <a:ea typeface="Times New Roman" panose="02020603050405020304" pitchFamily="18" charset="0"/>
              </a:rPr>
              <a:t>Easy to use, reliable, harsh environment interconnects to minimize installation time and ensure routine operation. 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E4103-005E-DEF7-AD46-A2904D590B78}"/>
              </a:ext>
            </a:extLst>
          </p:cNvPr>
          <p:cNvSpPr txBox="1"/>
          <p:nvPr/>
        </p:nvSpPr>
        <p:spPr>
          <a:xfrm>
            <a:off x="4304877" y="2641391"/>
            <a:ext cx="358224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Bifacial technology enables additional energy harvesting from the rear side (up to 25%).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Excellent low irradiance performance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Better light trapping and current collection to improve module power output and reliability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Industry leading lowest thermal coefficient of power.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Optimized electrical design and lower operating current for reduced hot spot loss and better temperature coefficient. Certified to withstand: wind load (2400 Pa) and snow load (5400 Pa).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100% triple EL test enables remarkable reduction of module hidden crack rate.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D9C9F1-CF09-6D48-B16F-11EE092AC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154" y="1390573"/>
            <a:ext cx="1903138" cy="1018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C81936-2754-2738-F9F1-4306BE140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0798" y="1501342"/>
            <a:ext cx="1402337" cy="740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D72961-4B61-0D17-04AB-A150C3835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996" y="1462248"/>
            <a:ext cx="2238385" cy="87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0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cept of energy storage system. Renewable energy - photovoltaics, wind turbines and Li-ion battery container in fresh nature. 3d rendering. Concept of energy storage system. Renewable energy - photovoltaics, wind turbines and Li-ion battery container in fresh nature. 3d rendering. renewable energy storage stock pictures, royalty-free photos &amp; images">
            <a:extLst>
              <a:ext uri="{FF2B5EF4-FFF2-40B4-BE49-F238E27FC236}">
                <a16:creationId xmlns:a16="http://schemas.microsoft.com/office/drawing/2014/main" id="{FBB504B8-9CA7-FDA0-A4A9-EA7B06004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" y="-50801"/>
            <a:ext cx="12267725" cy="69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558B5CA-B6AA-BE6D-4F0D-4B0BAE56BC1B}"/>
              </a:ext>
            </a:extLst>
          </p:cNvPr>
          <p:cNvSpPr txBox="1"/>
          <p:nvPr/>
        </p:nvSpPr>
        <p:spPr>
          <a:xfrm>
            <a:off x="11523807" y="9951394"/>
            <a:ext cx="268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Facility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5904D-FDAD-13C4-E986-7B9DCC9494FF}"/>
              </a:ext>
            </a:extLst>
          </p:cNvPr>
          <p:cNvSpPr txBox="1"/>
          <p:nvPr/>
        </p:nvSpPr>
        <p:spPr>
          <a:xfrm>
            <a:off x="2934472" y="5351309"/>
            <a:ext cx="2371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Deli Wang</a:t>
            </a:r>
          </a:p>
          <a:p>
            <a:r>
              <a:rPr lang="en-US" sz="20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deli@reshine-re.com</a:t>
            </a:r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(1)(858)449-1069</a:t>
            </a:r>
          </a:p>
          <a:p>
            <a:r>
              <a:rPr lang="en-US" sz="2000" dirty="0">
                <a:solidFill>
                  <a:schemeClr val="bg2"/>
                </a:solidFill>
              </a:rPr>
              <a:t>(86)18844591896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EA431-CE49-297A-AF62-4B4B185AFC54}"/>
              </a:ext>
            </a:extLst>
          </p:cNvPr>
          <p:cNvSpPr txBox="1"/>
          <p:nvPr/>
        </p:nvSpPr>
        <p:spPr>
          <a:xfrm>
            <a:off x="7419208" y="5351309"/>
            <a:ext cx="24552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John Wang</a:t>
            </a:r>
          </a:p>
          <a:p>
            <a:r>
              <a:rPr lang="en-US" sz="20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john@reshine-re.com</a:t>
            </a:r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(1)(626)922-5658</a:t>
            </a:r>
          </a:p>
        </p:txBody>
      </p:sp>
      <p:pic>
        <p:nvPicPr>
          <p:cNvPr id="6" name="Google Shape;130;p1">
            <a:extLst>
              <a:ext uri="{FF2B5EF4-FFF2-40B4-BE49-F238E27FC236}">
                <a16:creationId xmlns:a16="http://schemas.microsoft.com/office/drawing/2014/main" id="{BCCFDCDB-5609-E6F2-0EB1-CD17A7F616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27120" y="97654"/>
            <a:ext cx="1362553" cy="5249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2B6B06-9105-785C-8CAF-02A8E1010956}"/>
              </a:ext>
            </a:extLst>
          </p:cNvPr>
          <p:cNvSpPr txBox="1"/>
          <p:nvPr/>
        </p:nvSpPr>
        <p:spPr>
          <a:xfrm>
            <a:off x="4334300" y="1388533"/>
            <a:ext cx="3588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</a:rPr>
              <a:t>Please Contact Us</a:t>
            </a:r>
          </a:p>
        </p:txBody>
      </p:sp>
    </p:spTree>
    <p:extLst>
      <p:ext uri="{BB962C8B-B14F-4D97-AF65-F5344CB8AC3E}">
        <p14:creationId xmlns:p14="http://schemas.microsoft.com/office/powerpoint/2010/main" val="178678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7946</TotalTime>
  <Words>670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Avenir</vt:lpstr>
      <vt:lpstr>Arial</vt:lpstr>
      <vt:lpstr>Calibri</vt:lpstr>
      <vt:lpstr>Calibri Light</vt:lpstr>
      <vt:lpstr>Nunito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 Wang</dc:creator>
  <cp:lastModifiedBy>Ellen Wang</cp:lastModifiedBy>
  <cp:revision>17</cp:revision>
  <dcterms:created xsi:type="dcterms:W3CDTF">2023-09-10T01:24:32Z</dcterms:created>
  <dcterms:modified xsi:type="dcterms:W3CDTF">2023-09-23T07:24:24Z</dcterms:modified>
</cp:coreProperties>
</file>