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0" r:id="rId2"/>
    <p:sldId id="3172" r:id="rId3"/>
    <p:sldId id="3196" r:id="rId4"/>
    <p:sldId id="3188" r:id="rId5"/>
    <p:sldId id="3197" r:id="rId6"/>
    <p:sldId id="3187" r:id="rId7"/>
    <p:sldId id="3201" r:id="rId8"/>
    <p:sldId id="3202" r:id="rId9"/>
  </p:sldIdLst>
  <p:sldSz cx="9001125" cy="5040313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35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EEF"/>
    <a:srgbClr val="000F21"/>
    <a:srgbClr val="00A4E3"/>
    <a:srgbClr val="0070C0"/>
    <a:srgbClr val="07A9E6"/>
    <a:srgbClr val="015077"/>
    <a:srgbClr val="133E73"/>
    <a:srgbClr val="14427A"/>
    <a:srgbClr val="051931"/>
    <a:srgbClr val="041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 autoAdjust="0"/>
    <p:restoredTop sz="95354" autoAdjust="0"/>
  </p:normalViewPr>
  <p:slideViewPr>
    <p:cSldViewPr>
      <p:cViewPr varScale="1">
        <p:scale>
          <a:sx n="143" d="100"/>
          <a:sy n="143" d="100"/>
        </p:scale>
        <p:origin x="1428" y="120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1" d="100"/>
        <a:sy n="121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3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4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3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0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7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6345D3C-23C6-432D-BC9E-8B62E4F27DC8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8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6345D3C-23C6-432D-BC9E-8B62E4F27DC8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5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1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8967" y="268832"/>
            <a:ext cx="7763193" cy="97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967" y="1341945"/>
            <a:ext cx="7763193" cy="31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967" y="4671915"/>
            <a:ext cx="202469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484" y="4671915"/>
            <a:ext cx="303815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462" y="4671915"/>
            <a:ext cx="2024698" cy="26772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19491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38983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958474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277965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8620" indent="-168620" algn="l" defTabSz="673373" rtl="0" eaLnBrk="0" fontAlgn="base" hangingPunct="0">
        <a:lnSpc>
          <a:spcPct val="90000"/>
        </a:lnSpc>
        <a:spcBef>
          <a:spcPts val="734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5861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1993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234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475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3050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291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27088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85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97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4038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835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632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873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670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467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265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5117429" y="123765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AEE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小组验收汇报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5505592" y="1989241"/>
            <a:ext cx="26019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Opendds</a:t>
            </a:r>
            <a:r>
              <a:rPr lang="zh-CN" altLang="en-US" sz="13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设计模式总结与二次开发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6806589" y="3033212"/>
            <a:ext cx="133889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王元玮小组</a:t>
            </a:r>
            <a:endParaRPr lang="en-US" altLang="zh-CN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r"/>
            <a:endParaRPr lang="en-US" altLang="zh-CN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成员：</a:t>
            </a:r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王元玮</a:t>
            </a:r>
            <a:endParaRPr lang="en-US" altLang="zh-CN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李东</a:t>
            </a:r>
            <a:endParaRPr lang="en-US" altLang="zh-CN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朱嘉宝</a:t>
            </a:r>
            <a:endParaRPr lang="en-US" altLang="zh-CN" sz="1400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冯卓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3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6" grpId="0"/>
    </p:bldLst>
  </p:timing>
  <p:extLst mod="1">
    <p:ext uri="{E180D4A7-C9FB-4DFB-919C-405C955672EB}">
      <p14:showEvtLst xmlns:p14="http://schemas.microsoft.com/office/powerpoint/2010/main">
        <p14:playEvt time="1" objId="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3708496" y="648000"/>
            <a:ext cx="2557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目录</a:t>
            </a:r>
            <a:r>
              <a:rPr lang="en-US" altLang="zh-CN" sz="20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Catalog</a:t>
            </a:r>
            <a:endParaRPr lang="zh-CN" altLang="en-US" sz="44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80276" y="2088120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" name="TextBox 10"/>
          <p:cNvSpPr txBox="1"/>
          <p:nvPr/>
        </p:nvSpPr>
        <p:spPr>
          <a:xfrm>
            <a:off x="2492615" y="211946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运行演示</a:t>
            </a:r>
            <a:endParaRPr lang="zh-CN" altLang="en-US" sz="18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80276" y="2736487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" name="TextBox 13"/>
          <p:cNvSpPr txBox="1"/>
          <p:nvPr/>
        </p:nvSpPr>
        <p:spPr>
          <a:xfrm>
            <a:off x="2492615" y="273648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测试用例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142049">
            <a:off x="-3710927" y="-3136785"/>
            <a:ext cx="7000252" cy="3866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778" y="3240216"/>
            <a:ext cx="7000252" cy="38662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980246" y="3393222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0" name="TextBox 13"/>
          <p:cNvSpPr txBox="1"/>
          <p:nvPr/>
        </p:nvSpPr>
        <p:spPr>
          <a:xfrm>
            <a:off x="2492615" y="34245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5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4" grpId="1"/>
      <p:bldP spid="6" grpId="0" animBg="1"/>
      <p:bldP spid="7" grpId="0"/>
      <p:bldP spid="7" grpId="1"/>
      <p:bldP spid="9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95376">
            <a:off x="3231895" y="-3391568"/>
            <a:ext cx="12281658" cy="6783135"/>
          </a:xfrm>
          <a:prstGeom prst="rect">
            <a:avLst/>
          </a:prstGeom>
        </p:spPr>
      </p:pic>
      <p:sp>
        <p:nvSpPr>
          <p:cNvPr id="19" name="TextBox 10"/>
          <p:cNvSpPr txBox="1"/>
          <p:nvPr/>
        </p:nvSpPr>
        <p:spPr>
          <a:xfrm>
            <a:off x="1188194" y="300502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运行演示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88194" y="1306180"/>
            <a:ext cx="25122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01.</a:t>
            </a:r>
            <a:endParaRPr lang="zh-CN" altLang="en-US" sz="115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005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  <p:bldP spid="2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平行四边形 91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平行四边形 92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平行四边形 93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0"/>
          <p:cNvSpPr txBox="1"/>
          <p:nvPr/>
        </p:nvSpPr>
        <p:spPr>
          <a:xfrm>
            <a:off x="324214" y="719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项目汇报</a:t>
            </a:r>
          </a:p>
        </p:txBody>
      </p:sp>
      <p:grpSp>
        <p:nvGrpSpPr>
          <p:cNvPr id="98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1044274" y="1152042"/>
            <a:ext cx="3960330" cy="3100662"/>
            <a:chOff x="580847" y="2977936"/>
            <a:chExt cx="2513985" cy="2196732"/>
          </a:xfrm>
        </p:grpSpPr>
        <p:sp>
          <p:nvSpPr>
            <p:cNvPr id="22" name="文本框 11"/>
            <p:cNvSpPr txBox="1"/>
            <p:nvPr/>
          </p:nvSpPr>
          <p:spPr>
            <a:xfrm>
              <a:off x="580847" y="2977936"/>
              <a:ext cx="117266" cy="261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9"/>
            <p:cNvSpPr/>
            <p:nvPr/>
          </p:nvSpPr>
          <p:spPr>
            <a:xfrm>
              <a:off x="580847" y="3321125"/>
              <a:ext cx="2513985" cy="1853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DDS</a:t>
              </a:r>
              <a:r>
                <a:rPr lang="zh-CN" altLang="en-US" sz="1600" dirty="0">
                  <a:solidFill>
                    <a:schemeClr val="bg1"/>
                  </a:solidFill>
                </a:rPr>
                <a:t>分别为发布者和订阅者的</a:t>
              </a:r>
              <a:r>
                <a:rPr lang="en-US" altLang="zh-CN" sz="1600" dirty="0">
                  <a:solidFill>
                    <a:schemeClr val="bg1"/>
                  </a:solidFill>
                </a:rPr>
                <a:t>QoS</a:t>
              </a:r>
              <a:r>
                <a:rPr lang="zh-CN" altLang="en-US" sz="1600" dirty="0">
                  <a:solidFill>
                    <a:schemeClr val="bg1"/>
                  </a:solidFill>
                </a:rPr>
                <a:t>策略指定一个值，当发布者和订阅者的</a:t>
              </a:r>
              <a:r>
                <a:rPr lang="en-US" altLang="zh-CN" sz="1600" dirty="0">
                  <a:solidFill>
                    <a:schemeClr val="bg1"/>
                  </a:solidFill>
                </a:rPr>
                <a:t>QoS</a:t>
              </a:r>
              <a:r>
                <a:rPr lang="zh-CN" altLang="en-US" sz="1600" dirty="0">
                  <a:solidFill>
                    <a:schemeClr val="bg1"/>
                  </a:solidFill>
                </a:rPr>
                <a:t>策略一致时，则建立通信，否则不会建立通信，而此时系统会通知相应的发布者和订阅者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7" grpId="0"/>
    </p:bldLst>
  </p:timing>
  <p:extLst mod="1">
    <p:ext uri="{E180D4A7-C9FB-4DFB-919C-405C955672EB}">
      <p14:showEvtLst xmlns:p14="http://schemas.microsoft.com/office/powerpoint/2010/main">
        <p14:playEvt time="1315" objId="3"/>
        <p14:stopEvt time="2082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95376">
            <a:off x="3231895" y="-3391568"/>
            <a:ext cx="12281658" cy="6783135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188194" y="300502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测试用例</a:t>
            </a:r>
          </a:p>
        </p:txBody>
      </p:sp>
      <p:sp>
        <p:nvSpPr>
          <p:cNvPr id="8" name="TextBox 21"/>
          <p:cNvSpPr txBox="1"/>
          <p:nvPr/>
        </p:nvSpPr>
        <p:spPr>
          <a:xfrm>
            <a:off x="1188194" y="1306180"/>
            <a:ext cx="25122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02.</a:t>
            </a:r>
            <a:endParaRPr lang="zh-CN" altLang="en-US" sz="115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628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6"/>
          <p:cNvSpPr/>
          <p:nvPr/>
        </p:nvSpPr>
        <p:spPr bwMode="auto">
          <a:xfrm>
            <a:off x="4351267" y="1755243"/>
            <a:ext cx="576815" cy="913035"/>
          </a:xfrm>
          <a:custGeom>
            <a:avLst/>
            <a:gdLst>
              <a:gd name="T0" fmla="*/ 647 w 647"/>
              <a:gd name="T1" fmla="*/ 0 h 1043"/>
              <a:gd name="T2" fmla="*/ 0 w 647"/>
              <a:gd name="T3" fmla="*/ 290 h 1043"/>
              <a:gd name="T4" fmla="*/ 0 w 647"/>
              <a:gd name="T5" fmla="*/ 1043 h 1043"/>
              <a:gd name="T6" fmla="*/ 647 w 647"/>
              <a:gd name="T7" fmla="*/ 396 h 1043"/>
              <a:gd name="T8" fmla="*/ 647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647" y="0"/>
                </a:moveTo>
                <a:lnTo>
                  <a:pt x="0" y="290"/>
                </a:lnTo>
                <a:lnTo>
                  <a:pt x="0" y="1043"/>
                </a:lnTo>
                <a:lnTo>
                  <a:pt x="647" y="396"/>
                </a:lnTo>
                <a:lnTo>
                  <a:pt x="6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4" name="Freeform 8"/>
          <p:cNvSpPr/>
          <p:nvPr/>
        </p:nvSpPr>
        <p:spPr bwMode="auto">
          <a:xfrm>
            <a:off x="3774452" y="1755243"/>
            <a:ext cx="576815" cy="913035"/>
          </a:xfrm>
          <a:custGeom>
            <a:avLst/>
            <a:gdLst>
              <a:gd name="T0" fmla="*/ 0 w 647"/>
              <a:gd name="T1" fmla="*/ 0 h 1043"/>
              <a:gd name="T2" fmla="*/ 647 w 647"/>
              <a:gd name="T3" fmla="*/ 290 h 1043"/>
              <a:gd name="T4" fmla="*/ 647 w 647"/>
              <a:gd name="T5" fmla="*/ 1043 h 1043"/>
              <a:gd name="T6" fmla="*/ 0 w 647"/>
              <a:gd name="T7" fmla="*/ 396 h 1043"/>
              <a:gd name="T8" fmla="*/ 0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0" y="0"/>
                </a:moveTo>
                <a:lnTo>
                  <a:pt x="647" y="290"/>
                </a:lnTo>
                <a:lnTo>
                  <a:pt x="647" y="1043"/>
                </a:lnTo>
                <a:lnTo>
                  <a:pt x="0" y="39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5" name="Freeform 10"/>
          <p:cNvSpPr/>
          <p:nvPr/>
        </p:nvSpPr>
        <p:spPr bwMode="auto">
          <a:xfrm>
            <a:off x="4440422" y="2755817"/>
            <a:ext cx="927185" cy="566380"/>
          </a:xfrm>
          <a:custGeom>
            <a:avLst/>
            <a:gdLst>
              <a:gd name="T0" fmla="*/ 1040 w 1040"/>
              <a:gd name="T1" fmla="*/ 647 h 647"/>
              <a:gd name="T2" fmla="*/ 753 w 1040"/>
              <a:gd name="T3" fmla="*/ 0 h 647"/>
              <a:gd name="T4" fmla="*/ 0 w 1040"/>
              <a:gd name="T5" fmla="*/ 0 h 647"/>
              <a:gd name="T6" fmla="*/ 647 w 1040"/>
              <a:gd name="T7" fmla="*/ 647 h 647"/>
              <a:gd name="T8" fmla="*/ 104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1040" y="647"/>
                </a:moveTo>
                <a:lnTo>
                  <a:pt x="753" y="0"/>
                </a:lnTo>
                <a:lnTo>
                  <a:pt x="0" y="0"/>
                </a:lnTo>
                <a:lnTo>
                  <a:pt x="647" y="647"/>
                </a:lnTo>
                <a:lnTo>
                  <a:pt x="104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6" name="Freeform 12"/>
          <p:cNvSpPr/>
          <p:nvPr/>
        </p:nvSpPr>
        <p:spPr bwMode="auto">
          <a:xfrm>
            <a:off x="4440422" y="2186812"/>
            <a:ext cx="927185" cy="569005"/>
          </a:xfrm>
          <a:custGeom>
            <a:avLst/>
            <a:gdLst>
              <a:gd name="T0" fmla="*/ 1040 w 1040"/>
              <a:gd name="T1" fmla="*/ 0 h 650"/>
              <a:gd name="T2" fmla="*/ 753 w 1040"/>
              <a:gd name="T3" fmla="*/ 650 h 650"/>
              <a:gd name="T4" fmla="*/ 0 w 1040"/>
              <a:gd name="T5" fmla="*/ 650 h 650"/>
              <a:gd name="T6" fmla="*/ 647 w 1040"/>
              <a:gd name="T7" fmla="*/ 0 h 650"/>
              <a:gd name="T8" fmla="*/ 104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1040" y="0"/>
                </a:moveTo>
                <a:lnTo>
                  <a:pt x="753" y="650"/>
                </a:lnTo>
                <a:lnTo>
                  <a:pt x="0" y="650"/>
                </a:lnTo>
                <a:lnTo>
                  <a:pt x="647" y="0"/>
                </a:lnTo>
                <a:lnTo>
                  <a:pt x="10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4"/>
          <p:cNvSpPr/>
          <p:nvPr/>
        </p:nvSpPr>
        <p:spPr bwMode="auto">
          <a:xfrm>
            <a:off x="3774452" y="2841606"/>
            <a:ext cx="576815" cy="912159"/>
          </a:xfrm>
          <a:custGeom>
            <a:avLst/>
            <a:gdLst>
              <a:gd name="T0" fmla="*/ 0 w 647"/>
              <a:gd name="T1" fmla="*/ 1042 h 1042"/>
              <a:gd name="T2" fmla="*/ 647 w 647"/>
              <a:gd name="T3" fmla="*/ 752 h 1042"/>
              <a:gd name="T4" fmla="*/ 647 w 647"/>
              <a:gd name="T5" fmla="*/ 0 h 1042"/>
              <a:gd name="T6" fmla="*/ 0 w 647"/>
              <a:gd name="T7" fmla="*/ 649 h 1042"/>
              <a:gd name="T8" fmla="*/ 0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0" y="1042"/>
                </a:moveTo>
                <a:lnTo>
                  <a:pt x="647" y="752"/>
                </a:lnTo>
                <a:lnTo>
                  <a:pt x="647" y="0"/>
                </a:lnTo>
                <a:lnTo>
                  <a:pt x="0" y="649"/>
                </a:lnTo>
                <a:lnTo>
                  <a:pt x="0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6"/>
          <p:cNvSpPr/>
          <p:nvPr/>
        </p:nvSpPr>
        <p:spPr bwMode="auto">
          <a:xfrm>
            <a:off x="4351267" y="2841606"/>
            <a:ext cx="576815" cy="912159"/>
          </a:xfrm>
          <a:custGeom>
            <a:avLst/>
            <a:gdLst>
              <a:gd name="T0" fmla="*/ 647 w 647"/>
              <a:gd name="T1" fmla="*/ 1042 h 1042"/>
              <a:gd name="T2" fmla="*/ 0 w 647"/>
              <a:gd name="T3" fmla="*/ 752 h 1042"/>
              <a:gd name="T4" fmla="*/ 0 w 647"/>
              <a:gd name="T5" fmla="*/ 0 h 1042"/>
              <a:gd name="T6" fmla="*/ 647 w 647"/>
              <a:gd name="T7" fmla="*/ 649 h 1042"/>
              <a:gd name="T8" fmla="*/ 647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647" y="1042"/>
                </a:moveTo>
                <a:lnTo>
                  <a:pt x="0" y="752"/>
                </a:lnTo>
                <a:lnTo>
                  <a:pt x="0" y="0"/>
                </a:lnTo>
                <a:lnTo>
                  <a:pt x="647" y="649"/>
                </a:lnTo>
                <a:lnTo>
                  <a:pt x="647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20"/>
          <p:cNvSpPr/>
          <p:nvPr/>
        </p:nvSpPr>
        <p:spPr bwMode="auto">
          <a:xfrm>
            <a:off x="3334933" y="2755817"/>
            <a:ext cx="927185" cy="566380"/>
          </a:xfrm>
          <a:custGeom>
            <a:avLst/>
            <a:gdLst>
              <a:gd name="T0" fmla="*/ 0 w 1040"/>
              <a:gd name="T1" fmla="*/ 647 h 647"/>
              <a:gd name="T2" fmla="*/ 287 w 1040"/>
              <a:gd name="T3" fmla="*/ 0 h 647"/>
              <a:gd name="T4" fmla="*/ 1040 w 1040"/>
              <a:gd name="T5" fmla="*/ 0 h 647"/>
              <a:gd name="T6" fmla="*/ 393 w 1040"/>
              <a:gd name="T7" fmla="*/ 647 h 647"/>
              <a:gd name="T8" fmla="*/ 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0" y="647"/>
                </a:moveTo>
                <a:lnTo>
                  <a:pt x="287" y="0"/>
                </a:lnTo>
                <a:lnTo>
                  <a:pt x="1040" y="0"/>
                </a:lnTo>
                <a:lnTo>
                  <a:pt x="393" y="647"/>
                </a:lnTo>
                <a:lnTo>
                  <a:pt x="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0" name="Freeform 22"/>
          <p:cNvSpPr/>
          <p:nvPr/>
        </p:nvSpPr>
        <p:spPr bwMode="auto">
          <a:xfrm>
            <a:off x="3809224" y="1833152"/>
            <a:ext cx="1153632" cy="913035"/>
          </a:xfrm>
          <a:custGeom>
            <a:avLst/>
            <a:gdLst>
              <a:gd name="T0" fmla="*/ 1294 w 1294"/>
              <a:gd name="T1" fmla="*/ 0 h 1043"/>
              <a:gd name="T2" fmla="*/ 1255 w 1294"/>
              <a:gd name="T3" fmla="*/ 20 h 1043"/>
              <a:gd name="T4" fmla="*/ 1255 w 1294"/>
              <a:gd name="T5" fmla="*/ 307 h 1043"/>
              <a:gd name="T6" fmla="*/ 608 w 1294"/>
              <a:gd name="T7" fmla="*/ 954 h 1043"/>
              <a:gd name="T8" fmla="*/ 0 w 1294"/>
              <a:gd name="T9" fmla="*/ 346 h 1043"/>
              <a:gd name="T10" fmla="*/ 0 w 1294"/>
              <a:gd name="T11" fmla="*/ 396 h 1043"/>
              <a:gd name="T12" fmla="*/ 647 w 1294"/>
              <a:gd name="T13" fmla="*/ 1043 h 1043"/>
              <a:gd name="T14" fmla="*/ 1294 w 1294"/>
              <a:gd name="T15" fmla="*/ 396 h 1043"/>
              <a:gd name="T16" fmla="*/ 1294 w 1294"/>
              <a:gd name="T17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043">
                <a:moveTo>
                  <a:pt x="1294" y="0"/>
                </a:moveTo>
                <a:lnTo>
                  <a:pt x="1255" y="20"/>
                </a:lnTo>
                <a:lnTo>
                  <a:pt x="1255" y="307"/>
                </a:lnTo>
                <a:lnTo>
                  <a:pt x="608" y="954"/>
                </a:lnTo>
                <a:lnTo>
                  <a:pt x="0" y="346"/>
                </a:lnTo>
                <a:lnTo>
                  <a:pt x="0" y="396"/>
                </a:lnTo>
                <a:lnTo>
                  <a:pt x="647" y="1043"/>
                </a:lnTo>
                <a:lnTo>
                  <a:pt x="1294" y="396"/>
                </a:lnTo>
                <a:lnTo>
                  <a:pt x="12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1" name="Freeform 26"/>
          <p:cNvSpPr>
            <a:spLocks noEditPoints="1"/>
          </p:cNvSpPr>
          <p:nvPr/>
        </p:nvSpPr>
        <p:spPr bwMode="auto">
          <a:xfrm>
            <a:off x="3369700" y="2265598"/>
            <a:ext cx="2032674" cy="1134509"/>
          </a:xfrm>
          <a:custGeom>
            <a:avLst/>
            <a:gdLst>
              <a:gd name="T0" fmla="*/ 1265 w 2280"/>
              <a:gd name="T1" fmla="*/ 624 h 1296"/>
              <a:gd name="T2" fmla="*/ 1240 w 2280"/>
              <a:gd name="T3" fmla="*/ 649 h 1296"/>
              <a:gd name="T4" fmla="*/ 1887 w 2280"/>
              <a:gd name="T5" fmla="*/ 1296 h 1296"/>
              <a:gd name="T6" fmla="*/ 2280 w 2280"/>
              <a:gd name="T7" fmla="*/ 1296 h 1296"/>
              <a:gd name="T8" fmla="*/ 2241 w 2280"/>
              <a:gd name="T9" fmla="*/ 1207 h 1296"/>
              <a:gd name="T10" fmla="*/ 1848 w 2280"/>
              <a:gd name="T11" fmla="*/ 1207 h 1296"/>
              <a:gd name="T12" fmla="*/ 1265 w 2280"/>
              <a:gd name="T13" fmla="*/ 624 h 1296"/>
              <a:gd name="T14" fmla="*/ 975 w 2280"/>
              <a:gd name="T15" fmla="*/ 585 h 1296"/>
              <a:gd name="T16" fmla="*/ 354 w 2280"/>
              <a:gd name="T17" fmla="*/ 1207 h 1296"/>
              <a:gd name="T18" fmla="*/ 39 w 2280"/>
              <a:gd name="T19" fmla="*/ 1207 h 1296"/>
              <a:gd name="T20" fmla="*/ 0 w 2280"/>
              <a:gd name="T21" fmla="*/ 1296 h 1296"/>
              <a:gd name="T22" fmla="*/ 393 w 2280"/>
              <a:gd name="T23" fmla="*/ 1296 h 1296"/>
              <a:gd name="T24" fmla="*/ 1040 w 2280"/>
              <a:gd name="T25" fmla="*/ 649 h 1296"/>
              <a:gd name="T26" fmla="*/ 975 w 2280"/>
              <a:gd name="T27" fmla="*/ 585 h 1296"/>
              <a:gd name="T28" fmla="*/ 0 w 2280"/>
              <a:gd name="T29" fmla="*/ 0 h 1296"/>
              <a:gd name="T30" fmla="*/ 0 w 2280"/>
              <a:gd name="T31" fmla="*/ 0 h 1296"/>
              <a:gd name="T32" fmla="*/ 248 w 2280"/>
              <a:gd name="T33" fmla="*/ 560 h 1296"/>
              <a:gd name="T34" fmla="*/ 248 w 2280"/>
              <a:gd name="T35" fmla="*/ 560 h 1296"/>
              <a:gd name="T36" fmla="*/ 0 w 2280"/>
              <a:gd name="T3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0" h="1296">
                <a:moveTo>
                  <a:pt x="1265" y="624"/>
                </a:moveTo>
                <a:lnTo>
                  <a:pt x="1240" y="649"/>
                </a:lnTo>
                <a:lnTo>
                  <a:pt x="1887" y="1296"/>
                </a:lnTo>
                <a:lnTo>
                  <a:pt x="2280" y="1296"/>
                </a:lnTo>
                <a:lnTo>
                  <a:pt x="2241" y="1207"/>
                </a:lnTo>
                <a:lnTo>
                  <a:pt x="1848" y="1207"/>
                </a:lnTo>
                <a:lnTo>
                  <a:pt x="1265" y="624"/>
                </a:lnTo>
                <a:moveTo>
                  <a:pt x="975" y="585"/>
                </a:moveTo>
                <a:lnTo>
                  <a:pt x="354" y="1207"/>
                </a:lnTo>
                <a:lnTo>
                  <a:pt x="39" y="1207"/>
                </a:lnTo>
                <a:lnTo>
                  <a:pt x="0" y="1296"/>
                </a:lnTo>
                <a:lnTo>
                  <a:pt x="393" y="1296"/>
                </a:lnTo>
                <a:lnTo>
                  <a:pt x="1040" y="649"/>
                </a:lnTo>
                <a:lnTo>
                  <a:pt x="975" y="585"/>
                </a:lnTo>
                <a:moveTo>
                  <a:pt x="0" y="0"/>
                </a:moveTo>
                <a:lnTo>
                  <a:pt x="0" y="0"/>
                </a:lnTo>
                <a:lnTo>
                  <a:pt x="248" y="560"/>
                </a:lnTo>
                <a:lnTo>
                  <a:pt x="248" y="5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2" name="Freeform 27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  <a:close/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3" name="Freeform 28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4" name="Freeform 31"/>
          <p:cNvSpPr/>
          <p:nvPr/>
        </p:nvSpPr>
        <p:spPr bwMode="auto">
          <a:xfrm>
            <a:off x="3404469" y="2777701"/>
            <a:ext cx="834466" cy="544494"/>
          </a:xfrm>
          <a:custGeom>
            <a:avLst/>
            <a:gdLst>
              <a:gd name="T0" fmla="*/ 936 w 936"/>
              <a:gd name="T1" fmla="*/ 0 h 622"/>
              <a:gd name="T2" fmla="*/ 315 w 936"/>
              <a:gd name="T3" fmla="*/ 622 h 622"/>
              <a:gd name="T4" fmla="*/ 0 w 936"/>
              <a:gd name="T5" fmla="*/ 622 h 622"/>
              <a:gd name="T6" fmla="*/ 315 w 936"/>
              <a:gd name="T7" fmla="*/ 622 h 622"/>
              <a:gd name="T8" fmla="*/ 936 w 936"/>
              <a:gd name="T9" fmla="*/ 0 h 622"/>
              <a:gd name="T10" fmla="*/ 936 w 936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6" h="622">
                <a:moveTo>
                  <a:pt x="936" y="0"/>
                </a:moveTo>
                <a:lnTo>
                  <a:pt x="315" y="622"/>
                </a:lnTo>
                <a:lnTo>
                  <a:pt x="0" y="622"/>
                </a:lnTo>
                <a:lnTo>
                  <a:pt x="315" y="622"/>
                </a:lnTo>
                <a:lnTo>
                  <a:pt x="936" y="0"/>
                </a:lnTo>
                <a:lnTo>
                  <a:pt x="936" y="0"/>
                </a:lnTo>
                <a:close/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grpSp>
        <p:nvGrpSpPr>
          <p:cNvPr id="71" name="Group 77"/>
          <p:cNvGrpSpPr/>
          <p:nvPr/>
        </p:nvGrpSpPr>
        <p:grpSpPr>
          <a:xfrm>
            <a:off x="578732" y="1402255"/>
            <a:ext cx="2145633" cy="922783"/>
            <a:chOff x="606161" y="2966935"/>
            <a:chExt cx="2180259" cy="941920"/>
          </a:xfrm>
        </p:grpSpPr>
        <p:sp>
          <p:nvSpPr>
            <p:cNvPr id="72" name="文本框 11"/>
            <p:cNvSpPr txBox="1"/>
            <p:nvPr/>
          </p:nvSpPr>
          <p:spPr>
            <a:xfrm>
              <a:off x="606161" y="2966935"/>
              <a:ext cx="1863755" cy="376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场景建立与测试</a:t>
              </a:r>
              <a:endParaRPr lang="en-US" altLang="zh-CN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9"/>
            <p:cNvSpPr/>
            <p:nvPr/>
          </p:nvSpPr>
          <p:spPr>
            <a:xfrm>
              <a:off x="618104" y="3594695"/>
              <a:ext cx="2168316" cy="314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平行四边形 4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0"/>
          <p:cNvSpPr txBox="1"/>
          <p:nvPr/>
        </p:nvSpPr>
        <p:spPr>
          <a:xfrm>
            <a:off x="324214" y="719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测试用例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01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9" grpId="0"/>
    </p:bldLst>
  </p:timing>
  <p:extLst mod="1">
    <p:ext uri="{E180D4A7-C9FB-4DFB-919C-405C955672EB}">
      <p14:showEvtLst xmlns:p14="http://schemas.microsoft.com/office/powerpoint/2010/main">
        <p14:playEvt time="1315" objId="104"/>
        <p14:stopEvt time="2081" objId="10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95376">
            <a:off x="3231895" y="-3391568"/>
            <a:ext cx="12281658" cy="6783135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188194" y="300502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总结</a:t>
            </a:r>
          </a:p>
        </p:txBody>
      </p:sp>
      <p:sp>
        <p:nvSpPr>
          <p:cNvPr id="8" name="TextBox 21"/>
          <p:cNvSpPr txBox="1"/>
          <p:nvPr/>
        </p:nvSpPr>
        <p:spPr>
          <a:xfrm>
            <a:off x="1188194" y="1306180"/>
            <a:ext cx="25122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03.</a:t>
            </a:r>
            <a:endParaRPr lang="zh-CN" altLang="en-US" sz="115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49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6"/>
          <p:cNvSpPr/>
          <p:nvPr/>
        </p:nvSpPr>
        <p:spPr bwMode="auto">
          <a:xfrm>
            <a:off x="4351267" y="1755243"/>
            <a:ext cx="576815" cy="913035"/>
          </a:xfrm>
          <a:custGeom>
            <a:avLst/>
            <a:gdLst>
              <a:gd name="T0" fmla="*/ 647 w 647"/>
              <a:gd name="T1" fmla="*/ 0 h 1043"/>
              <a:gd name="T2" fmla="*/ 0 w 647"/>
              <a:gd name="T3" fmla="*/ 290 h 1043"/>
              <a:gd name="T4" fmla="*/ 0 w 647"/>
              <a:gd name="T5" fmla="*/ 1043 h 1043"/>
              <a:gd name="T6" fmla="*/ 647 w 647"/>
              <a:gd name="T7" fmla="*/ 396 h 1043"/>
              <a:gd name="T8" fmla="*/ 647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647" y="0"/>
                </a:moveTo>
                <a:lnTo>
                  <a:pt x="0" y="290"/>
                </a:lnTo>
                <a:lnTo>
                  <a:pt x="0" y="1043"/>
                </a:lnTo>
                <a:lnTo>
                  <a:pt x="647" y="396"/>
                </a:lnTo>
                <a:lnTo>
                  <a:pt x="6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4" name="Freeform 8"/>
          <p:cNvSpPr/>
          <p:nvPr/>
        </p:nvSpPr>
        <p:spPr bwMode="auto">
          <a:xfrm>
            <a:off x="3774452" y="1755243"/>
            <a:ext cx="576815" cy="913035"/>
          </a:xfrm>
          <a:custGeom>
            <a:avLst/>
            <a:gdLst>
              <a:gd name="T0" fmla="*/ 0 w 647"/>
              <a:gd name="T1" fmla="*/ 0 h 1043"/>
              <a:gd name="T2" fmla="*/ 647 w 647"/>
              <a:gd name="T3" fmla="*/ 290 h 1043"/>
              <a:gd name="T4" fmla="*/ 647 w 647"/>
              <a:gd name="T5" fmla="*/ 1043 h 1043"/>
              <a:gd name="T6" fmla="*/ 0 w 647"/>
              <a:gd name="T7" fmla="*/ 396 h 1043"/>
              <a:gd name="T8" fmla="*/ 0 w 647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3">
                <a:moveTo>
                  <a:pt x="0" y="0"/>
                </a:moveTo>
                <a:lnTo>
                  <a:pt x="647" y="290"/>
                </a:lnTo>
                <a:lnTo>
                  <a:pt x="647" y="1043"/>
                </a:lnTo>
                <a:lnTo>
                  <a:pt x="0" y="39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5" name="Freeform 10"/>
          <p:cNvSpPr/>
          <p:nvPr/>
        </p:nvSpPr>
        <p:spPr bwMode="auto">
          <a:xfrm>
            <a:off x="4440422" y="2755817"/>
            <a:ext cx="927185" cy="566380"/>
          </a:xfrm>
          <a:custGeom>
            <a:avLst/>
            <a:gdLst>
              <a:gd name="T0" fmla="*/ 1040 w 1040"/>
              <a:gd name="T1" fmla="*/ 647 h 647"/>
              <a:gd name="T2" fmla="*/ 753 w 1040"/>
              <a:gd name="T3" fmla="*/ 0 h 647"/>
              <a:gd name="T4" fmla="*/ 0 w 1040"/>
              <a:gd name="T5" fmla="*/ 0 h 647"/>
              <a:gd name="T6" fmla="*/ 647 w 1040"/>
              <a:gd name="T7" fmla="*/ 647 h 647"/>
              <a:gd name="T8" fmla="*/ 104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1040" y="647"/>
                </a:moveTo>
                <a:lnTo>
                  <a:pt x="753" y="0"/>
                </a:lnTo>
                <a:lnTo>
                  <a:pt x="0" y="0"/>
                </a:lnTo>
                <a:lnTo>
                  <a:pt x="647" y="647"/>
                </a:lnTo>
                <a:lnTo>
                  <a:pt x="104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6" name="Freeform 12"/>
          <p:cNvSpPr/>
          <p:nvPr/>
        </p:nvSpPr>
        <p:spPr bwMode="auto">
          <a:xfrm>
            <a:off x="4440422" y="2186812"/>
            <a:ext cx="927185" cy="569005"/>
          </a:xfrm>
          <a:custGeom>
            <a:avLst/>
            <a:gdLst>
              <a:gd name="T0" fmla="*/ 1040 w 1040"/>
              <a:gd name="T1" fmla="*/ 0 h 650"/>
              <a:gd name="T2" fmla="*/ 753 w 1040"/>
              <a:gd name="T3" fmla="*/ 650 h 650"/>
              <a:gd name="T4" fmla="*/ 0 w 1040"/>
              <a:gd name="T5" fmla="*/ 650 h 650"/>
              <a:gd name="T6" fmla="*/ 647 w 1040"/>
              <a:gd name="T7" fmla="*/ 0 h 650"/>
              <a:gd name="T8" fmla="*/ 1040 w 1040"/>
              <a:gd name="T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50">
                <a:moveTo>
                  <a:pt x="1040" y="0"/>
                </a:moveTo>
                <a:lnTo>
                  <a:pt x="753" y="650"/>
                </a:lnTo>
                <a:lnTo>
                  <a:pt x="0" y="650"/>
                </a:lnTo>
                <a:lnTo>
                  <a:pt x="647" y="0"/>
                </a:lnTo>
                <a:lnTo>
                  <a:pt x="10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4"/>
          <p:cNvSpPr/>
          <p:nvPr/>
        </p:nvSpPr>
        <p:spPr bwMode="auto">
          <a:xfrm>
            <a:off x="3774452" y="2841606"/>
            <a:ext cx="576815" cy="912159"/>
          </a:xfrm>
          <a:custGeom>
            <a:avLst/>
            <a:gdLst>
              <a:gd name="T0" fmla="*/ 0 w 647"/>
              <a:gd name="T1" fmla="*/ 1042 h 1042"/>
              <a:gd name="T2" fmla="*/ 647 w 647"/>
              <a:gd name="T3" fmla="*/ 752 h 1042"/>
              <a:gd name="T4" fmla="*/ 647 w 647"/>
              <a:gd name="T5" fmla="*/ 0 h 1042"/>
              <a:gd name="T6" fmla="*/ 0 w 647"/>
              <a:gd name="T7" fmla="*/ 649 h 1042"/>
              <a:gd name="T8" fmla="*/ 0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0" y="1042"/>
                </a:moveTo>
                <a:lnTo>
                  <a:pt x="647" y="752"/>
                </a:lnTo>
                <a:lnTo>
                  <a:pt x="647" y="0"/>
                </a:lnTo>
                <a:lnTo>
                  <a:pt x="0" y="649"/>
                </a:lnTo>
                <a:lnTo>
                  <a:pt x="0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6"/>
          <p:cNvSpPr/>
          <p:nvPr/>
        </p:nvSpPr>
        <p:spPr bwMode="auto">
          <a:xfrm>
            <a:off x="4351267" y="2841606"/>
            <a:ext cx="576815" cy="912159"/>
          </a:xfrm>
          <a:custGeom>
            <a:avLst/>
            <a:gdLst>
              <a:gd name="T0" fmla="*/ 647 w 647"/>
              <a:gd name="T1" fmla="*/ 1042 h 1042"/>
              <a:gd name="T2" fmla="*/ 0 w 647"/>
              <a:gd name="T3" fmla="*/ 752 h 1042"/>
              <a:gd name="T4" fmla="*/ 0 w 647"/>
              <a:gd name="T5" fmla="*/ 0 h 1042"/>
              <a:gd name="T6" fmla="*/ 647 w 647"/>
              <a:gd name="T7" fmla="*/ 649 h 1042"/>
              <a:gd name="T8" fmla="*/ 647 w 647"/>
              <a:gd name="T9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1042">
                <a:moveTo>
                  <a:pt x="647" y="1042"/>
                </a:moveTo>
                <a:lnTo>
                  <a:pt x="0" y="752"/>
                </a:lnTo>
                <a:lnTo>
                  <a:pt x="0" y="0"/>
                </a:lnTo>
                <a:lnTo>
                  <a:pt x="647" y="649"/>
                </a:lnTo>
                <a:lnTo>
                  <a:pt x="647" y="10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20"/>
          <p:cNvSpPr/>
          <p:nvPr/>
        </p:nvSpPr>
        <p:spPr bwMode="auto">
          <a:xfrm>
            <a:off x="3334933" y="2755817"/>
            <a:ext cx="927185" cy="566380"/>
          </a:xfrm>
          <a:custGeom>
            <a:avLst/>
            <a:gdLst>
              <a:gd name="T0" fmla="*/ 0 w 1040"/>
              <a:gd name="T1" fmla="*/ 647 h 647"/>
              <a:gd name="T2" fmla="*/ 287 w 1040"/>
              <a:gd name="T3" fmla="*/ 0 h 647"/>
              <a:gd name="T4" fmla="*/ 1040 w 1040"/>
              <a:gd name="T5" fmla="*/ 0 h 647"/>
              <a:gd name="T6" fmla="*/ 393 w 1040"/>
              <a:gd name="T7" fmla="*/ 647 h 647"/>
              <a:gd name="T8" fmla="*/ 0 w 1040"/>
              <a:gd name="T9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647">
                <a:moveTo>
                  <a:pt x="0" y="647"/>
                </a:moveTo>
                <a:lnTo>
                  <a:pt x="287" y="0"/>
                </a:lnTo>
                <a:lnTo>
                  <a:pt x="1040" y="0"/>
                </a:lnTo>
                <a:lnTo>
                  <a:pt x="393" y="647"/>
                </a:lnTo>
                <a:lnTo>
                  <a:pt x="0" y="6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0" name="Freeform 22"/>
          <p:cNvSpPr/>
          <p:nvPr/>
        </p:nvSpPr>
        <p:spPr bwMode="auto">
          <a:xfrm>
            <a:off x="3809224" y="1833152"/>
            <a:ext cx="1153632" cy="913035"/>
          </a:xfrm>
          <a:custGeom>
            <a:avLst/>
            <a:gdLst>
              <a:gd name="T0" fmla="*/ 1294 w 1294"/>
              <a:gd name="T1" fmla="*/ 0 h 1043"/>
              <a:gd name="T2" fmla="*/ 1255 w 1294"/>
              <a:gd name="T3" fmla="*/ 20 h 1043"/>
              <a:gd name="T4" fmla="*/ 1255 w 1294"/>
              <a:gd name="T5" fmla="*/ 307 h 1043"/>
              <a:gd name="T6" fmla="*/ 608 w 1294"/>
              <a:gd name="T7" fmla="*/ 954 h 1043"/>
              <a:gd name="T8" fmla="*/ 0 w 1294"/>
              <a:gd name="T9" fmla="*/ 346 h 1043"/>
              <a:gd name="T10" fmla="*/ 0 w 1294"/>
              <a:gd name="T11" fmla="*/ 396 h 1043"/>
              <a:gd name="T12" fmla="*/ 647 w 1294"/>
              <a:gd name="T13" fmla="*/ 1043 h 1043"/>
              <a:gd name="T14" fmla="*/ 1294 w 1294"/>
              <a:gd name="T15" fmla="*/ 396 h 1043"/>
              <a:gd name="T16" fmla="*/ 1294 w 1294"/>
              <a:gd name="T17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043">
                <a:moveTo>
                  <a:pt x="1294" y="0"/>
                </a:moveTo>
                <a:lnTo>
                  <a:pt x="1255" y="20"/>
                </a:lnTo>
                <a:lnTo>
                  <a:pt x="1255" y="307"/>
                </a:lnTo>
                <a:lnTo>
                  <a:pt x="608" y="954"/>
                </a:lnTo>
                <a:lnTo>
                  <a:pt x="0" y="346"/>
                </a:lnTo>
                <a:lnTo>
                  <a:pt x="0" y="396"/>
                </a:lnTo>
                <a:lnTo>
                  <a:pt x="647" y="1043"/>
                </a:lnTo>
                <a:lnTo>
                  <a:pt x="1294" y="396"/>
                </a:lnTo>
                <a:lnTo>
                  <a:pt x="12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1" name="Freeform 26"/>
          <p:cNvSpPr>
            <a:spLocks noEditPoints="1"/>
          </p:cNvSpPr>
          <p:nvPr/>
        </p:nvSpPr>
        <p:spPr bwMode="auto">
          <a:xfrm>
            <a:off x="3369700" y="2265598"/>
            <a:ext cx="2032674" cy="1134509"/>
          </a:xfrm>
          <a:custGeom>
            <a:avLst/>
            <a:gdLst>
              <a:gd name="T0" fmla="*/ 1265 w 2280"/>
              <a:gd name="T1" fmla="*/ 624 h 1296"/>
              <a:gd name="T2" fmla="*/ 1240 w 2280"/>
              <a:gd name="T3" fmla="*/ 649 h 1296"/>
              <a:gd name="T4" fmla="*/ 1887 w 2280"/>
              <a:gd name="T5" fmla="*/ 1296 h 1296"/>
              <a:gd name="T6" fmla="*/ 2280 w 2280"/>
              <a:gd name="T7" fmla="*/ 1296 h 1296"/>
              <a:gd name="T8" fmla="*/ 2241 w 2280"/>
              <a:gd name="T9" fmla="*/ 1207 h 1296"/>
              <a:gd name="T10" fmla="*/ 1848 w 2280"/>
              <a:gd name="T11" fmla="*/ 1207 h 1296"/>
              <a:gd name="T12" fmla="*/ 1265 w 2280"/>
              <a:gd name="T13" fmla="*/ 624 h 1296"/>
              <a:gd name="T14" fmla="*/ 975 w 2280"/>
              <a:gd name="T15" fmla="*/ 585 h 1296"/>
              <a:gd name="T16" fmla="*/ 354 w 2280"/>
              <a:gd name="T17" fmla="*/ 1207 h 1296"/>
              <a:gd name="T18" fmla="*/ 39 w 2280"/>
              <a:gd name="T19" fmla="*/ 1207 h 1296"/>
              <a:gd name="T20" fmla="*/ 0 w 2280"/>
              <a:gd name="T21" fmla="*/ 1296 h 1296"/>
              <a:gd name="T22" fmla="*/ 393 w 2280"/>
              <a:gd name="T23" fmla="*/ 1296 h 1296"/>
              <a:gd name="T24" fmla="*/ 1040 w 2280"/>
              <a:gd name="T25" fmla="*/ 649 h 1296"/>
              <a:gd name="T26" fmla="*/ 975 w 2280"/>
              <a:gd name="T27" fmla="*/ 585 h 1296"/>
              <a:gd name="T28" fmla="*/ 0 w 2280"/>
              <a:gd name="T29" fmla="*/ 0 h 1296"/>
              <a:gd name="T30" fmla="*/ 0 w 2280"/>
              <a:gd name="T31" fmla="*/ 0 h 1296"/>
              <a:gd name="T32" fmla="*/ 248 w 2280"/>
              <a:gd name="T33" fmla="*/ 560 h 1296"/>
              <a:gd name="T34" fmla="*/ 248 w 2280"/>
              <a:gd name="T35" fmla="*/ 560 h 1296"/>
              <a:gd name="T36" fmla="*/ 0 w 2280"/>
              <a:gd name="T3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0" h="1296">
                <a:moveTo>
                  <a:pt x="1265" y="624"/>
                </a:moveTo>
                <a:lnTo>
                  <a:pt x="1240" y="649"/>
                </a:lnTo>
                <a:lnTo>
                  <a:pt x="1887" y="1296"/>
                </a:lnTo>
                <a:lnTo>
                  <a:pt x="2280" y="1296"/>
                </a:lnTo>
                <a:lnTo>
                  <a:pt x="2241" y="1207"/>
                </a:lnTo>
                <a:lnTo>
                  <a:pt x="1848" y="1207"/>
                </a:lnTo>
                <a:lnTo>
                  <a:pt x="1265" y="624"/>
                </a:lnTo>
                <a:moveTo>
                  <a:pt x="975" y="585"/>
                </a:moveTo>
                <a:lnTo>
                  <a:pt x="354" y="1207"/>
                </a:lnTo>
                <a:lnTo>
                  <a:pt x="39" y="1207"/>
                </a:lnTo>
                <a:lnTo>
                  <a:pt x="0" y="1296"/>
                </a:lnTo>
                <a:lnTo>
                  <a:pt x="393" y="1296"/>
                </a:lnTo>
                <a:lnTo>
                  <a:pt x="1040" y="649"/>
                </a:lnTo>
                <a:lnTo>
                  <a:pt x="975" y="585"/>
                </a:lnTo>
                <a:moveTo>
                  <a:pt x="0" y="0"/>
                </a:moveTo>
                <a:lnTo>
                  <a:pt x="0" y="0"/>
                </a:lnTo>
                <a:lnTo>
                  <a:pt x="248" y="560"/>
                </a:lnTo>
                <a:lnTo>
                  <a:pt x="248" y="5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2" name="Freeform 27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  <a:close/>
              </a:path>
            </a:pathLst>
          </a:custGeom>
          <a:solidFill>
            <a:srgbClr val="3786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3" name="Freeform 28"/>
          <p:cNvSpPr/>
          <p:nvPr/>
        </p:nvSpPr>
        <p:spPr bwMode="auto">
          <a:xfrm>
            <a:off x="4497480" y="2811842"/>
            <a:ext cx="870127" cy="510354"/>
          </a:xfrm>
          <a:custGeom>
            <a:avLst/>
            <a:gdLst>
              <a:gd name="T0" fmla="*/ 0 w 976"/>
              <a:gd name="T1" fmla="*/ 0 h 583"/>
              <a:gd name="T2" fmla="*/ 0 w 976"/>
              <a:gd name="T3" fmla="*/ 0 h 583"/>
              <a:gd name="T4" fmla="*/ 583 w 976"/>
              <a:gd name="T5" fmla="*/ 583 h 583"/>
              <a:gd name="T6" fmla="*/ 976 w 976"/>
              <a:gd name="T7" fmla="*/ 583 h 583"/>
              <a:gd name="T8" fmla="*/ 583 w 976"/>
              <a:gd name="T9" fmla="*/ 583 h 583"/>
              <a:gd name="T10" fmla="*/ 0 w 976"/>
              <a:gd name="T11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6" h="583">
                <a:moveTo>
                  <a:pt x="0" y="0"/>
                </a:moveTo>
                <a:lnTo>
                  <a:pt x="0" y="0"/>
                </a:lnTo>
                <a:lnTo>
                  <a:pt x="583" y="583"/>
                </a:lnTo>
                <a:lnTo>
                  <a:pt x="976" y="583"/>
                </a:lnTo>
                <a:lnTo>
                  <a:pt x="583" y="5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sp>
        <p:nvSpPr>
          <p:cNvPr id="64" name="Freeform 31"/>
          <p:cNvSpPr/>
          <p:nvPr/>
        </p:nvSpPr>
        <p:spPr bwMode="auto">
          <a:xfrm>
            <a:off x="3404469" y="2777701"/>
            <a:ext cx="834466" cy="544494"/>
          </a:xfrm>
          <a:custGeom>
            <a:avLst/>
            <a:gdLst>
              <a:gd name="T0" fmla="*/ 936 w 936"/>
              <a:gd name="T1" fmla="*/ 0 h 622"/>
              <a:gd name="T2" fmla="*/ 315 w 936"/>
              <a:gd name="T3" fmla="*/ 622 h 622"/>
              <a:gd name="T4" fmla="*/ 0 w 936"/>
              <a:gd name="T5" fmla="*/ 622 h 622"/>
              <a:gd name="T6" fmla="*/ 315 w 936"/>
              <a:gd name="T7" fmla="*/ 622 h 622"/>
              <a:gd name="T8" fmla="*/ 936 w 936"/>
              <a:gd name="T9" fmla="*/ 0 h 622"/>
              <a:gd name="T10" fmla="*/ 936 w 936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6" h="622">
                <a:moveTo>
                  <a:pt x="936" y="0"/>
                </a:moveTo>
                <a:lnTo>
                  <a:pt x="315" y="622"/>
                </a:lnTo>
                <a:lnTo>
                  <a:pt x="0" y="622"/>
                </a:lnTo>
                <a:lnTo>
                  <a:pt x="315" y="622"/>
                </a:lnTo>
                <a:lnTo>
                  <a:pt x="936" y="0"/>
                </a:lnTo>
                <a:lnTo>
                  <a:pt x="936" y="0"/>
                </a:lnTo>
                <a:close/>
              </a:path>
            </a:pathLst>
          </a:custGeom>
          <a:solidFill>
            <a:srgbClr val="A958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7374" tIns="33687" rIns="67374" bIns="33687" numCol="1" anchor="t" anchorCtr="0" compatLnSpc="1"/>
          <a:lstStyle/>
          <a:p>
            <a:endParaRPr lang="zh-CN" altLang="en-US" sz="2400"/>
          </a:p>
        </p:txBody>
      </p:sp>
      <p:grpSp>
        <p:nvGrpSpPr>
          <p:cNvPr id="71" name="Group 77"/>
          <p:cNvGrpSpPr/>
          <p:nvPr/>
        </p:nvGrpSpPr>
        <p:grpSpPr>
          <a:xfrm>
            <a:off x="266756" y="866801"/>
            <a:ext cx="2145633" cy="1569113"/>
            <a:chOff x="606161" y="2966935"/>
            <a:chExt cx="2180259" cy="1601654"/>
          </a:xfrm>
        </p:grpSpPr>
        <p:sp>
          <p:nvSpPr>
            <p:cNvPr id="72" name="文本框 11"/>
            <p:cNvSpPr txBox="1"/>
            <p:nvPr/>
          </p:nvSpPr>
          <p:spPr>
            <a:xfrm>
              <a:off x="606161" y="2966935"/>
              <a:ext cx="1125877" cy="376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A4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控制过程</a:t>
              </a:r>
              <a:endParaRPr lang="en-US" altLang="zh-CN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9"/>
            <p:cNvSpPr/>
            <p:nvPr/>
          </p:nvSpPr>
          <p:spPr>
            <a:xfrm>
              <a:off x="618104" y="3594695"/>
              <a:ext cx="2168316" cy="97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控制过程是对设计的自适应控制，从输入到输出整个过程的描述，采用右图所示结构。</a:t>
              </a:r>
            </a:p>
          </p:txBody>
        </p:sp>
      </p:grpSp>
      <p:sp>
        <p:nvSpPr>
          <p:cNvPr id="48" name="平行四边形 47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0"/>
          <p:cNvSpPr txBox="1"/>
          <p:nvPr/>
        </p:nvSpPr>
        <p:spPr>
          <a:xfrm>
            <a:off x="324214" y="7195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总结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101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42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9" grpId="0"/>
    </p:bldLst>
  </p:timing>
  <p:extLst mod="1">
    <p:ext uri="{E180D4A7-C9FB-4DFB-919C-405C955672EB}">
      <p14:showEvtLst xmlns:p14="http://schemas.microsoft.com/office/powerpoint/2010/main">
        <p14:playEvt time="1315" objId="104"/>
        <p14:stopEvt time="2081" objId="10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heme/theme1.xml><?xml version="1.0" encoding="utf-8"?>
<a:theme xmlns:a="http://schemas.openxmlformats.org/drawingml/2006/main" name="第一PPT，www.1ppt.com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129</Words>
  <Characters>0</Characters>
  <Application>Microsoft Office PowerPoint</Application>
  <DocSecurity>0</DocSecurity>
  <PresentationFormat>自定义</PresentationFormat>
  <Lines>0</Lines>
  <Paragraphs>36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黑体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蓝色互联网</dc:title>
  <dc:creator/>
  <cp:keywords>第一PPT模板网-WWW.1PPT.COM</cp:keywords>
  <cp:lastModifiedBy/>
  <cp:revision>1</cp:revision>
  <dcterms:created xsi:type="dcterms:W3CDTF">2017-05-21T03:30:57Z</dcterms:created>
  <dcterms:modified xsi:type="dcterms:W3CDTF">2018-05-15T06:08:30Z</dcterms:modified>
</cp:coreProperties>
</file>