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62" r:id="rId5"/>
    <p:sldId id="257" r:id="rId6"/>
    <p:sldId id="258" r:id="rId7"/>
    <p:sldId id="259" r:id="rId8"/>
    <p:sldId id="260" r:id="rId9"/>
  </p:sldIdLst>
  <p:sldSz cx="9144000" cy="5143500"/>
  <p:notesSz cx="6858000" cy="9144000"/>
  <p:embeddedFontLst>
    <p:embeddedFont>
      <p:font typeface="Open Sans" panose="020B0606030504020204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font" Target="fonts/font4.fntdata"/><Relationship Id="rId15" Type="http://schemas.openxmlformats.org/officeDocument/2006/relationships/font" Target="fonts/font3.fntdata"/><Relationship Id="rId14" Type="http://schemas.openxmlformats.org/officeDocument/2006/relationships/font" Target="fonts/font2.fntdata"/><Relationship Id="rId13" Type="http://schemas.openxmlformats.org/officeDocument/2006/relationships/font" Target="fonts/font1.fntdata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/* Q1/</a:t>
            </a:r>
            <a:endParaRPr lang="en-GB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--Who is writing the rock music?</a:t>
            </a:r>
            <a:endParaRPr lang="en-GB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select a.artistid, a.name, COUNT(*) songs</a:t>
            </a:r>
            <a:endParaRPr lang="en-GB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FROM Artist a, Album al, Track t</a:t>
            </a:r>
            <a:endParaRPr lang="en-GB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join Genre g</a:t>
            </a:r>
            <a:endParaRPr lang="en-GB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on t.genreid = g.GenreId</a:t>
            </a:r>
            <a:endParaRPr lang="en-GB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WHERE a.ArtistId= al.artistid and al.albumid= t.albumid and g.name = 'Rock'</a:t>
            </a:r>
            <a:endParaRPr lang="en-GB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GROUP BY 1,2</a:t>
            </a:r>
            <a:endParaRPr lang="en-GB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ORDER BY 3 DESC</a:t>
            </a:r>
            <a:endParaRPr lang="en-GB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LIMIT 10;</a:t>
            </a:r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SELECT a.name,  SUM(il.unitprice*il.quantity) total </a:t>
            </a:r>
            <a:endParaRPr lang="en-GB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            from Artist a </a:t>
            </a:r>
            <a:endParaRPr lang="en-GB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            join Album al</a:t>
            </a:r>
            <a:endParaRPr lang="en-GB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            on a.artistid= al.ArtistId</a:t>
            </a:r>
            <a:endParaRPr lang="en-GB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            join Track t </a:t>
            </a:r>
            <a:endParaRPr lang="en-GB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            on al.albumid = t.albumid</a:t>
            </a:r>
            <a:endParaRPr lang="en-GB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            join InvoiceLine il</a:t>
            </a:r>
            <a:endParaRPr lang="en-GB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            on t.trackid= il.trackid</a:t>
            </a:r>
            <a:endParaRPr lang="en-GB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            group by 1</a:t>
            </a:r>
            <a:endParaRPr lang="en-GB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            ORDER BY 2 DESC</a:t>
            </a:r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d03556527_1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g7d03556527_1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/*Q2/</a:t>
            </a:r>
            <a:endParaRPr lang="en-GB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--First, find which artist has earned the most according to the InvoiceLines?</a:t>
            </a:r>
            <a:endParaRPr lang="en-GB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--Now use this artist to find which customer spent the most on this artist.</a:t>
            </a:r>
            <a:endParaRPr lang="en-GB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GB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-- pickout all the Artist if they have the same amount of sales</a:t>
            </a:r>
            <a:endParaRPr lang="en-GB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WITH T1 AS (SELECT a.name, il.trackid,  SUM(il.unitprice*il.quantity)OVER(PARTITION BY A.ArtistId) index1</a:t>
            </a:r>
            <a:endParaRPr lang="en-GB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            from Artist a</a:t>
            </a:r>
            <a:endParaRPr lang="en-GB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            join Album al</a:t>
            </a:r>
            <a:endParaRPr lang="en-GB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            on a.artistid= al.ArtistId</a:t>
            </a:r>
            <a:endParaRPr lang="en-GB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            join Track t</a:t>
            </a:r>
            <a:endParaRPr lang="en-GB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            on al.albumid = t.albumid</a:t>
            </a:r>
            <a:endParaRPr lang="en-GB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            join InvoiceLine il</a:t>
            </a:r>
            <a:endParaRPr lang="en-GB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            on t.trackid= il.trackid</a:t>
            </a:r>
            <a:endParaRPr lang="en-GB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            ORDER BY 3 DESC),</a:t>
            </a:r>
            <a:endParaRPr lang="en-GB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	 t2 as (select name,index1</a:t>
            </a:r>
            <a:endParaRPr lang="en-GB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            from t1</a:t>
            </a:r>
            <a:endParaRPr lang="en-GB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            where index1 = (select max(index1) from t1))</a:t>
            </a:r>
            <a:endParaRPr lang="en-GB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SELECT a.name,SUM(il.unitprice*il.quantity) spend, c.customerid, c.firstname, c.lastname</a:t>
            </a:r>
            <a:endParaRPr lang="en-GB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FROM Artist a</a:t>
            </a:r>
            <a:endParaRPr lang="en-GB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join Album al</a:t>
            </a:r>
            <a:endParaRPr lang="en-GB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on a.artistid= al.artistid</a:t>
            </a:r>
            <a:endParaRPr lang="en-GB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join Track t</a:t>
            </a:r>
            <a:endParaRPr lang="en-GB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on al.albumid= t.albumid</a:t>
            </a:r>
            <a:endParaRPr lang="en-GB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join InvoiceLine il</a:t>
            </a:r>
            <a:endParaRPr lang="en-GB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on t.trackid= il.trackid</a:t>
            </a:r>
            <a:endParaRPr lang="en-GB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join Invoice i</a:t>
            </a:r>
            <a:endParaRPr lang="en-GB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on il.invoiceid= i.InvoiceId</a:t>
            </a:r>
            <a:endParaRPr lang="en-GB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join Customer c</a:t>
            </a:r>
            <a:endParaRPr lang="en-GB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on i.customerid= c.customerid</a:t>
            </a:r>
            <a:endParaRPr lang="en-GB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where a.name = (select name from t2)</a:t>
            </a:r>
            <a:endParaRPr lang="en-GB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group by 1,3,4,5</a:t>
            </a:r>
            <a:endParaRPr lang="en-GB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order by 2 desc, 3</a:t>
            </a:r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d03556527_1_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g7d03556527_1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/*Q3/</a:t>
            </a:r>
            <a:endParaRPr lang="en-GB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--We want to find out the most popular music Genre for each country. We determine the most popular g</a:t>
            </a:r>
            <a:endParaRPr lang="en-GB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--enre as the genre with the highest amount of purchases. Write a query that returns</a:t>
            </a:r>
            <a:endParaRPr lang="en-GB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--each country along with the top Genre. For countries where the maximum number of purchases</a:t>
            </a:r>
            <a:endParaRPr lang="en-GB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--is shared return all Genres.</a:t>
            </a:r>
            <a:endParaRPr lang="en-GB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WITH T1 AS (SELECT COUNT(total) purchases, billingcountry country, g.name, g.genreid</a:t>
            </a:r>
            <a:endParaRPr lang="en-GB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            FROM Invoice i, InvoiceLine il, Track t</a:t>
            </a:r>
            <a:endParaRPr lang="en-GB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            join Genre g</a:t>
            </a:r>
            <a:endParaRPr lang="en-GB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            on t.genreid = g.GenreId</a:t>
            </a:r>
            <a:endParaRPr lang="en-GB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            WHERE i.invoiceid=il.invoiceid and il.trackid = t.trackid</a:t>
            </a:r>
            <a:endParaRPr lang="en-GB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            GROUP BY 2,3,4</a:t>
            </a:r>
            <a:endParaRPr lang="en-GB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           order by 1 desc)</a:t>
            </a:r>
            <a:endParaRPr lang="en-GB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SELECT purchases, country,name, genreid</a:t>
            </a:r>
            <a:endParaRPr lang="en-GB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FROM (SELECT purchases, country,name, genreid,</a:t>
            </a:r>
            <a:endParaRPr lang="en-GB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      DENSE_RANK()OVER(PARTITION BY country ORDER BY purchases DESC) INDEX1</a:t>
            </a:r>
            <a:endParaRPr lang="en-GB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      FROM T1) T2</a:t>
            </a:r>
            <a:endParaRPr lang="en-GB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WHERE INDEX1 =1</a:t>
            </a:r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d03556527_1_1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g7d03556527_1_1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/*Q4/</a:t>
            </a:r>
            <a:endParaRPr lang="en-GB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--Write a query that determines the customer that has spent the most on music for each country.</a:t>
            </a:r>
            <a:endParaRPr lang="en-GB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--Write a query that returns the country along with the top customer and how much they spent.</a:t>
            </a:r>
            <a:endParaRPr lang="en-GB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--For countries where the top amount spent is shared, provide all customers who spent this amount.</a:t>
            </a:r>
            <a:endParaRPr lang="en-GB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WITH T1 AS(SELECT billingcountry, c.customerid, firstname,lastname, SUM(total) spend</a:t>
            </a:r>
            <a:endParaRPr lang="en-GB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          FROM Customer C</a:t>
            </a:r>
            <a:endParaRPr lang="en-GB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          join Invoice I</a:t>
            </a:r>
            <a:endParaRPr lang="en-GB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          on C.CustomerId= I.customerid</a:t>
            </a:r>
            <a:endParaRPr lang="en-GB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          GROUP BY 1,2)</a:t>
            </a:r>
            <a:endParaRPr lang="en-GB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SELECT billingcountry, spend, firstname,lastname,customerid</a:t>
            </a:r>
            <a:endParaRPr lang="en-GB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FROM (SELECT billingcountry, customerid, firstname,lastname, spend,</a:t>
            </a:r>
            <a:endParaRPr lang="en-GB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              DENSE_RANK()OVER(PARTITION BY billingcountry ORDER BY SPEND DESC) INDEX1</a:t>
            </a:r>
            <a:endParaRPr lang="en-GB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      FROM T1) T2</a:t>
            </a:r>
            <a:endParaRPr lang="en-GB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WHERE INDEX1 =1</a:t>
            </a:r>
            <a:endParaRPr lang="en-GB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ORDER BY 1</a:t>
            </a:r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d03556527_1_2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g7d03556527_1_2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/*Q4/</a:t>
            </a:r>
            <a:endParaRPr lang="en-GB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--Write a query that determines the customer that has spent the most on music for each country.</a:t>
            </a:r>
            <a:endParaRPr lang="en-GB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--Write a query that returns the country along with the top customer and how much they spent.</a:t>
            </a:r>
            <a:endParaRPr lang="en-GB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--For countries where the top amount spent is shared, provide all customers who spent this amount.</a:t>
            </a:r>
            <a:endParaRPr lang="en-GB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WITH T1 AS(SELECT billingcountry, c.customerid, firstname,lastname, SUM(total) spend</a:t>
            </a:r>
            <a:endParaRPr lang="en-GB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          FROM Customer C</a:t>
            </a:r>
            <a:endParaRPr lang="en-GB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          join Invoice I</a:t>
            </a:r>
            <a:endParaRPr lang="en-GB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          on C.CustomerId= I.customerid</a:t>
            </a:r>
            <a:endParaRPr lang="en-GB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          GROUP BY 1,2)</a:t>
            </a:r>
            <a:endParaRPr lang="en-GB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SELECT billingcountry, spend, firstname,lastname,customerid</a:t>
            </a:r>
            <a:endParaRPr lang="en-GB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FROM (SELECT billingcountry, customerid, firstname,lastname, spend,</a:t>
            </a:r>
            <a:endParaRPr lang="en-GB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              DENSE_RANK()OVER(PARTITION BY billingcountry ORDER BY SPEND DESC) INDEX1</a:t>
            </a:r>
            <a:endParaRPr lang="en-GB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      FROM T1) T2</a:t>
            </a:r>
            <a:endParaRPr lang="en-GB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WHERE INDEX1 =1</a:t>
            </a:r>
            <a:endParaRPr lang="en-GB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ORDER BY 1</a:t>
            </a:r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" name="Google Shape;12;p2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" name="Google Shape;13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3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" name="Google Shape;17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Char char="●"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body" idx="1"/>
          </p:nvPr>
        </p:nvSpPr>
        <p:spPr>
          <a:xfrm>
            <a:off x="7543800" y="466100"/>
            <a:ext cx="1600200" cy="46767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-GB" sz="12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From here we see </a:t>
            </a:r>
            <a:r>
              <a:rPr lang="en-US" sz="12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Artist name and total track count of the top 10 rock bands.</a:t>
            </a:r>
            <a:endParaRPr lang="en-US" sz="1200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-US" sz="12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Led Zeppelin and U2 hadover 100 songs and Kiss had less than 40</a:t>
            </a:r>
            <a:endParaRPr lang="en-US" sz="1200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55" name="Google Shape;55;p13"/>
          <p:cNvSpPr txBox="1"/>
          <p:nvPr>
            <p:ph type="title"/>
          </p:nvPr>
        </p:nvSpPr>
        <p:spPr>
          <a:xfrm>
            <a:off x="0" y="0"/>
            <a:ext cx="9144000" cy="46609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1800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 Who is writing the rock music?</a:t>
            </a:r>
            <a:endParaRPr lang="en-GB" sz="1800">
              <a:solidFill>
                <a:srgbClr val="FFFFFF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66090"/>
            <a:ext cx="7567295" cy="46774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body" idx="1"/>
          </p:nvPr>
        </p:nvSpPr>
        <p:spPr>
          <a:xfrm>
            <a:off x="7543800" y="466100"/>
            <a:ext cx="1600200" cy="46767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-GB" sz="12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From here we see </a:t>
            </a:r>
            <a:r>
              <a:rPr lang="en-US" sz="12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Iron Maiden made the most, this will be one of our constrain for the next query</a:t>
            </a:r>
            <a:endParaRPr lang="en-US" sz="1200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55" name="Google Shape;55;p13"/>
          <p:cNvSpPr txBox="1"/>
          <p:nvPr>
            <p:ph type="title"/>
          </p:nvPr>
        </p:nvSpPr>
        <p:spPr>
          <a:xfrm>
            <a:off x="0" y="0"/>
            <a:ext cx="9144000" cy="46609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1800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 </a:t>
            </a:r>
            <a:r>
              <a:rPr lang="en-US" altLang="en-GB" sz="1800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who earned the most?</a:t>
            </a:r>
            <a:endParaRPr lang="en-US" altLang="en-GB" sz="1800">
              <a:solidFill>
                <a:srgbClr val="FFFFFF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pic>
        <p:nvPicPr>
          <p:cNvPr id="1" name="图片 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466090"/>
            <a:ext cx="7526020" cy="46774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body" idx="1"/>
          </p:nvPr>
        </p:nvSpPr>
        <p:spPr>
          <a:xfrm>
            <a:off x="7501699" y="466100"/>
            <a:ext cx="1642500" cy="46767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-GB" sz="12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With the query we generated we can get a result table as shown on the left. We can easily find out </a:t>
            </a:r>
            <a:r>
              <a:rPr lang="en-US" sz="12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Tayloy (ID: 55) spend the most.</a:t>
            </a:r>
            <a:endParaRPr lang="en-US" sz="1200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0" y="0"/>
            <a:ext cx="9144000" cy="4662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altLang="en-GB" sz="1800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how much did </a:t>
            </a:r>
            <a:r>
              <a:rPr lang="en-GB" sz="1800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customer spent the most on the most earned artist</a:t>
            </a:r>
            <a:r>
              <a:rPr lang="en-US" altLang="en-GB" sz="1800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?</a:t>
            </a:r>
            <a:endParaRPr lang="en-US" altLang="en-GB" sz="1800">
              <a:solidFill>
                <a:srgbClr val="FFFFFF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pic>
        <p:nvPicPr>
          <p:cNvPr id="1" name="图片 0" descr="customer spent the most on the most earned artis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65455"/>
            <a:ext cx="7501890" cy="46786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body" idx="1"/>
          </p:nvPr>
        </p:nvSpPr>
        <p:spPr>
          <a:xfrm>
            <a:off x="7390299" y="466100"/>
            <a:ext cx="1753800" cy="46767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-GB" sz="12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As the plot shows, </a:t>
            </a:r>
            <a:r>
              <a:rPr lang="en-US" altLang="en-GB" sz="12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A</a:t>
            </a:r>
            <a:r>
              <a:rPr lang="en-US" altLang="en-GB" sz="12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rgentina have noth rock and Alternative &amp; Punk as most popular music and Sweden has Latin as most popular music. Rock seems to be really popular worldwide.</a:t>
            </a:r>
            <a:endParaRPr lang="en-US" altLang="en-GB" sz="1200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69" name="Google Shape;69;p15"/>
          <p:cNvSpPr txBox="1"/>
          <p:nvPr>
            <p:ph type="title"/>
          </p:nvPr>
        </p:nvSpPr>
        <p:spPr>
          <a:xfrm>
            <a:off x="0" y="0"/>
            <a:ext cx="9144000" cy="4662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1800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  the most popular music Genre for each country</a:t>
            </a:r>
            <a:endParaRPr lang="en-GB" sz="1800">
              <a:solidFill>
                <a:srgbClr val="FFFFFF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pic>
        <p:nvPicPr>
          <p:cNvPr id="1" name="图片 0" descr="the most popular music Genre for each countr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85" y="522605"/>
            <a:ext cx="7370445" cy="46462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body" idx="1"/>
          </p:nvPr>
        </p:nvSpPr>
        <p:spPr>
          <a:xfrm>
            <a:off x="7339924" y="466100"/>
            <a:ext cx="1804200" cy="46767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-GB" sz="12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As we can see from the histogram, </a:t>
            </a:r>
            <a:r>
              <a:rPr lang="en-US" altLang="en-GB" sz="12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most customer spend around 35 to 45 while there are some exceptions.</a:t>
            </a:r>
            <a:endParaRPr lang="en-US" altLang="en-GB" sz="1200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0" y="0"/>
            <a:ext cx="9144000" cy="4662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2000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  </a:t>
            </a:r>
            <a:r>
              <a:rPr lang="en-GB" sz="1800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customer that has spent the most on music for each country </a:t>
            </a:r>
            <a:r>
              <a:rPr lang="en-US" altLang="en-GB" sz="1800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(spend distribution)</a:t>
            </a:r>
            <a:r>
              <a:rPr lang="en-GB" sz="1800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 </a:t>
            </a:r>
            <a:endParaRPr sz="1800">
              <a:solidFill>
                <a:srgbClr val="FFFFFF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pic>
        <p:nvPicPr>
          <p:cNvPr id="1" name="图片 0" descr="spend distribu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" y="466725"/>
            <a:ext cx="7340600" cy="46761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body" idx="1"/>
          </p:nvPr>
        </p:nvSpPr>
        <p:spPr>
          <a:xfrm>
            <a:off x="7353150" y="466100"/>
            <a:ext cx="1791000" cy="46767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-GB" sz="12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This plot shows us the </a:t>
            </a:r>
            <a:r>
              <a:rPr lang="en-US" altLang="en-GB" sz="12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spend </a:t>
            </a:r>
            <a:r>
              <a:rPr lang="en-GB" sz="12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difference between each </a:t>
            </a:r>
            <a:r>
              <a:rPr lang="en-US" altLang="en-GB" sz="12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country. As we saw in the previous slid, most countries's customers spend between 35 to 45, while Chile with customer id 57 spend the most.</a:t>
            </a:r>
            <a:endParaRPr lang="en-US" sz="1200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83" name="Google Shape;83;p17"/>
          <p:cNvSpPr txBox="1"/>
          <p:nvPr>
            <p:ph type="title"/>
          </p:nvPr>
        </p:nvSpPr>
        <p:spPr>
          <a:xfrm>
            <a:off x="0" y="0"/>
            <a:ext cx="9144000" cy="4662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1400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  customer that has spent the most on music for each country </a:t>
            </a:r>
            <a:endParaRPr sz="1400">
              <a:solidFill>
                <a:srgbClr val="FFFFFF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pic>
        <p:nvPicPr>
          <p:cNvPr id="1" name="图片 0" descr="customer that has spent the most on music for each countr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66090"/>
            <a:ext cx="7353300" cy="467677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REFSHAPE" val="890493500"/>
  <p:tag name="KSO_WM_UNIT_PLACING_PICTURE_USER_VIEWPORT" val="{&quot;height&quot;:5190,&quot;width&quot;:8976}"/>
</p:tagLst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1139</Words>
  <Application>WPS 演示</Application>
  <PresentationFormat/>
  <Paragraphs>25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Arial</vt:lpstr>
      <vt:lpstr>Open Sans</vt:lpstr>
      <vt:lpstr>微软雅黑</vt:lpstr>
      <vt:lpstr>Arial Unicode MS</vt:lpstr>
      <vt:lpstr>Simple Light</vt:lpstr>
      <vt:lpstr>  What is Family Movie Rental Distribution?</vt:lpstr>
      <vt:lpstr> Who is writing the rock music?</vt:lpstr>
      <vt:lpstr> How Do Family Movie Rental Duration Compare With Rest of Movies (Quartile)?</vt:lpstr>
      <vt:lpstr>  How Many Movies Were Rented Per Category Per Quartile?</vt:lpstr>
      <vt:lpstr>  What Are Top Customers Purchase Behaviors? </vt:lpstr>
      <vt:lpstr>  What Is The Payment Difference Between Month for Each User? Who Paid The Most Difference?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Who is writing the rock music?</dc:title>
  <dc:creator/>
  <cp:lastModifiedBy>Fan</cp:lastModifiedBy>
  <cp:revision>1</cp:revision>
  <dcterms:created xsi:type="dcterms:W3CDTF">2020-05-06T19:04:23Z</dcterms:created>
  <dcterms:modified xsi:type="dcterms:W3CDTF">2020-05-06T19:04:23Z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