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9" r:id="rId3"/>
    <p:sldId id="300" r:id="rId4"/>
    <p:sldId id="290" r:id="rId5"/>
    <p:sldId id="302" r:id="rId6"/>
    <p:sldId id="303" r:id="rId7"/>
    <p:sldId id="304" r:id="rId8"/>
    <p:sldId id="305" r:id="rId9"/>
    <p:sldId id="308" r:id="rId10"/>
    <p:sldId id="306" r:id="rId11"/>
    <p:sldId id="307" r:id="rId12"/>
    <p:sldId id="285" r:id="rId13"/>
    <p:sldId id="320" r:id="rId14"/>
    <p:sldId id="294" r:id="rId15"/>
    <p:sldId id="298" r:id="rId16"/>
    <p:sldId id="315" r:id="rId17"/>
    <p:sldId id="316" r:id="rId18"/>
    <p:sldId id="317" r:id="rId19"/>
    <p:sldId id="314" r:id="rId20"/>
    <p:sldId id="318" r:id="rId21"/>
    <p:sldId id="319" r:id="rId22"/>
    <p:sldId id="313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0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21/blob/master/notebooks/trees/basics.ipynb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parrt/msds621/blob/master/notebooks/trees/decision-trees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21/blob/master/notebooks/trees/decision-trees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rt/lolvi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rrt/msds621/blob/master/notebooks/trees/basic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A crash course in</a:t>
            </a:r>
            <a:br>
              <a:rPr lang="en-US" b="1" dirty="0"/>
            </a:br>
            <a:r>
              <a:rPr lang="en-US" b="1" dirty="0"/>
              <a:t>binary trees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26137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We’ll revisit in MSDS689 but we need binary trees for projects now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procedures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 for recursive tree walking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searching for an item in a maze of</a:t>
            </a:r>
            <a:br>
              <a:rPr lang="en-US" dirty="0"/>
            </a:br>
            <a:r>
              <a:rPr lang="en-US" dirty="0"/>
              <a:t>rooms connected by doors (no cycles)</a:t>
            </a:r>
          </a:p>
          <a:p>
            <a:r>
              <a:rPr lang="en-US" dirty="0"/>
              <a:t>Each room has at most 2 doors, some have none</a:t>
            </a:r>
          </a:p>
          <a:p>
            <a:r>
              <a:rPr lang="en-US" dirty="0"/>
              <a:t>Search procedure that works in ANY room: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is called </a:t>
            </a:r>
            <a:r>
              <a:rPr lang="en-US" i="1" dirty="0"/>
              <a:t>backtracking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84" y="1690688"/>
            <a:ext cx="2502035" cy="1990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84" y="3831722"/>
            <a:ext cx="2508073" cy="1990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1096979" y="3725015"/>
            <a:ext cx="81316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visit(room):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item in room: print(“rejoice!”)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room.left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exists: visit(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room.left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room.right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exists: visit(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room.right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050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walk is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2"/>
            <a:ext cx="10515600" cy="4633911"/>
          </a:xfrm>
        </p:spPr>
        <p:txBody>
          <a:bodyPr/>
          <a:lstStyle/>
          <a:p>
            <a:r>
              <a:rPr lang="en-US" i="1" dirty="0"/>
              <a:t>Depth-first search</a:t>
            </a:r>
            <a:r>
              <a:rPr lang="en-US" dirty="0"/>
              <a:t> is how we walk (visit) through nodes</a:t>
            </a:r>
          </a:p>
          <a:p>
            <a:r>
              <a:rPr lang="en-US" i="1" dirty="0">
                <a:solidFill>
                  <a:srgbClr val="E4754F"/>
                </a:solidFill>
              </a:rPr>
              <a:t>Pre-order </a:t>
            </a:r>
            <a:r>
              <a:rPr lang="en-US" i="1" dirty="0"/>
              <a:t>traversal</a:t>
            </a:r>
            <a:r>
              <a:rPr lang="en-US" dirty="0"/>
              <a:t>: executing an action</a:t>
            </a:r>
            <a:br>
              <a:rPr lang="en-US" dirty="0"/>
            </a:br>
            <a:r>
              <a:rPr lang="en-US" dirty="0"/>
              <a:t>at discovery time, before visiting kids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1148715" y="328650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E4754F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825" y="2357892"/>
            <a:ext cx="3247158" cy="305614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715636" y="2367510"/>
            <a:ext cx="3976096" cy="3579513"/>
          </a:xfrm>
          <a:custGeom>
            <a:avLst/>
            <a:gdLst>
              <a:gd name="connsiteX0" fmla="*/ 1393548 w 3701637"/>
              <a:gd name="connsiteY0" fmla="*/ 0 h 3325072"/>
              <a:gd name="connsiteX1" fmla="*/ 555348 w 3701637"/>
              <a:gd name="connsiteY1" fmla="*/ 1121228 h 3325072"/>
              <a:gd name="connsiteX2" fmla="*/ 176 w 3701637"/>
              <a:gd name="connsiteY2" fmla="*/ 2623457 h 3325072"/>
              <a:gd name="connsiteX3" fmla="*/ 500919 w 3701637"/>
              <a:gd name="connsiteY3" fmla="*/ 3189514 h 3325072"/>
              <a:gd name="connsiteX4" fmla="*/ 1001662 w 3701637"/>
              <a:gd name="connsiteY4" fmla="*/ 2710542 h 3325072"/>
              <a:gd name="connsiteX5" fmla="*/ 1665691 w 3701637"/>
              <a:gd name="connsiteY5" fmla="*/ 3156857 h 3325072"/>
              <a:gd name="connsiteX6" fmla="*/ 2112005 w 3701637"/>
              <a:gd name="connsiteY6" fmla="*/ 3004457 h 3325072"/>
              <a:gd name="connsiteX7" fmla="*/ 2046691 w 3701637"/>
              <a:gd name="connsiteY7" fmla="*/ 2231571 h 3325072"/>
              <a:gd name="connsiteX8" fmla="*/ 1556834 w 3701637"/>
              <a:gd name="connsiteY8" fmla="*/ 1709057 h 3325072"/>
              <a:gd name="connsiteX9" fmla="*/ 1622148 w 3701637"/>
              <a:gd name="connsiteY9" fmla="*/ 1153885 h 3325072"/>
              <a:gd name="connsiteX10" fmla="*/ 1807205 w 3701637"/>
              <a:gd name="connsiteY10" fmla="*/ 859971 h 3325072"/>
              <a:gd name="connsiteX11" fmla="*/ 2014034 w 3701637"/>
              <a:gd name="connsiteY11" fmla="*/ 1404257 h 3325072"/>
              <a:gd name="connsiteX12" fmla="*/ 2384148 w 3701637"/>
              <a:gd name="connsiteY12" fmla="*/ 2166257 h 3325072"/>
              <a:gd name="connsiteX13" fmla="*/ 2536548 w 3701637"/>
              <a:gd name="connsiteY13" fmla="*/ 2917371 h 3325072"/>
              <a:gd name="connsiteX14" fmla="*/ 3113491 w 3701637"/>
              <a:gd name="connsiteY14" fmla="*/ 3320142 h 3325072"/>
              <a:gd name="connsiteX15" fmla="*/ 3701319 w 3701637"/>
              <a:gd name="connsiteY15" fmla="*/ 2656114 h 3325072"/>
              <a:gd name="connsiteX16" fmla="*/ 3189691 w 3701637"/>
              <a:gd name="connsiteY16" fmla="*/ 1894114 h 3325072"/>
              <a:gd name="connsiteX17" fmla="*/ 2776034 w 3701637"/>
              <a:gd name="connsiteY17" fmla="*/ 947057 h 3325072"/>
              <a:gd name="connsiteX18" fmla="*/ 2384148 w 3701637"/>
              <a:gd name="connsiteY18" fmla="*/ 489857 h 3325072"/>
              <a:gd name="connsiteX19" fmla="*/ 2133776 w 3701637"/>
              <a:gd name="connsiteY19" fmla="*/ 21771 h 332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01637" h="3325072">
                <a:moveTo>
                  <a:pt x="1393548" y="0"/>
                </a:moveTo>
                <a:cubicBezTo>
                  <a:pt x="1090562" y="341992"/>
                  <a:pt x="787577" y="683985"/>
                  <a:pt x="555348" y="1121228"/>
                </a:cubicBezTo>
                <a:cubicBezTo>
                  <a:pt x="323119" y="1558471"/>
                  <a:pt x="9247" y="2278743"/>
                  <a:pt x="176" y="2623457"/>
                </a:cubicBezTo>
                <a:cubicBezTo>
                  <a:pt x="-8896" y="2968171"/>
                  <a:pt x="334005" y="3175000"/>
                  <a:pt x="500919" y="3189514"/>
                </a:cubicBezTo>
                <a:cubicBezTo>
                  <a:pt x="667833" y="3204028"/>
                  <a:pt x="807533" y="2715985"/>
                  <a:pt x="1001662" y="2710542"/>
                </a:cubicBezTo>
                <a:cubicBezTo>
                  <a:pt x="1195791" y="2705099"/>
                  <a:pt x="1480634" y="3107871"/>
                  <a:pt x="1665691" y="3156857"/>
                </a:cubicBezTo>
                <a:cubicBezTo>
                  <a:pt x="1850748" y="3205843"/>
                  <a:pt x="2048505" y="3158671"/>
                  <a:pt x="2112005" y="3004457"/>
                </a:cubicBezTo>
                <a:cubicBezTo>
                  <a:pt x="2175505" y="2850243"/>
                  <a:pt x="2139219" y="2447471"/>
                  <a:pt x="2046691" y="2231571"/>
                </a:cubicBezTo>
                <a:cubicBezTo>
                  <a:pt x="1954163" y="2015671"/>
                  <a:pt x="1627591" y="1888671"/>
                  <a:pt x="1556834" y="1709057"/>
                </a:cubicBezTo>
                <a:cubicBezTo>
                  <a:pt x="1486077" y="1529443"/>
                  <a:pt x="1580420" y="1295399"/>
                  <a:pt x="1622148" y="1153885"/>
                </a:cubicBezTo>
                <a:cubicBezTo>
                  <a:pt x="1663876" y="1012371"/>
                  <a:pt x="1741891" y="818242"/>
                  <a:pt x="1807205" y="859971"/>
                </a:cubicBezTo>
                <a:cubicBezTo>
                  <a:pt x="1872519" y="901700"/>
                  <a:pt x="1917877" y="1186543"/>
                  <a:pt x="2014034" y="1404257"/>
                </a:cubicBezTo>
                <a:cubicBezTo>
                  <a:pt x="2110191" y="1621971"/>
                  <a:pt x="2297062" y="1914071"/>
                  <a:pt x="2384148" y="2166257"/>
                </a:cubicBezTo>
                <a:cubicBezTo>
                  <a:pt x="2471234" y="2418443"/>
                  <a:pt x="2414991" y="2725057"/>
                  <a:pt x="2536548" y="2917371"/>
                </a:cubicBezTo>
                <a:cubicBezTo>
                  <a:pt x="2658105" y="3109685"/>
                  <a:pt x="2919363" y="3363685"/>
                  <a:pt x="3113491" y="3320142"/>
                </a:cubicBezTo>
                <a:cubicBezTo>
                  <a:pt x="3307620" y="3276599"/>
                  <a:pt x="3688619" y="2893785"/>
                  <a:pt x="3701319" y="2656114"/>
                </a:cubicBezTo>
                <a:cubicBezTo>
                  <a:pt x="3714019" y="2418443"/>
                  <a:pt x="3343905" y="2178957"/>
                  <a:pt x="3189691" y="1894114"/>
                </a:cubicBezTo>
                <a:cubicBezTo>
                  <a:pt x="3035477" y="1609271"/>
                  <a:pt x="2910291" y="1181100"/>
                  <a:pt x="2776034" y="947057"/>
                </a:cubicBezTo>
                <a:cubicBezTo>
                  <a:pt x="2641777" y="713014"/>
                  <a:pt x="2491191" y="644071"/>
                  <a:pt x="2384148" y="489857"/>
                </a:cubicBezTo>
                <a:cubicBezTo>
                  <a:pt x="2277105" y="335643"/>
                  <a:pt x="2133776" y="21771"/>
                  <a:pt x="2133776" y="21771"/>
                </a:cubicBezTo>
              </a:path>
            </a:pathLst>
          </a:custGeom>
          <a:noFill/>
          <a:ln w="25400">
            <a:solidFill>
              <a:srgbClr val="E4754F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38438" y="2615266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12296" y="3793574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45586" y="4972983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53721" y="4972983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34864" y="3816099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475568" y="4972983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F691D5-95FA-1B4F-9451-77B3CF160CA5}"/>
              </a:ext>
            </a:extLst>
          </p:cNvPr>
          <p:cNvSpPr/>
          <p:nvPr/>
        </p:nvSpPr>
        <p:spPr>
          <a:xfrm>
            <a:off x="81064" y="6400699"/>
            <a:ext cx="7866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parrt</a:t>
            </a:r>
            <a:r>
              <a:rPr lang="en-US" dirty="0">
                <a:hlinkClick r:id="rId3"/>
              </a:rPr>
              <a:t>/msds621/blob/master/notebooks/trees/</a:t>
            </a:r>
            <a:r>
              <a:rPr lang="en-US" dirty="0" err="1">
                <a:hlinkClick r:id="rId3"/>
              </a:rPr>
              <a:t>basics.ipynb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6A085-1200-8E46-A088-83D50026CDFD}"/>
              </a:ext>
            </a:extLst>
          </p:cNvPr>
          <p:cNvSpPr txBox="1"/>
          <p:nvPr/>
        </p:nvSpPr>
        <p:spPr>
          <a:xfrm>
            <a:off x="1042481" y="5422868"/>
            <a:ext cx="636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 of launching a minion to walk the</a:t>
            </a:r>
            <a:br>
              <a:rPr lang="en-US" sz="2400" dirty="0"/>
            </a:br>
            <a:r>
              <a:rPr lang="en-US" sz="2400" dirty="0"/>
              <a:t>left subtree and then another to walk the right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36ABE51-0B72-C54F-AC32-AF73FF2BEBDD}"/>
              </a:ext>
            </a:extLst>
          </p:cNvPr>
          <p:cNvSpPr/>
          <p:nvPr/>
        </p:nvSpPr>
        <p:spPr>
          <a:xfrm>
            <a:off x="386896" y="5453796"/>
            <a:ext cx="603966" cy="710018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8373B-4FE3-DA49-9596-7C2F4D932CF5}"/>
              </a:ext>
            </a:extLst>
          </p:cNvPr>
          <p:cNvSpPr txBox="1"/>
          <p:nvPr/>
        </p:nvSpPr>
        <p:spPr>
          <a:xfrm>
            <a:off x="2814067" y="298694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Follows formula for recursive functions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803460-BFDE-DC43-A8AA-4860AA81FD43}"/>
              </a:ext>
            </a:extLst>
          </p:cNvPr>
          <p:cNvSpPr/>
          <p:nvPr/>
        </p:nvSpPr>
        <p:spPr>
          <a:xfrm>
            <a:off x="8719837" y="6058783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9D7B8-2A78-9B4D-84ED-C28939ED070C}"/>
              </a:ext>
            </a:extLst>
          </p:cNvPr>
          <p:cNvSpPr txBox="1"/>
          <p:nvPr/>
        </p:nvSpPr>
        <p:spPr>
          <a:xfrm>
            <a:off x="8943164" y="5994537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Indicates action execution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AF8AC-E3FA-954E-9940-22927E0DB8D8}"/>
              </a:ext>
            </a:extLst>
          </p:cNvPr>
          <p:cNvSpPr txBox="1"/>
          <p:nvPr/>
        </p:nvSpPr>
        <p:spPr>
          <a:xfrm>
            <a:off x="8906436" y="38044"/>
            <a:ext cx="325316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def </a:t>
            </a:r>
            <a:r>
              <a:rPr lang="en-US" sz="1600" b="1" dirty="0"/>
              <a:t>f</a:t>
            </a:r>
            <a:r>
              <a:rPr lang="en-US" sz="1600" dirty="0"/>
              <a:t>(input):</a:t>
            </a:r>
          </a:p>
          <a:p>
            <a:r>
              <a:rPr lang="en-US" sz="1600" dirty="0"/>
              <a:t>    1. check termination condition</a:t>
            </a:r>
          </a:p>
          <a:p>
            <a:r>
              <a:rPr lang="en-US" sz="1600" dirty="0"/>
              <a:t>    2. process the current node</a:t>
            </a:r>
          </a:p>
          <a:p>
            <a:r>
              <a:rPr lang="en-US" sz="1600" dirty="0"/>
              <a:t>    3. invoke f on subregion(s)</a:t>
            </a:r>
          </a:p>
          <a:p>
            <a:r>
              <a:rPr lang="en-US" sz="1600" dirty="0"/>
              <a:t>    4. combine and return results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F9DA0B-5632-D047-9234-8D59B28FA78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39463" y="699764"/>
            <a:ext cx="2066973" cy="246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A1D8-1659-B443-AF1B-C7443AF9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3" y="365126"/>
            <a:ext cx="10867417" cy="754096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walk() remember where it has visited?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BF87-9691-8D4A-A1CE-E91B67D7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1401323"/>
            <a:ext cx="6580762" cy="5213486"/>
          </a:xfrm>
        </p:spPr>
        <p:txBody>
          <a:bodyPr>
            <a:normAutofit fontScale="92500"/>
          </a:bodyPr>
          <a:lstStyle/>
          <a:p>
            <a:r>
              <a:rPr lang="en-US" dirty="0"/>
              <a:t>“Where to return” is tracked per function </a:t>
            </a:r>
            <a:r>
              <a:rPr lang="en-US" b="1" dirty="0"/>
              <a:t>call</a:t>
            </a:r>
            <a:r>
              <a:rPr lang="en-US" dirty="0"/>
              <a:t> not per function </a:t>
            </a:r>
            <a:r>
              <a:rPr lang="en-US" b="1" dirty="0"/>
              <a:t>definition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b="1" dirty="0"/>
              <a:t>f</a:t>
            </a:r>
            <a:r>
              <a:rPr lang="en-US" dirty="0"/>
              <a:t> calls </a:t>
            </a:r>
            <a:r>
              <a:rPr lang="en-US" b="1" dirty="0"/>
              <a:t>g</a:t>
            </a:r>
            <a:r>
              <a:rPr lang="en-US" dirty="0"/>
              <a:t> calls </a:t>
            </a:r>
            <a:r>
              <a:rPr lang="en-US" b="1" dirty="0"/>
              <a:t>h</a:t>
            </a:r>
            <a:r>
              <a:rPr lang="en-US" dirty="0"/>
              <a:t> and Python remembers where each was called from</a:t>
            </a:r>
          </a:p>
          <a:p>
            <a:r>
              <a:rPr lang="en-US" dirty="0"/>
              <a:t>Each function call saves its place like keeping a finger on the call statement; </a:t>
            </a:r>
            <a:r>
              <a:rPr lang="en-US" sz="2600" dirty="0">
                <a:latin typeface="Monaco" pitchFamily="2" charset="77"/>
              </a:rPr>
              <a:t>return</a:t>
            </a:r>
            <a:r>
              <a:rPr lang="en-US" dirty="0"/>
              <a:t> statement uses that as location to resume after invoked function returns</a:t>
            </a:r>
          </a:p>
          <a:p>
            <a:r>
              <a:rPr lang="en-US" dirty="0"/>
              <a:t>Just imagine that </a:t>
            </a:r>
            <a:r>
              <a:rPr lang="en-US" b="1" dirty="0"/>
              <a:t>f</a:t>
            </a:r>
            <a:r>
              <a:rPr lang="en-US" dirty="0"/>
              <a:t>, </a:t>
            </a:r>
            <a:r>
              <a:rPr lang="en-US" b="1" dirty="0"/>
              <a:t>g</a:t>
            </a:r>
            <a:r>
              <a:rPr lang="en-US" dirty="0"/>
              <a:t>, and </a:t>
            </a:r>
            <a:r>
              <a:rPr lang="en-US" b="1" dirty="0"/>
              <a:t>h</a:t>
            </a:r>
            <a:r>
              <a:rPr lang="en-US" dirty="0"/>
              <a:t> are the same function and you'll see that recursive calls also remember where they came 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27D24-1EC7-6F4F-A603-38821C1E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17" y="1119221"/>
            <a:ext cx="4604426" cy="319828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D46FE04-EDCC-D74A-8BCD-3D0927BB1BA4}"/>
              </a:ext>
            </a:extLst>
          </p:cNvPr>
          <p:cNvSpPr/>
          <p:nvPr/>
        </p:nvSpPr>
        <p:spPr>
          <a:xfrm>
            <a:off x="7655668" y="1625059"/>
            <a:ext cx="233464" cy="194013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13F962F-CF7B-3040-9C1D-C6E4954BC4E5}"/>
              </a:ext>
            </a:extLst>
          </p:cNvPr>
          <p:cNvSpPr/>
          <p:nvPr/>
        </p:nvSpPr>
        <p:spPr>
          <a:xfrm>
            <a:off x="7655668" y="2758351"/>
            <a:ext cx="233464" cy="194013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A8BBC6C-F10A-F344-8589-1BFE268B5CD4}"/>
              </a:ext>
            </a:extLst>
          </p:cNvPr>
          <p:cNvSpPr/>
          <p:nvPr/>
        </p:nvSpPr>
        <p:spPr>
          <a:xfrm>
            <a:off x="7067145" y="4457176"/>
            <a:ext cx="233464" cy="194013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ACC42B-D12A-BC48-AE52-B62C2A48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88" y="4292600"/>
            <a:ext cx="4575955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call tree vs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34" y="2150229"/>
            <a:ext cx="8424282" cy="3780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75890" y="473909"/>
            <a:ext cx="4364241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5B82-072D-2149-AFDA-E7AA5817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modify the tree walker to search for an element and compare to unrestricted depth-first tree walk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3285230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3285230"/>
            <a:ext cx="4789559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3607904" y="4188213"/>
            <a:ext cx="2909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79913" y="4516336"/>
            <a:ext cx="323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88635" y="4890052"/>
            <a:ext cx="3028897" cy="37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4686433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5383789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stumps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440"/>
            <a:ext cx="10876280" cy="4561523"/>
          </a:xfrm>
        </p:spPr>
        <p:txBody>
          <a:bodyPr/>
          <a:lstStyle/>
          <a:p>
            <a:r>
              <a:rPr lang="en-US" dirty="0"/>
              <a:t>A stump is a 2-level tree w/decision node root &amp; 2 predictor leaves</a:t>
            </a:r>
          </a:p>
          <a:p>
            <a:r>
              <a:rPr lang="en-US" dirty="0"/>
              <a:t>Used by gradient boosting machines as the “weak learners” </a:t>
            </a:r>
          </a:p>
          <a:p>
            <a:r>
              <a:rPr lang="en-US" dirty="0"/>
              <a:t>If node has field </a:t>
            </a:r>
            <a:r>
              <a:rPr lang="en-US" b="1" dirty="0"/>
              <a:t>split</a:t>
            </a:r>
            <a:r>
              <a:rPr lang="en-US" dirty="0"/>
              <a:t>, it’s a decision node else it’s a leaf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1157799" y="3238269"/>
            <a:ext cx="860552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# Define a single-node class for simplicity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A000A3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split=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prediction=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left=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right=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split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.prediction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prediction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left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right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4E01F7E-C71B-F646-8CCC-2CA37A35ED64}"/>
              </a:ext>
            </a:extLst>
          </p:cNvPr>
          <p:cNvSpPr/>
          <p:nvPr/>
        </p:nvSpPr>
        <p:spPr>
          <a:xfrm>
            <a:off x="1630438" y="4839828"/>
            <a:ext cx="233464" cy="194013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stump that picks midpoint as split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864360"/>
            <a:ext cx="2136140" cy="3485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33" y="1998662"/>
            <a:ext cx="4541902" cy="3438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2937293" y="2498349"/>
            <a:ext cx="862547" cy="116941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2937293" y="3719512"/>
            <a:ext cx="862547" cy="158654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799840" y="3083054"/>
            <a:ext cx="2692400" cy="15494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 flipV="1">
            <a:off x="3883660" y="4780723"/>
            <a:ext cx="4604357" cy="248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224507-F4C3-074E-817C-EEF481D3C71A}"/>
                  </a:ext>
                </a:extLst>
              </p:cNvPr>
              <p:cNvSpPr txBox="1"/>
              <p:nvPr/>
            </p:nvSpPr>
            <p:spPr>
              <a:xfrm>
                <a:off x="7874998" y="3429000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224507-F4C3-074E-817C-EEF481D3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98" y="3429000"/>
                <a:ext cx="421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B99966-C0C7-7642-A741-F759534349F2}"/>
                  </a:ext>
                </a:extLst>
              </p:cNvPr>
              <p:cNvSpPr txBox="1"/>
              <p:nvPr/>
            </p:nvSpPr>
            <p:spPr>
              <a:xfrm>
                <a:off x="6340918" y="343141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B99966-C0C7-7642-A741-F7595343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18" y="3431416"/>
                <a:ext cx="421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D5B146-5118-FB44-9DFB-11CB394701CD}"/>
              </a:ext>
            </a:extLst>
          </p:cNvPr>
          <p:cNvSpPr txBox="1"/>
          <p:nvPr/>
        </p:nvSpPr>
        <p:spPr>
          <a:xfrm>
            <a:off x="8488017" y="233356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</a:t>
            </a:r>
            <a:r>
              <a:rPr lang="en-US" b="1" dirty="0" err="1"/>
              <a:t>sqfeet</a:t>
            </a:r>
            <a:r>
              <a:rPr lang="en-US" dirty="0"/>
              <a:t> feature space at 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9632E-54AD-C648-A929-189DC025AB1C}"/>
              </a:ext>
            </a:extLst>
          </p:cNvPr>
          <p:cNvSpPr txBox="1"/>
          <p:nvPr/>
        </p:nvSpPr>
        <p:spPr>
          <a:xfrm>
            <a:off x="9615335" y="4596057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in right region</a:t>
            </a:r>
          </a:p>
        </p:txBody>
      </p:sp>
    </p:spTree>
    <p:extLst>
      <p:ext uri="{BB962C8B-B14F-4D97-AF65-F5344CB8AC3E}">
        <p14:creationId xmlns:p14="http://schemas.microsoft.com/office/powerpoint/2010/main" val="64396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decision tree stumps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840"/>
                <a:ext cx="10515600" cy="4663123"/>
              </a:xfrm>
            </p:spPr>
            <p:txBody>
              <a:bodyPr/>
              <a:lstStyle/>
              <a:p>
                <a:r>
                  <a:rPr lang="en-US" dirty="0"/>
                  <a:t>For demonstration purposes only, let’s split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always at midpoint between min/max: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840"/>
                <a:ext cx="10515600" cy="4663123"/>
              </a:xfrm>
              <a:blipFill>
                <a:blip r:embed="rId2"/>
                <a:stretch>
                  <a:fillRect l="-1086" t="-244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838200" y="2626043"/>
            <a:ext cx="1108964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stumpfit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(x)==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or </a:t>
            </a:r>
            <a:r>
              <a:rPr lang="en-US" sz="24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np.unique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(x))==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# if just one or unique x value, create &amp; return a leaf</a:t>
            </a:r>
          </a:p>
          <a:p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20087"/>
                </a:solidFill>
                <a:latin typeface="Consolas" panose="020B0609020204030204" pitchFamily="49" charset="0"/>
              </a:rPr>
              <a:t>prediction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np.mean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y))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split = (</a:t>
            </a:r>
            <a:r>
              <a:rPr lang="en-US" sz="2400" dirty="0">
                <a:solidFill>
                  <a:srgbClr val="00006D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 + </a:t>
            </a:r>
            <a:r>
              <a:rPr lang="en-US" sz="2400" dirty="0">
                <a:solidFill>
                  <a:srgbClr val="00006D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(x)) / 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2 </a:t>
            </a:r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# split at x midpoint</a:t>
            </a:r>
          </a:p>
          <a:p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(split)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t.left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20087"/>
                </a:solidFill>
                <a:latin typeface="Consolas" panose="020B0609020204030204" pitchFamily="49" charset="0"/>
              </a:rPr>
              <a:t>prediction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np.mean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(y[x&lt;split]))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t.right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20087"/>
                </a:solidFill>
                <a:latin typeface="Consolas" panose="020B0609020204030204" pitchFamily="49" charset="0"/>
              </a:rPr>
              <a:t>prediction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np.mean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(y[x&gt;=split]))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991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7379-BDB8-6E43-AA3E-96F5F71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abstract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749F-8FEC-9B4F-B807-C64CAB794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i="1" dirty="0"/>
                  <a:t>directed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with </a:t>
                </a:r>
                <a:r>
                  <a:rPr lang="en-US" i="1" dirty="0"/>
                  <a:t>internal</a:t>
                </a:r>
                <a:r>
                  <a:rPr lang="en-US" dirty="0"/>
                  <a:t> nodes and </a:t>
                </a:r>
                <a:r>
                  <a:rPr lang="en-US" i="1" dirty="0"/>
                  <a:t>leaves</a:t>
                </a:r>
              </a:p>
              <a:p>
                <a:r>
                  <a:rPr lang="en-US" dirty="0"/>
                  <a:t>No cycles and each node has at most one parent</a:t>
                </a:r>
              </a:p>
              <a:p>
                <a:r>
                  <a:rPr lang="en-US" dirty="0"/>
                  <a:t>Each node has at most 2 child nodes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nodes, there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-1 edges</a:t>
                </a:r>
              </a:p>
              <a:p>
                <a:r>
                  <a:rPr lang="en-US" dirty="0"/>
                  <a:t>Nodes have payloads (values) that can be anything</a:t>
                </a:r>
              </a:p>
              <a:p>
                <a:r>
                  <a:rPr lang="en-US" dirty="0"/>
                  <a:t>A </a:t>
                </a:r>
                <a:r>
                  <a:rPr lang="en-US" i="1" dirty="0"/>
                  <a:t>full</a:t>
                </a:r>
                <a:r>
                  <a:rPr lang="en-US" dirty="0"/>
                  <a:t> binary tree: all internal nodes have 2 children</a:t>
                </a:r>
              </a:p>
              <a:p>
                <a:r>
                  <a:rPr lang="en-US" dirty="0"/>
                  <a:t>Height of full tree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internal nodes is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Height defined as number of edges along path </a:t>
                </a:r>
                <a:r>
                  <a:rPr lang="en-US" dirty="0" err="1"/>
                  <a:t>root→leaf</a:t>
                </a:r>
                <a:endParaRPr lang="en-US" dirty="0"/>
              </a:p>
              <a:p>
                <a:r>
                  <a:rPr lang="en-US" dirty="0"/>
                  <a:t>Level 0 is root, level 1, …</a:t>
                </a:r>
              </a:p>
              <a:p>
                <a:r>
                  <a:rPr lang="en-US" dirty="0"/>
                  <a:t>Warning: binary tree doesn’t imply </a:t>
                </a:r>
                <a:r>
                  <a:rPr lang="en-US" i="1" dirty="0"/>
                  <a:t>binary search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749F-8FEC-9B4F-B807-C64CAB794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965" t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972E14B-A36A-294C-8386-0A3A4CB1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752" y="1395626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converting </a:t>
            </a:r>
            <a:r>
              <a:rPr lang="en-US" dirty="0" err="1"/>
              <a:t>stumpfit</a:t>
            </a:r>
            <a:r>
              <a:rPr lang="en-US" dirty="0"/>
              <a:t>() to </a:t>
            </a:r>
            <a:r>
              <a:rPr lang="en-US" dirty="0" err="1"/>
              <a:t>treefit</a:t>
            </a:r>
            <a:r>
              <a:rPr lang="en-US" dirty="0"/>
              <a:t>()</a:t>
            </a:r>
          </a:p>
          <a:p>
            <a:r>
              <a:rPr lang="en-US" dirty="0"/>
              <a:t>See “</a:t>
            </a:r>
            <a:r>
              <a:rPr lang="en-US" i="1" dirty="0"/>
              <a:t>Regression tree midpoint split for</a:t>
            </a:r>
            <a:br>
              <a:rPr lang="en-US" i="1" dirty="0"/>
            </a:br>
            <a:r>
              <a:rPr lang="en-US" i="1" dirty="0"/>
              <a:t>Boston dataset</a:t>
            </a:r>
            <a:r>
              <a:rPr lang="en-US" dirty="0"/>
              <a:t>” in notebook</a:t>
            </a:r>
          </a:p>
          <a:p>
            <a:r>
              <a:rPr lang="en-US" dirty="0"/>
              <a:t>In </a:t>
            </a:r>
            <a:r>
              <a:rPr lang="en-US" dirty="0" err="1"/>
              <a:t>treefit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simply convert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6800" y="4028532"/>
            <a:ext cx="85106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(prediction=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np.mean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(y[x&lt;split]))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883" y="5254744"/>
            <a:ext cx="6981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treefit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(x[x&lt;split], y[x&lt;split])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1883" y="594256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>
                <a:hlinkClick r:id="rId2"/>
              </a:rPr>
              <a:t>https://github.com/parrt/msds621/blob/master/notebooks/trees/decision-trees.ipynb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48" y="1407234"/>
            <a:ext cx="4739429" cy="2223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72100" y="157349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(midpoint </a:t>
            </a:r>
            <a:r>
              <a:rPr lang="en-US" dirty="0"/>
              <a:t>split)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BD49F-1DA9-114F-A6D0-C7C0356BC3F7}"/>
              </a:ext>
            </a:extLst>
          </p:cNvPr>
          <p:cNvSpPr txBox="1"/>
          <p:nvPr/>
        </p:nvSpPr>
        <p:spPr>
          <a:xfrm>
            <a:off x="9899556" y="40593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F2561-17DB-B441-8837-C7A4FABE3C1D}"/>
              </a:ext>
            </a:extLst>
          </p:cNvPr>
          <p:cNvSpPr txBox="1"/>
          <p:nvPr/>
        </p:nvSpPr>
        <p:spPr>
          <a:xfrm>
            <a:off x="9899556" y="524504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subtree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8BE77-CCFC-6841-AF3A-03D25A44CEA4}"/>
              </a:ext>
            </a:extLst>
          </p:cNvPr>
          <p:cNvSpPr/>
          <p:nvPr/>
        </p:nvSpPr>
        <p:spPr>
          <a:xfrm>
            <a:off x="1066861" y="4617178"/>
            <a:ext cx="463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00905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In practice, better to use two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See notebook for 1D decision tree implementation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https://github.com/parrt/msds621/blob/master/notebooks/trees/decision-trees.ipynb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1138690" y="2764964"/>
            <a:ext cx="952599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DecisionNode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A000A3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split, left=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right=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split  </a:t>
            </a:r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# split point chosen from x</a:t>
            </a:r>
          </a:p>
          <a:p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left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right</a:t>
            </a:r>
          </a:p>
          <a:p>
            <a:endParaRPr lang="en-US" sz="2400" b="1" dirty="0">
              <a:solidFill>
                <a:srgbClr val="00006D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LeafNode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A000A3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y</a:t>
            </a:r>
          </a:p>
        </p:txBody>
      </p:sp>
    </p:spTree>
    <p:extLst>
      <p:ext uri="{BB962C8B-B14F-4D97-AF65-F5344CB8AC3E}">
        <p14:creationId xmlns:p14="http://schemas.microsoft.com/office/powerpoint/2010/main" val="133210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8295-9CB6-854C-93B7-D25E84ED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6F2E-625F-E34E-BB83-D90FE4BB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70" y="1311966"/>
            <a:ext cx="10515600" cy="4969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Binary tree: acyclic tree structure with at most two children,</a:t>
            </a:r>
            <a:br>
              <a:rPr lang="en-US" dirty="0"/>
            </a:br>
            <a:r>
              <a:rPr lang="en-US" dirty="0"/>
              <a:t>constructed by hooking nodes together</a:t>
            </a:r>
            <a:br>
              <a:rPr lang="en-US" dirty="0"/>
            </a:br>
            <a:r>
              <a:rPr lang="en-US" dirty="0"/>
              <a:t>(e.g., </a:t>
            </a:r>
            <a:r>
              <a:rPr lang="en-US" sz="2000" dirty="0" err="1">
                <a:latin typeface="Monaco" pitchFamily="2" charset="77"/>
              </a:rPr>
              <a:t>root.left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latin typeface="Monaco" pitchFamily="2" charset="77"/>
              </a:rPr>
              <a:t>TreeNode</a:t>
            </a:r>
            <a:r>
              <a:rPr lang="en-US" sz="2000" dirty="0">
                <a:latin typeface="Monaco" pitchFamily="2" charset="77"/>
              </a:rPr>
              <a:t>(2)</a:t>
            </a:r>
            <a:r>
              <a:rPr lang="en-US" dirty="0"/>
              <a:t>)</a:t>
            </a:r>
          </a:p>
          <a:p>
            <a:r>
              <a:rPr lang="en-US" dirty="0"/>
              <a:t>Self-similar data structures built and walked with recursion</a:t>
            </a:r>
          </a:p>
          <a:p>
            <a:r>
              <a:rPr lang="en-US" dirty="0"/>
              <a:t>Each recursive call does a piece of the work and returns its piece combined with results obtained from recursive calls</a:t>
            </a:r>
          </a:p>
          <a:p>
            <a:r>
              <a:rPr lang="en-US" dirty="0"/>
              <a:t>Recursion traces out a call tree that's like a tree data structure</a:t>
            </a:r>
          </a:p>
          <a:p>
            <a:r>
              <a:rPr lang="en-US" dirty="0"/>
              <a:t>Recursive call in </a:t>
            </a:r>
            <a:r>
              <a:rPr lang="en-US" dirty="0" err="1"/>
              <a:t>treefit</a:t>
            </a:r>
            <a:r>
              <a:rPr lang="en-US" dirty="0"/>
              <a:t>() </a:t>
            </a:r>
            <a:r>
              <a:rPr lang="en-US"/>
              <a:t>returns newly-constructed </a:t>
            </a:r>
            <a:r>
              <a:rPr lang="en-US" dirty="0"/>
              <a:t>subtree</a:t>
            </a:r>
          </a:p>
          <a:p>
            <a:r>
              <a:rPr lang="en-US" dirty="0"/>
              <a:t>Remember the recursive function template!</a:t>
            </a:r>
          </a:p>
          <a:p>
            <a:r>
              <a:rPr lang="en-US" dirty="0"/>
              <a:t>Depth-first-search visits each node through backtracking</a:t>
            </a:r>
          </a:p>
          <a:p>
            <a:r>
              <a:rPr lang="en-US" dirty="0"/>
              <a:t>Study these recursive tree functions!</a:t>
            </a:r>
          </a:p>
        </p:txBody>
      </p:sp>
    </p:spTree>
    <p:extLst>
      <p:ext uri="{BB962C8B-B14F-4D97-AF65-F5344CB8AC3E}">
        <p14:creationId xmlns:p14="http://schemas.microsoft.com/office/powerpoint/2010/main" val="172652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CB8070-9A70-034D-852F-B0E53349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32" y="273558"/>
            <a:ext cx="5447597" cy="7101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B226E-6008-4F48-85C9-56A34BE0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8"/>
            <a:ext cx="10515600" cy="1325563"/>
          </a:xfrm>
        </p:spPr>
        <p:txBody>
          <a:bodyPr/>
          <a:lstStyle/>
          <a:p>
            <a:r>
              <a:rPr lang="en-US" dirty="0"/>
              <a:t>Concrete binary tree using pointers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F58F19-79C2-8D48-A0C7-28342257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" y="1544600"/>
            <a:ext cx="3473344" cy="3269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219214" y="1091389"/>
            <a:ext cx="583971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__(self, value,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           left=None, right=None):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9AB8D-FDC1-2B41-8273-BE5652CB0B31}"/>
              </a:ext>
            </a:extLst>
          </p:cNvPr>
          <p:cNvSpPr txBox="1"/>
          <p:nvPr/>
        </p:nvSpPr>
        <p:spPr>
          <a:xfrm>
            <a:off x="2937269" y="6395039"/>
            <a:ext cx="386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Drawn with </a:t>
            </a:r>
            <a:r>
              <a:rPr lang="en-US" sz="1600" dirty="0">
                <a:hlinkClick r:id="rId4"/>
              </a:rPr>
              <a:t>https://github.com/parrt/lolviz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AE478-1FCE-D641-9C4D-BD5EEBB6C66C}"/>
              </a:ext>
            </a:extLst>
          </p:cNvPr>
          <p:cNvSpPr txBox="1"/>
          <p:nvPr/>
        </p:nvSpPr>
        <p:spPr>
          <a:xfrm>
            <a:off x="7323316" y="3104345"/>
            <a:ext cx="4671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For our purposes here, you can think of a class definition as defining a dictionary that maps fields/members to values. Objects are instances of a class and can act like dictionary objects. Compare: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11F5-E2BD-0D49-BF23-7454D0AAC92E}"/>
              </a:ext>
            </a:extLst>
          </p:cNvPr>
          <p:cNvSpPr/>
          <p:nvPr/>
        </p:nvSpPr>
        <p:spPr>
          <a:xfrm>
            <a:off x="7323316" y="5276775"/>
            <a:ext cx="22363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O['value'] 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58CD9-DD8A-2749-905C-2D5A23457215}"/>
              </a:ext>
            </a:extLst>
          </p:cNvPr>
          <p:cNvSpPr/>
          <p:nvPr/>
        </p:nvSpPr>
        <p:spPr>
          <a:xfrm>
            <a:off x="10010159" y="5276775"/>
            <a:ext cx="26872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o.value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5545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71F-B710-B64E-B1B9-5FAD28A0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4592-341E-E14F-8B86-BD6F41EA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construction is a simple matter of creating nodes and setting left/right child pointers or passing kids to </a:t>
            </a:r>
            <a:r>
              <a:rPr lang="en-US" dirty="0" err="1"/>
              <a:t>init</a:t>
            </a:r>
            <a:r>
              <a:rPr lang="en-US" dirty="0"/>
              <a:t>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10E6F-C3F9-4D4E-BE34-C9D81B47AE8E}"/>
              </a:ext>
            </a:extLst>
          </p:cNvPr>
          <p:cNvSpPr/>
          <p:nvPr/>
        </p:nvSpPr>
        <p:spPr>
          <a:xfrm>
            <a:off x="81064" y="6400699"/>
            <a:ext cx="7866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parrt</a:t>
            </a:r>
            <a:r>
              <a:rPr lang="en-US" dirty="0">
                <a:hlinkClick r:id="rId2"/>
              </a:rPr>
              <a:t>/msds621/blob/master/notebooks/trees/</a:t>
            </a:r>
            <a:r>
              <a:rPr lang="en-US" dirty="0" err="1">
                <a:hlinkClick r:id="rId2"/>
              </a:rPr>
              <a:t>basics.ipynb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271416" y="3438338"/>
            <a:ext cx="34834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root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(1)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root.left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root.right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(3)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04" y="3081827"/>
            <a:ext cx="2166567" cy="25424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13" y="2612665"/>
            <a:ext cx="2124545" cy="3121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5931171" y="3438338"/>
            <a:ext cx="42509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root.left.left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(4)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root.left.right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884713" y="83226"/>
            <a:ext cx="5241027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__(self, value,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             left=None, right=None):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271416" y="5734833"/>
            <a:ext cx="6332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root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(1,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(2),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(3))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342" y="5324473"/>
            <a:ext cx="436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5482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detour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Math recurrence relations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recursion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Factorial definition:</a:t>
                </a:r>
              </a:p>
              <a:p>
                <a:pPr lvl="1"/>
                <a:r>
                  <a:rPr lang="en-US" dirty="0"/>
                  <a:t>Let 0! = 1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−1)!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Recurrent math functions</a:t>
                </a:r>
                <a:br>
                  <a:rPr lang="en-US" dirty="0"/>
                </a:br>
                <a:r>
                  <a:rPr lang="en-US" dirty="0"/>
                  <a:t>become recursive functions</a:t>
                </a:r>
                <a:br>
                  <a:rPr lang="en-US" dirty="0"/>
                </a:br>
                <a:r>
                  <a:rPr lang="en-US" dirty="0"/>
                  <a:t>in Python</a:t>
                </a:r>
              </a:p>
              <a:p>
                <a:r>
                  <a:rPr lang="en-US" dirty="0"/>
                  <a:t>Non-recursive version is harder</a:t>
                </a:r>
                <a:br>
                  <a:rPr lang="en-US" dirty="0"/>
                </a:br>
                <a:r>
                  <a:rPr lang="en-US" dirty="0"/>
                  <a:t>to understand and less natural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ECF959-A074-534C-BF24-8351A6900DE7}"/>
              </a:ext>
            </a:extLst>
          </p:cNvPr>
          <p:cNvSpPr txBox="1"/>
          <p:nvPr/>
        </p:nvSpPr>
        <p:spPr>
          <a:xfrm>
            <a:off x="6386794" y="1941314"/>
            <a:ext cx="46500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fact(n):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n==0: return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n * fact(n-1)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E40DD-DD92-5A42-9800-A4C6CE1CAD6C}"/>
              </a:ext>
            </a:extLst>
          </p:cNvPr>
          <p:cNvSpPr txBox="1"/>
          <p:nvPr/>
        </p:nvSpPr>
        <p:spPr>
          <a:xfrm>
            <a:off x="6386794" y="4372908"/>
            <a:ext cx="508941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factloop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 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range(1,n+1):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 *=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r</a:t>
            </a:r>
          </a:p>
        </p:txBody>
      </p:sp>
    </p:spTree>
    <p:extLst>
      <p:ext uri="{BB962C8B-B14F-4D97-AF65-F5344CB8AC3E}">
        <p14:creationId xmlns:p14="http://schemas.microsoft.com/office/powerpoint/2010/main" val="14645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traces out a call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041914" cy="4351338"/>
          </a:xfrm>
        </p:spPr>
        <p:txBody>
          <a:bodyPr>
            <a:normAutofit/>
          </a:bodyPr>
          <a:lstStyle/>
          <a:p>
            <a:r>
              <a:rPr lang="en-US" dirty="0"/>
              <a:t>Think of each call to the function as node in chain or graph of calls</a:t>
            </a:r>
          </a:p>
          <a:p>
            <a:r>
              <a:rPr lang="en-US" dirty="0"/>
              <a:t>Result of each function call is a piece of the result and each call combines </a:t>
            </a:r>
            <a:r>
              <a:rPr lang="en-US" dirty="0" err="1"/>
              <a:t>subresult</a:t>
            </a:r>
            <a:r>
              <a:rPr lang="en-US" dirty="0"/>
              <a:t>(s) to create more complete answer and pass it back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8A2024-76E9-9C46-A3F1-7B6D09B9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905" y="583555"/>
            <a:ext cx="1827180" cy="5593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4BC1F-D366-994B-A254-B564ADACAB19}"/>
              </a:ext>
            </a:extLst>
          </p:cNvPr>
          <p:cNvSpPr txBox="1"/>
          <p:nvPr/>
        </p:nvSpPr>
        <p:spPr>
          <a:xfrm>
            <a:off x="5134846" y="1825625"/>
            <a:ext cx="432720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fact(n):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n==0: return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n * fact(n-1)</a:t>
            </a:r>
          </a:p>
        </p:txBody>
      </p:sp>
    </p:spTree>
    <p:extLst>
      <p:ext uri="{BB962C8B-B14F-4D97-AF65-F5344CB8AC3E}">
        <p14:creationId xmlns:p14="http://schemas.microsoft.com/office/powerpoint/2010/main" val="155164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FA44-505B-DE42-B8C0-D89E9E82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writing recursive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1F21C-3B31-6F4B-AEF0-90927DCBFB9F}"/>
              </a:ext>
            </a:extLst>
          </p:cNvPr>
          <p:cNvSpPr txBox="1"/>
          <p:nvPr/>
        </p:nvSpPr>
        <p:spPr>
          <a:xfrm>
            <a:off x="1668545" y="4053287"/>
            <a:ext cx="46500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fact(n):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n==0: return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n * fact(n-1)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AECF0-A893-5F4F-8BEE-43939B2EBB9A}"/>
              </a:ext>
            </a:extLst>
          </p:cNvPr>
          <p:cNvSpPr txBox="1"/>
          <p:nvPr/>
        </p:nvSpPr>
        <p:spPr>
          <a:xfrm>
            <a:off x="1668545" y="1496420"/>
            <a:ext cx="811647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b="1" dirty="0"/>
              <a:t>f</a:t>
            </a:r>
            <a:r>
              <a:rPr lang="en-US" sz="2400" dirty="0"/>
              <a:t>(input):</a:t>
            </a:r>
          </a:p>
          <a:p>
            <a:r>
              <a:rPr lang="en-US" sz="2400" dirty="0"/>
              <a:t>    1. check termination condition</a:t>
            </a:r>
          </a:p>
          <a:p>
            <a:r>
              <a:rPr lang="en-US" sz="2400" dirty="0"/>
              <a:t>    2. process the active input region / current node,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400" dirty="0"/>
              <a:t>    3. invoke f on </a:t>
            </a:r>
            <a:r>
              <a:rPr lang="en-US" sz="2400" dirty="0" err="1"/>
              <a:t>subregion</a:t>
            </a:r>
            <a:r>
              <a:rPr lang="en-US" sz="2400" dirty="0"/>
              <a:t>(s)</a:t>
            </a:r>
          </a:p>
          <a:p>
            <a:r>
              <a:rPr lang="en-US" sz="2400" dirty="0"/>
              <a:t>    4. combine and return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12AB8-3250-0D41-ADCC-A7B2742E89A6}"/>
              </a:ext>
            </a:extLst>
          </p:cNvPr>
          <p:cNvSpPr txBox="1"/>
          <p:nvPr/>
        </p:nvSpPr>
        <p:spPr>
          <a:xfrm>
            <a:off x="7038799" y="339514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2 and 4 are optional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DC7F3-DDD4-AD44-977B-A4A6E4B5E1E7}"/>
              </a:ext>
            </a:extLst>
          </p:cNvPr>
          <p:cNvSpPr txBox="1"/>
          <p:nvPr/>
        </p:nvSpPr>
        <p:spPr>
          <a:xfrm>
            <a:off x="1584635" y="5556998"/>
            <a:ext cx="986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Terminology: </a:t>
            </a:r>
            <a:r>
              <a:rPr lang="en-US" sz="2000" i="1" dirty="0"/>
              <a:t>currently-active region </a:t>
            </a:r>
            <a:r>
              <a:rPr lang="en-US" sz="2000" dirty="0"/>
              <a:t>or </a:t>
            </a:r>
            <a:r>
              <a:rPr lang="en-US" sz="2000" i="1" dirty="0"/>
              <a:t>element </a:t>
            </a:r>
            <a:r>
              <a:rPr lang="en-US" sz="2000" dirty="0"/>
              <a:t>is what </a:t>
            </a:r>
            <a:r>
              <a:rPr lang="en-US" sz="2000" b="1" dirty="0"/>
              <a:t>f</a:t>
            </a:r>
            <a:r>
              <a:rPr lang="en-US" sz="2000" dirty="0"/>
              <a:t> is currently trying to process.</a:t>
            </a:r>
          </a:p>
          <a:p>
            <a:r>
              <a:rPr lang="en-US" sz="2000" dirty="0"/>
              <a:t>Here, that is argument </a:t>
            </a:r>
            <a:r>
              <a:rPr lang="en-US" sz="2000" b="1" dirty="0"/>
              <a:t>n</a:t>
            </a:r>
            <a:r>
              <a:rPr lang="en-US" sz="2000" dirty="0"/>
              <a:t> (the “region” is the numbers 0..</a:t>
            </a:r>
            <a:r>
              <a:rPr lang="en-US" sz="2000" b="1" dirty="0"/>
              <a:t>n</a:t>
            </a:r>
            <a:r>
              <a:rPr lang="en-US" sz="2000" dirty="0"/>
              <a:t>)</a:t>
            </a:r>
          </a:p>
        </p:txBody>
      </p:sp>
      <p:sp>
        <p:nvSpPr>
          <p:cNvPr id="3" name="Left Bracket 2"/>
          <p:cNvSpPr/>
          <p:nvPr/>
        </p:nvSpPr>
        <p:spPr>
          <a:xfrm>
            <a:off x="1506811" y="2120806"/>
            <a:ext cx="497613" cy="2564781"/>
          </a:xfrm>
          <a:prstGeom prst="leftBracket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1728436" y="2829079"/>
            <a:ext cx="280639" cy="2209585"/>
          </a:xfrm>
          <a:prstGeom prst="leftBracket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1733513" y="3200400"/>
            <a:ext cx="280639" cy="1831817"/>
          </a:xfrm>
          <a:prstGeom prst="leftBracket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let the recursion scare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pretend that you are calling a different function</a:t>
            </a:r>
          </a:p>
          <a:p>
            <a:r>
              <a:rPr lang="en-US" dirty="0"/>
              <a:t>Or, as you write the function, pretend that you are calling the same function except that it is already complete</a:t>
            </a:r>
          </a:p>
          <a:p>
            <a:r>
              <a:rPr lang="en-US" dirty="0"/>
              <a:t>We call this the </a:t>
            </a:r>
            <a:r>
              <a:rPr lang="en-US" i="1" dirty="0"/>
              <a:t>recursive leap of faith</a:t>
            </a:r>
          </a:p>
          <a:p>
            <a:r>
              <a:rPr lang="en-US" dirty="0"/>
              <a:t>Follow the “Formula for recursive functions” and all will be well! </a:t>
            </a:r>
          </a:p>
        </p:txBody>
      </p:sp>
    </p:spTree>
    <p:extLst>
      <p:ext uri="{BB962C8B-B14F-4D97-AF65-F5344CB8AC3E}">
        <p14:creationId xmlns:p14="http://schemas.microsoft.com/office/powerpoint/2010/main" val="53016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1781</Words>
  <Application>Microsoft Macintosh PowerPoint</Application>
  <PresentationFormat>Widescreen</PresentationFormat>
  <Paragraphs>198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Monaco</vt:lpstr>
      <vt:lpstr>Office Theme</vt:lpstr>
      <vt:lpstr>A crash course in binary trees </vt:lpstr>
      <vt:lpstr>Binary tree abstract data structure</vt:lpstr>
      <vt:lpstr>Concrete binary tree using pointers</vt:lpstr>
      <vt:lpstr>Building binary trees</vt:lpstr>
      <vt:lpstr>Recursion detour</vt:lpstr>
      <vt:lpstr>Math recurrence relations ⇒ recursion</vt:lpstr>
      <vt:lpstr>Recursion traces out a call graph</vt:lpstr>
      <vt:lpstr>Formula for writing recursive functions</vt:lpstr>
      <vt:lpstr>Don't let the recursion scare you</vt:lpstr>
      <vt:lpstr>Recursive tree procedures</vt:lpstr>
      <vt:lpstr>An analogy for recursive tree walking</vt:lpstr>
      <vt:lpstr>Recursive tree walk is natural</vt:lpstr>
      <vt:lpstr>How can walk() remember where it has visited?</vt:lpstr>
      <vt:lpstr>Recursion call tree vs tree</vt:lpstr>
      <vt:lpstr>Searching in binary tree</vt:lpstr>
      <vt:lpstr>Decision tree stumps</vt:lpstr>
      <vt:lpstr>Stumps</vt:lpstr>
      <vt:lpstr>Sample stump that picks midpoint as split</vt:lpstr>
      <vt:lpstr>Creating decision tree stumps</vt:lpstr>
      <vt:lpstr>The magic of recursion</vt:lpstr>
      <vt:lpstr>In practice, better to use two classes</vt:lpstr>
      <vt:lpstr>Key takeaways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266</cp:revision>
  <cp:lastPrinted>2019-11-05T20:57:41Z</cp:lastPrinted>
  <dcterms:created xsi:type="dcterms:W3CDTF">2019-02-04T21:20:58Z</dcterms:created>
  <dcterms:modified xsi:type="dcterms:W3CDTF">2021-11-11T22:16:36Z</dcterms:modified>
</cp:coreProperties>
</file>