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9" r:id="rId3"/>
    <p:sldId id="290" r:id="rId4"/>
    <p:sldId id="293" r:id="rId5"/>
    <p:sldId id="292" r:id="rId6"/>
    <p:sldId id="295" r:id="rId7"/>
    <p:sldId id="296" r:id="rId8"/>
    <p:sldId id="297" r:id="rId9"/>
    <p:sldId id="318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306" r:id="rId18"/>
    <p:sldId id="304" r:id="rId19"/>
    <p:sldId id="312" r:id="rId20"/>
    <p:sldId id="307" r:id="rId21"/>
    <p:sldId id="309" r:id="rId22"/>
    <p:sldId id="311" r:id="rId23"/>
    <p:sldId id="320" r:id="rId24"/>
    <p:sldId id="322" r:id="rId25"/>
    <p:sldId id="313" r:id="rId26"/>
    <p:sldId id="314" r:id="rId27"/>
    <p:sldId id="368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9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21/blob/master/labs/bayes/naive-bayes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stat.wisc.edu/~page/rocpr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Naïve Bayes classifiers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i="1" dirty="0"/>
              <a:t>a posteriori</a:t>
            </a:r>
            <a:r>
              <a:rPr lang="en-US" dirty="0"/>
              <a:t>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295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Choose class/category for document </a:t>
                </a:r>
                <a:r>
                  <a:rPr lang="en-US" i="1" dirty="0"/>
                  <a:t>d</a:t>
                </a:r>
                <a:r>
                  <a:rPr lang="en-US" dirty="0"/>
                  <a:t> with max likelihood: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Substitute Bayes’ theorem: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de-DE" dirty="0" err="1"/>
                  <a:t>You</a:t>
                </a:r>
                <a:r>
                  <a:rPr lang="de-DE" dirty="0"/>
                  <a:t> will </a:t>
                </a:r>
                <a:r>
                  <a:rPr lang="de-DE" dirty="0" err="1"/>
                  <a:t>often</a:t>
                </a:r>
                <a:r>
                  <a:rPr lang="de-DE" dirty="0"/>
                  <a:t> </a:t>
                </a:r>
                <a:r>
                  <a:rPr lang="de-DE" dirty="0" err="1"/>
                  <a:t>see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classification</a:t>
                </a:r>
                <a:r>
                  <a:rPr lang="de-DE" dirty="0"/>
                  <a:t> </a:t>
                </a:r>
                <a:r>
                  <a:rPr lang="de-DE" dirty="0" err="1"/>
                  <a:t>decision</a:t>
                </a:r>
                <a:r>
                  <a:rPr lang="de-DE" dirty="0"/>
                  <a:t> </a:t>
                </a:r>
                <a:r>
                  <a:rPr lang="de-DE" dirty="0" err="1"/>
                  <a:t>rule</a:t>
                </a:r>
                <a:r>
                  <a:rPr lang="de-DE" dirty="0"/>
                  <a:t>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br>
                  <a:rPr lang="de-DE" dirty="0"/>
                </a:br>
                <a:r>
                  <a:rPr lang="de-DE" i="1" dirty="0" err="1"/>
                  <a:t>Bayes</a:t>
                </a:r>
                <a:r>
                  <a:rPr lang="de-DE" i="1" dirty="0"/>
                  <a:t> </a:t>
                </a:r>
                <a:r>
                  <a:rPr lang="de-DE" i="1" dirty="0" err="1"/>
                  <a:t>test</a:t>
                </a:r>
                <a:r>
                  <a:rPr lang="de-DE" i="1" dirty="0"/>
                  <a:t> </a:t>
                </a:r>
                <a:r>
                  <a:rPr lang="de-DE" i="1" dirty="0" err="1"/>
                  <a:t>for</a:t>
                </a:r>
                <a:r>
                  <a:rPr lang="de-DE" i="1" dirty="0"/>
                  <a:t> </a:t>
                </a:r>
                <a:r>
                  <a:rPr lang="de-DE" i="1" dirty="0" err="1"/>
                  <a:t>minimum</a:t>
                </a:r>
                <a:r>
                  <a:rPr lang="de-DE" i="1" dirty="0"/>
                  <a:t> </a:t>
                </a:r>
                <a:r>
                  <a:rPr lang="de-DE" i="1" dirty="0" err="1"/>
                  <a:t>error</a:t>
                </a:r>
                <a:r>
                  <a:rPr lang="de-DE" dirty="0"/>
                  <a:t>:</a:t>
                </a:r>
                <a:br>
                  <a:rPr lang="de-DE" dirty="0"/>
                </a:br>
                <a:br>
                  <a:rPr lang="de-DE" dirty="0"/>
                </a:br>
                <a:r>
                  <a:rPr lang="de-DE" dirty="0"/>
                  <a:t>               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| </a:t>
                </a:r>
                <a:r>
                  <a:rPr lang="de-DE" i="1" dirty="0"/>
                  <a:t>d</a:t>
                </a:r>
                <a:r>
                  <a:rPr lang="de-DE" dirty="0"/>
                  <a:t>) ≷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| </a:t>
                </a:r>
                <a:r>
                  <a:rPr lang="de-DE" i="1" dirty="0"/>
                  <a:t>d</a:t>
                </a:r>
                <a:r>
                  <a:rPr lang="de-DE" dirty="0"/>
                  <a:t>)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29567"/>
              </a:xfrm>
              <a:blipFill>
                <a:blip r:embed="rId2"/>
                <a:stretch>
                  <a:fillRect l="-965" t="-2674" b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73" y="2139951"/>
            <a:ext cx="36449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38" y="3241598"/>
            <a:ext cx="3860800" cy="123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73" y="3724964"/>
            <a:ext cx="4610100" cy="1231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31507" y="2712464"/>
            <a:ext cx="231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Bayes’ theorem</a:t>
            </a:r>
          </a:p>
        </p:txBody>
      </p:sp>
      <p:sp>
        <p:nvSpPr>
          <p:cNvPr id="8" name="Rectangle 7"/>
          <p:cNvSpPr/>
          <p:nvPr/>
        </p:nvSpPr>
        <p:spPr>
          <a:xfrm>
            <a:off x="8073483" y="2779932"/>
            <a:ext cx="3945055" cy="169356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9859" cy="4351338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i="1" dirty="0"/>
              <a:t>d</a:t>
            </a:r>
            <a:r>
              <a:rPr lang="en-US" dirty="0"/>
              <a:t>) is constant on both sides so we can drop it for classification: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P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same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i="1" dirty="0"/>
              <a:t>c</a:t>
            </a:r>
            <a:r>
              <a:rPr lang="de-DE" dirty="0"/>
              <a:t> OR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P(</a:t>
            </a:r>
            <a:r>
              <a:rPr lang="de-DE" i="1" dirty="0"/>
              <a:t>c</a:t>
            </a:r>
            <a:r>
              <a:rPr lang="de-DE" dirty="0"/>
              <a:t>),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65" y="2482695"/>
            <a:ext cx="4422169" cy="886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BF84A-A11D-8042-B4DF-18DD46DC5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565" y="4026733"/>
            <a:ext cx="3627149" cy="9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7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1739" cy="4351338"/>
          </a:xfrm>
        </p:spPr>
        <p:txBody>
          <a:bodyPr/>
          <a:lstStyle/>
          <a:p>
            <a:r>
              <a:rPr lang="en-US" dirty="0"/>
              <a:t>We need to estimate P(</a:t>
            </a:r>
            <a:r>
              <a:rPr lang="en-US" i="1" dirty="0"/>
              <a:t>c</a:t>
            </a:r>
            <a:r>
              <a:rPr lang="en-US" dirty="0"/>
              <a:t>) and P(</a:t>
            </a:r>
            <a:r>
              <a:rPr lang="en-US" i="1" dirty="0"/>
              <a:t>d </a:t>
            </a:r>
            <a:r>
              <a:rPr lang="en-US" dirty="0"/>
              <a:t>| </a:t>
            </a:r>
            <a:r>
              <a:rPr lang="en-US" i="1" dirty="0"/>
              <a:t>c</a:t>
            </a:r>
            <a:r>
              <a:rPr lang="en-US" dirty="0"/>
              <a:t>) for all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d</a:t>
            </a:r>
          </a:p>
          <a:p>
            <a:r>
              <a:rPr lang="en-US" dirty="0"/>
              <a:t>Estimating P(</a:t>
            </a:r>
            <a:r>
              <a:rPr lang="en-US" i="1" dirty="0"/>
              <a:t>c</a:t>
            </a:r>
            <a:r>
              <a:rPr lang="en-US" dirty="0"/>
              <a:t>)? The number of documents in class </a:t>
            </a:r>
            <a:r>
              <a:rPr lang="en-US" i="1" dirty="0"/>
              <a:t>c</a:t>
            </a:r>
            <a:r>
              <a:rPr lang="en-US" dirty="0"/>
              <a:t> divided by the total number of documents; e.g., frequency of spam docs</a:t>
            </a:r>
          </a:p>
          <a:p>
            <a:r>
              <a:rPr lang="en-US" dirty="0"/>
              <a:t>Estimating P(</a:t>
            </a:r>
            <a:r>
              <a:rPr lang="en-US" i="1" dirty="0"/>
              <a:t>d </a:t>
            </a:r>
            <a:r>
              <a:rPr lang="en-US" dirty="0"/>
              <a:t>| </a:t>
            </a:r>
            <a:r>
              <a:rPr lang="en-US" i="1" dirty="0"/>
              <a:t>c</a:t>
            </a:r>
            <a:r>
              <a:rPr lang="en-US" dirty="0"/>
              <a:t>)? E.g., we need P(Viagra ∩ sale | spam)</a:t>
            </a:r>
          </a:p>
          <a:p>
            <a:r>
              <a:rPr lang="en-US" dirty="0"/>
              <a:t>That means considering all 2-word combinations (</a:t>
            </a:r>
            <a:r>
              <a:rPr lang="en-US" i="1" dirty="0"/>
              <a:t>bigrams</a:t>
            </a:r>
            <a:r>
              <a:rPr lang="en-US" dirty="0"/>
              <a:t>); </a:t>
            </a:r>
            <a:r>
              <a:rPr lang="en-US" i="1" dirty="0"/>
              <a:t>n</a:t>
            </a:r>
            <a:r>
              <a:rPr lang="en-US" dirty="0"/>
              <a:t>-grams grow exponentially with length </a:t>
            </a:r>
            <a:r>
              <a:rPr lang="en-US" i="1" dirty="0"/>
              <a:t>n</a:t>
            </a:r>
            <a:r>
              <a:rPr lang="en-US" dirty="0"/>
              <a:t>!</a:t>
            </a:r>
          </a:p>
          <a:p>
            <a:r>
              <a:rPr lang="en-US" dirty="0"/>
              <a:t>For 10 word tweet we need to estimate probability of a 10-gram; considering all 10-grams is intractable</a:t>
            </a:r>
          </a:p>
        </p:txBody>
      </p:sp>
    </p:spTree>
    <p:extLst>
      <p:ext uri="{BB962C8B-B14F-4D97-AF65-F5344CB8AC3E}">
        <p14:creationId xmlns:p14="http://schemas.microsoft.com/office/powerpoint/2010/main" val="78083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26" y="4550066"/>
            <a:ext cx="5334000" cy="1231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naïve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950677" cy="4486275"/>
          </a:xfrm>
        </p:spPr>
        <p:txBody>
          <a:bodyPr>
            <a:normAutofit/>
          </a:bodyPr>
          <a:lstStyle/>
          <a:p>
            <a:r>
              <a:rPr lang="en-US" dirty="0"/>
              <a:t>Naïve assumption: conditional independence; Estimate</a:t>
            </a:r>
            <a:br>
              <a:rPr lang="en-US" dirty="0"/>
            </a:br>
            <a:r>
              <a:rPr lang="en-US" dirty="0"/>
              <a:t>P(Viagra ∩ sale | ham) as P(Viagra | ham) x P(sale | ham)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So, our classifier becomes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i="1" dirty="0"/>
              <a:t>w</a:t>
            </a:r>
            <a:r>
              <a:rPr lang="en-US" dirty="0"/>
              <a:t> is each word in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u="sng" dirty="0"/>
              <a:t>with repeats</a:t>
            </a:r>
            <a:r>
              <a:rPr lang="en-US" i="1" dirty="0"/>
              <a:t>,</a:t>
            </a:r>
            <a:r>
              <a:rPr lang="en-US" dirty="0"/>
              <a:t> not </a:t>
            </a:r>
            <a:r>
              <a:rPr lang="en-US" i="1" dirty="0"/>
              <a:t>V</a:t>
            </a:r>
            <a:r>
              <a:rPr lang="en-US" dirty="0"/>
              <a:t> (vocabulary words)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59" y="2756985"/>
            <a:ext cx="3683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5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Fixed-length word-count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526" y="1595336"/>
            <a:ext cx="11134977" cy="4581627"/>
          </a:xfrm>
        </p:spPr>
        <p:txBody>
          <a:bodyPr/>
          <a:lstStyle/>
          <a:p>
            <a:r>
              <a:rPr lang="en-US" dirty="0"/>
              <a:t>Rather than arbitrary-length word vectors for each document </a:t>
            </a:r>
            <a:r>
              <a:rPr lang="en-US" i="1" dirty="0"/>
              <a:t>d</a:t>
            </a:r>
            <a:r>
              <a:rPr lang="en-US" dirty="0"/>
              <a:t>, it’s much easier to use fixed-length vectors of size |</a:t>
            </a:r>
            <a:r>
              <a:rPr lang="en-US" i="1" dirty="0"/>
              <a:t>V</a:t>
            </a:r>
            <a:r>
              <a:rPr lang="en-US" dirty="0"/>
              <a:t>| with word counts: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36" y="2672920"/>
            <a:ext cx="5334000" cy="1231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5653" y="3735940"/>
            <a:ext cx="1744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becomes: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ACB90-3AC3-784E-99E6-7B40F2861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82" y="4339049"/>
            <a:ext cx="5880100" cy="111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A71012-F752-2D46-9E05-0C2E8D4568B7}"/>
              </a:ext>
            </a:extLst>
          </p:cNvPr>
          <p:cNvSpPr txBox="1"/>
          <p:nvPr/>
        </p:nvSpPr>
        <p:spPr>
          <a:xfrm>
            <a:off x="935653" y="5833966"/>
            <a:ext cx="981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(If </a:t>
            </a:r>
            <a:r>
              <a:rPr lang="en-US" sz="2000" i="1" dirty="0"/>
              <a:t>w</a:t>
            </a:r>
            <a:r>
              <a:rPr lang="en-US" sz="2000" dirty="0"/>
              <a:t> not present in document, exponent goes to 0, which drops out P(</a:t>
            </a:r>
            <a:r>
              <a:rPr lang="en-US" sz="2000" i="1" dirty="0" err="1"/>
              <a:t>w|c</a:t>
            </a:r>
            <a:r>
              <a:rPr lang="en-US" sz="2000" dirty="0"/>
              <a:t>) for that </a:t>
            </a:r>
            <a:r>
              <a:rPr lang="en-US" sz="2000" i="1" dirty="0"/>
              <a:t>w</a:t>
            </a:r>
            <a:r>
              <a:rPr lang="en-US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56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P(</a:t>
            </a:r>
            <a:r>
              <a:rPr lang="en-US" i="1" dirty="0"/>
              <a:t>w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1690688"/>
                <a:ext cx="10290717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800" dirty="0"/>
                  <a:t>Use the number of times </a:t>
                </a:r>
                <a:r>
                  <a:rPr lang="en-US" sz="2800" i="1" dirty="0"/>
                  <a:t>w</a:t>
                </a:r>
                <a:r>
                  <a:rPr lang="en-US" sz="2800" dirty="0"/>
                  <a:t> appears in all documents from class </a:t>
                </a:r>
                <a:r>
                  <a:rPr lang="en-US" sz="2800" i="1" dirty="0"/>
                  <a:t>c</a:t>
                </a:r>
                <a:r>
                  <a:rPr lang="en-US" sz="2800" dirty="0"/>
                  <a:t> divided by the total number of words (including repeats) in all documents from class </a:t>
                </a:r>
                <a:r>
                  <a:rPr lang="en-US" sz="2800" i="1" dirty="0"/>
                  <a:t>c</a:t>
                </a:r>
                <a:r>
                  <a:rPr lang="en-US" sz="2800" dirty="0"/>
                  <a:t>:</a:t>
                </a:r>
                <a:br>
                  <a:rPr lang="en-US" sz="2800" dirty="0"/>
                </a:br>
                <a:br>
                  <a:rPr lang="en-US" sz="2800" dirty="0"/>
                </a:br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800" dirty="0"/>
                  <a:t>Or, use num docs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/>
                  <a:t> divided by number of docs</a:t>
                </a:r>
                <a:br>
                  <a:rPr lang="en-US" sz="2800" dirty="0"/>
                </a:br>
                <a:r>
                  <a:rPr lang="en-US" sz="2800" dirty="0"/>
                  <a:t>(which could be better with really short docs like tweets)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290717" cy="3970318"/>
              </a:xfrm>
              <a:prstGeom prst="rect">
                <a:avLst/>
              </a:prstGeom>
              <a:blipFill>
                <a:blip r:embed="rId2"/>
                <a:stretch>
                  <a:fillRect l="-1110" t="-1274" b="-3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EEAFFFC-32D8-B14E-A2FE-3915CC6E9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61" y="3308613"/>
            <a:ext cx="4635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</a:t>
            </a:r>
            <a:r>
              <a:rPr lang="en-US" i="1" dirty="0"/>
              <a:t>w</a:t>
            </a:r>
            <a:r>
              <a:rPr lang="en-US" dirty="0"/>
              <a:t> never used in docs of class c?</a:t>
            </a:r>
            <a:br>
              <a:rPr lang="en-US" dirty="0"/>
            </a:br>
            <a:r>
              <a:rPr lang="en-US" dirty="0"/>
              <a:t>Laplace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14102" cy="4486275"/>
          </a:xfrm>
        </p:spPr>
        <p:txBody>
          <a:bodyPr/>
          <a:lstStyle/>
          <a:p>
            <a:r>
              <a:rPr lang="en-US" dirty="0"/>
              <a:t>If P(</a:t>
            </a:r>
            <a:r>
              <a:rPr lang="en-US" i="1" dirty="0"/>
              <a:t>w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) = 0 then the entire product goes to zero. </a:t>
            </a:r>
            <a:r>
              <a:rPr lang="en-US" dirty="0" err="1"/>
              <a:t>Ooops</a:t>
            </a:r>
            <a:r>
              <a:rPr lang="en-US" dirty="0"/>
              <a:t>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To avoid, add 1 to each word count in numerator and compensate by adding |V| to denominator (to keep a probability)</a:t>
            </a:r>
          </a:p>
        </p:txBody>
      </p:sp>
      <p:sp>
        <p:nvSpPr>
          <p:cNvPr id="6" name="Rectangle 5"/>
          <p:cNvSpPr/>
          <p:nvPr/>
        </p:nvSpPr>
        <p:spPr>
          <a:xfrm>
            <a:off x="747132" y="5541653"/>
            <a:ext cx="90566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(We have added +1 to </a:t>
            </a:r>
            <a:r>
              <a:rPr lang="en-US" sz="2800" b="1" dirty="0"/>
              <a:t>each</a:t>
            </a:r>
            <a:r>
              <a:rPr lang="en-US" sz="2800" dirty="0"/>
              <a:t> word count in </a:t>
            </a:r>
            <a:r>
              <a:rPr lang="en-US" sz="2800" i="1" dirty="0"/>
              <a:t>V</a:t>
            </a:r>
            <a:r>
              <a:rPr lang="en-US" sz="2800" dirty="0"/>
              <a:t> and</a:t>
            </a:r>
            <a:br>
              <a:rPr lang="en-US" sz="2800" dirty="0"/>
            </a:br>
            <a:r>
              <a:rPr lang="en-US" sz="2800" dirty="0"/>
              <a:t> there are |V| words in each word-count vector)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5BD0B4-B0EF-CC41-A50F-4D0731C5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018" y="4351131"/>
            <a:ext cx="5448300" cy="109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ADA3FF-1AB6-A14C-917C-6F7311B0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018" y="2257425"/>
            <a:ext cx="58801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0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766" cy="1325563"/>
          </a:xfrm>
        </p:spPr>
        <p:txBody>
          <a:bodyPr/>
          <a:lstStyle/>
          <a:p>
            <a:r>
              <a:rPr lang="en-US" dirty="0"/>
              <a:t>Dealing with “</a:t>
            </a:r>
            <a:r>
              <a:rPr lang="en-US" dirty="0" err="1"/>
              <a:t>mispeled</a:t>
            </a:r>
            <a:r>
              <a:rPr lang="en-US" dirty="0"/>
              <a:t>” or unknown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Laplace smoothing deals with </a:t>
            </a:r>
            <a:r>
              <a:rPr lang="en-US" i="1" dirty="0"/>
              <a:t>w</a:t>
            </a:r>
            <a:r>
              <a:rPr lang="en-US" dirty="0"/>
              <a:t> that is in the vocabulary </a:t>
            </a:r>
            <a:r>
              <a:rPr lang="en-US" i="1" dirty="0"/>
              <a:t>V</a:t>
            </a:r>
            <a:r>
              <a:rPr lang="en-US" dirty="0"/>
              <a:t> but not in class </a:t>
            </a:r>
            <a:r>
              <a:rPr lang="en-US" i="1" dirty="0"/>
              <a:t>c: i.e., when</a:t>
            </a:r>
            <a:r>
              <a:rPr lang="en-US" dirty="0"/>
              <a:t> P(</a:t>
            </a:r>
            <a:r>
              <a:rPr lang="en-US" i="1" dirty="0"/>
              <a:t>w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) = 0 such as P(</a:t>
            </a:r>
            <a:r>
              <a:rPr lang="en-US" dirty="0" err="1"/>
              <a:t>viagra|ham</a:t>
            </a:r>
            <a:r>
              <a:rPr lang="en-US" dirty="0"/>
              <a:t>)=0</a:t>
            </a:r>
          </a:p>
          <a:p>
            <a:r>
              <a:rPr lang="en-US" dirty="0"/>
              <a:t>What should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i="1" dirty="0" err="1"/>
              <a:t>w,c</a:t>
            </a:r>
            <a:r>
              <a:rPr lang="en-US" dirty="0"/>
              <a:t>) be for a word not in </a:t>
            </a:r>
            <a:r>
              <a:rPr lang="en-US" i="1" dirty="0"/>
              <a:t>V</a:t>
            </a:r>
            <a:r>
              <a:rPr lang="en-US" dirty="0"/>
              <a:t> when classifying new doc? Zero doesn’t seem right; OTOH, if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i="1" dirty="0" err="1"/>
              <a:t>w,c</a:t>
            </a:r>
            <a:r>
              <a:rPr lang="en-US" dirty="0"/>
              <a:t>)=0 for all classes, classifier is not biased</a:t>
            </a:r>
          </a:p>
          <a:p>
            <a:r>
              <a:rPr lang="en-US" dirty="0"/>
              <a:t>Instead: map all unknown </a:t>
            </a:r>
            <a:r>
              <a:rPr lang="en-US" i="1" dirty="0"/>
              <a:t>w</a:t>
            </a:r>
            <a:r>
              <a:rPr lang="en-US" dirty="0"/>
              <a:t> to a wildcard word in </a:t>
            </a:r>
            <a:r>
              <a:rPr lang="en-US" i="1" dirty="0"/>
              <a:t>V </a:t>
            </a:r>
            <a:r>
              <a:rPr lang="en-US" dirty="0"/>
              <a:t>so then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dirty="0" err="1"/>
              <a:t>unknown,c</a:t>
            </a:r>
            <a:r>
              <a:rPr lang="en-US" dirty="0"/>
              <a:t>)=0 is ok but |V| is 1 word longer</a:t>
            </a:r>
          </a:p>
          <a:p>
            <a:r>
              <a:rPr lang="en-US" dirty="0"/>
              <a:t>Likely not a huge factor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Store count of unknown words in</a:t>
            </a:r>
            <a:br>
              <a:rPr lang="en-US" dirty="0"/>
            </a:br>
            <a:r>
              <a:rPr lang="en-US" dirty="0"/>
              <a:t>word vector at index 0;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dirty="0" err="1"/>
              <a:t>unknown</a:t>
            </a:r>
            <a:r>
              <a:rPr lang="en-US" i="1" dirty="0" err="1"/>
              <a:t>,c</a:t>
            </a:r>
            <a:r>
              <a:rPr lang="en-US" dirty="0"/>
              <a:t>) is same for all </a:t>
            </a:r>
            <a:r>
              <a:rPr lang="en-US" i="1" dirty="0"/>
              <a:t>c</a:t>
            </a:r>
            <a:r>
              <a:rPr lang="en-US" dirty="0"/>
              <a:t> so not biased</a:t>
            </a:r>
          </a:p>
          <a:p>
            <a:r>
              <a:rPr lang="en-US" dirty="0"/>
              <a:t>Likelihood of any unknown word is small: 1 / (</a:t>
            </a:r>
            <a:r>
              <a:rPr lang="en-US" i="1" dirty="0"/>
              <a:t>wordcount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 + |</a:t>
            </a:r>
            <a:r>
              <a:rPr lang="de-DE" i="1" dirty="0"/>
              <a:t>V</a:t>
            </a:r>
            <a:r>
              <a:rPr lang="de-DE" dirty="0"/>
              <a:t>| + 1)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6F506-37DC-244B-AB63-0C26A3C0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185" y="4068110"/>
            <a:ext cx="5050277" cy="9037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48B677-649E-EA42-8A7D-868493B1DBCE}"/>
              </a:ext>
            </a:extLst>
          </p:cNvPr>
          <p:cNvSpPr/>
          <p:nvPr/>
        </p:nvSpPr>
        <p:spPr>
          <a:xfrm>
            <a:off x="11624110" y="4519977"/>
            <a:ext cx="313352" cy="450648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/>
          <a:lstStyle/>
          <a:p>
            <a:r>
              <a:rPr lang="en-US" dirty="0"/>
              <a:t>Avoiding floating point underflow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187"/>
            <a:ext cx="10795000" cy="4839776"/>
          </a:xfrm>
        </p:spPr>
        <p:txBody>
          <a:bodyPr/>
          <a:lstStyle/>
          <a:p>
            <a:r>
              <a:rPr lang="en-US" dirty="0"/>
              <a:t>In practice, multiplying lots of probabilities in [0,1] range tends to get too small to represent with finite floating-point numbers</a:t>
            </a:r>
          </a:p>
          <a:p>
            <a:r>
              <a:rPr lang="en-US" dirty="0"/>
              <a:t>Take log (a monotonic function) and product becomes summation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8E608C-8BE8-7B48-806C-599EFFF1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127339"/>
            <a:ext cx="5905500" cy="111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8436F9-F646-2044-87B7-123D01404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4244939"/>
            <a:ext cx="95250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84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2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problem: detect spam tweets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Q. Is the following tweet spam or ham</a:t>
            </a:r>
            <a:br>
              <a:rPr lang="en-US" dirty="0"/>
            </a:br>
            <a:r>
              <a:rPr lang="en-US" dirty="0"/>
              <a:t>     (not spam)?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Without knowledge of content, what’s the</a:t>
            </a:r>
            <a:br>
              <a:rPr lang="en-US" dirty="0"/>
            </a:br>
            <a:r>
              <a:rPr lang="en-US" dirty="0"/>
              <a:t>best we can do?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99" y="2976029"/>
            <a:ext cx="3149600" cy="78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87" y="1592005"/>
            <a:ext cx="3644800" cy="4342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8946" y="5885124"/>
            <a:ext cx="296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SPAM </a:t>
            </a:r>
            <a:r>
              <a:rPr lang="en-US" i="1"/>
              <a:t>at big package store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7947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 as word-count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352"/>
            <a:ext cx="10515600" cy="4635611"/>
          </a:xfrm>
        </p:spPr>
        <p:txBody>
          <a:bodyPr/>
          <a:lstStyle/>
          <a:p>
            <a:r>
              <a:rPr lang="en-US" dirty="0"/>
              <a:t>One column per vocab word, one row per 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4287" y="2075900"/>
            <a:ext cx="6913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d1 = "sale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sale"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d2 = "free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free"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d3 = "buy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catfood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buy eggs"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d4 = "buy eggs"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25011" y="3450929"/>
            <a:ext cx="18341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spam or ham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9184549" y="3666373"/>
            <a:ext cx="540462" cy="71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49" y="3781235"/>
            <a:ext cx="7302500" cy="243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5036" y="3112374"/>
            <a:ext cx="15039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column for</a:t>
            </a:r>
          </a:p>
          <a:p>
            <a:r>
              <a:rPr lang="en-US" sz="2200" dirty="0"/>
              <a:t>unknown</a:t>
            </a:r>
          </a:p>
          <a:p>
            <a:r>
              <a:rPr lang="en-US" sz="2200" dirty="0"/>
              <a:t>words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76343" y="3666372"/>
            <a:ext cx="465795" cy="21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25011" y="4208652"/>
            <a:ext cx="21242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Note:</a:t>
            </a:r>
            <a:br>
              <a:rPr lang="en-US" sz="2200" dirty="0"/>
            </a:br>
            <a:r>
              <a:rPr lang="en-US" sz="2200" dirty="0"/>
              <a:t>|V|=6</a:t>
            </a:r>
          </a:p>
          <a:p>
            <a:r>
              <a:rPr lang="en-US" sz="2200" dirty="0"/>
              <a:t>+1 for unknown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25011" y="2115663"/>
            <a:ext cx="21259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Priors:</a:t>
            </a:r>
            <a:br>
              <a:rPr lang="en-US" sz="2400"/>
            </a:br>
            <a:r>
              <a:rPr lang="en-US" sz="2400"/>
              <a:t>P(spam</a:t>
            </a:r>
            <a:r>
              <a:rPr lang="en-US" sz="2400" dirty="0"/>
              <a:t>) = 2/4</a:t>
            </a:r>
          </a:p>
          <a:p>
            <a:r>
              <a:rPr lang="en-US" sz="2400" dirty="0"/>
              <a:t>P(ham) = 2/4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D3C534-5FB8-6149-B441-FDB85A32DA51}"/>
              </a:ext>
            </a:extLst>
          </p:cNvPr>
          <p:cNvSpPr txBox="1"/>
          <p:nvPr/>
        </p:nvSpPr>
        <p:spPr>
          <a:xfrm>
            <a:off x="5025727" y="3350939"/>
            <a:ext cx="14293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 matrix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01D4C-2588-5246-9E6E-B246FD6A970C}"/>
              </a:ext>
            </a:extLst>
          </p:cNvPr>
          <p:cNvSpPr txBox="1"/>
          <p:nvPr/>
        </p:nvSpPr>
        <p:spPr>
          <a:xfrm rot="16200000">
            <a:off x="1117349" y="498860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90532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07" y="3708169"/>
            <a:ext cx="7635856" cy="15924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probabilities: P(</a:t>
            </a:r>
            <a:r>
              <a:rPr lang="en-US" i="1" dirty="0"/>
              <a:t>w</a:t>
            </a:r>
            <a:r>
              <a:rPr lang="en-US" dirty="0"/>
              <a:t> | spam)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1st, get total word count in spam category: sum across rows or cols then sum that result</a:t>
            </a:r>
          </a:p>
          <a:p>
            <a:r>
              <a:rPr lang="en-US" i="1" dirty="0"/>
              <a:t>wordcount</a:t>
            </a:r>
            <a:r>
              <a:rPr lang="en-US" dirty="0"/>
              <a:t>(spam) =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7928" y="3236290"/>
            <a:ext cx="9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spam</a:t>
            </a:r>
          </a:p>
        </p:txBody>
      </p:sp>
      <p:sp>
        <p:nvSpPr>
          <p:cNvPr id="7" name="Rectangle 6"/>
          <p:cNvSpPr/>
          <p:nvPr/>
        </p:nvSpPr>
        <p:spPr>
          <a:xfrm>
            <a:off x="4232316" y="2723005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spam.sum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(axis=1).sum()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975652" y="4201552"/>
            <a:ext cx="5935258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975651" y="4791417"/>
            <a:ext cx="5935258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93609" y="42127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0561" y="47739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676519" y="5294234"/>
            <a:ext cx="646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75190" y="53572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06485" y="5352224"/>
            <a:ext cx="26116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/>
              <a:t>wordcount</a:t>
            </a:r>
            <a:r>
              <a:rPr lang="en-US" sz="2200" dirty="0"/>
              <a:t>(spam) =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12F63D-B792-614C-A864-79A89C9A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3" y="5906737"/>
            <a:ext cx="5287502" cy="94618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51820" y="6410632"/>
            <a:ext cx="2104103" cy="42262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218" y="2785903"/>
            <a:ext cx="7557241" cy="1576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probabilities: P(</a:t>
            </a:r>
            <a:r>
              <a:rPr lang="en-US" i="1" dirty="0"/>
              <a:t>w</a:t>
            </a:r>
            <a:r>
              <a:rPr lang="en-US" dirty="0"/>
              <a:t> | spam)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1353801" cy="4351338"/>
          </a:xfrm>
        </p:spPr>
        <p:txBody>
          <a:bodyPr/>
          <a:lstStyle/>
          <a:p>
            <a:r>
              <a:rPr lang="en-US" dirty="0"/>
              <a:t>2nd, get total count for each word in spam docs,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dirty="0" err="1"/>
              <a:t>w,spam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8232" y="2355016"/>
            <a:ext cx="9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spam</a:t>
            </a:r>
          </a:p>
        </p:txBody>
      </p:sp>
      <p:sp>
        <p:nvSpPr>
          <p:cNvPr id="14" name="Right Arrow 13"/>
          <p:cNvSpPr/>
          <p:nvPr/>
        </p:nvSpPr>
        <p:spPr>
          <a:xfrm rot="5400000">
            <a:off x="4114199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5400033" y="3682108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6312359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7088335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7909648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8972094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66093" y="4542290"/>
            <a:ext cx="530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0             0         0        4       2           4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566093" y="4976644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03057" y="496493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813724" y="4982255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50688" y="497054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815828" y="4987264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52792" y="497555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587841" y="4981169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24805" y="496946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8353957" y="4969994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90921" y="495828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9443652" y="4976511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380616" y="496480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612F63D-B792-614C-A864-79A89C9A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3" y="5906737"/>
            <a:ext cx="5287502" cy="946185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907458" y="5899355"/>
            <a:ext cx="2497394" cy="42262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E7BA3-4411-F346-93C6-FA454C77C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288" y="4596615"/>
            <a:ext cx="2013374" cy="7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5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probabilities: P(</a:t>
            </a:r>
            <a:r>
              <a:rPr lang="en-US" i="1" dirty="0"/>
              <a:t>w</a:t>
            </a:r>
            <a:r>
              <a:rPr lang="en-US" dirty="0"/>
              <a:t> | spam)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1684" cy="4351338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, compute P(</a:t>
            </a:r>
            <a:r>
              <a:rPr lang="en-US" i="1" dirty="0" err="1"/>
              <a:t>w</a:t>
            </a:r>
            <a:r>
              <a:rPr lang="en-US" dirty="0" err="1"/>
              <a:t>|spam</a:t>
            </a:r>
            <a:r>
              <a:rPr lang="en-US" dirty="0"/>
              <a:t>) w/smoothing &amp; unknown word adjustment</a:t>
            </a:r>
          </a:p>
          <a:p>
            <a:pPr lvl="1"/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i="1" dirty="0" err="1"/>
              <a:t>w</a:t>
            </a:r>
            <a:r>
              <a:rPr lang="en-US" dirty="0" err="1"/>
              <a:t>,spam</a:t>
            </a:r>
            <a:r>
              <a:rPr lang="en-US" dirty="0"/>
              <a:t>) + 1 =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i="1" dirty="0" err="1"/>
              <a:t>wordcount</a:t>
            </a:r>
            <a:r>
              <a:rPr lang="de-DE" dirty="0"/>
              <a:t>(</a:t>
            </a:r>
            <a:r>
              <a:rPr lang="de-DE" dirty="0" err="1"/>
              <a:t>spam</a:t>
            </a:r>
            <a:r>
              <a:rPr lang="de-DE" dirty="0"/>
              <a:t>)+|</a:t>
            </a:r>
            <a:r>
              <a:rPr lang="de-DE" i="1" dirty="0"/>
              <a:t>V</a:t>
            </a:r>
            <a:r>
              <a:rPr lang="de-DE" dirty="0"/>
              <a:t>|+1 = </a:t>
            </a:r>
            <a:r>
              <a:rPr lang="en-US" dirty="0"/>
              <a:t>10+6+1=17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594" y="4408299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P(</a:t>
            </a:r>
            <a:r>
              <a:rPr lang="en-US" sz="2000" i="1" dirty="0"/>
              <a:t>w</a:t>
            </a:r>
            <a:r>
              <a:rPr lang="en-US" sz="2000" dirty="0"/>
              <a:t> | spam) →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2F63D-B792-614C-A864-79A89C9A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0" y="5907673"/>
            <a:ext cx="5287502" cy="946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62" y="2266601"/>
            <a:ext cx="6351621" cy="863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51" y="4297241"/>
            <a:ext cx="7847798" cy="7125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79142" y="5856893"/>
            <a:ext cx="3757520" cy="96177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10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38" y="2146435"/>
            <a:ext cx="3238500" cy="271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P(</a:t>
            </a:r>
            <a:r>
              <a:rPr lang="en-US" i="1" dirty="0" err="1"/>
              <a:t>c|w</a:t>
            </a:r>
            <a:r>
              <a:rPr lang="en-US" dirty="0"/>
              <a:t>) w/o P(</a:t>
            </a:r>
            <a:r>
              <a:rPr lang="en-US" i="1" dirty="0"/>
              <a:t>d</a:t>
            </a:r>
            <a:r>
              <a:rPr lang="en-US" dirty="0"/>
              <a:t>)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330"/>
            <a:ext cx="10515600" cy="4613634"/>
          </a:xfrm>
        </p:spPr>
        <p:txBody>
          <a:bodyPr/>
          <a:lstStyle/>
          <a:p>
            <a:r>
              <a:rPr lang="en-US" dirty="0"/>
              <a:t>Dot product of </a:t>
            </a:r>
            <a:r>
              <a:rPr lang="en-US" i="1" dirty="0"/>
              <a:t>X</a:t>
            </a:r>
            <a:r>
              <a:rPr lang="en-US" dirty="0"/>
              <a:t> matrix with log of P(</a:t>
            </a:r>
            <a:r>
              <a:rPr lang="en-US" i="1" dirty="0" err="1"/>
              <a:t>w</a:t>
            </a:r>
            <a:r>
              <a:rPr lang="en-US" dirty="0" err="1"/>
              <a:t>|</a:t>
            </a:r>
            <a:r>
              <a:rPr lang="en-US" i="1" dirty="0" err="1"/>
              <a:t>c</a:t>
            </a:r>
            <a:r>
              <a:rPr lang="en-US" dirty="0"/>
              <a:t>) vector, add log(P(</a:t>
            </a:r>
            <a:r>
              <a:rPr lang="en-US" i="1" dirty="0"/>
              <a:t>c</a:t>
            </a:r>
            <a:r>
              <a:rPr lang="en-US" dirty="0"/>
              <a:t>)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98" y="2693858"/>
            <a:ext cx="77177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d1 = "sale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sale”</a:t>
            </a:r>
          </a:p>
          <a:p>
            <a:pPr algn="r"/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d2 = "free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free"</a:t>
            </a:r>
          </a:p>
          <a:p>
            <a:pPr algn="r"/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d3 = "buy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catfood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and buy eggs"</a:t>
            </a:r>
          </a:p>
          <a:p>
            <a:pPr algn="r"/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d4 = "buy eggs"</a:t>
            </a:r>
          </a:p>
        </p:txBody>
      </p:sp>
      <p:sp>
        <p:nvSpPr>
          <p:cNvPr id="7" name="Rectangle 6"/>
          <p:cNvSpPr/>
          <p:nvPr/>
        </p:nvSpPr>
        <p:spPr>
          <a:xfrm>
            <a:off x="7731423" y="2693858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31423" y="3236135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69273" y="3797469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66815" y="4370258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8436F9-F646-2044-87B7-123D01404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36" y="4832154"/>
            <a:ext cx="9525000" cy="157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08E543-2404-BC48-8379-38226E04D5A5}"/>
              </a:ext>
            </a:extLst>
          </p:cNvPr>
          <p:cNvSpPr/>
          <p:nvPr/>
        </p:nvSpPr>
        <p:spPr>
          <a:xfrm>
            <a:off x="1074059" y="2088069"/>
            <a:ext cx="6387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log(0.5) + 1*log(0.294118) + 2*log(0.176471)</a:t>
            </a:r>
            <a:endParaRPr lang="en-US" sz="160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F09ACB-174F-A442-BA5B-1C2654155828}"/>
              </a:ext>
            </a:extLst>
          </p:cNvPr>
          <p:cNvCxnSpPr>
            <a:cxnSpLocks/>
          </p:cNvCxnSpPr>
          <p:nvPr/>
        </p:nvCxnSpPr>
        <p:spPr>
          <a:xfrm>
            <a:off x="6565778" y="2257346"/>
            <a:ext cx="1163347" cy="43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29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566"/>
            <a:ext cx="10515600" cy="46603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is classifier applied to text classification; e.g., spam/ham, topic labeling, </a:t>
            </a:r>
            <a:r>
              <a:rPr lang="en-US" dirty="0" err="1"/>
              <a:t>etc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Less often used these days with rise of deep learning</a:t>
            </a:r>
          </a:p>
          <a:p>
            <a:r>
              <a:rPr lang="en-US" dirty="0"/>
              <a:t>Fixed-length "bag of words" vectors are the feature vector per doc</a:t>
            </a:r>
          </a:p>
          <a:p>
            <a:r>
              <a:rPr lang="en-US" dirty="0"/>
              <a:t>Bayes theorem gives formula for P(</a:t>
            </a:r>
            <a:r>
              <a:rPr lang="en-US" i="1" dirty="0" err="1"/>
              <a:t>c|d</a:t>
            </a:r>
            <a:r>
              <a:rPr lang="en-US" dirty="0"/>
              <a:t>)</a:t>
            </a:r>
          </a:p>
          <a:p>
            <a:r>
              <a:rPr lang="en-US" dirty="0"/>
              <a:t>Naïve assumption is conditional independence</a:t>
            </a:r>
          </a:p>
          <a:p>
            <a:r>
              <a:rPr lang="en-US" dirty="0"/>
              <a:t>Training estimates P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), P(</a:t>
            </a:r>
            <a:r>
              <a:rPr lang="de-DE" i="1" dirty="0" err="1"/>
              <a:t>w|c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i="1" dirty="0" err="1"/>
              <a:t>w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i="1" dirty="0"/>
              <a:t>c</a:t>
            </a:r>
          </a:p>
          <a:p>
            <a:r>
              <a:rPr lang="de-DE" dirty="0"/>
              <a:t>P(</a:t>
            </a:r>
            <a:r>
              <a:rPr lang="de-DE" i="1" dirty="0"/>
              <a:t>c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docs</a:t>
            </a:r>
            <a:r>
              <a:rPr lang="de-DE" dirty="0"/>
              <a:t> in </a:t>
            </a:r>
            <a:r>
              <a:rPr lang="de-DE" i="1" dirty="0"/>
              <a:t>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docs</a:t>
            </a:r>
            <a:endParaRPr lang="de-DE" dirty="0"/>
          </a:p>
          <a:p>
            <a:r>
              <a:rPr lang="de-DE" dirty="0"/>
              <a:t>P(</a:t>
            </a:r>
            <a:r>
              <a:rPr lang="de-DE" i="1" dirty="0" err="1"/>
              <a:t>w|c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 err="1"/>
              <a:t>w</a:t>
            </a:r>
            <a:r>
              <a:rPr lang="de-DE" dirty="0"/>
              <a:t> in </a:t>
            </a:r>
            <a:r>
              <a:rPr lang="de-DE" i="1" dirty="0"/>
              <a:t>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total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in </a:t>
            </a:r>
            <a:r>
              <a:rPr lang="de-DE" i="1" dirty="0"/>
              <a:t>c</a:t>
            </a:r>
          </a:p>
          <a:p>
            <a:r>
              <a:rPr lang="en-US" dirty="0"/>
              <a:t>Classifier: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809" y="3523785"/>
            <a:ext cx="2890630" cy="90417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084635" y="3824462"/>
            <a:ext cx="824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28271EE-8F22-3B46-9FEA-B0ED0860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740" y="5255167"/>
            <a:ext cx="5080930" cy="9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7D367B-9CF0-8E47-A2EF-279F5E38C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48" y="2242836"/>
            <a:ext cx="7417210" cy="1226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Avoid vanishing floating-point values from product; take log: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Avoid P(</a:t>
            </a:r>
            <a:r>
              <a:rPr lang="en-US" i="1" dirty="0" err="1"/>
              <a:t>w|c</a:t>
            </a:r>
            <a:r>
              <a:rPr lang="en-US" dirty="0"/>
              <a:t>)=0 via Laplace smoothing</a:t>
            </a:r>
          </a:p>
          <a:p>
            <a:pPr lvl="1"/>
            <a:r>
              <a:rPr lang="en-US" dirty="0"/>
              <a:t>add 1 to all word counts</a:t>
            </a:r>
          </a:p>
          <a:p>
            <a:pPr lvl="1"/>
            <a:r>
              <a:rPr lang="en-US" dirty="0"/>
              <a:t>adjust P(</a:t>
            </a:r>
            <a:r>
              <a:rPr lang="en-US" i="1" dirty="0" err="1"/>
              <a:t>w|c</a:t>
            </a:r>
            <a:r>
              <a:rPr lang="en-US" dirty="0"/>
              <a:t>) denominator with |V| since every doc now has every word</a:t>
            </a:r>
          </a:p>
          <a:p>
            <a:pPr lvl="1"/>
            <a:r>
              <a:rPr lang="en-US" dirty="0"/>
              <a:t>this is for </a:t>
            </a:r>
            <a:r>
              <a:rPr lang="en-US" u="sng" dirty="0"/>
              <a:t>missing words</a:t>
            </a:r>
            <a:r>
              <a:rPr lang="en-US" dirty="0"/>
              <a:t> where </a:t>
            </a:r>
            <a:r>
              <a:rPr lang="en-US" i="1" dirty="0"/>
              <a:t>w</a:t>
            </a:r>
            <a:r>
              <a:rPr lang="en-US" dirty="0"/>
              <a:t> not </a:t>
            </a:r>
            <a:r>
              <a:rPr lang="en-US"/>
              <a:t>in </a:t>
            </a:r>
            <a:r>
              <a:rPr lang="en-US" i="1"/>
              <a:t>c</a:t>
            </a:r>
            <a:r>
              <a:rPr lang="en-US"/>
              <a:t> </a:t>
            </a:r>
            <a:r>
              <a:rPr lang="en-US" dirty="0"/>
              <a:t>but in </a:t>
            </a:r>
            <a:r>
              <a:rPr lang="en-US" i="1" dirty="0"/>
              <a:t>V</a:t>
            </a:r>
          </a:p>
          <a:p>
            <a:r>
              <a:rPr lang="en-US" dirty="0"/>
              <a:t>Treat test doc words </a:t>
            </a:r>
            <a:r>
              <a:rPr lang="en-US" i="1" dirty="0"/>
              <a:t>w</a:t>
            </a:r>
            <a:r>
              <a:rPr lang="en-US" dirty="0"/>
              <a:t> not in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u="sng" dirty="0"/>
              <a:t>unknown words,</a:t>
            </a:r>
            <a:r>
              <a:rPr lang="en-US" dirty="0"/>
              <a:t> as likelihood:</a:t>
            </a:r>
            <a:br>
              <a:rPr lang="en-US" dirty="0"/>
            </a:br>
            <a:r>
              <a:rPr lang="en-US" dirty="0"/>
              <a:t>1 / (</a:t>
            </a:r>
            <a:r>
              <a:rPr lang="en-US" i="1" dirty="0"/>
              <a:t>wordcount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 + |</a:t>
            </a:r>
            <a:r>
              <a:rPr lang="de-DE" i="1" dirty="0"/>
              <a:t>V</a:t>
            </a:r>
            <a:r>
              <a:rPr lang="de-DE" dirty="0"/>
              <a:t>| + 1)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58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85187" cy="4351338"/>
          </a:xfrm>
        </p:spPr>
        <p:txBody>
          <a:bodyPr/>
          <a:lstStyle/>
          <a:p>
            <a:r>
              <a:rPr lang="en-US" dirty="0"/>
              <a:t>Exploring Naïve Bayes</a:t>
            </a:r>
            <a:br>
              <a:rPr lang="en-US" dirty="0"/>
            </a:br>
            <a:r>
              <a:rPr lang="en-US" sz="1800" dirty="0">
                <a:hlinkClick r:id="rId2"/>
              </a:rPr>
              <a:t>https://github.com/parrt/msds621/blob/master/labs/bayes/naive-bayes.ipynb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B2CE2-C5E6-CE49-9143-D54A824628E7}"/>
              </a:ext>
            </a:extLst>
          </p:cNvPr>
          <p:cNvSpPr txBox="1"/>
          <p:nvPr/>
        </p:nvSpPr>
        <p:spPr>
          <a:xfrm>
            <a:off x="-119270" y="37967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8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problem: detect spam tweets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199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Q. Is the following tweet spam or ham (not spam)?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Without knowledge of content, what’s the best we can do?</a:t>
            </a:r>
          </a:p>
          <a:p>
            <a:r>
              <a:rPr lang="en-US" dirty="0"/>
              <a:t>Use prior knowledge about relative likelihoods of spam/ham</a:t>
            </a:r>
          </a:p>
          <a:p>
            <a:r>
              <a:rPr lang="en-US" dirty="0"/>
              <a:t>If </a:t>
            </a:r>
            <a:r>
              <a:rPr lang="en-US" i="1" dirty="0"/>
              <a:t>a priori</a:t>
            </a:r>
            <a:r>
              <a:rPr lang="en-US" dirty="0"/>
              <a:t>, we know 75% of tweets are spam, always guess spam</a:t>
            </a:r>
          </a:p>
          <a:p>
            <a:r>
              <a:rPr lang="en-US" dirty="0"/>
              <a:t>(Note: this is solving same problem as, say, article topic classification)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813" y="2646193"/>
            <a:ext cx="31496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75% of tweets are spam, always guessing spam gives us a baseline of 75% accuracy (which we hope to surpass)</a:t>
            </a:r>
          </a:p>
          <a:p>
            <a:r>
              <a:rPr lang="en-US" i="1" dirty="0"/>
              <a:t>Accuracy</a:t>
            </a:r>
            <a:r>
              <a:rPr lang="en-US" dirty="0"/>
              <a:t> has formal definition: % correctly-identified tweets</a:t>
            </a:r>
          </a:p>
          <a:p>
            <a:r>
              <a:rPr lang="en-US" dirty="0"/>
              <a:t>A superior model must do better than 75% accuracy</a:t>
            </a:r>
          </a:p>
          <a:p>
            <a:r>
              <a:rPr lang="en-US" dirty="0"/>
              <a:t>What if </a:t>
            </a:r>
            <a:r>
              <a:rPr lang="en-US" i="1" dirty="0"/>
              <a:t>a priori </a:t>
            </a:r>
            <a:r>
              <a:rPr lang="en-US" dirty="0"/>
              <a:t>spam rate was 99%? Model has 99% accuracy</a:t>
            </a:r>
          </a:p>
          <a:p>
            <a:r>
              <a:rPr lang="en-US" dirty="0"/>
              <a:t>That hints that accuracy can be very misleading by itself and for imbalanced datasets[1]</a:t>
            </a:r>
          </a:p>
          <a:p>
            <a:r>
              <a:rPr lang="en-US" dirty="0"/>
              <a:t>How can we do better than just the </a:t>
            </a:r>
            <a:r>
              <a:rPr lang="en-US" i="1" dirty="0"/>
              <a:t>a priori </a:t>
            </a:r>
            <a:r>
              <a:rPr lang="en-US" dirty="0"/>
              <a:t>probabilities?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9DB07-9F7E-D349-9463-6166292E08FD}"/>
              </a:ext>
            </a:extLst>
          </p:cNvPr>
          <p:cNvSpPr txBox="1"/>
          <p:nvPr/>
        </p:nvSpPr>
        <p:spPr>
          <a:xfrm>
            <a:off x="0" y="6211669"/>
            <a:ext cx="674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The Relationship Between Precision-Recall and ROC Curves</a:t>
            </a:r>
          </a:p>
          <a:p>
            <a:r>
              <a:rPr lang="en-US" dirty="0">
                <a:hlinkClick r:id="rId2"/>
              </a:rPr>
              <a:t>https://www.biostat.wisc.edu/~page/rocpr.pdf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38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US" dirty="0"/>
              <a:t>Better model using knowledge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3"/>
            <a:ext cx="10614102" cy="48999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we can see tweet words, we have more to go on; e.g.,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Given “Viagra sale”, how do you know it’s spam? Because we know: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P(spam | Viagra ∩ sale) &gt; P(ham | Viagra ∩ sale)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know that (partially) because “Viagra sale” is much more likely to appear in spam emails than in ham emails: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P(Viagra ∩ sale | spam) is high</a:t>
            </a:r>
            <a:br>
              <a:rPr lang="en-US" dirty="0"/>
            </a:br>
            <a:r>
              <a:rPr lang="en-US" dirty="0"/>
              <a:t>	P(Viagra ∩ sale | ham)   is low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we know “Buy </a:t>
            </a:r>
            <a:r>
              <a:rPr lang="en-US" dirty="0" err="1"/>
              <a:t>catfood</a:t>
            </a:r>
            <a:r>
              <a:rPr lang="en-US" dirty="0"/>
              <a:t>” is </a:t>
            </a:r>
            <a:r>
              <a:rPr lang="en-US" b="1" dirty="0"/>
              <a:t>unlikely</a:t>
            </a:r>
            <a:r>
              <a:rPr lang="en-US" dirty="0"/>
              <a:t> to occur in spam email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8078" y="1910821"/>
            <a:ext cx="1848968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Viagra sale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8908" y="1910820"/>
            <a:ext cx="1949573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Buy </a:t>
            </a:r>
            <a:r>
              <a:rPr lang="en-US" sz="2600" dirty="0" err="1"/>
              <a:t>catfood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7010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based upon tweet likelihoods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 </a:t>
            </a:r>
            <a:r>
              <a:rPr lang="en-US" b="1" dirty="0"/>
              <a:t>spam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P(Viagra ∩ sale | spam)     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Predict </a:t>
            </a:r>
            <a:r>
              <a:rPr lang="en-US" b="1" dirty="0"/>
              <a:t>ham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P(Viagra ∩ sale | spam)     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model works great but makes an assumption by not taking into consideration what knowledge?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98" y="5551314"/>
            <a:ext cx="3558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a priori</a:t>
            </a:r>
            <a:r>
              <a:rPr lang="en-US" sz="2400" dirty="0"/>
              <a:t> probabilities;</a:t>
            </a:r>
            <a:br>
              <a:rPr lang="en-US" sz="2400" dirty="0"/>
            </a:br>
            <a:r>
              <a:rPr lang="en-US" sz="2400" dirty="0"/>
              <a:t>assumes equal priors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26930-FA14-1346-973B-393487D34EB4}"/>
              </a:ext>
            </a:extLst>
          </p:cNvPr>
          <p:cNvSpPr/>
          <p:nvPr/>
        </p:nvSpPr>
        <p:spPr>
          <a:xfrm>
            <a:off x="4903954" y="2418424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A99F4-E0A4-1941-90F4-E0C83FEC0BA1}"/>
              </a:ext>
            </a:extLst>
          </p:cNvPr>
          <p:cNvSpPr/>
          <p:nvPr/>
        </p:nvSpPr>
        <p:spPr>
          <a:xfrm>
            <a:off x="4903954" y="4084992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10728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combining priors and content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7" y="1825625"/>
            <a:ext cx="10950496" cy="4351338"/>
          </a:xfrm>
        </p:spPr>
        <p:txBody>
          <a:bodyPr/>
          <a:lstStyle/>
          <a:p>
            <a:r>
              <a:rPr lang="en-US" dirty="0"/>
              <a:t>Predict </a:t>
            </a:r>
            <a:r>
              <a:rPr lang="en-US" b="1" dirty="0"/>
              <a:t>spam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P(spam)P(Viagra ∩ sale | spam)     P(ham)P(Viagra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Predict </a:t>
            </a:r>
            <a:r>
              <a:rPr lang="en-US" b="1" dirty="0"/>
              <a:t>ham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P(spam)P(Viagra ∩ sale | spam)     P(ham)P(Viagra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are weighting the content likelihoods by prior overall spam rate</a:t>
            </a:r>
          </a:p>
          <a:p>
            <a:r>
              <a:rPr lang="en-US" dirty="0"/>
              <a:t>If spam-to-ham priors are .5-to-.5 the prior terms cancel out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C2DAC-94C3-C940-B3FF-530EC0FDFDF0}"/>
              </a:ext>
            </a:extLst>
          </p:cNvPr>
          <p:cNvSpPr/>
          <p:nvPr/>
        </p:nvSpPr>
        <p:spPr>
          <a:xfrm>
            <a:off x="6113321" y="2418424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22672-25C8-1649-BF0B-B539DCB3A294}"/>
              </a:ext>
            </a:extLst>
          </p:cNvPr>
          <p:cNvSpPr/>
          <p:nvPr/>
        </p:nvSpPr>
        <p:spPr>
          <a:xfrm>
            <a:off x="6113321" y="4084992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67789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88025"/>
          </a:xfrm>
        </p:spPr>
        <p:txBody>
          <a:bodyPr>
            <a:normAutofit/>
          </a:bodyPr>
          <a:lstStyle/>
          <a:p>
            <a:r>
              <a:rPr lang="en-US" dirty="0"/>
              <a:t>Are these computations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43609"/>
                <a:ext cx="10969487" cy="54751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Do these terms sum to 1.0 after weighting (covering all likelihood)?</a:t>
                </a:r>
              </a:p>
              <a:p>
                <a:pPr lvl="1"/>
                <a:r>
                  <a:rPr lang="en-US" dirty="0"/>
                  <a:t>P(spam)P(Viagra ∩ sale | spam) + P(ham)P(Viagra ∩ sale | ham)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1</a:t>
                </a:r>
              </a:p>
              <a:p>
                <a:r>
                  <a:rPr lang="en-US" dirty="0"/>
                  <a:t>Nope. Must normalize term by dividing by (unconditional) probability of ever seeing that specific word sequence: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dirty="0" smtClean="0"/>
                      <m:t>P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Viagra</m:t>
                    </m:r>
                    <m:r>
                      <m:rPr>
                        <m:nor/>
                      </m:rPr>
                      <a:rPr lang="en-US" dirty="0" smtClean="0"/>
                      <m:t> ∩ </m:t>
                    </m:r>
                    <m:r>
                      <m:rPr>
                        <m:nor/>
                      </m:rPr>
                      <a:rPr lang="en-US" dirty="0" smtClean="0"/>
                      <m:t>sale</m:t>
                    </m:r>
                    <m:r>
                      <m:rPr>
                        <m:nor/>
                      </m:rPr>
                      <a:rPr lang="en-US" dirty="0" smtClean="0"/>
                      <m:t>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Dividing by the </a:t>
                </a:r>
                <a:r>
                  <a:rPr lang="en-US" i="1" dirty="0"/>
                  <a:t>marginal</a:t>
                </a:r>
                <a:r>
                  <a:rPr lang="en-US" dirty="0"/>
                  <a:t> probability makes the terms fractions of the possibilities: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Answers “How much of unconditional does conditional cover?”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43609"/>
                <a:ext cx="10969487" cy="5475179"/>
              </a:xfrm>
              <a:blipFill>
                <a:blip r:embed="rId2"/>
                <a:stretch>
                  <a:fillRect l="-925" t="-2546" r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68881" y="4438114"/>
                <a:ext cx="3908121" cy="901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spam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)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81" y="4438114"/>
                <a:ext cx="3908121" cy="901657"/>
              </a:xfrm>
              <a:prstGeom prst="rect">
                <a:avLst/>
              </a:prstGeom>
              <a:blipFill>
                <a:blip r:embed="rId3"/>
                <a:stretch>
                  <a:fillRect l="-2597" t="-11111" r="-2597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F3567F-BE0C-8345-BBA5-D732A9497D8E}"/>
              </a:ext>
            </a:extLst>
          </p:cNvPr>
          <p:cNvSpPr txBox="1"/>
          <p:nvPr/>
        </p:nvSpPr>
        <p:spPr>
          <a:xfrm>
            <a:off x="10707756" y="1769166"/>
            <a:ext cx="1484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Imagine P(spam) = P(ham) = 0.5 and .7 for conditional probabilities, sum </a:t>
            </a:r>
            <a:r>
              <a:rPr lang="en-US" sz="1600"/>
              <a:t>is 0.7!=1</a:t>
            </a: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BD1ED1-D74C-D14B-BAA9-3C60995C9F2D}"/>
              </a:ext>
            </a:extLst>
          </p:cNvPr>
          <p:cNvCxnSpPr>
            <a:cxnSpLocks/>
          </p:cNvCxnSpPr>
          <p:nvPr/>
        </p:nvCxnSpPr>
        <p:spPr>
          <a:xfrm flipH="1" flipV="1">
            <a:off x="10426148" y="1769166"/>
            <a:ext cx="359465" cy="3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2962-5DF9-8A47-9546-E20B54E6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155" cy="1325563"/>
          </a:xfrm>
        </p:spPr>
        <p:txBody>
          <a:bodyPr>
            <a:normAutofit/>
          </a:bodyPr>
          <a:lstStyle/>
          <a:p>
            <a:r>
              <a:rPr lang="en-US" dirty="0"/>
              <a:t>Yay! You’ve just reinvented </a:t>
            </a:r>
            <a:r>
              <a:rPr lang="en-US" i="1" dirty="0"/>
              <a:t>Bayes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4DF7-40EE-2C4C-9EFC-23158FBB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Normalized likelihood decision rule: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Says how to adjust </a:t>
            </a:r>
            <a:r>
              <a:rPr lang="en-US" i="1" dirty="0"/>
              <a:t>a priori</a:t>
            </a:r>
            <a:r>
              <a:rPr lang="en-US" dirty="0"/>
              <a:t> knowledge of spam rate with tweet content evidence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10F0B-CEA0-1C46-9D6F-47219E01363B}"/>
              </a:ext>
            </a:extLst>
          </p:cNvPr>
          <p:cNvSpPr/>
          <p:nvPr/>
        </p:nvSpPr>
        <p:spPr>
          <a:xfrm>
            <a:off x="5878244" y="2516937"/>
            <a:ext cx="484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754F"/>
                </a:solidFill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3BA85-27D7-6C4F-98C7-53AC7589BFB5}"/>
              </a:ext>
            </a:extLst>
          </p:cNvPr>
          <p:cNvSpPr/>
          <p:nvPr/>
        </p:nvSpPr>
        <p:spPr>
          <a:xfrm>
            <a:off x="5878244" y="2752895"/>
            <a:ext cx="484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754F"/>
                </a:solidFill>
              </a:rPr>
              <a:t>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A0210A-3B1F-974E-829A-B85F92DFFD99}"/>
                  </a:ext>
                </a:extLst>
              </p:cNvPr>
              <p:cNvSpPr/>
              <p:nvPr/>
            </p:nvSpPr>
            <p:spPr>
              <a:xfrm>
                <a:off x="1012868" y="2521291"/>
                <a:ext cx="4690708" cy="865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spam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spam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A0210A-3B1F-974E-829A-B85F92DFF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68" y="2521291"/>
                <a:ext cx="4690708" cy="865237"/>
              </a:xfrm>
              <a:prstGeom prst="rect">
                <a:avLst/>
              </a:prstGeom>
              <a:blipFill>
                <a:blip r:embed="rId2"/>
                <a:stretch>
                  <a:fillRect t="-5797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5E8FAA-74F3-3F4B-840C-5856FD2C9AB8}"/>
                  </a:ext>
                </a:extLst>
              </p:cNvPr>
              <p:cNvSpPr/>
              <p:nvPr/>
            </p:nvSpPr>
            <p:spPr>
              <a:xfrm>
                <a:off x="6537340" y="2521291"/>
                <a:ext cx="4382930" cy="865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ham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ham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5E8FAA-74F3-3F4B-840C-5856FD2C9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340" y="2521291"/>
                <a:ext cx="4382930" cy="865237"/>
              </a:xfrm>
              <a:prstGeom prst="rect">
                <a:avLst/>
              </a:prstGeom>
              <a:blipFill>
                <a:blip r:embed="rId3"/>
                <a:stretch>
                  <a:fillRect t="-5797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56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3964</TotalTime>
  <Words>1953</Words>
  <Application>Microsoft Macintosh PowerPoint</Application>
  <PresentationFormat>Widescreen</PresentationFormat>
  <Paragraphs>188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Menlo-Regular</vt:lpstr>
      <vt:lpstr>Monaco</vt:lpstr>
      <vt:lpstr>Office Theme</vt:lpstr>
      <vt:lpstr>Naïve Bayes classifiers</vt:lpstr>
      <vt:lpstr>Common problem: detect spam tweets</vt:lpstr>
      <vt:lpstr>Common problem: detect spam tweets</vt:lpstr>
      <vt:lpstr>Our base model</vt:lpstr>
      <vt:lpstr>Better model using knowledge of content</vt:lpstr>
      <vt:lpstr>Model based upon tweet likelihoods</vt:lpstr>
      <vt:lpstr>Model combining priors and content info</vt:lpstr>
      <vt:lpstr>Are these computations probabilities?</vt:lpstr>
      <vt:lpstr>Yay! You’ve just reinvented Bayes Theorem</vt:lpstr>
      <vt:lpstr>Maximum a posteriori classifier</vt:lpstr>
      <vt:lpstr>Simplifying the classifier</vt:lpstr>
      <vt:lpstr>Training the classifier</vt:lpstr>
      <vt:lpstr>The naïve assumption</vt:lpstr>
      <vt:lpstr>Fixed-length word-count vectors</vt:lpstr>
      <vt:lpstr>Estimating P(w | c)</vt:lpstr>
      <vt:lpstr>What if w never used in docs of class c? Laplace smoothing</vt:lpstr>
      <vt:lpstr>Dealing with “mispeled” or unknown words</vt:lpstr>
      <vt:lpstr>Avoiding floating point underflow</vt:lpstr>
      <vt:lpstr>An example</vt:lpstr>
      <vt:lpstr>Documents as word-count vectors</vt:lpstr>
      <vt:lpstr>Estimating probabilities: P(w | spam)</vt:lpstr>
      <vt:lpstr>Estimating probabilities: P(w | spam)</vt:lpstr>
      <vt:lpstr>Estimating probabilities: P(w | spam)</vt:lpstr>
      <vt:lpstr>Estimate P(c|w) w/o P(d) normalization</vt:lpstr>
      <vt:lpstr>Key takeaways</vt:lpstr>
      <vt:lpstr>Implementation takeaways</vt:lpstr>
      <vt:lpstr>Lab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classifiers</dc:title>
  <dc:creator>Microsoft Office User</dc:creator>
  <cp:lastModifiedBy>Terence Parr</cp:lastModifiedBy>
  <cp:revision>280</cp:revision>
  <cp:lastPrinted>2021-11-02T18:14:50Z</cp:lastPrinted>
  <dcterms:created xsi:type="dcterms:W3CDTF">2019-07-17T20:29:00Z</dcterms:created>
  <dcterms:modified xsi:type="dcterms:W3CDTF">2021-11-13T17:31:01Z</dcterms:modified>
</cp:coreProperties>
</file>