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08" r:id="rId4"/>
    <p:sldId id="296" r:id="rId5"/>
    <p:sldId id="297" r:id="rId6"/>
    <p:sldId id="298" r:id="rId7"/>
    <p:sldId id="300" r:id="rId8"/>
    <p:sldId id="305" r:id="rId9"/>
    <p:sldId id="306" r:id="rId10"/>
    <p:sldId id="309" r:id="rId11"/>
    <p:sldId id="301" r:id="rId12"/>
    <p:sldId id="302" r:id="rId13"/>
    <p:sldId id="304" r:id="rId14"/>
    <p:sldId id="310" r:id="rId15"/>
    <p:sldId id="312" r:id="rId16"/>
    <p:sldId id="311" r:id="rId17"/>
    <p:sldId id="313" r:id="rId18"/>
    <p:sldId id="315" r:id="rId19"/>
    <p:sldId id="318" r:id="rId20"/>
    <p:sldId id="319" r:id="rId21"/>
    <p:sldId id="320" r:id="rId22"/>
    <p:sldId id="322" r:id="rId23"/>
    <p:sldId id="323" r:id="rId24"/>
    <p:sldId id="314" r:id="rId25"/>
    <p:sldId id="317" r:id="rId26"/>
    <p:sldId id="316" r:id="rId27"/>
    <p:sldId id="321" r:id="rId28"/>
    <p:sldId id="325" r:id="rId29"/>
    <p:sldId id="324" r:id="rId30"/>
    <p:sldId id="326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1"/>
    <p:restoredTop sz="94740"/>
  </p:normalViewPr>
  <p:slideViewPr>
    <p:cSldViewPr snapToGrid="0" snapToObjects="1">
      <p:cViewPr varScale="1">
        <p:scale>
          <a:sx n="127" d="100"/>
          <a:sy n="12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rrt/dtreeviz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rt/msds621/blob/master/notebooks/deep-learning/4.binary-classifier-wine.ipynb" TargetMode="Externa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2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0.png"/><Relationship Id="rId5" Type="http://schemas.openxmlformats.org/officeDocument/2006/relationships/image" Target="../media/image6.emf"/><Relationship Id="rId10" Type="http://schemas.openxmlformats.org/officeDocument/2006/relationships/image" Target="../media/image27.png"/><Relationship Id="rId4" Type="http://schemas.openxmlformats.org/officeDocument/2006/relationships/image" Target="../media/image5.emf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hyperlink" Target="https://explained.ai/tensor-sensor/index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7.png"/><Relationship Id="rId5" Type="http://schemas.openxmlformats.org/officeDocument/2006/relationships/image" Target="../media/image22.png"/><Relationship Id="rId10" Type="http://schemas.openxmlformats.org/officeDocument/2006/relationships/image" Target="../media/image27.emf"/><Relationship Id="rId4" Type="http://schemas.openxmlformats.org/officeDocument/2006/relationships/image" Target="../media/image21.svg"/><Relationship Id="rId9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Fundamentals of</a:t>
            </a:r>
            <a:br>
              <a:rPr lang="en-US" b="1" dirty="0"/>
            </a:br>
            <a:r>
              <a:rPr lang="en-US" b="1" dirty="0"/>
              <a:t>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Crash course in using </a:t>
            </a:r>
            <a:r>
              <a:rPr lang="en-US" dirty="0" err="1"/>
              <a:t>PyTorch</a:t>
            </a:r>
            <a:r>
              <a:rPr lang="en-US" dirty="0"/>
              <a:t> to train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36E-B42C-8B4A-B851-485A2544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8D420-0775-664D-9194-F8094F3C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02F1-79F9-B844-B1FA-47147E17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5BE80-36B0-E741-B0EE-EE774712B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712"/>
                <a:ext cx="6445962" cy="4667251"/>
              </a:xfrm>
            </p:spPr>
            <p:txBody>
              <a:bodyPr/>
              <a:lstStyle/>
              <a:p>
                <a:r>
                  <a:rPr lang="en-US" dirty="0"/>
                  <a:t>Add sigmoid to regressor and we get a two-class classifier</a:t>
                </a:r>
              </a:p>
              <a:p>
                <a:r>
                  <a:rPr lang="en-US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probability of class 1</a:t>
                </a:r>
              </a:p>
              <a:p>
                <a:r>
                  <a:rPr lang="en-US" dirty="0"/>
                  <a:t>One-layer (hidden) network with sigmoid activation function is just a logistic regression model</a:t>
                </a:r>
              </a:p>
              <a:p>
                <a:r>
                  <a:rPr lang="en-US" dirty="0"/>
                  <a:t>Provides hyper-plane decision surfaces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5BE80-36B0-E741-B0EE-EE774712B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712"/>
                <a:ext cx="6445962" cy="4667251"/>
              </a:xfrm>
              <a:blipFill>
                <a:blip r:embed="rId2"/>
                <a:stretch>
                  <a:fillRect l="-1772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A7A1CD-FB32-7C47-A941-9D8CFF4347B9}"/>
              </a:ext>
            </a:extLst>
          </p:cNvPr>
          <p:cNvSpPr txBox="1"/>
          <p:nvPr/>
        </p:nvSpPr>
        <p:spPr>
          <a:xfrm>
            <a:off x="3572444" y="4852196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2 input vars: proline, alcohol</a:t>
            </a:r>
            <a:br>
              <a:rPr lang="en-US" dirty="0"/>
            </a:br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1), 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(),</a:t>
            </a:r>
          </a:p>
          <a:p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A6341-0CEE-E342-B5E4-08D202D4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62" y="1690688"/>
            <a:ext cx="4572000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E91494-2D19-C241-B988-36688851D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593" y="230188"/>
            <a:ext cx="3739388" cy="1224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D1C12-1E1C-6B47-9D43-195B092B2FDD}"/>
                  </a:ext>
                </a:extLst>
              </p:cNvPr>
              <p:cNvSpPr txBox="1"/>
              <p:nvPr/>
            </p:nvSpPr>
            <p:spPr>
              <a:xfrm>
                <a:off x="10891691" y="1635682"/>
                <a:ext cx="142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case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D1C12-1E1C-6B47-9D43-195B092B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691" y="1635682"/>
                <a:ext cx="142658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F242C7-0E5F-5640-9193-D935430353B5}"/>
              </a:ext>
            </a:extLst>
          </p:cNvPr>
          <p:cNvSpPr txBox="1"/>
          <p:nvPr/>
        </p:nvSpPr>
        <p:spPr>
          <a:xfrm>
            <a:off x="0" y="6482085"/>
            <a:ext cx="631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surface plot courtesy of </a:t>
            </a:r>
            <a:r>
              <a:rPr lang="en-US" sz="1600" dirty="0">
                <a:hlinkClick r:id="rId6"/>
              </a:rPr>
              <a:t>https://github.com/parrt/dtreeviz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21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1CE-D1F0-614C-8E41-3C1CACD6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neurons and add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5AC2-7E22-F849-9403-9FE052DA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a nonlinear decision surface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65EF3-7A1C-BB42-9AB4-6BD63009193B}"/>
              </a:ext>
            </a:extLst>
          </p:cNvPr>
          <p:cNvSpPr txBox="1"/>
          <p:nvPr/>
        </p:nvSpPr>
        <p:spPr>
          <a:xfrm>
            <a:off x="1065847" y="4604918"/>
            <a:ext cx="2563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3),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(3, 1),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742C6B-7095-2945-BFE8-D7227E34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958009"/>
            <a:ext cx="45720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1A9F3-7572-5745-88CF-7FC5694A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" y="2401964"/>
            <a:ext cx="5994400" cy="173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9F5867-02C1-3D4E-A48C-D66CE05A64F0}"/>
                  </a:ext>
                </a:extLst>
              </p:cNvPr>
              <p:cNvSpPr txBox="1"/>
              <p:nvPr/>
            </p:nvSpPr>
            <p:spPr>
              <a:xfrm>
                <a:off x="0" y="6502814"/>
                <a:ext cx="324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those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different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9F5867-02C1-3D4E-A48C-D66CE05A6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2814"/>
                <a:ext cx="3243773" cy="369332"/>
              </a:xfrm>
              <a:prstGeom prst="rect">
                <a:avLst/>
              </a:prstGeom>
              <a:blipFill>
                <a:blip r:embed="rId4"/>
                <a:stretch>
                  <a:fillRect l="-1563" t="-10345" r="-781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DA16C8-DD21-7545-ADC0-15475AC4E909}"/>
              </a:ext>
            </a:extLst>
          </p:cNvPr>
          <p:cNvSpPr txBox="1"/>
          <p:nvPr/>
        </p:nvSpPr>
        <p:spPr>
          <a:xfrm>
            <a:off x="4666004" y="0"/>
            <a:ext cx="736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</a:t>
            </a:r>
            <a:r>
              <a:rPr lang="en-US" sz="1200" dirty="0">
                <a:hlinkClick r:id="rId5"/>
              </a:rPr>
              <a:t>https://github.com/parrt/msds621/blob/master/notebooks/deep-learning/4.binary-classifier-wine.ipynb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7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9F71-6727-3B45-B145-86DE943E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9" y="311360"/>
            <a:ext cx="10448692" cy="1325563"/>
          </a:xfrm>
        </p:spPr>
        <p:txBody>
          <a:bodyPr/>
          <a:lstStyle/>
          <a:p>
            <a:r>
              <a:rPr lang="en-US" dirty="0"/>
              <a:t>More neurons:</a:t>
            </a:r>
            <a:br>
              <a:rPr lang="en-US" dirty="0"/>
            </a:br>
            <a:r>
              <a:rPr lang="en-US" dirty="0"/>
              <a:t>more complex decision surface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3F659-EB8D-CF42-9AF8-65FE292B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26" y="1690688"/>
            <a:ext cx="45720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1DBFD-8A01-9842-BFDB-B4D06B3D9207}"/>
              </a:ext>
            </a:extLst>
          </p:cNvPr>
          <p:cNvSpPr txBox="1"/>
          <p:nvPr/>
        </p:nvSpPr>
        <p:spPr>
          <a:xfrm>
            <a:off x="4181402" y="3466751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10),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(10, 1),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598FD-472A-8F4F-890C-158B51E9B266}"/>
              </a:ext>
            </a:extLst>
          </p:cNvPr>
          <p:cNvSpPr txBox="1"/>
          <p:nvPr/>
        </p:nvSpPr>
        <p:spPr>
          <a:xfrm>
            <a:off x="8963788" y="534828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Likely overfit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F49E8-58CC-9947-8AF6-548CA5E9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17" y="1763171"/>
            <a:ext cx="5887439" cy="4387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C7FA0-929C-D04A-9C6D-8017E4664093}"/>
              </a:ext>
            </a:extLst>
          </p:cNvPr>
          <p:cNvSpPr txBox="1"/>
          <p:nvPr/>
        </p:nvSpPr>
        <p:spPr>
          <a:xfrm>
            <a:off x="0" y="644566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only more complex than hyperplane but non-contiguous regions!</a:t>
            </a:r>
          </a:p>
        </p:txBody>
      </p:sp>
    </p:spTree>
    <p:extLst>
      <p:ext uri="{BB962C8B-B14F-4D97-AF65-F5344CB8AC3E}">
        <p14:creationId xmlns:p14="http://schemas.microsoft.com/office/powerpoint/2010/main" val="234504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DC69-B0A3-3041-9EB3-DE65EA3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ReLUs</a:t>
            </a:r>
            <a:r>
              <a:rPr lang="en-US" dirty="0"/>
              <a:t> can get "curvy" surfaces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02B10-053C-9B47-8C58-CC0D5DC09B10}"/>
              </a:ext>
            </a:extLst>
          </p:cNvPr>
          <p:cNvSpPr/>
          <p:nvPr/>
        </p:nvSpPr>
        <p:spPr>
          <a:xfrm>
            <a:off x="1985847" y="2620526"/>
            <a:ext cx="2817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10),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(10, 10),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(10, 1),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5055-FAB7-4742-B67E-FDCFB109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35" y="1945888"/>
            <a:ext cx="45720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800B5-8328-9247-8289-0E00BFFE593B}"/>
              </a:ext>
            </a:extLst>
          </p:cNvPr>
          <p:cNvSpPr txBox="1"/>
          <p:nvPr/>
        </p:nvSpPr>
        <p:spPr>
          <a:xfrm>
            <a:off x="269966" y="5418822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(Last activation function still must be sigmoid for classifier)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356C9-F813-F643-9F24-17030CEA85EE}"/>
              </a:ext>
            </a:extLst>
          </p:cNvPr>
          <p:cNvCxnSpPr>
            <a:cxnSpLocks/>
          </p:cNvCxnSpPr>
          <p:nvPr/>
        </p:nvCxnSpPr>
        <p:spPr>
          <a:xfrm flipV="1">
            <a:off x="2430966" y="4605466"/>
            <a:ext cx="579863" cy="8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69F04-92A5-C743-ACEB-EFB88AA8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24" y="1058316"/>
            <a:ext cx="5956300" cy="173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61EB6-E77D-0245-990C-CA50B4D43E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07148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-class classifiers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61EB6-E77D-0245-990C-CA50B4D43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07148"/>
              </a:xfrm>
              <a:blipFill>
                <a:blip r:embed="rId3"/>
                <a:stretch>
                  <a:fillRect l="-844" t="-30612" b="-4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633BC-2EEB-5A41-AAE8-469A3FFB8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8520"/>
                <a:ext cx="4474580" cy="4888443"/>
              </a:xfrm>
            </p:spPr>
            <p:txBody>
              <a:bodyPr/>
              <a:lstStyle/>
              <a:p>
                <a:r>
                  <a:rPr lang="en-US" b="1" dirty="0"/>
                  <a:t>2-class problems</a:t>
                </a:r>
                <a:r>
                  <a:rPr lang="en-US" dirty="0"/>
                  <a:t>: final 1 neuron linear layer + sigmoid layer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-class problems</a:t>
                </a:r>
                <a:r>
                  <a:rPr lang="en-US" dirty="0"/>
                  <a:t>: final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-neuron linear layer + </a:t>
                </a:r>
                <a:r>
                  <a:rPr lang="en-US" dirty="0" err="1"/>
                  <a:t>softmax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633BC-2EEB-5A41-AAE8-469A3FFB8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8520"/>
                <a:ext cx="4474580" cy="4888443"/>
              </a:xfrm>
              <a:blipFill>
                <a:blip r:embed="rId4"/>
                <a:stretch>
                  <a:fillRect l="-2550" t="-2073" r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483E4A-4C0E-8A42-A3CA-08B2DB35504D}"/>
                  </a:ext>
                </a:extLst>
              </p:cNvPr>
              <p:cNvSpPr txBox="1"/>
              <p:nvPr/>
            </p:nvSpPr>
            <p:spPr>
              <a:xfrm>
                <a:off x="10399202" y="2833463"/>
                <a:ext cx="1792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probability</a:t>
                </a:r>
              </a:p>
              <a:p>
                <a:r>
                  <a:rPr lang="en-US" dirty="0"/>
                  <a:t>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483E4A-4C0E-8A42-A3CA-08B2DB35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202" y="2833463"/>
                <a:ext cx="1792798" cy="646331"/>
              </a:xfrm>
              <a:prstGeom prst="rect">
                <a:avLst/>
              </a:prstGeom>
              <a:blipFill>
                <a:blip r:embed="rId5"/>
                <a:stretch>
                  <a:fillRect l="-2797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013283F-CDF5-6145-AE70-AC73E945D44E}"/>
              </a:ext>
            </a:extLst>
          </p:cNvPr>
          <p:cNvSpPr/>
          <p:nvPr/>
        </p:nvSpPr>
        <p:spPr>
          <a:xfrm>
            <a:off x="8704161" y="1288520"/>
            <a:ext cx="2810863" cy="77550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C907A-C544-A943-BF7D-C99EFA25AD6F}"/>
              </a:ext>
            </a:extLst>
          </p:cNvPr>
          <p:cNvSpPr/>
          <p:nvPr/>
        </p:nvSpPr>
        <p:spPr>
          <a:xfrm>
            <a:off x="8688102" y="3429000"/>
            <a:ext cx="2826922" cy="250244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DDDC51-598C-9A49-8AA5-C23142C8AD30}"/>
                  </a:ext>
                </a:extLst>
              </p:cNvPr>
              <p:cNvSpPr txBox="1"/>
              <p:nvPr/>
            </p:nvSpPr>
            <p:spPr>
              <a:xfrm>
                <a:off x="10399202" y="693038"/>
                <a:ext cx="16650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probability</a:t>
                </a:r>
              </a:p>
              <a:p>
                <a:r>
                  <a:rPr lang="en-US" dirty="0"/>
                  <a:t>of class 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DDDC51-598C-9A49-8AA5-C23142C8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202" y="693038"/>
                <a:ext cx="1665008" cy="646331"/>
              </a:xfrm>
              <a:prstGeom prst="rect">
                <a:avLst/>
              </a:prstGeom>
              <a:blipFill>
                <a:blip r:embed="rId6"/>
                <a:stretch>
                  <a:fillRect l="-3030" t="-3846" r="-227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1CB7041-02B9-4446-ABE3-224DE5F7A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8724" y="3491369"/>
            <a:ext cx="6032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D90273-7B82-2649-8AC6-39D034C7A9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-class classifiers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D90273-7B82-2649-8AC6-39D034C7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7B1D2-82BE-9548-A0AA-8989BBD22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one neuron in last layer, we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Last layer has vector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Instead of sigmoid, we use </a:t>
                </a:r>
                <a:r>
                  <a:rPr lang="en-US" dirty="0" err="1"/>
                  <a:t>softmax</a:t>
                </a:r>
                <a:r>
                  <a:rPr lang="en-US" dirty="0"/>
                  <a:t> function</a:t>
                </a:r>
              </a:p>
              <a:p>
                <a:r>
                  <a:rPr lang="en-US" dirty="0"/>
                  <a:t>Vector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probabilities as activation: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Normalized probabilities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7B1D2-82BE-9548-A0AA-8989BBD22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99A5B79-BE4B-0F48-8D60-F7834E35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514" y="4490926"/>
            <a:ext cx="4452972" cy="13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5E9-BA5C-1746-BE5F-654C0936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softmax</a:t>
            </a:r>
            <a:r>
              <a:rPr lang="en-US" dirty="0"/>
              <a:t>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329A7-79BE-FB48-B9A2-447640175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layer output vector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329A7-79BE-FB48-B9A2-447640175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7BB9D0-F370-284A-A130-3B5A368B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46" y="2962581"/>
            <a:ext cx="7550707" cy="2971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85EF1-4D5D-E34F-8928-08CBE0E4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61" y="1485653"/>
            <a:ext cx="4452972" cy="13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9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B86C-F865-1741-B596-B562B7EE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deep learning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BAD54-83E4-454D-9463-A8CF49C8C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4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124D-839F-0842-B471-632E2D6B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training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18296-BAC7-F34A-9920-B93880C53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682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Making prediction means running feature vector through network</a:t>
                </a:r>
              </a:p>
              <a:p>
                <a:pPr lvl="1"/>
                <a:r>
                  <a:rPr lang="en-US" dirty="0"/>
                  <a:t>That is, computing a value using the model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is a different model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Training: find optimal (or good enough) model parameters as measured by a </a:t>
                </a:r>
                <a:r>
                  <a:rPr lang="en-US" i="1" dirty="0"/>
                  <a:t>loss </a:t>
                </a:r>
                <a:r>
                  <a:rPr lang="en-US" dirty="0"/>
                  <a:t>(cost) function</a:t>
                </a:r>
              </a:p>
              <a:p>
                <a:r>
                  <a:rPr lang="en-US" dirty="0"/>
                  <a:t>Loss function measures the difference between model predictions and known targets</a:t>
                </a:r>
              </a:p>
              <a:p>
                <a:r>
                  <a:rPr lang="en-US" dirty="0"/>
                  <a:t>We have huge search space (of parameters) and it is challenging to find parameters that give low loss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18296-BAC7-F34A-9920-B93880C53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6824" cy="4351338"/>
              </a:xfrm>
              <a:blipFill>
                <a:blip r:embed="rId2"/>
                <a:stretch>
                  <a:fillRect l="-1078" t="-2326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0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E7D2-3A5F-3D44-8C20-1F33BA2D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regressors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72A5-F389-1A4E-A83B-B08923123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E5E7-F1EF-EE49-8117-1579183F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AB1C9-F114-6246-87C8-3A443540F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Regression</a:t>
                </a:r>
                <a:r>
                  <a:rPr lang="en-US" dirty="0"/>
                  <a:t>: typically mean squared error (MSE); should have smooth derivative, though mean absolute error works despite discontinuity (it's derivative is a V shape)</a:t>
                </a:r>
              </a:p>
              <a:p>
                <a:r>
                  <a:rPr lang="en-US" b="1" dirty="0"/>
                  <a:t>Classification</a:t>
                </a:r>
                <a:r>
                  <a:rPr lang="en-US" dirty="0"/>
                  <a:t>: log loss (also called cross entropy)</a:t>
                </a:r>
              </a:p>
              <a:p>
                <a:pPr lvl="1"/>
                <a:r>
                  <a:rPr lang="en-US" dirty="0"/>
                  <a:t>Penalizes very confident misclassifications strongly </a:t>
                </a:r>
              </a:p>
              <a:p>
                <a:pPr lvl="1"/>
                <a:r>
                  <a:rPr lang="en-US" dirty="0"/>
                  <a:t>Function of true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estimated probabilities,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not predicted class</a:t>
                </a:r>
              </a:p>
              <a:p>
                <a:pPr lvl="1"/>
                <a:r>
                  <a:rPr lang="en-US" dirty="0"/>
                  <a:t>Perfect score is 0 log loss, imperfection gives unbounded scores</a:t>
                </a:r>
              </a:p>
              <a:p>
                <a:pPr lvl="1"/>
                <a:r>
                  <a:rPr lang="en-US" dirty="0" err="1"/>
                  <a:t>PyTorch</a:t>
                </a:r>
                <a:r>
                  <a:rPr lang="en-US" dirty="0"/>
                  <a:t> log loss: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loss =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cross_entropy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y_softmax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y_true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dirty="0"/>
                  <a:t>Predictions: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y_pred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argmax(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y_softmax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AB1C9-F114-6246-87C8-3A443540F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51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1052-A8EE-384C-91EC-35B2F0A6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32" y="365125"/>
            <a:ext cx="10983768" cy="897145"/>
          </a:xfrm>
        </p:spPr>
        <p:txBody>
          <a:bodyPr/>
          <a:lstStyle/>
          <a:p>
            <a:r>
              <a:rPr lang="en-US" dirty="0"/>
              <a:t>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E35AA-55DA-E747-A206-DCEA396B2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48" y="1401417"/>
                <a:ext cx="11073752" cy="4775546"/>
              </a:xfrm>
            </p:spPr>
            <p:txBody>
              <a:bodyPr/>
              <a:lstStyle/>
              <a:p>
                <a:r>
                  <a:rPr lang="en-US" dirty="0"/>
                  <a:t>Let p be predicted probability that y=1</a:t>
                </a:r>
              </a:p>
              <a:p>
                <a:r>
                  <a:rPr lang="en-US" dirty="0"/>
                  <a:t>loss = </a:t>
                </a:r>
                <a:r>
                  <a:rPr lang="en-US" i="1" dirty="0"/>
                  <a:t>penalty</a:t>
                </a:r>
                <a:r>
                  <a:rPr lang="en-US" dirty="0"/>
                  <a:t>(p)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=1 else </a:t>
                </a:r>
                <a:r>
                  <a:rPr lang="en-US" i="1" dirty="0"/>
                  <a:t>penalty</a:t>
                </a:r>
                <a:r>
                  <a:rPr lang="en-US" dirty="0"/>
                  <a:t>(1– p)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penalty</a:t>
                </a:r>
                <a:r>
                  <a:rPr lang="en-US" dirty="0"/>
                  <a:t>(p) = -log(p)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Two-class log loss: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E35AA-55DA-E747-A206-DCEA396B2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48" y="1401417"/>
                <a:ext cx="11073752" cy="4775546"/>
              </a:xfrm>
              <a:blipFill>
                <a:blip r:embed="rId2"/>
                <a:stretch>
                  <a:fillRect l="-1031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C3168E-9CE5-B147-9F7A-A9958DD9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50" y="905669"/>
            <a:ext cx="5016650" cy="38661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7AE92D-3956-D345-AE09-886C91F74FA9}"/>
              </a:ext>
            </a:extLst>
          </p:cNvPr>
          <p:cNvCxnSpPr>
            <a:cxnSpLocks/>
          </p:cNvCxnSpPr>
          <p:nvPr/>
        </p:nvCxnSpPr>
        <p:spPr>
          <a:xfrm flipV="1">
            <a:off x="4283765" y="2290866"/>
            <a:ext cx="3548270" cy="352944"/>
          </a:xfrm>
          <a:prstGeom prst="straightConnector1">
            <a:avLst/>
          </a:prstGeom>
          <a:ln w="254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5E3647-7BB6-544B-A23A-4CAA4EB1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2" y="4790908"/>
            <a:ext cx="7824844" cy="1389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CB041-0CB8-9345-8D41-E427547CF64B}"/>
              </a:ext>
            </a:extLst>
          </p:cNvPr>
          <p:cNvSpPr txBox="1"/>
          <p:nvPr/>
        </p:nvSpPr>
        <p:spPr>
          <a:xfrm>
            <a:off x="280048" y="6040650"/>
            <a:ext cx="6510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So log loss is average penalty; penalty is very high</a:t>
            </a:r>
          </a:p>
          <a:p>
            <a:r>
              <a:rPr lang="en-US" sz="2200" dirty="0"/>
              <a:t>for confidence in wrong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7AF64-F34F-0041-9252-65D7C447AE0A}"/>
              </a:ext>
            </a:extLst>
          </p:cNvPr>
          <p:cNvSpPr/>
          <p:nvPr/>
        </p:nvSpPr>
        <p:spPr>
          <a:xfrm>
            <a:off x="9209856" y="507941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penalty(</a:t>
            </a:r>
            <a:r>
              <a:rPr lang="en-US" sz="2800" dirty="0"/>
              <a:t>p</a:t>
            </a:r>
            <a:r>
              <a:rPr lang="en-US" sz="2800" i="1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37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CA1A-7E51-FC48-B64A-F0E0BB18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85" y="365125"/>
            <a:ext cx="10798215" cy="1325563"/>
          </a:xfrm>
        </p:spPr>
        <p:txBody>
          <a:bodyPr>
            <a:noAutofit/>
          </a:bodyPr>
          <a:lstStyle/>
          <a:p>
            <a:r>
              <a:rPr lang="en-US" sz="3600" dirty="0"/>
              <a:t>Refresher:</a:t>
            </a:r>
            <a:br>
              <a:rPr lang="en-US" sz="3600" dirty="0"/>
            </a:br>
            <a:r>
              <a:rPr lang="en-US" sz="3600" dirty="0"/>
              <a:t>Minimize loss with</a:t>
            </a:r>
            <a:br>
              <a:rPr lang="en-US" sz="3600" dirty="0"/>
            </a:br>
            <a:r>
              <a:rPr lang="en-US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F6487-FBA6-8041-9690-14F5D6A35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585" y="1909823"/>
                <a:ext cx="4995801" cy="4267140"/>
              </a:xfrm>
            </p:spPr>
            <p:txBody>
              <a:bodyPr/>
              <a:lstStyle/>
              <a:p>
                <a:r>
                  <a:rPr lang="en-US" dirty="0"/>
                  <a:t>We use information about the loss function in the neighborhood of current parameters (here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to decide which direction shifts towards smaller loss</a:t>
                </a:r>
              </a:p>
              <a:p>
                <a:r>
                  <a:rPr lang="en-US" dirty="0"/>
                  <a:t>Tweak parameters in that direction, amplified by a learning rate</a:t>
                </a:r>
              </a:p>
              <a:p>
                <a:r>
                  <a:rPr lang="en-US" dirty="0"/>
                  <a:t>Go in opposite </a:t>
                </a:r>
                <a:r>
                  <a:rPr lang="en-US" dirty="0" err="1"/>
                  <a:t>dir</a:t>
                </a:r>
                <a:r>
                  <a:rPr lang="en-US" dirty="0"/>
                  <a:t> of slope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F6487-FBA6-8041-9690-14F5D6A35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585" y="1909823"/>
                <a:ext cx="4995801" cy="4267140"/>
              </a:xfrm>
              <a:blipFill>
                <a:blip r:embed="rId2"/>
                <a:stretch>
                  <a:fillRect l="-2025" t="-2374" r="-759" b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200203-9B69-184B-9CC3-DA15E275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63" y="1930312"/>
            <a:ext cx="6498794" cy="436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5A429-4D25-2D45-9824-86863E7B7D97}"/>
                  </a:ext>
                </a:extLst>
              </p:cNvPr>
              <p:cNvSpPr txBox="1"/>
              <p:nvPr/>
            </p:nvSpPr>
            <p:spPr>
              <a:xfrm>
                <a:off x="6006567" y="504062"/>
                <a:ext cx="5962590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Monaco" charset="0"/>
                    <a:ea typeface="Monaco" charset="0"/>
                    <a:cs typeface="Monaco" charset="0"/>
                  </a:rPr>
                  <a:t>while </a:t>
                </a:r>
                <a:r>
                  <a:rPr lang="en-US" sz="2400" i="1" dirty="0" err="1">
                    <a:latin typeface="Monaco" charset="0"/>
                    <a:ea typeface="Monaco" charset="0"/>
                    <a:cs typeface="Monaco" charset="0"/>
                  </a:rPr>
                  <a:t>not_converged</a:t>
                </a:r>
                <a:r>
                  <a:rPr lang="en-US" sz="2400" dirty="0">
                    <a:latin typeface="Monaco" charset="0"/>
                    <a:ea typeface="Monaco" charset="0"/>
                    <a:cs typeface="Monaco" charset="0"/>
                  </a:rPr>
                  <a:t>:</a:t>
                </a:r>
              </a:p>
              <a:p>
                <a:r>
                  <a:rPr lang="en-US" sz="2400" dirty="0">
                    <a:latin typeface="Monaco" charset="0"/>
                    <a:ea typeface="Monaco" charset="0"/>
                    <a:cs typeface="Monaco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/>
                      <m:t>β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Monaco" charset="0"/>
                    <a:ea typeface="Monaco" charset="0"/>
                    <a:cs typeface="Monaco" charset="0"/>
                  </a:rPr>
                  <a:t> =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/>
                      <m:t>β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Monaco" charset="0"/>
                    <a:ea typeface="Monaco" charset="0"/>
                    <a:cs typeface="Monaco" charset="0"/>
                  </a:rPr>
                  <a:t>- rate * gradient(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/>
                      <m:t>β</m:t>
                    </m:r>
                  </m:oMath>
                </a14:m>
                <a:r>
                  <a:rPr lang="en-US" sz="2400" dirty="0">
                    <a:latin typeface="Monaco" charset="0"/>
                    <a:ea typeface="Monaco" charset="0"/>
                    <a:cs typeface="Monac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5A429-4D25-2D45-9824-86863E7B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67" y="504062"/>
                <a:ext cx="5962590" cy="830997"/>
              </a:xfrm>
              <a:prstGeom prst="rect">
                <a:avLst/>
              </a:prstGeom>
              <a:blipFill>
                <a:blip r:embed="rId4"/>
                <a:stretch>
                  <a:fillRect l="-1486" t="-4478" b="-1641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7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7184-C207-9341-AEA4-73FC90D0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learning rate is too high?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DDF-C371-AF4B-980C-128645E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2453" cy="4351338"/>
          </a:xfrm>
        </p:spPr>
        <p:txBody>
          <a:bodyPr/>
          <a:lstStyle/>
          <a:p>
            <a:r>
              <a:rPr lang="en-US" dirty="0"/>
              <a:t>We oscillate across valleys</a:t>
            </a:r>
          </a:p>
          <a:p>
            <a:r>
              <a:rPr lang="en-US" dirty="0"/>
              <a:t>It can even diverge,</a:t>
            </a:r>
            <a:br>
              <a:rPr lang="en-US" dirty="0"/>
            </a:br>
            <a:r>
              <a:rPr lang="en-US" dirty="0"/>
              <a:t>exploding</a:t>
            </a:r>
          </a:p>
          <a:p>
            <a:r>
              <a:rPr lang="en-US" dirty="0"/>
              <a:t>If too small, we don’t</a:t>
            </a:r>
            <a:br>
              <a:rPr lang="en-US" dirty="0"/>
            </a:br>
            <a:r>
              <a:rPr lang="en-US" dirty="0"/>
              <a:t>make progress to min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EF682-4EA1-FB45-85FC-80AC6D37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122" y="1611616"/>
            <a:ext cx="6804903" cy="46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7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ADB6-AB9B-6E4A-A9CF-8277C3DD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7395-B963-C14C-9ECB-2A165DC5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91127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Prepare data</a:t>
            </a:r>
          </a:p>
          <a:p>
            <a:pPr lvl="1"/>
            <a:r>
              <a:rPr lang="en-US" dirty="0"/>
              <a:t>normalize numeric variables</a:t>
            </a:r>
          </a:p>
          <a:p>
            <a:pPr lvl="1"/>
            <a:r>
              <a:rPr lang="en-US" dirty="0" err="1"/>
              <a:t>onehot</a:t>
            </a:r>
            <a:r>
              <a:rPr lang="en-US" dirty="0"/>
              <a:t> vars for </a:t>
            </a:r>
            <a:r>
              <a:rPr lang="en-US" dirty="0" err="1"/>
              <a:t>categoricals</a:t>
            </a:r>
            <a:endParaRPr lang="en-US" dirty="0"/>
          </a:p>
          <a:p>
            <a:pPr lvl="1"/>
            <a:r>
              <a:rPr lang="en-US" dirty="0"/>
              <a:t>conjure up values for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out at least a validation set from training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network architecture, appropriate 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hyper-parameters, such as dropout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learning rate, number of epochs (passes through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training loop (until validation error goes up or num epochs)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Goto</a:t>
            </a:r>
            <a:r>
              <a:rPr lang="en-US" dirty="0"/>
              <a:t> 3, 4, or 5 to tweak; iterate until good enough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2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3D02-90CA-DD4C-9371-F6F9402B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B1D5B-2063-B740-9BA5-899D3C1AC77F}"/>
              </a:ext>
            </a:extLst>
          </p:cNvPr>
          <p:cNvSpPr txBox="1"/>
          <p:nvPr/>
        </p:nvSpPr>
        <p:spPr>
          <a:xfrm>
            <a:off x="1252126" y="1985259"/>
            <a:ext cx="86228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epoch in range(</a:t>
            </a:r>
            <a:r>
              <a:rPr lang="en-US" sz="2800" dirty="0" err="1"/>
              <a:t>nepochs</a:t>
            </a:r>
            <a:r>
              <a:rPr lang="en-US" sz="2800" dirty="0"/>
              <a:t>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y_train_pred</a:t>
            </a:r>
            <a:r>
              <a:rPr lang="en-US" sz="2800" dirty="0"/>
              <a:t> = model(</a:t>
            </a:r>
            <a:r>
              <a:rPr lang="en-US" sz="2800" dirty="0" err="1"/>
              <a:t>X_train</a:t>
            </a:r>
            <a:r>
              <a:rPr lang="en-US" sz="2800" dirty="0"/>
              <a:t>)</a:t>
            </a:r>
          </a:p>
          <a:p>
            <a:r>
              <a:rPr lang="en-US" sz="2800" dirty="0"/>
              <a:t>    loss =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MSE</a:t>
            </a:r>
            <a:r>
              <a:rPr lang="en-US" sz="2800" dirty="0"/>
              <a:t>(</a:t>
            </a:r>
            <a:r>
              <a:rPr lang="en-US" sz="2800" dirty="0" err="1"/>
              <a:t>y_train_pred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/>
              <a:t>)</a:t>
            </a:r>
          </a:p>
          <a:p>
            <a:r>
              <a:rPr lang="en-US" sz="2800" dirty="0"/>
              <a:t>    update model parameters in direction of lower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2871C-A57E-2549-9BB5-64B8B8F6439E}"/>
              </a:ext>
            </a:extLst>
          </p:cNvPr>
          <p:cNvSpPr txBox="1"/>
          <p:nvPr/>
        </p:nvSpPr>
        <p:spPr>
          <a:xfrm>
            <a:off x="1252126" y="4488424"/>
            <a:ext cx="100110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epoch in range(</a:t>
            </a:r>
            <a:r>
              <a:rPr lang="en-US" sz="2800" dirty="0" err="1"/>
              <a:t>nepochs</a:t>
            </a:r>
            <a:r>
              <a:rPr lang="en-US" sz="2800" dirty="0"/>
              <a:t>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y_train_pred</a:t>
            </a:r>
            <a:r>
              <a:rPr lang="en-US" sz="2800" dirty="0"/>
              <a:t> = model(</a:t>
            </a:r>
            <a:r>
              <a:rPr lang="en-US" sz="2800" dirty="0" err="1"/>
              <a:t>X_train</a:t>
            </a:r>
            <a:r>
              <a:rPr lang="en-US" sz="2800" dirty="0"/>
              <a:t>) # assume </a:t>
            </a:r>
            <a:r>
              <a:rPr lang="en-US" sz="2800" dirty="0" err="1"/>
              <a:t>softmax</a:t>
            </a:r>
            <a:r>
              <a:rPr lang="en-US" sz="2800" dirty="0"/>
              <a:t> final layer</a:t>
            </a:r>
          </a:p>
          <a:p>
            <a:r>
              <a:rPr lang="en-US" sz="2800" dirty="0"/>
              <a:t>    loss =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cross_entropy</a:t>
            </a:r>
            <a:r>
              <a:rPr lang="en-US" sz="2800" dirty="0"/>
              <a:t>(</a:t>
            </a:r>
            <a:r>
              <a:rPr lang="en-US" sz="2800" dirty="0" err="1"/>
              <a:t>y_train_pred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/>
              <a:t>)</a:t>
            </a:r>
          </a:p>
          <a:p>
            <a:r>
              <a:rPr lang="en-US" sz="2800" dirty="0"/>
              <a:t>    update model parameters in direction of lower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BCCE4-F655-3B40-92AA-308BCFCA024F}"/>
              </a:ext>
            </a:extLst>
          </p:cNvPr>
          <p:cNvSpPr txBox="1"/>
          <p:nvPr/>
        </p:nvSpPr>
        <p:spPr>
          <a:xfrm>
            <a:off x="838200" y="1567637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DEB32-27D3-AC46-AB55-CF6D7D3BD77F}"/>
              </a:ext>
            </a:extLst>
          </p:cNvPr>
          <p:cNvSpPr txBox="1"/>
          <p:nvPr/>
        </p:nvSpPr>
        <p:spPr>
          <a:xfrm>
            <a:off x="838200" y="3995981"/>
            <a:ext cx="23551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F09C9-6455-4348-9911-CC3D6D7AD0F1}"/>
              </a:ext>
            </a:extLst>
          </p:cNvPr>
          <p:cNvSpPr txBox="1"/>
          <p:nvPr/>
        </p:nvSpPr>
        <p:spPr>
          <a:xfrm>
            <a:off x="7755038" y="1790419"/>
            <a:ext cx="4266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Vectorized forward network pass</a:t>
            </a:r>
          </a:p>
          <a:p>
            <a:r>
              <a:rPr lang="en-US" sz="2200" dirty="0"/>
              <a:t>(send in all instances at once)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D5CF39-DEC0-AC44-9F30-9905CB870A2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26967" y="2175140"/>
            <a:ext cx="1228071" cy="3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1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D8C5-3400-2D49-A9E8-76731A13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train vs validation loss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4F2E-ADBE-5B48-938C-BE2FCE6B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46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DL networks have so many parameters, we can often get training error down to zero!</a:t>
            </a:r>
          </a:p>
          <a:p>
            <a:r>
              <a:rPr lang="en-US" dirty="0"/>
              <a:t>But, we care about generalization</a:t>
            </a:r>
          </a:p>
          <a:p>
            <a:r>
              <a:rPr lang="en-US" dirty="0"/>
              <a:t>Unfortunately, validation error often tracks away from training error as the number of epochs increases</a:t>
            </a:r>
          </a:p>
          <a:p>
            <a:r>
              <a:rPr lang="en-US" dirty="0"/>
              <a:t>This model is clearly overfitting</a:t>
            </a:r>
          </a:p>
          <a:p>
            <a:r>
              <a:rPr lang="en-US" dirty="0"/>
              <a:t>Need to use regularization to improve validation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D6592-1425-BA49-ACC2-B5A93AD8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56" y="1825625"/>
            <a:ext cx="5310697" cy="45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F8E6-823F-4B47-9E5E-1CF6F587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49E4-01FF-484C-B4F7-18A1D324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more training data; can try augmentation techniques</a:t>
            </a:r>
            <a:br>
              <a:rPr lang="en-US" dirty="0"/>
            </a:br>
            <a:r>
              <a:rPr lang="en-US" dirty="0"/>
              <a:t>(more data is likely to represent population distribution better)</a:t>
            </a:r>
          </a:p>
          <a:p>
            <a:r>
              <a:rPr lang="en-US" dirty="0"/>
              <a:t>Reduce number of model parameters (i.e., simplify it)</a:t>
            </a:r>
            <a:br>
              <a:rPr lang="en-US" dirty="0"/>
            </a:br>
            <a:r>
              <a:rPr lang="en-US" dirty="0"/>
              <a:t>(reduce power/ability to fit the noise)</a:t>
            </a:r>
          </a:p>
          <a:p>
            <a:r>
              <a:rPr lang="en-US" dirty="0"/>
              <a:t>Add drop out layers (randomly kill some neurons)</a:t>
            </a:r>
          </a:p>
          <a:p>
            <a:r>
              <a:rPr lang="en-US" dirty="0"/>
              <a:t>Weight decay (L2 regularization on model parameters,</a:t>
            </a:r>
            <a:br>
              <a:rPr lang="en-US" dirty="0"/>
            </a:br>
            <a:r>
              <a:rPr lang="en-US" dirty="0"/>
              <a:t>restrict model parameter search space)</a:t>
            </a:r>
          </a:p>
          <a:p>
            <a:r>
              <a:rPr lang="en-US" dirty="0"/>
              <a:t>Early stopping, when validation error starts to go up</a:t>
            </a:r>
            <a:br>
              <a:rPr lang="en-US" dirty="0"/>
            </a:br>
            <a:r>
              <a:rPr lang="en-US" dirty="0"/>
              <a:t>(generally we choose model that yields the best validation error)</a:t>
            </a:r>
          </a:p>
          <a:p>
            <a:r>
              <a:rPr lang="en-US" dirty="0"/>
              <a:t>Batch normalization has some small regularization effect</a:t>
            </a:r>
            <a:br>
              <a:rPr lang="en-US" dirty="0"/>
            </a:br>
            <a:r>
              <a:rPr lang="en-US" dirty="0"/>
              <a:t>(Force layer activation distributions to be 0-mean, variance 1)</a:t>
            </a:r>
          </a:p>
          <a:p>
            <a:r>
              <a:rPr lang="en-US" dirty="0"/>
              <a:t>Stochastic gradient descent tends to land on better generalizations</a:t>
            </a:r>
          </a:p>
        </p:txBody>
      </p:sp>
    </p:spTree>
    <p:extLst>
      <p:ext uri="{BB962C8B-B14F-4D97-AF65-F5344CB8AC3E}">
        <p14:creationId xmlns:p14="http://schemas.microsoft.com/office/powerpoint/2010/main" val="62398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BB8-CAA5-1F42-B08D-0261B89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is vectorization?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12DE-1617-EC4E-9C02-1F34D81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1017" cy="4351338"/>
          </a:xfrm>
        </p:spPr>
        <p:txBody>
          <a:bodyPr/>
          <a:lstStyle/>
          <a:p>
            <a:r>
              <a:rPr lang="en-US" dirty="0"/>
              <a:t>Use vectors not loops</a:t>
            </a:r>
          </a:p>
          <a:p>
            <a:r>
              <a:rPr lang="en-US" dirty="0"/>
              <a:t>For torch/</a:t>
            </a:r>
            <a:r>
              <a:rPr lang="en-US" dirty="0" err="1"/>
              <a:t>numpy</a:t>
            </a:r>
            <a:r>
              <a:rPr lang="en-US" dirty="0"/>
              <a:t> arrays, we can use vector math instead of a loop: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= a + b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  <a:p>
            <a:r>
              <a:rPr lang="en-US" dirty="0"/>
              <a:t>Gives an opportunity to execute vector addition in parallel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2542A-D601-5349-A7BA-43B6ED92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45" y="3303708"/>
            <a:ext cx="3224723" cy="262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5C4542-B8E3-7043-B999-D1C7A09136A6}"/>
              </a:ext>
            </a:extLst>
          </p:cNvPr>
          <p:cNvSpPr/>
          <p:nvPr/>
        </p:nvSpPr>
        <p:spPr>
          <a:xfrm>
            <a:off x="6774421" y="1825625"/>
            <a:ext cx="438774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dirty="0" err="1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600" dirty="0" err="1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(a)):</a:t>
            </a:r>
          </a:p>
          <a:p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c[</a:t>
            </a:r>
            <a:r>
              <a:rPr lang="en-US" sz="2600" dirty="0" err="1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600" dirty="0" err="1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sz="2600" dirty="0" err="1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3A41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6A33CD92-7C7E-6049-8DAE-C891DC1B4061}"/>
              </a:ext>
            </a:extLst>
          </p:cNvPr>
          <p:cNvSpPr/>
          <p:nvPr/>
        </p:nvSpPr>
        <p:spPr>
          <a:xfrm>
            <a:off x="10970005" y="2568642"/>
            <a:ext cx="798653" cy="1720715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0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EE7-548F-5846-9223-B8D1A2E4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Vectorization in training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ED768-6B57-BF4B-B513-4795997F7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2574"/>
                <a:ext cx="10515600" cy="4964389"/>
              </a:xfrm>
            </p:spPr>
            <p:txBody>
              <a:bodyPr/>
              <a:lstStyle/>
              <a:p>
                <a:r>
                  <a:rPr lang="en-US" dirty="0"/>
                  <a:t>Running one instance through network is how we think about it</a:t>
                </a:r>
              </a:p>
              <a:p>
                <a:r>
                  <a:rPr lang="en-US" dirty="0"/>
                  <a:t>In practice, we send a subset 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instances through the network in one go and compare all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predictions to 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Instead of looping through instances, we pass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through to use matrix-matrix multiplies instead of matrix-vector multiplies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ED768-6B57-BF4B-B513-4795997F7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2574"/>
                <a:ext cx="10515600" cy="4964389"/>
              </a:xfrm>
              <a:blipFill>
                <a:blip r:embed="rId2"/>
                <a:stretch>
                  <a:fillRect l="-1086" t="-2041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9F48A6-088B-5243-BCD0-F697CD4A4A69}"/>
              </a:ext>
            </a:extLst>
          </p:cNvPr>
          <p:cNvSpPr txBox="1"/>
          <p:nvPr/>
        </p:nvSpPr>
        <p:spPr>
          <a:xfrm>
            <a:off x="1168418" y="3466999"/>
            <a:ext cx="4134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epoch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nepochs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i in range(n):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x = X[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model(x)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E43BF-04BE-114B-AE4A-17DBDC45A07D}"/>
              </a:ext>
            </a:extLst>
          </p:cNvPr>
          <p:cNvSpPr txBox="1"/>
          <p:nvPr/>
        </p:nvSpPr>
        <p:spPr>
          <a:xfrm>
            <a:off x="6739238" y="3466999"/>
            <a:ext cx="4134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epoch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nepochs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model(X)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7374650-B51A-D744-B765-2D540150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633" y="5289470"/>
            <a:ext cx="1850296" cy="905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061480-A6D8-7A42-92EE-CF95F16DC198}"/>
              </a:ext>
            </a:extLst>
          </p:cNvPr>
          <p:cNvSpPr txBox="1"/>
          <p:nvPr/>
        </p:nvSpPr>
        <p:spPr>
          <a:xfrm>
            <a:off x="0" y="6488668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n=100, m=3, </a:t>
            </a:r>
            <a:r>
              <a:rPr lang="en-US" dirty="0" err="1"/>
              <a:t>n_neurons</a:t>
            </a:r>
            <a:r>
              <a:rPr lang="en-US" dirty="0"/>
              <a:t>=1 in 1x3 weight matrix W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701EE23-0BF2-324B-817C-A3E09044E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2979" y="4629763"/>
            <a:ext cx="2550443" cy="1015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3DC761-4C22-F54B-8297-C4D3D14F6884}"/>
              </a:ext>
            </a:extLst>
          </p:cNvPr>
          <p:cNvSpPr txBox="1"/>
          <p:nvPr/>
        </p:nvSpPr>
        <p:spPr>
          <a:xfrm>
            <a:off x="6937113" y="5462776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100</a:t>
            </a:r>
          </a:p>
          <a:p>
            <a:r>
              <a:rPr lang="en-US" sz="1600" dirty="0"/>
              <a:t>answers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E61168-0550-4340-AD3D-B07CC2033018}"/>
              </a:ext>
            </a:extLst>
          </p:cNvPr>
          <p:cNvCxnSpPr>
            <a:cxnSpLocks/>
          </p:cNvCxnSpPr>
          <p:nvPr/>
        </p:nvCxnSpPr>
        <p:spPr>
          <a:xfrm flipV="1">
            <a:off x="7780421" y="5307918"/>
            <a:ext cx="439009" cy="4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127FDF7C-6C91-A94E-8205-8EB2A0589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4582" y="5289470"/>
            <a:ext cx="2643947" cy="10345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84A447-C865-4846-A3D7-40A0FB26FB8C}"/>
              </a:ext>
            </a:extLst>
          </p:cNvPr>
          <p:cNvCxnSpPr>
            <a:cxnSpLocks/>
          </p:cNvCxnSpPr>
          <p:nvPr/>
        </p:nvCxnSpPr>
        <p:spPr>
          <a:xfrm>
            <a:off x="6404616" y="3468756"/>
            <a:ext cx="1" cy="327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>
            <a:extLst>
              <a:ext uri="{FF2B5EF4-FFF2-40B4-BE49-F238E27FC236}">
                <a16:creationId xmlns:a16="http://schemas.microsoft.com/office/drawing/2014/main" id="{D88B03AF-9BD7-8A43-A583-4EC03D8266CA}"/>
              </a:ext>
            </a:extLst>
          </p:cNvPr>
          <p:cNvSpPr/>
          <p:nvPr/>
        </p:nvSpPr>
        <p:spPr>
          <a:xfrm>
            <a:off x="229074" y="1377184"/>
            <a:ext cx="604723" cy="240962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D05EBE2A-237E-3E41-81DC-6203AF91B517}"/>
              </a:ext>
            </a:extLst>
          </p:cNvPr>
          <p:cNvSpPr/>
          <p:nvPr/>
        </p:nvSpPr>
        <p:spPr>
          <a:xfrm flipH="1">
            <a:off x="10798619" y="1915626"/>
            <a:ext cx="630266" cy="1898651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ADB6-AB73-C743-A99F-A8CAC8ED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neural network?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D15F6-EA22-9B4A-A945-B01EA0C52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020"/>
                <a:ext cx="10515600" cy="49428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Ignore the neural network metaphor, but know the terminology</a:t>
                </a:r>
              </a:p>
              <a:p>
                <a:r>
                  <a:rPr lang="en-US" dirty="0"/>
                  <a:t>A combination of linear and nonlinear transformations</a:t>
                </a:r>
              </a:p>
              <a:p>
                <a:pPr lvl="1"/>
                <a:r>
                  <a:rPr lang="en-US" dirty="0"/>
                  <a:t>Linear: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; called </a:t>
                </a:r>
                <a:r>
                  <a:rPr lang="en-US" i="1" dirty="0"/>
                  <a:t>activation function</a:t>
                </a:r>
              </a:p>
              <a:p>
                <a:r>
                  <a:rPr lang="en-US" dirty="0"/>
                  <a:t>Networks have multiple </a:t>
                </a:r>
                <a:r>
                  <a:rPr lang="en-US" i="1" dirty="0"/>
                  <a:t>layers</a:t>
                </a:r>
                <a:r>
                  <a:rPr lang="en-US" dirty="0"/>
                  <a:t>; a layer is a stack of </a:t>
                </a:r>
                <a:r>
                  <a:rPr lang="en-US" i="1" dirty="0"/>
                  <a:t>neurons</a:t>
                </a:r>
                <a:br>
                  <a:rPr lang="en-US" i="1" dirty="0"/>
                </a:br>
                <a:endParaRPr lang="en-US" i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Transforms raw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vector into better and better features, final linear layer can then make excellent prediction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D15F6-EA22-9B4A-A945-B01EA0C52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020"/>
                <a:ext cx="10515600" cy="4942855"/>
              </a:xfrm>
              <a:blipFill>
                <a:blip r:embed="rId2"/>
                <a:stretch>
                  <a:fillRect l="-1086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CDBFE3-C3A1-D542-862A-A0BAF354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67" y="3818768"/>
            <a:ext cx="8394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6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0671-745D-244C-B11C-14EA8E66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1F9FD-618F-704E-9CD1-09F845611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1722"/>
                <a:ext cx="10515600" cy="4825241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Vanilla deep learning models are layers of linear regression models glued together with nonlinear functions such as sigmoid/</a:t>
                </a:r>
                <a:r>
                  <a:rPr lang="en-US" dirty="0" err="1"/>
                  <a:t>ReLUs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Regressor: final layer transforms previous layer to single output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Classifier: add sigmoid to last regressor layer (2-class) or add </a:t>
                </a:r>
                <a:r>
                  <a:rPr lang="en-US" dirty="0" err="1"/>
                  <a:t>softmax</a:t>
                </a:r>
                <a:r>
                  <a:rPr lang="en-US" dirty="0"/>
                  <a:t> to last layer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neurons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-class)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Training a model means finding optimal (or good enough) model parameters as measured by a </a:t>
                </a:r>
                <a:r>
                  <a:rPr lang="en-US" i="1" dirty="0"/>
                  <a:t>loss </a:t>
                </a:r>
                <a:r>
                  <a:rPr lang="en-US" dirty="0"/>
                  <a:t>(cost or error) function; hyper parameters describe architecture and learning rate, amount of regularization, etc.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train using (stochastic) gradient descent; tuning model and hyper parameters is more or less trial and error </a:t>
                </a:r>
                <a:r>
                  <a:rPr lang="en-US" dirty="0">
                    <a:sym typeface="Wingdings" pitchFamily="2" charset="2"/>
                  </a:rPr>
                  <a:t> but experience helps a lot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1F9FD-618F-704E-9CD1-09F845611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1722"/>
                <a:ext cx="10515600" cy="4825241"/>
              </a:xfrm>
              <a:blipFill>
                <a:blip r:embed="rId2"/>
                <a:stretch>
                  <a:fillRect l="-844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69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8E0-CCC7-504A-8E04-17A3F65A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DL Building blocks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72270-1EF2-F14F-BEDA-0C2C02E75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165"/>
                <a:ext cx="10515600" cy="4582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Linear/logistic regression equivalents (one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instance):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72270-1EF2-F14F-BEDA-0C2C02E7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165"/>
                <a:ext cx="10515600" cy="4582798"/>
              </a:xfrm>
              <a:blipFill>
                <a:blip r:embed="rId2"/>
                <a:stretch>
                  <a:fillRect l="-108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09833E8-57F1-A44B-8A28-2E9706E5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27" y="537576"/>
            <a:ext cx="12192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B4183F-EEA6-D44F-BB2D-C1D558AEB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816" y="537576"/>
            <a:ext cx="431800" cy="46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A36BD-E5A5-5948-8340-36819AAA9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705" y="537576"/>
            <a:ext cx="431800" cy="469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E88794-F22F-BB4D-A469-180550E98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981" y="2697163"/>
            <a:ext cx="36576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B90C56-0EE4-9943-B5BA-F8DC38807345}"/>
              </a:ext>
            </a:extLst>
          </p:cNvPr>
          <p:cNvSpPr txBox="1"/>
          <p:nvPr/>
        </p:nvSpPr>
        <p:spPr>
          <a:xfrm>
            <a:off x="8183819" y="537553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Underfitting a bit here</a:t>
            </a:r>
          </a:p>
          <a:p>
            <a:r>
              <a:rPr lang="en-US" dirty="0"/>
              <a:t>(need more of a quadratic)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0156C-6AC3-4D46-8B66-B997B3EA223C}"/>
              </a:ext>
            </a:extLst>
          </p:cNvPr>
          <p:cNvSpPr txBox="1"/>
          <p:nvPr/>
        </p:nvSpPr>
        <p:spPr>
          <a:xfrm>
            <a:off x="959069" y="330683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227EB-BCF6-C843-B3AD-20EF45570B57}"/>
              </a:ext>
            </a:extLst>
          </p:cNvPr>
          <p:cNvSpPr txBox="1"/>
          <p:nvPr/>
        </p:nvSpPr>
        <p:spPr>
          <a:xfrm>
            <a:off x="959069" y="4682638"/>
            <a:ext cx="121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Two-class</a:t>
            </a:r>
            <a:br>
              <a:rPr lang="en-US" dirty="0"/>
            </a:br>
            <a:r>
              <a:rPr lang="en-US" dirty="0"/>
              <a:t>Classifier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3C7BA-4DCE-9E44-8517-2229ABECA71F}"/>
              </a:ext>
            </a:extLst>
          </p:cNvPr>
          <p:cNvSpPr txBox="1"/>
          <p:nvPr/>
        </p:nvSpPr>
        <p:spPr>
          <a:xfrm>
            <a:off x="6915621" y="9518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5436A-98DA-F742-B382-22225AAA2138}"/>
              </a:ext>
            </a:extLst>
          </p:cNvPr>
          <p:cNvSpPr txBox="1"/>
          <p:nvPr/>
        </p:nvSpPr>
        <p:spPr>
          <a:xfrm>
            <a:off x="8062431" y="9518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7F3C4-4EA4-D349-9EAF-6ECAC381A160}"/>
              </a:ext>
            </a:extLst>
          </p:cNvPr>
          <p:cNvSpPr txBox="1"/>
          <p:nvPr/>
        </p:nvSpPr>
        <p:spPr>
          <a:xfrm>
            <a:off x="9161927" y="97704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(rectified linear unit)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1A7F6-FB69-0A4E-82D9-049E75CB1918}"/>
              </a:ext>
            </a:extLst>
          </p:cNvPr>
          <p:cNvSpPr txBox="1"/>
          <p:nvPr/>
        </p:nvSpPr>
        <p:spPr>
          <a:xfrm>
            <a:off x="9870860" y="29554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50B0A0-1E90-2045-A7BF-F0B8D801F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885" y="2444231"/>
            <a:ext cx="3421669" cy="1821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1AA02D-BFA6-844F-8F87-3D80E7333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885" y="4383142"/>
            <a:ext cx="4498862" cy="147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DB8E73-CAC5-EE43-AFF5-C7B18563BAF5}"/>
                  </a:ext>
                </a:extLst>
              </p:cNvPr>
              <p:cNvSpPr/>
              <p:nvPr/>
            </p:nvSpPr>
            <p:spPr>
              <a:xfrm>
                <a:off x="1364806" y="5908609"/>
                <a:ext cx="555081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Assume we magically know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DB8E73-CAC5-EE43-AFF5-C7B18563B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06" y="5908609"/>
                <a:ext cx="5550815" cy="492443"/>
              </a:xfrm>
              <a:prstGeom prst="rect">
                <a:avLst/>
              </a:prstGeom>
              <a:blipFill>
                <a:blip r:embed="rId9"/>
                <a:stretch>
                  <a:fillRect l="-2055" t="-1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45DF3F-E36D-4B42-A222-C6FD98853047}"/>
                  </a:ext>
                </a:extLst>
              </p:cNvPr>
              <p:cNvSpPr txBox="1"/>
              <p:nvPr/>
            </p:nvSpPr>
            <p:spPr>
              <a:xfrm>
                <a:off x="-53571" y="6487068"/>
                <a:ext cx="7449155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(For simplicity, I'm using proper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dirty="0"/>
                  <a:t> in math but omitting transpose in diagrams)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45DF3F-E36D-4B42-A222-C6FD9885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71" y="6487068"/>
                <a:ext cx="7449155" cy="342979"/>
              </a:xfrm>
              <a:prstGeom prst="rect">
                <a:avLst/>
              </a:prstGeom>
              <a:blipFill>
                <a:blip r:embed="rId10"/>
                <a:stretch>
                  <a:fillRect l="-340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E02765-D9D0-CD40-9B83-255A7621B683}"/>
                  </a:ext>
                </a:extLst>
              </p:cNvPr>
              <p:cNvSpPr txBox="1"/>
              <p:nvPr/>
            </p:nvSpPr>
            <p:spPr>
              <a:xfrm>
                <a:off x="10683268" y="2482917"/>
                <a:ext cx="142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case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E02765-D9D0-CD40-9B83-255A7621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268" y="2482917"/>
                <a:ext cx="1426581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2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9078-A3CD-7149-A235-21E44F2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adding layers to get more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49B7-B0FC-A942-A3E6-50277DC37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But, sequence of linear models is just a linear model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scalar 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scalar)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PyTorch</a:t>
                </a:r>
                <a:r>
                  <a:rPr lang="en-US" dirty="0"/>
                  <a:t> code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49B7-B0FC-A942-A3E6-50277DC37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E81B015-AB34-2545-8053-265088B3DA7A}"/>
              </a:ext>
            </a:extLst>
          </p:cNvPr>
          <p:cNvSpPr/>
          <p:nvPr/>
        </p:nvSpPr>
        <p:spPr>
          <a:xfrm>
            <a:off x="3773873" y="5109295"/>
            <a:ext cx="351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(m, 1), # m features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(1, 1)</a:t>
            </a:r>
          </a:p>
          <a:p>
            <a:r>
              <a:rPr lang="en-US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D8DC23-E88C-E342-BE0F-DC29CEA7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58" y="3160891"/>
            <a:ext cx="36576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4D46D-73C1-AE4E-8D91-6256C7172055}"/>
              </a:ext>
            </a:extLst>
          </p:cNvPr>
          <p:cNvSpPr txBox="1"/>
          <p:nvPr/>
        </p:nvSpPr>
        <p:spPr>
          <a:xfrm>
            <a:off x="9236222" y="580008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just a line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8B9143-E18E-9D43-991E-D7CC8BD7D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80" y="3585582"/>
            <a:ext cx="4368800" cy="1181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9D24EB-01FC-4845-9523-BB9C650D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58" y="2387098"/>
            <a:ext cx="7966030" cy="5084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FFF77-9C77-4941-9A70-1E75E8CBD0EE}"/>
                  </a:ext>
                </a:extLst>
              </p:cNvPr>
              <p:cNvSpPr txBox="1"/>
              <p:nvPr/>
            </p:nvSpPr>
            <p:spPr>
              <a:xfrm>
                <a:off x="10765419" y="2976225"/>
                <a:ext cx="142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case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FFF77-9C77-4941-9A70-1E75E8CB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419" y="2976225"/>
                <a:ext cx="1426581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9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C285-6FD8-2C41-9BCC-D7294E34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introduce nonlinearity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169BE-6063-184A-91FE-2EF876FB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5" y="2814137"/>
            <a:ext cx="36576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52951-EB62-8041-A691-D0586CE6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82" y="2830036"/>
            <a:ext cx="3657600" cy="2743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631EB0-DCD2-864A-A64D-8DC68B6BEDB4}"/>
              </a:ext>
            </a:extLst>
          </p:cNvPr>
          <p:cNvSpPr/>
          <p:nvPr/>
        </p:nvSpPr>
        <p:spPr>
          <a:xfrm>
            <a:off x="9242855" y="365125"/>
            <a:ext cx="2627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(m, 1),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(1, 1)</a:t>
            </a:r>
          </a:p>
          <a:p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5806E-84C7-6341-8FCF-BCCB40A1B1D2}"/>
              </a:ext>
            </a:extLst>
          </p:cNvPr>
          <p:cNvSpPr txBox="1"/>
          <p:nvPr/>
        </p:nvSpPr>
        <p:spPr>
          <a:xfrm>
            <a:off x="7694539" y="5557337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idea here: Draw two lines</a:t>
            </a:r>
            <a:br>
              <a:rPr lang="en-US" dirty="0"/>
            </a:br>
            <a:r>
              <a:rPr lang="en-US" dirty="0"/>
              <a:t>then clip at intersection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33C2DE-42C7-D544-80CA-538F6ED6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97" y="1503680"/>
            <a:ext cx="5194300" cy="118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4B5704-7515-2449-8C05-251D85D8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526" y="1503680"/>
            <a:ext cx="5245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7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125-EC62-E441-972A-4642575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355186"/>
            <a:ext cx="11678477" cy="1022133"/>
          </a:xfrm>
        </p:spPr>
        <p:txBody>
          <a:bodyPr/>
          <a:lstStyle/>
          <a:p>
            <a:r>
              <a:rPr lang="en-US" dirty="0"/>
              <a:t>Stack linear models (neurons) for more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90C2-3914-6643-A249-846E097AA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473"/>
                <a:ext cx="10515600" cy="4593490"/>
              </a:xfrm>
            </p:spPr>
            <p:txBody>
              <a:bodyPr/>
              <a:lstStyle/>
              <a:p>
                <a:r>
                  <a:rPr lang="en-US" dirty="0"/>
                  <a:t>Stack gives layer: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lit/>
                      </m:rPr>
                      <a:rPr lang="en-US" i="1" smtClean="0">
                        <a:latin typeface="Cambria Math" panose="02040503050406030204" pitchFamily="18" charset="0"/>
                      </a:rPr>
                      <m:t>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90C2-3914-6643-A249-846E097AA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473"/>
                <a:ext cx="10515600" cy="4593490"/>
              </a:xfrm>
              <a:blipFill>
                <a:blip r:embed="rId2"/>
                <a:stretch>
                  <a:fillRect l="-1086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43BDC4D-134F-D84D-994F-56073479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18" y="1459990"/>
            <a:ext cx="4867661" cy="365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B2CCF-A8B2-5641-B47A-D8F843AFAAC8}"/>
              </a:ext>
            </a:extLst>
          </p:cNvPr>
          <p:cNvSpPr txBox="1"/>
          <p:nvPr/>
        </p:nvSpPr>
        <p:spPr>
          <a:xfrm>
            <a:off x="3536268" y="4895850"/>
            <a:ext cx="2563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(m, 5),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(5, 1)</a:t>
            </a:r>
          </a:p>
          <a:p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D080C-5365-9A47-B79B-11D541A4F483}"/>
                  </a:ext>
                </a:extLst>
              </p:cNvPr>
              <p:cNvSpPr txBox="1"/>
              <p:nvPr/>
            </p:nvSpPr>
            <p:spPr>
              <a:xfrm>
                <a:off x="0" y="6502814"/>
                <a:ext cx="324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those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different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D080C-5365-9A47-B79B-11D541A4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2814"/>
                <a:ext cx="3243773" cy="369332"/>
              </a:xfrm>
              <a:prstGeom prst="rect">
                <a:avLst/>
              </a:prstGeom>
              <a:blipFill>
                <a:blip r:embed="rId5"/>
                <a:stretch>
                  <a:fillRect l="-1563" t="-10345" r="-781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35D7EE-9882-C64D-9BDD-25CFC3DA8176}"/>
                  </a:ext>
                </a:extLst>
              </p:cNvPr>
              <p:cNvSpPr txBox="1"/>
              <p:nvPr/>
            </p:nvSpPr>
            <p:spPr>
              <a:xfrm>
                <a:off x="3930527" y="6502814"/>
                <a:ext cx="2772810" cy="38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for layer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35D7EE-9882-C64D-9BDD-25CFC3DA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27" y="6502814"/>
                <a:ext cx="2772810" cy="388311"/>
              </a:xfrm>
              <a:prstGeom prst="rect">
                <a:avLst/>
              </a:prstGeom>
              <a:blipFill>
                <a:blip r:embed="rId6"/>
                <a:stretch>
                  <a:fillRect t="-6452" r="-137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EDE742D-10AF-0942-891E-96652761E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78" y="3341371"/>
            <a:ext cx="5168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CEFC32-7068-4649-A78A-E6193ACBD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06904"/>
              </a:xfrm>
            </p:spPr>
            <p:txBody>
              <a:bodyPr/>
              <a:lstStyle/>
              <a:p>
                <a:r>
                  <a:rPr lang="en-US" dirty="0"/>
                  <a:t>Math for dataset 1D: weight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MPG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CEFC32-7068-4649-A78A-E6193ACBD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06904"/>
              </a:xfrm>
              <a:blipFill>
                <a:blip r:embed="rId2"/>
                <a:stretch>
                  <a:fillRect l="-2413" t="-3704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935FA76-997D-9047-AC3A-8643071F8ADE}"/>
              </a:ext>
            </a:extLst>
          </p:cNvPr>
          <p:cNvSpPr/>
          <p:nvPr/>
        </p:nvSpPr>
        <p:spPr>
          <a:xfrm>
            <a:off x="873643" y="4349669"/>
            <a:ext cx="2686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5),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(5, 2),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(2, 1)</a:t>
            </a:r>
          </a:p>
          <a:p>
            <a:r>
              <a:rPr lang="en-US" dirty="0"/>
              <a:t>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62EC8D-8537-DE4C-8CDC-71B4D9D8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2953" y="1871248"/>
            <a:ext cx="3381717" cy="11528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B80EA3-29F4-1E4B-A839-B9DBFB9E5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7093" y="3196811"/>
            <a:ext cx="3945336" cy="115285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EA54041-73BB-8E45-94BE-DC4F56CE0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7093" y="4522374"/>
            <a:ext cx="2261735" cy="1183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85A2F3-A902-DD47-A96F-5E3726FA17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0174" y="3750602"/>
            <a:ext cx="4293608" cy="32202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EA8B9A-3EB1-694E-ACF8-EE905A775774}"/>
              </a:ext>
            </a:extLst>
          </p:cNvPr>
          <p:cNvSpPr txBox="1"/>
          <p:nvPr/>
        </p:nvSpPr>
        <p:spPr>
          <a:xfrm>
            <a:off x="8865371" y="5724656"/>
            <a:ext cx="232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(courtesy of </a:t>
            </a:r>
            <a:r>
              <a:rPr lang="en-US" sz="1400" dirty="0" err="1"/>
              <a:t>TensorSensor</a:t>
            </a:r>
            <a:r>
              <a:rPr lang="en-US" sz="14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1B168C-F0E3-794E-8013-1F2C953BD8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65" y="1372029"/>
            <a:ext cx="6991966" cy="2697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D66DF-CF2B-7341-AAD2-0BBE404D41C6}"/>
                  </a:ext>
                </a:extLst>
              </p:cNvPr>
              <p:cNvSpPr txBox="1"/>
              <p:nvPr/>
            </p:nvSpPr>
            <p:spPr>
              <a:xfrm>
                <a:off x="9187960" y="1415564"/>
                <a:ext cx="1807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(leaving 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's)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8D66DF-CF2B-7341-AAD2-0BBE404D4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60" y="1415564"/>
                <a:ext cx="1807161" cy="369332"/>
              </a:xfrm>
              <a:prstGeom prst="rect">
                <a:avLst/>
              </a:prstGeom>
              <a:blipFill>
                <a:blip r:embed="rId11"/>
                <a:stretch>
                  <a:fillRect l="-2797" t="-6667" r="-20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52A08FE-6EFC-ED4A-A9D1-94DD3E9CDB6C}"/>
              </a:ext>
            </a:extLst>
          </p:cNvPr>
          <p:cNvSpPr/>
          <p:nvPr/>
        </p:nvSpPr>
        <p:spPr>
          <a:xfrm>
            <a:off x="8090404" y="5914452"/>
            <a:ext cx="3735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2"/>
              </a:rPr>
              <a:t>https://explained.ai/tensor-sensor/index.html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A8A0D-705B-0940-8C83-8BDF275744F7}"/>
                  </a:ext>
                </a:extLst>
              </p:cNvPr>
              <p:cNvSpPr txBox="1"/>
              <p:nvPr/>
            </p:nvSpPr>
            <p:spPr>
              <a:xfrm>
                <a:off x="6327201" y="3565936"/>
                <a:ext cx="142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case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A8A0D-705B-0940-8C83-8BDF2757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01" y="3565936"/>
                <a:ext cx="1426581" cy="369332"/>
              </a:xfrm>
              <a:prstGeom prst="rect">
                <a:avLst/>
              </a:prstGeom>
              <a:blipFill>
                <a:blip r:embed="rId13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0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348-73C8-124F-AAA7-407E19EF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strength can lead to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D0BC-E438-AC43-802F-28F85258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with too many parameters will overfit easily,</a:t>
            </a:r>
            <a:br>
              <a:rPr lang="en-US" dirty="0"/>
            </a:br>
            <a:r>
              <a:rPr lang="en-US" dirty="0"/>
              <a:t>if we train a long time</a:t>
            </a:r>
          </a:p>
          <a:p>
            <a:r>
              <a:rPr lang="en-US" dirty="0"/>
              <a:t>We'll look at regularization later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43707-FAB1-884E-A142-EF99FDF2A2C3}"/>
              </a:ext>
            </a:extLst>
          </p:cNvPr>
          <p:cNvSpPr txBox="1"/>
          <p:nvPr/>
        </p:nvSpPr>
        <p:spPr>
          <a:xfrm>
            <a:off x="2118231" y="3488229"/>
            <a:ext cx="2563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1000),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(1000, 1)</a:t>
            </a:r>
          </a:p>
          <a:p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EFC00-CC3A-2842-872F-8832710E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83" y="2276824"/>
            <a:ext cx="5200185" cy="39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25392</TotalTime>
  <Words>1958</Words>
  <Application>Microsoft Macintosh PowerPoint</Application>
  <PresentationFormat>Widescreen</PresentationFormat>
  <Paragraphs>237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Monaco</vt:lpstr>
      <vt:lpstr>Office Theme</vt:lpstr>
      <vt:lpstr>Fundamentals of deep learning</vt:lpstr>
      <vt:lpstr>Deep learning regressors</vt:lpstr>
      <vt:lpstr>What's a neural network?</vt:lpstr>
      <vt:lpstr> DL Building blocks </vt:lpstr>
      <vt:lpstr>Try adding layers to get more power</vt:lpstr>
      <vt:lpstr>Must introduce nonlinearity</vt:lpstr>
      <vt:lpstr>Stack linear models (neurons) for more power</vt:lpstr>
      <vt:lpstr>Math for dataset 1D: weight→MPG</vt:lpstr>
      <vt:lpstr>Too much strength can lead to overfitting</vt:lpstr>
      <vt:lpstr>Classifiers</vt:lpstr>
      <vt:lpstr>Binary classifiers</vt:lpstr>
      <vt:lpstr>Stack neurons and add layer</vt:lpstr>
      <vt:lpstr>More neurons: more complex decision surface</vt:lpstr>
      <vt:lpstr>Even ReLUs can get "curvy" surfaces</vt:lpstr>
      <vt:lpstr>k-class classifiers</vt:lpstr>
      <vt:lpstr>k-class classifiers</vt:lpstr>
      <vt:lpstr>Sample softmax computation</vt:lpstr>
      <vt:lpstr>Training deep learning networks</vt:lpstr>
      <vt:lpstr>What does training mean?</vt:lpstr>
      <vt:lpstr>Refresher: Loss functions</vt:lpstr>
      <vt:lpstr>Log loss</vt:lpstr>
      <vt:lpstr>Refresher: Minimize loss with Gradient descent</vt:lpstr>
      <vt:lpstr>If learning rate is too high?</vt:lpstr>
      <vt:lpstr>Training process</vt:lpstr>
      <vt:lpstr>Training loop</vt:lpstr>
      <vt:lpstr>Common train vs validation loss behavior</vt:lpstr>
      <vt:lpstr>Regularization techniques</vt:lpstr>
      <vt:lpstr>Aside: What is vectorization?</vt:lpstr>
      <vt:lpstr>Vectorization in training loop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deep learning</dc:title>
  <dc:creator>Terence Parr</dc:creator>
  <cp:lastModifiedBy>Terence Parr</cp:lastModifiedBy>
  <cp:revision>194</cp:revision>
  <cp:lastPrinted>2020-12-30T18:36:25Z</cp:lastPrinted>
  <dcterms:created xsi:type="dcterms:W3CDTF">2020-10-31T20:00:39Z</dcterms:created>
  <dcterms:modified xsi:type="dcterms:W3CDTF">2021-11-26T21:59:20Z</dcterms:modified>
</cp:coreProperties>
</file>