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/>
    <p:restoredTop sz="94423"/>
  </p:normalViewPr>
  <p:slideViewPr>
    <p:cSldViewPr snapToGrid="0" snapToObjects="1">
      <p:cViewPr varScale="1">
        <p:scale>
          <a:sx n="158" d="100"/>
          <a:sy n="158" d="100"/>
        </p:scale>
        <p:origin x="2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oervo.github.io/Algorithms-DataStructures-BigONotatio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y-first-foray-into-technology-c5b6e83fe8f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care about growth in effort, given growth in input; i.e., what is the marginal cost when increasing </a:t>
                </a:r>
                <a:r>
                  <a:rPr lang="en-US"/>
                  <a:t>input size </a:t>
                </a:r>
                <a:r>
                  <a:rPr lang="en-US" dirty="0"/>
                  <a:t>n to n+1?</a:t>
                </a:r>
              </a:p>
              <a:p>
                <a:r>
                  <a:rPr lang="en-US" dirty="0"/>
                  <a:t>The best picture comes from imagining </a:t>
                </a:r>
                <a:r>
                  <a:rPr lang="en-US" i="1" dirty="0"/>
                  <a:t>n</a:t>
                </a:r>
                <a:r>
                  <a:rPr lang="en-US" dirty="0"/>
                  <a:t> getting very big and the worst-case input scenario</a:t>
                </a:r>
              </a:p>
              <a:p>
                <a:r>
                  <a:rPr lang="en-US" dirty="0"/>
                  <a:t>This asymptotic behavior is called “big O” notation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ignore constants, keep only most important terms: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constant k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! are indistinguishable asymptotically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loops step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Ask: 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</a:t>
                </a:r>
                <a:r>
                  <a:rPr lang="en-US" i="1" dirty="0"/>
                  <a:t>n</a:t>
                </a:r>
                <a:r>
                  <a:rPr lang="en-US" dirty="0"/>
                  <a:t>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deep, going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/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What is cost of these loops assuming “a=…” costs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i="1" dirty="0"/>
                  <a:t> operations?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65DA1-0732-854C-A56F-F8EF08AF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3858442"/>
                <a:ext cx="8953092" cy="461665"/>
              </a:xfrm>
              <a:prstGeom prst="rect">
                <a:avLst/>
              </a:prstGeom>
              <a:blipFill>
                <a:blip r:embed="rId3"/>
                <a:stretch>
                  <a:fillRect l="-1133" t="-789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𝑛𝑐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54046" cy="547073"/>
              </a:xfrm>
              <a:prstGeom prst="rect">
                <a:avLst/>
              </a:prstGeom>
              <a:blipFill>
                <a:blip r:embed="rId4"/>
                <a:stretch>
                  <a:fillRect l="-1473" t="-115909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6"/>
            <a:ext cx="116280" cy="2188319"/>
          </a:xfrm>
          <a:prstGeom prst="bentConnector4">
            <a:avLst>
              <a:gd name="adj1" fmla="val -196594"/>
              <a:gd name="adj2" fmla="val 10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/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</m:nary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D7C81D-212B-DA4C-8A7E-9091076D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5" y="5332415"/>
                <a:ext cx="6933437" cy="547073"/>
              </a:xfrm>
              <a:prstGeom prst="rect">
                <a:avLst/>
              </a:prstGeom>
              <a:blipFill>
                <a:blip r:embed="rId5"/>
                <a:stretch>
                  <a:fillRect l="-1648" t="-118605" b="-1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2F295B-1F9D-4744-A3F7-917F0A46059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87772" y="2573086"/>
            <a:ext cx="3366028" cy="3032866"/>
          </a:xfrm>
          <a:prstGeom prst="bentConnector3">
            <a:avLst>
              <a:gd name="adj1" fmla="val 100019"/>
            </a:avLst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044E8A-151F-F947-B085-7DD529BB9453}"/>
              </a:ext>
            </a:extLst>
          </p:cNvPr>
          <p:cNvCxnSpPr>
            <a:cxnSpLocks/>
          </p:cNvCxnSpPr>
          <p:nvPr/>
        </p:nvCxnSpPr>
        <p:spPr>
          <a:xfrm>
            <a:off x="10962138" y="2573086"/>
            <a:ext cx="391662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1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doc):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1026" t="-2326" b="-20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(doc)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i="1" dirty="0"/>
                  <a:t>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912" t="-2907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doc: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doc: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to operate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1049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6D11E-292E-6448-9369-59F8F8511B81}"/>
              </a:ext>
            </a:extLst>
          </p:cNvPr>
          <p:cNvCxnSpPr>
            <a:cxnSpLocks/>
          </p:cNvCxnSpPr>
          <p:nvPr/>
        </p:nvCxnSpPr>
        <p:spPr>
          <a:xfrm flipV="1">
            <a:off x="3624689" y="3550024"/>
            <a:ext cx="4002483" cy="95325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num of nodes/values, count comparisons</a:t>
            </a:r>
          </a:p>
          <a:p>
            <a:r>
              <a:rPr lang="en-US" dirty="0"/>
              <a:t>Charge 2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2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n(n+1)/2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)/2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since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n(n+1) /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</a:t>
                          </a:r>
                          <a:r>
                            <a:rPr lang="en-US" sz="2000" baseline="0" dirty="0"/>
                            <a:t> + 2T(n/4))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6591428"/>
                  </p:ext>
                </p:extLst>
              </p:nvPr>
            </p:nvGraphicFramePr>
            <p:xfrm>
              <a:off x="132856" y="947718"/>
              <a:ext cx="12027613" cy="54881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686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676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1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891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159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62136" r="-131548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6891" t="-62136" r="-271429" b="-3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190" t="-299083" r="-131548" b="-52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then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79914274"/>
                  </p:ext>
                </p:extLst>
              </p:nvPr>
            </p:nvGraphicFramePr>
            <p:xfrm>
              <a:off x="283780" y="214615"/>
              <a:ext cx="11572598" cy="613363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97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99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25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164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5753144"/>
                      </a:ext>
                    </a:extLst>
                  </a:tr>
                  <a:tr h="1172395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530627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then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3463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" t="-359434" r="-50933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i="1" dirty="0"/>
                            <a:t>n </a:t>
                          </a:r>
                          <a:r>
                            <a:rPr lang="en-US" sz="2200" i="0" dirty="0"/>
                            <a:t>x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17048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unit of work: assignment, addition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Identify key size indicator: n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(closed form)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2"/>
                <a:stretch>
                  <a:fillRect l="-1674" t="-2204" r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3C8EFD99-5788-A046-B5E3-6E07655C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E0CDF-A078-654A-90BA-5677E2CC9A76}"/>
              </a:ext>
            </a:extLst>
          </p:cNvPr>
          <p:cNvCxnSpPr>
            <a:cxnSpLocks/>
          </p:cNvCxnSpPr>
          <p:nvPr/>
        </p:nvCxnSpPr>
        <p:spPr>
          <a:xfrm flipH="1">
            <a:off x="4389120" y="3041935"/>
            <a:ext cx="4428462" cy="83867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908E1-0CDF-7449-B71B-6B52435DF055}"/>
              </a:ext>
            </a:extLst>
          </p:cNvPr>
          <p:cNvCxnSpPr>
            <a:cxnSpLocks/>
          </p:cNvCxnSpPr>
          <p:nvPr/>
        </p:nvCxnSpPr>
        <p:spPr>
          <a:xfrm flipH="1">
            <a:off x="2917117" y="3095725"/>
            <a:ext cx="7302648" cy="229219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 / 2</m:t>
                    </m:r>
                  </m:oMath>
                </a14:m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+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71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0" y="6427113"/>
            <a:ext cx="77540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 are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Space complexity </a:t>
            </a:r>
            <a:r>
              <a:rPr lang="en-US" dirty="0"/>
              <a:t>measures the amount of storage necessary to execute an algorithm as a function of input size</a:t>
            </a:r>
          </a:p>
          <a:p>
            <a:r>
              <a:rPr lang="en-US" b="1" dirty="0"/>
              <a:t>Time complexity </a:t>
            </a:r>
            <a:r>
              <a:rPr lang="en-US" dirty="0"/>
              <a:t>measures the amount of work ("time")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input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5022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http://cooervo.github.io/Algorithms-DataStructures-BigONotation/index.html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4948E-D220-DC45-B033-D717191469C2}"/>
              </a:ext>
            </a:extLst>
          </p:cNvPr>
          <p:cNvSpPr txBox="1"/>
          <p:nvPr/>
        </p:nvSpPr>
        <p:spPr>
          <a:xfrm>
            <a:off x="4750676" y="6334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-26434" y="657951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Plot from 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https://medium.freecodecamp.org/my-first-foray-into-technology-c5b6e83fe8f1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40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log 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15608</TotalTime>
  <Words>3065</Words>
  <Application>Microsoft Macintosh PowerPoint</Application>
  <PresentationFormat>Widescreen</PresentationFormat>
  <Paragraphs>321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Ask: 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Terence Parr</cp:lastModifiedBy>
  <cp:revision>227</cp:revision>
  <cp:lastPrinted>2021-04-01T20:47:12Z</cp:lastPrinted>
  <dcterms:created xsi:type="dcterms:W3CDTF">2019-01-21T17:36:43Z</dcterms:created>
  <dcterms:modified xsi:type="dcterms:W3CDTF">2022-02-11T00:07:50Z</dcterms:modified>
</cp:coreProperties>
</file>