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7333">
          <p15:clr>
            <a:srgbClr val="A4A3A4"/>
          </p15:clr>
        </p15:guide>
        <p15:guide id="9" pos="347">
          <p15:clr>
            <a:srgbClr val="A4A3A4"/>
          </p15:clr>
        </p15:guide>
        <p15:guide id="10" pos="3840">
          <p15:clr>
            <a:srgbClr val="A4A3A4"/>
          </p15:clr>
        </p15:guide>
        <p15:guide id="11" pos="3749">
          <p15:clr>
            <a:srgbClr val="A4A3A4"/>
          </p15:clr>
        </p15:guide>
        <p15:guide id="12" pos="390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" orient="horz"/>
        <p:guide pos="618" orient="horz"/>
        <p:guide pos="754" orient="horz"/>
        <p:guide pos="3974" orient="horz"/>
        <p:guide pos="4065" orient="horz"/>
        <p:guide pos="4247" orient="horz"/>
        <p:guide pos="3748" orient="horz"/>
        <p:guide pos="7333"/>
        <p:guide pos="347"/>
        <p:guide pos="3840"/>
        <p:guide pos="3749"/>
        <p:guide pos="390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76" orient="horz"/>
        <p:guide pos="5465" orient="horz"/>
        <p:guide pos="5759" orient="horz"/>
        <p:guide pos="5511" orient="horz"/>
        <p:guide pos="5692" orient="horz"/>
        <p:guide pos="3974"/>
        <p:guide pos="34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设计素材\shadow.png" id="3" name="Google Shape;3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75" y="5292080"/>
            <a:ext cx="5759450" cy="37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/>
          <p:nvPr>
            <p:ph idx="2" type="hd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19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194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1939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1939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1939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页</a:t>
            </a:r>
            <a:endParaRPr/>
          </a:p>
        </p:txBody>
      </p:sp>
      <p:cxnSp>
        <p:nvCxnSpPr>
          <p:cNvPr id="10" name="Google Shape;10;n"/>
          <p:cNvCxnSpPr/>
          <p:nvPr/>
        </p:nvCxnSpPr>
        <p:spPr>
          <a:xfrm>
            <a:off x="0" y="723669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n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n"/>
          <p:cNvCxnSpPr/>
          <p:nvPr/>
        </p:nvCxnSpPr>
        <p:spPr>
          <a:xfrm>
            <a:off x="0" y="8676457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 b="0"/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 </a:t>
            </a:r>
            <a:fld id="{00000000-1234-1234-1234-123412341234}" type="slidenum">
              <a:rPr lang="en-US"/>
              <a:t>‹#›</a:t>
            </a:fld>
            <a:r>
              <a:rPr lang="en-US"/>
              <a:t> 页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8110" lvl="0" marL="1714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 </a:t>
            </a:r>
            <a:fld id="{00000000-1234-1234-1234-123412341234}" type="slidenum">
              <a:rPr lang="en-US"/>
              <a:t>‹#›</a:t>
            </a:fld>
            <a:r>
              <a:rPr lang="en-US"/>
              <a:t> 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-404813" y="971550"/>
            <a:ext cx="7670700" cy="43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-404813" y="971550"/>
            <a:ext cx="7670801" cy="4316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9f7e4e3a2_0_6:notes"/>
          <p:cNvSpPr/>
          <p:nvPr>
            <p:ph idx="2" type="sldImg"/>
          </p:nvPr>
        </p:nvSpPr>
        <p:spPr>
          <a:xfrm>
            <a:off x="-404813" y="971550"/>
            <a:ext cx="7670700" cy="43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39f7e4e3a2_0_6:notes"/>
          <p:cNvSpPr txBox="1"/>
          <p:nvPr>
            <p:ph idx="1" type="body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40"/>
              <a:buNone/>
            </a:pPr>
            <a:r>
              <a:t/>
            </a:r>
            <a:endParaRPr b="0"/>
          </a:p>
        </p:txBody>
      </p:sp>
      <p:sp>
        <p:nvSpPr>
          <p:cNvPr id="201" name="Google Shape;201;g139f7e4e3a2_0_6:notes"/>
          <p:cNvSpPr txBox="1"/>
          <p:nvPr>
            <p:ph idx="12" type="sldNum"/>
          </p:nvPr>
        </p:nvSpPr>
        <p:spPr>
          <a:xfrm>
            <a:off x="3884613" y="8748713"/>
            <a:ext cx="24240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 </a:t>
            </a:r>
            <a:fld id="{00000000-1234-1234-1234-123412341234}" type="slidenum">
              <a:rPr lang="en-US"/>
              <a:t>‹#›</a:t>
            </a:fld>
            <a:r>
              <a:rPr lang="en-US"/>
              <a:t> 页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SINGL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type="ctrTitle"/>
          </p:nvPr>
        </p:nvSpPr>
        <p:spPr>
          <a:xfrm>
            <a:off x="550862" y="3573016"/>
            <a:ext cx="11090275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50862" y="4394132"/>
            <a:ext cx="11090275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TEX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sz="28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1_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BAR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27050" y="1125538"/>
            <a:ext cx="54737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91250" y="1125538"/>
            <a:ext cx="54737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E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27051" y="1125538"/>
            <a:ext cx="54737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27051" y="1844825"/>
            <a:ext cx="5469467" cy="446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91250" y="1125538"/>
            <a:ext cx="54737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93367" y="1844825"/>
            <a:ext cx="5471584" cy="446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ITLE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27051" y="273051"/>
            <a:ext cx="11137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27382" y="1125538"/>
            <a:ext cx="6898217" cy="51831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7536161" y="1125538"/>
            <a:ext cx="4093633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">
  <p:cSld name="PIC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>
            <p:ph idx="2" type="pic"/>
          </p:nvPr>
        </p:nvSpPr>
        <p:spPr>
          <a:xfrm>
            <a:off x="527050" y="1125538"/>
            <a:ext cx="11137900" cy="5111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9"/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Add title here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-SINGLE">
  <p:cSld name="PIC-SING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1" y="1125538"/>
            <a:ext cx="12191999" cy="5111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0"/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Add title here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ctrTitle"/>
          </p:nvPr>
        </p:nvSpPr>
        <p:spPr>
          <a:xfrm>
            <a:off x="576634" y="3377381"/>
            <a:ext cx="11064503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Song Title Generation</a:t>
            </a:r>
            <a:endParaRPr/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576634" y="4198497"/>
            <a:ext cx="11064503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Billy, Fan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015158" y="1268760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3488358" y="1268760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2015158" y="2063777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3488358" y="2063777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2015158" y="2858794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3488358" y="2858794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General Workflow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2015158" y="3653811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488358" y="3653811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2015158" y="4448828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3488358" y="4448828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Edge Cases</a:t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2015158" y="5243847"/>
            <a:ext cx="129614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488358" y="5243847"/>
            <a:ext cx="6224934" cy="5980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Lessons Learnt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3909221" y="1835869"/>
            <a:ext cx="3506700" cy="3506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Project Goals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445432" y="3133558"/>
            <a:ext cx="886500" cy="8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13"/>
          <p:cNvSpPr/>
          <p:nvPr/>
        </p:nvSpPr>
        <p:spPr>
          <a:xfrm rot="10800000">
            <a:off x="7158446" y="3344487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13"/>
          <p:cNvSpPr/>
          <p:nvPr/>
        </p:nvSpPr>
        <p:spPr>
          <a:xfrm rot="10800000">
            <a:off x="6849558" y="4398148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13"/>
          <p:cNvSpPr/>
          <p:nvPr/>
        </p:nvSpPr>
        <p:spPr>
          <a:xfrm rot="10800000">
            <a:off x="6008883" y="5067871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3"/>
          <p:cNvSpPr/>
          <p:nvPr/>
        </p:nvSpPr>
        <p:spPr>
          <a:xfrm rot="10800000">
            <a:off x="4967947" y="5108262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3"/>
          <p:cNvSpPr/>
          <p:nvPr/>
        </p:nvSpPr>
        <p:spPr>
          <a:xfrm rot="10800000">
            <a:off x="4134960" y="4514498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3"/>
          <p:cNvSpPr/>
          <p:nvPr/>
        </p:nvSpPr>
        <p:spPr>
          <a:xfrm rot="10800000">
            <a:off x="3851228" y="2173965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3"/>
          <p:cNvSpPr/>
          <p:nvPr/>
        </p:nvSpPr>
        <p:spPr>
          <a:xfrm rot="10800000">
            <a:off x="4777552" y="1589888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3"/>
          <p:cNvSpPr/>
          <p:nvPr/>
        </p:nvSpPr>
        <p:spPr>
          <a:xfrm rot="10800000">
            <a:off x="5886739" y="1617750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13"/>
          <p:cNvSpPr/>
          <p:nvPr/>
        </p:nvSpPr>
        <p:spPr>
          <a:xfrm rot="10800000">
            <a:off x="6787444" y="2279229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606325" y="2631025"/>
            <a:ext cx="23742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 Black"/>
              <a:buNone/>
            </a:pPr>
            <a:r>
              <a:rPr lang="en-US" sz="15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NLP Summarization:</a:t>
            </a:r>
            <a:endParaRPr sz="11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 NLG model that generates song titles based on lyrics</a:t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6113562" y="1833571"/>
            <a:ext cx="3506700" cy="3506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Approach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2358213" y="3338943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717800" y="2335983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626578" y="1734361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748512" y="1774970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664901" y="2452134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5649773" y="3131260"/>
            <a:ext cx="886500" cy="8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381330" y="4225367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557907" y="4912343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3504520" y="4940281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655716" y="4330701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14"/>
          <p:cNvSpPr/>
          <p:nvPr/>
        </p:nvSpPr>
        <p:spPr>
          <a:xfrm rot="10800000">
            <a:off x="9362787" y="3342189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14"/>
          <p:cNvSpPr/>
          <p:nvPr/>
        </p:nvSpPr>
        <p:spPr>
          <a:xfrm rot="10800000">
            <a:off x="9053899" y="4395850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p14"/>
          <p:cNvSpPr/>
          <p:nvPr/>
        </p:nvSpPr>
        <p:spPr>
          <a:xfrm rot="10800000">
            <a:off x="8213224" y="5065573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14"/>
          <p:cNvSpPr/>
          <p:nvPr/>
        </p:nvSpPr>
        <p:spPr>
          <a:xfrm rot="10800000">
            <a:off x="7172288" y="5105964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14"/>
          <p:cNvSpPr/>
          <p:nvPr/>
        </p:nvSpPr>
        <p:spPr>
          <a:xfrm rot="10800000">
            <a:off x="6339301" y="4512200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14"/>
          <p:cNvSpPr/>
          <p:nvPr/>
        </p:nvSpPr>
        <p:spPr>
          <a:xfrm rot="10800000">
            <a:off x="6055569" y="2171667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" name="Google Shape;130;p14"/>
          <p:cNvSpPr/>
          <p:nvPr/>
        </p:nvSpPr>
        <p:spPr>
          <a:xfrm rot="10800000">
            <a:off x="6981893" y="1587590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Google Shape;131;p14"/>
          <p:cNvSpPr/>
          <p:nvPr/>
        </p:nvSpPr>
        <p:spPr>
          <a:xfrm rot="10800000">
            <a:off x="8091080" y="1615452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14"/>
          <p:cNvSpPr/>
          <p:nvPr/>
        </p:nvSpPr>
        <p:spPr>
          <a:xfrm rot="10800000">
            <a:off x="8991785" y="2276931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3055570" y="2628681"/>
            <a:ext cx="227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Model 1:</a:t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Fine-tuned T5 Transformer Model.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6860181" y="2634614"/>
            <a:ext cx="227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Model 2:</a:t>
            </a:r>
            <a:endParaRPr sz="32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</a:rPr>
              <a:t>HuggingFace Autotrain Model.</a:t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General Workflow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27050" y="1411700"/>
            <a:ext cx="9270000" cy="32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39896" y="2554975"/>
            <a:ext cx="1400100" cy="994200"/>
          </a:xfrm>
          <a:prstGeom prst="homePlate">
            <a:avLst>
              <a:gd fmla="val 5574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348025" y="2559025"/>
            <a:ext cx="2510400" cy="986100"/>
          </a:xfrm>
          <a:prstGeom prst="chevron">
            <a:avLst>
              <a:gd fmla="val 5459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626399" y="2559025"/>
            <a:ext cx="2142600" cy="986100"/>
          </a:xfrm>
          <a:prstGeom prst="chevron">
            <a:avLst>
              <a:gd fmla="val 5459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61404" y="2764674"/>
            <a:ext cx="99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189950" y="2764675"/>
            <a:ext cx="1498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3778675" y="2852748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Connecting pretrained T5 model head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154462" y="2249897"/>
            <a:ext cx="2510400" cy="1604400"/>
          </a:xfrm>
          <a:prstGeom prst="chevron">
            <a:avLst>
              <a:gd fmla="val 49846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9654400" y="2559025"/>
            <a:ext cx="1833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 Black"/>
              <a:buNone/>
            </a:pPr>
            <a:r>
              <a:rPr b="1" lang="en-US" sz="24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Generate</a:t>
            </a:r>
            <a:r>
              <a:rPr b="1" lang="en-US" sz="24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 Title</a:t>
            </a:r>
            <a:endParaRPr b="1" sz="10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456488" y="2554975"/>
            <a:ext cx="2510400" cy="986100"/>
          </a:xfrm>
          <a:prstGeom prst="chevron">
            <a:avLst>
              <a:gd fmla="val 5459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7538025" y="2554975"/>
            <a:ext cx="2014500" cy="986100"/>
          </a:xfrm>
          <a:prstGeom prst="chevron">
            <a:avLst>
              <a:gd fmla="val 5459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6074488" y="2852748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794875" y="2848673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Metric (log loss)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Model Evaluation</a:t>
            </a:r>
            <a:endParaRPr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713498" y="1844896"/>
            <a:ext cx="2448272" cy="2001765"/>
            <a:chOff x="1640261" y="1844824"/>
            <a:chExt cx="2448272" cy="3888432"/>
          </a:xfrm>
        </p:grpSpPr>
        <p:sp>
          <p:nvSpPr>
            <p:cNvPr id="159" name="Google Shape;159;p16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fmla="val 156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78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u="sng">
                  <a:solidFill>
                    <a:schemeClr val="accent2"/>
                  </a:solidFill>
                </a:rPr>
                <a:t>Fine Tuned</a:t>
              </a:r>
              <a:r>
                <a:rPr b="1" lang="en-US" sz="1600" u="sng">
                  <a:solidFill>
                    <a:schemeClr val="accent2"/>
                  </a:solidFill>
                </a:rPr>
                <a:t> T5 Version 1:</a:t>
              </a:r>
              <a:endParaRPr b="1" sz="1600" u="sng">
                <a:solidFill>
                  <a:schemeClr val="accent2"/>
                </a:solidFill>
              </a:endParaRPr>
            </a:p>
            <a:p>
              <a:pPr indent="-93980" lvl="0" marL="9398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Average Fuzzy Wuzzy Score: </a:t>
              </a:r>
              <a:r>
                <a:rPr b="1" lang="en-US">
                  <a:solidFill>
                    <a:schemeClr val="accent2"/>
                  </a:solidFill>
                </a:rPr>
                <a:t>29.46</a:t>
              </a: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3499431" y="1844882"/>
            <a:ext cx="2448272" cy="2001765"/>
            <a:chOff x="1640261" y="1844824"/>
            <a:chExt cx="2448272" cy="3888432"/>
          </a:xfrm>
        </p:grpSpPr>
        <p:sp>
          <p:nvSpPr>
            <p:cNvPr id="164" name="Google Shape;164;p16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fmla="val 156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78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u="sng">
                  <a:solidFill>
                    <a:schemeClr val="accent2"/>
                  </a:solidFill>
                </a:rPr>
                <a:t>Fine Tuned T5 Version 2:</a:t>
              </a:r>
              <a:endParaRPr u="sng">
                <a:solidFill>
                  <a:schemeClr val="accent2"/>
                </a:solidFill>
              </a:endParaRPr>
            </a:p>
            <a:p>
              <a:pPr indent="-93980" lvl="0" marL="9398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Average Fuzzy Wuzzy Score: </a:t>
              </a:r>
              <a:r>
                <a:rPr b="1" lang="en-US">
                  <a:solidFill>
                    <a:schemeClr val="accent2"/>
                  </a:solidFill>
                </a:rPr>
                <a:t>40.47</a:t>
              </a: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6285306" y="1844731"/>
            <a:ext cx="2448272" cy="2001765"/>
            <a:chOff x="1640261" y="1844824"/>
            <a:chExt cx="2448272" cy="3888432"/>
          </a:xfrm>
        </p:grpSpPr>
        <p:sp>
          <p:nvSpPr>
            <p:cNvPr id="169" name="Google Shape;169;p16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fmla="val 156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78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u="sng">
                  <a:solidFill>
                    <a:schemeClr val="accent2"/>
                  </a:solidFill>
                </a:rPr>
                <a:t>Fine Tuned T5 Version 3:</a:t>
              </a:r>
              <a:endParaRPr u="sng">
                <a:solidFill>
                  <a:schemeClr val="accent2"/>
                </a:solidFill>
              </a:endParaRPr>
            </a:p>
            <a:p>
              <a:pPr indent="-93980" lvl="0" marL="9398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Average Fuzzy Wuzzy Score: </a:t>
              </a:r>
              <a:r>
                <a:rPr b="1" lang="en-US">
                  <a:solidFill>
                    <a:schemeClr val="accent2"/>
                  </a:solidFill>
                </a:rPr>
                <a:t>59.83</a:t>
              </a: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73" name="Google Shape;173;p16"/>
          <p:cNvSpPr/>
          <p:nvPr/>
        </p:nvSpPr>
        <p:spPr>
          <a:xfrm>
            <a:off x="1456121" y="1196976"/>
            <a:ext cx="963000" cy="96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48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242075" y="1196976"/>
            <a:ext cx="963000" cy="96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48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028032" y="1196976"/>
            <a:ext cx="963000" cy="96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48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9071375" y="1844843"/>
            <a:ext cx="2448300" cy="2001697"/>
            <a:chOff x="1640261" y="1844824"/>
            <a:chExt cx="2448300" cy="3888300"/>
          </a:xfrm>
        </p:grpSpPr>
        <p:sp>
          <p:nvSpPr>
            <p:cNvPr id="177" name="Google Shape;177;p16"/>
            <p:cNvSpPr/>
            <p:nvPr/>
          </p:nvSpPr>
          <p:spPr>
            <a:xfrm>
              <a:off x="1640261" y="1844824"/>
              <a:ext cx="2448300" cy="3888300"/>
            </a:xfrm>
            <a:prstGeom prst="roundRect">
              <a:avLst>
                <a:gd fmla="val 1563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kx="-120009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78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835696" y="2348880"/>
              <a:ext cx="2057400" cy="27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648498" y="5209779"/>
              <a:ext cx="431700" cy="43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918659" y="2471576"/>
              <a:ext cx="1933200" cy="8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u="sng">
                  <a:solidFill>
                    <a:schemeClr val="accent2"/>
                  </a:solidFill>
                </a:rPr>
                <a:t>Hugging Face </a:t>
              </a:r>
              <a:r>
                <a:rPr b="1" lang="en-US" sz="1600" u="sng">
                  <a:solidFill>
                    <a:schemeClr val="accent2"/>
                  </a:solidFill>
                </a:rPr>
                <a:t>Autotrain:</a:t>
              </a:r>
              <a:endParaRPr u="sng">
                <a:solidFill>
                  <a:schemeClr val="accent2"/>
                </a:solidFill>
              </a:endParaRPr>
            </a:p>
            <a:p>
              <a:pPr indent="-93980" lvl="0" marL="9398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Average Fuzzy Wuzzy Score: </a:t>
              </a:r>
              <a:r>
                <a:rPr b="1" lang="en-US">
                  <a:solidFill>
                    <a:schemeClr val="accent2"/>
                  </a:solidFill>
                </a:rPr>
                <a:t>67.87</a:t>
              </a: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81" name="Google Shape;181;p16"/>
          <p:cNvSpPr/>
          <p:nvPr/>
        </p:nvSpPr>
        <p:spPr>
          <a:xfrm>
            <a:off x="9814007" y="1196976"/>
            <a:ext cx="963000" cy="96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sz="48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0" y="4285696"/>
            <a:ext cx="10741627" cy="2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Edge Cases</a:t>
            </a:r>
            <a:endParaRPr/>
          </a:p>
        </p:txBody>
      </p:sp>
      <p:pic>
        <p:nvPicPr>
          <p:cNvPr descr="Text&#10;&#10;Description automatically generated"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11360" r="0" t="1277"/>
          <a:stretch/>
        </p:blipFill>
        <p:spPr>
          <a:xfrm>
            <a:off x="407368" y="908720"/>
            <a:ext cx="4896544" cy="5820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 with medium confidence" id="189" name="Google Shape;189;p17"/>
          <p:cNvPicPr preferRelativeResize="0"/>
          <p:nvPr/>
        </p:nvPicPr>
        <p:blipFill rotWithShape="1">
          <a:blip r:embed="rId4">
            <a:alphaModFix/>
          </a:blip>
          <a:srcRect b="40321" l="0" r="0" t="0"/>
          <a:stretch/>
        </p:blipFill>
        <p:spPr>
          <a:xfrm>
            <a:off x="5920592" y="304926"/>
            <a:ext cx="4808770" cy="3150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190" name="Google Shape;190;p17"/>
          <p:cNvPicPr preferRelativeResize="0"/>
          <p:nvPr/>
        </p:nvPicPr>
        <p:blipFill rotWithShape="1">
          <a:blip r:embed="rId5">
            <a:alphaModFix/>
          </a:blip>
          <a:srcRect b="0" l="15" r="-14" t="46169"/>
          <a:stretch/>
        </p:blipFill>
        <p:spPr>
          <a:xfrm>
            <a:off x="5920592" y="3578751"/>
            <a:ext cx="4808770" cy="305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Lessons Learnt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527871" y="1495855"/>
            <a:ext cx="10104632" cy="2221178"/>
          </a:xfrm>
          <a:prstGeom prst="roundRect">
            <a:avLst>
              <a:gd fmla="val 601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Went Well: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Overall results were very promising.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000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Hugging Face Model ga</a:t>
            </a:r>
            <a:r>
              <a:rPr lang="en-US" sz="2000">
                <a:solidFill>
                  <a:schemeClr val="dk1"/>
                </a:solidFill>
              </a:rPr>
              <a:t>ve us the best results and was very user friendly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 flipH="1">
            <a:off x="527044" y="3413932"/>
            <a:ext cx="8449200" cy="1348200"/>
          </a:xfrm>
          <a:prstGeom prst="roundRect">
            <a:avLst>
              <a:gd fmla="val 601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Problems Faced: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found it difficult to fine tune our own model</a:t>
            </a:r>
            <a:r>
              <a:rPr lang="en-US" sz="2000">
                <a:solidFill>
                  <a:schemeClr val="dk1"/>
                </a:solidFill>
              </a:rPr>
              <a:t> (eg. finding the </a:t>
            </a:r>
            <a:r>
              <a:rPr lang="en-US" sz="2000">
                <a:solidFill>
                  <a:schemeClr val="dk1"/>
                </a:solidFill>
              </a:rPr>
              <a:t>critical parameters with the optimal rate</a:t>
            </a:r>
            <a:r>
              <a:rPr lang="en-US" sz="2000">
                <a:solidFill>
                  <a:schemeClr val="dk1"/>
                </a:solidFill>
              </a:rPr>
              <a:t>),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to results which weren’t as good.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Difficulty dealing with edge cases where the song title is not related to the lyrics.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ctrTitle"/>
          </p:nvPr>
        </p:nvSpPr>
        <p:spPr>
          <a:xfrm>
            <a:off x="576634" y="3377381"/>
            <a:ext cx="11064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PAGE">
  <a:themeElements>
    <a:clrScheme name="自定义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33CCFF"/>
      </a:accent1>
      <a:accent2>
        <a:srgbClr val="0066CC"/>
      </a:accent2>
      <a:accent3>
        <a:srgbClr val="FF0000"/>
      </a:accent3>
      <a:accent4>
        <a:srgbClr val="CC000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