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B34"/>
    <a:srgbClr val="252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2"/>
    <p:restoredTop sz="93706"/>
  </p:normalViewPr>
  <p:slideViewPr>
    <p:cSldViewPr snapToGrid="0" snapToObjects="1">
      <p:cViewPr>
        <p:scale>
          <a:sx n="110" d="100"/>
          <a:sy n="110" d="100"/>
        </p:scale>
        <p:origin x="16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rongerschel/Documents/Cosine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rongerschel/Documents/Cosine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All True: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(Sheet1!$A$1,Sheet1!$A$8,Sheet1!$A$16,Sheet1!$A$11,Sheet1!$A$21,Sheet1!$A$26,Sheet1!$A$31,Sheet1!$A$36)</c:f>
              <c:strCache>
                <c:ptCount val="8"/>
                <c:pt idx="0">
                  <c:v>All True:</c:v>
                </c:pt>
                <c:pt idx="2">
                  <c:v>SW, S</c:v>
                </c:pt>
                <c:pt idx="3">
                  <c:v>P, SW</c:v>
                </c:pt>
                <c:pt idx="4">
                  <c:v>S</c:v>
                </c:pt>
                <c:pt idx="5">
                  <c:v>SW</c:v>
                </c:pt>
                <c:pt idx="6">
                  <c:v>P</c:v>
                </c:pt>
                <c:pt idx="7">
                  <c:v>None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0.007969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P, 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(Sheet1!$A$1,Sheet1!$A$8,Sheet1!$A$16,Sheet1!$A$11,Sheet1!$A$21,Sheet1!$A$26,Sheet1!$A$31,Sheet1!$A$36)</c:f>
              <c:strCache>
                <c:ptCount val="8"/>
                <c:pt idx="0">
                  <c:v>All True:</c:v>
                </c:pt>
                <c:pt idx="2">
                  <c:v>SW, S</c:v>
                </c:pt>
                <c:pt idx="3">
                  <c:v>P, SW</c:v>
                </c:pt>
                <c:pt idx="4">
                  <c:v>S</c:v>
                </c:pt>
                <c:pt idx="5">
                  <c:v>SW</c:v>
                </c:pt>
                <c:pt idx="6">
                  <c:v>P</c:v>
                </c:pt>
                <c:pt idx="7">
                  <c:v>None</c:v>
                </c:pt>
              </c:strCache>
            </c:strRef>
          </c:cat>
          <c:val>
            <c:numRef>
              <c:f>Sheet1!$B$7</c:f>
              <c:numCache>
                <c:formatCode>0.00%</c:formatCode>
                <c:ptCount val="1"/>
                <c:pt idx="0">
                  <c:v>0.007725</c:v>
                </c:pt>
              </c:numCache>
            </c:numRef>
          </c:val>
        </c:ser>
        <c:ser>
          <c:idx val="2"/>
          <c:order val="2"/>
          <c:tx>
            <c:strRef>
              <c:f>Sheet1!$A$11</c:f>
              <c:strCache>
                <c:ptCount val="1"/>
                <c:pt idx="0">
                  <c:v>P, SW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(Sheet1!$A$1,Sheet1!$A$8,Sheet1!$A$16,Sheet1!$A$11,Sheet1!$A$21,Sheet1!$A$26,Sheet1!$A$31,Sheet1!$A$36)</c:f>
              <c:strCache>
                <c:ptCount val="8"/>
                <c:pt idx="0">
                  <c:v>All True:</c:v>
                </c:pt>
                <c:pt idx="2">
                  <c:v>SW, S</c:v>
                </c:pt>
                <c:pt idx="3">
                  <c:v>P, SW</c:v>
                </c:pt>
                <c:pt idx="4">
                  <c:v>S</c:v>
                </c:pt>
                <c:pt idx="5">
                  <c:v>SW</c:v>
                </c:pt>
                <c:pt idx="6">
                  <c:v>P</c:v>
                </c:pt>
                <c:pt idx="7">
                  <c:v>None</c:v>
                </c:pt>
              </c:strCache>
            </c:strRef>
          </c:cat>
          <c:val>
            <c:numRef>
              <c:f>Sheet1!$B$12</c:f>
              <c:numCache>
                <c:formatCode>0.00%</c:formatCode>
                <c:ptCount val="1"/>
                <c:pt idx="0">
                  <c:v>0.008005</c:v>
                </c:pt>
              </c:numCache>
            </c:numRef>
          </c:val>
        </c:ser>
        <c:ser>
          <c:idx val="3"/>
          <c:order val="3"/>
          <c:tx>
            <c:strRef>
              <c:f>Sheet1!$A$16</c:f>
              <c:strCache>
                <c:ptCount val="1"/>
                <c:pt idx="0">
                  <c:v>SW, 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(Sheet1!$A$1,Sheet1!$A$8,Sheet1!$A$16,Sheet1!$A$11,Sheet1!$A$21,Sheet1!$A$26,Sheet1!$A$31,Sheet1!$A$36)</c:f>
              <c:strCache>
                <c:ptCount val="8"/>
                <c:pt idx="0">
                  <c:v>All True:</c:v>
                </c:pt>
                <c:pt idx="2">
                  <c:v>SW, S</c:v>
                </c:pt>
                <c:pt idx="3">
                  <c:v>P, SW</c:v>
                </c:pt>
                <c:pt idx="4">
                  <c:v>S</c:v>
                </c:pt>
                <c:pt idx="5">
                  <c:v>SW</c:v>
                </c:pt>
                <c:pt idx="6">
                  <c:v>P</c:v>
                </c:pt>
                <c:pt idx="7">
                  <c:v>None</c:v>
                </c:pt>
              </c:strCache>
            </c:strRef>
          </c:cat>
          <c:val>
            <c:numRef>
              <c:f>Sheet1!$B$17</c:f>
              <c:numCache>
                <c:formatCode>0.00%</c:formatCode>
                <c:ptCount val="1"/>
                <c:pt idx="0">
                  <c:v>0.008737</c:v>
                </c:pt>
              </c:numCache>
            </c:numRef>
          </c:val>
        </c:ser>
        <c:ser>
          <c:idx val="4"/>
          <c:order val="4"/>
          <c:tx>
            <c:strRef>
              <c:f>Sheet1!$A$21</c:f>
              <c:strCache>
                <c:ptCount val="1"/>
                <c:pt idx="0">
                  <c:v>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(Sheet1!$A$1,Sheet1!$A$8,Sheet1!$A$16,Sheet1!$A$11,Sheet1!$A$21,Sheet1!$A$26,Sheet1!$A$31,Sheet1!$A$36)</c:f>
              <c:strCache>
                <c:ptCount val="8"/>
                <c:pt idx="0">
                  <c:v>All True:</c:v>
                </c:pt>
                <c:pt idx="2">
                  <c:v>SW, S</c:v>
                </c:pt>
                <c:pt idx="3">
                  <c:v>P, SW</c:v>
                </c:pt>
                <c:pt idx="4">
                  <c:v>S</c:v>
                </c:pt>
                <c:pt idx="5">
                  <c:v>SW</c:v>
                </c:pt>
                <c:pt idx="6">
                  <c:v>P</c:v>
                </c:pt>
                <c:pt idx="7">
                  <c:v>None</c:v>
                </c:pt>
              </c:strCache>
            </c:strRef>
          </c:cat>
          <c:val>
            <c:numRef>
              <c:f>Sheet1!$B$22</c:f>
              <c:numCache>
                <c:formatCode>0.00%</c:formatCode>
                <c:ptCount val="1"/>
                <c:pt idx="0">
                  <c:v>0.008527</c:v>
                </c:pt>
              </c:numCache>
            </c:numRef>
          </c:val>
        </c:ser>
        <c:ser>
          <c:idx val="5"/>
          <c:order val="5"/>
          <c:tx>
            <c:strRef>
              <c:f>Sheet1!$A$26</c:f>
              <c:strCache>
                <c:ptCount val="1"/>
                <c:pt idx="0">
                  <c:v>SW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(Sheet1!$A$1,Sheet1!$A$8,Sheet1!$A$16,Sheet1!$A$11,Sheet1!$A$21,Sheet1!$A$26,Sheet1!$A$31,Sheet1!$A$36)</c:f>
              <c:strCache>
                <c:ptCount val="8"/>
                <c:pt idx="0">
                  <c:v>All True:</c:v>
                </c:pt>
                <c:pt idx="2">
                  <c:v>SW, S</c:v>
                </c:pt>
                <c:pt idx="3">
                  <c:v>P, SW</c:v>
                </c:pt>
                <c:pt idx="4">
                  <c:v>S</c:v>
                </c:pt>
                <c:pt idx="5">
                  <c:v>SW</c:v>
                </c:pt>
                <c:pt idx="6">
                  <c:v>P</c:v>
                </c:pt>
                <c:pt idx="7">
                  <c:v>None</c:v>
                </c:pt>
              </c:strCache>
            </c:strRef>
          </c:cat>
          <c:val>
            <c:numRef>
              <c:f>Sheet1!$B$27</c:f>
              <c:numCache>
                <c:formatCode>0.00%</c:formatCode>
                <c:ptCount val="1"/>
                <c:pt idx="0">
                  <c:v>0.009436</c:v>
                </c:pt>
              </c:numCache>
            </c:numRef>
          </c:val>
        </c:ser>
        <c:ser>
          <c:idx val="6"/>
          <c:order val="6"/>
          <c:tx>
            <c:strRef>
              <c:f>Sheet1!$A$31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72C84415-631D-C240-8037-C0F316DA33AC}" type="VALUE">
                      <a:rPr lang="mr-IN" sz="11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951582747056888"/>
                      <c:h val="0.0428797025371828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(Sheet1!$A$1,Sheet1!$A$8,Sheet1!$A$16,Sheet1!$A$11,Sheet1!$A$21,Sheet1!$A$26,Sheet1!$A$31,Sheet1!$A$36)</c:f>
              <c:strCache>
                <c:ptCount val="8"/>
                <c:pt idx="0">
                  <c:v>All True:</c:v>
                </c:pt>
                <c:pt idx="2">
                  <c:v>SW, S</c:v>
                </c:pt>
                <c:pt idx="3">
                  <c:v>P, SW</c:v>
                </c:pt>
                <c:pt idx="4">
                  <c:v>S</c:v>
                </c:pt>
                <c:pt idx="5">
                  <c:v>SW</c:v>
                </c:pt>
                <c:pt idx="6">
                  <c:v>P</c:v>
                </c:pt>
                <c:pt idx="7">
                  <c:v>None</c:v>
                </c:pt>
              </c:strCache>
            </c:strRef>
          </c:cat>
          <c:val>
            <c:numRef>
              <c:f>Sheet1!$B$32</c:f>
              <c:numCache>
                <c:formatCode>0.00%</c:formatCode>
                <c:ptCount val="1"/>
                <c:pt idx="0">
                  <c:v>0.0084</c:v>
                </c:pt>
              </c:numCache>
            </c:numRef>
          </c:val>
        </c:ser>
        <c:ser>
          <c:idx val="7"/>
          <c:order val="7"/>
          <c:tx>
            <c:strRef>
              <c:f>Sheet1!$A$36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(Sheet1!$A$1,Sheet1!$A$8,Sheet1!$A$16,Sheet1!$A$11,Sheet1!$A$21,Sheet1!$A$26,Sheet1!$A$31,Sheet1!$A$36)</c:f>
              <c:strCache>
                <c:ptCount val="8"/>
                <c:pt idx="0">
                  <c:v>All True:</c:v>
                </c:pt>
                <c:pt idx="2">
                  <c:v>SW, S</c:v>
                </c:pt>
                <c:pt idx="3">
                  <c:v>P, SW</c:v>
                </c:pt>
                <c:pt idx="4">
                  <c:v>S</c:v>
                </c:pt>
                <c:pt idx="5">
                  <c:v>SW</c:v>
                </c:pt>
                <c:pt idx="6">
                  <c:v>P</c:v>
                </c:pt>
                <c:pt idx="7">
                  <c:v>None</c:v>
                </c:pt>
              </c:strCache>
            </c:strRef>
          </c:cat>
          <c:val>
            <c:numRef>
              <c:f>Sheet1!$B$37</c:f>
              <c:numCache>
                <c:formatCode>0.00%</c:formatCode>
                <c:ptCount val="1"/>
                <c:pt idx="0">
                  <c:v>0.0082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67033104"/>
        <c:axId val="767223264"/>
      </c:barChart>
      <c:catAx>
        <c:axId val="76703310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67223264"/>
        <c:crosses val="autoZero"/>
        <c:auto val="1"/>
        <c:lblAlgn val="ctr"/>
        <c:lblOffset val="100"/>
        <c:noMultiLvlLbl val="0"/>
      </c:catAx>
      <c:valAx>
        <c:axId val="7672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% Precision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033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All True: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(Sheet1!$A$1,Sheet1!$A$8,Sheet1!$A$16,Sheet1!$A$11,Sheet1!$A$21,Sheet1!$A$26,Sheet1!$A$31,Sheet1!$A$36)</c:f>
              <c:strCache>
                <c:ptCount val="8"/>
                <c:pt idx="0">
                  <c:v>All True:</c:v>
                </c:pt>
                <c:pt idx="2">
                  <c:v>SW, S</c:v>
                </c:pt>
                <c:pt idx="3">
                  <c:v>P, SW</c:v>
                </c:pt>
                <c:pt idx="4">
                  <c:v>S</c:v>
                </c:pt>
                <c:pt idx="5">
                  <c:v>SW</c:v>
                </c:pt>
                <c:pt idx="6">
                  <c:v>P</c:v>
                </c:pt>
                <c:pt idx="7">
                  <c:v>None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0.29917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P, 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(Sheet1!$A$1,Sheet1!$A$8,Sheet1!$A$16,Sheet1!$A$11,Sheet1!$A$21,Sheet1!$A$26,Sheet1!$A$31,Sheet1!$A$36)</c:f>
              <c:strCache>
                <c:ptCount val="8"/>
                <c:pt idx="0">
                  <c:v>All True:</c:v>
                </c:pt>
                <c:pt idx="2">
                  <c:v>SW, S</c:v>
                </c:pt>
                <c:pt idx="3">
                  <c:v>P, SW</c:v>
                </c:pt>
                <c:pt idx="4">
                  <c:v>S</c:v>
                </c:pt>
                <c:pt idx="5">
                  <c:v>SW</c:v>
                </c:pt>
                <c:pt idx="6">
                  <c:v>P</c:v>
                </c:pt>
                <c:pt idx="7">
                  <c:v>None</c:v>
                </c:pt>
              </c:strCache>
            </c:strRef>
          </c:cat>
          <c:val>
            <c:numRef>
              <c:f>Sheet1!$C$7</c:f>
              <c:numCache>
                <c:formatCode>0.00%</c:formatCode>
                <c:ptCount val="1"/>
                <c:pt idx="0">
                  <c:v>0.62294</c:v>
                </c:pt>
              </c:numCache>
            </c:numRef>
          </c:val>
        </c:ser>
        <c:ser>
          <c:idx val="2"/>
          <c:order val="2"/>
          <c:tx>
            <c:strRef>
              <c:f>Sheet1!$A$11</c:f>
              <c:strCache>
                <c:ptCount val="1"/>
                <c:pt idx="0">
                  <c:v>P, SW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(Sheet1!$A$1,Sheet1!$A$8,Sheet1!$A$16,Sheet1!$A$11,Sheet1!$A$21,Sheet1!$A$26,Sheet1!$A$31,Sheet1!$A$36)</c:f>
              <c:strCache>
                <c:ptCount val="8"/>
                <c:pt idx="0">
                  <c:v>All True:</c:v>
                </c:pt>
                <c:pt idx="2">
                  <c:v>SW, S</c:v>
                </c:pt>
                <c:pt idx="3">
                  <c:v>P, SW</c:v>
                </c:pt>
                <c:pt idx="4">
                  <c:v>S</c:v>
                </c:pt>
                <c:pt idx="5">
                  <c:v>SW</c:v>
                </c:pt>
                <c:pt idx="6">
                  <c:v>P</c:v>
                </c:pt>
                <c:pt idx="7">
                  <c:v>None</c:v>
                </c:pt>
              </c:strCache>
            </c:strRef>
          </c:cat>
          <c:val>
            <c:numRef>
              <c:f>Sheet1!$C$12</c:f>
              <c:numCache>
                <c:formatCode>0.00%</c:formatCode>
                <c:ptCount val="1"/>
                <c:pt idx="0">
                  <c:v>0.20094</c:v>
                </c:pt>
              </c:numCache>
            </c:numRef>
          </c:val>
        </c:ser>
        <c:ser>
          <c:idx val="3"/>
          <c:order val="3"/>
          <c:tx>
            <c:strRef>
              <c:f>Sheet1!$A$16</c:f>
              <c:strCache>
                <c:ptCount val="1"/>
                <c:pt idx="0">
                  <c:v>SW, 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(Sheet1!$A$1,Sheet1!$A$8,Sheet1!$A$16,Sheet1!$A$11,Sheet1!$A$21,Sheet1!$A$26,Sheet1!$A$31,Sheet1!$A$36)</c:f>
              <c:strCache>
                <c:ptCount val="8"/>
                <c:pt idx="0">
                  <c:v>All True:</c:v>
                </c:pt>
                <c:pt idx="2">
                  <c:v>SW, S</c:v>
                </c:pt>
                <c:pt idx="3">
                  <c:v>P, SW</c:v>
                </c:pt>
                <c:pt idx="4">
                  <c:v>S</c:v>
                </c:pt>
                <c:pt idx="5">
                  <c:v>SW</c:v>
                </c:pt>
                <c:pt idx="6">
                  <c:v>P</c:v>
                </c:pt>
                <c:pt idx="7">
                  <c:v>None</c:v>
                </c:pt>
              </c:strCache>
            </c:strRef>
          </c:cat>
          <c:val>
            <c:numRef>
              <c:f>Sheet1!$C$17</c:f>
              <c:numCache>
                <c:formatCode>0.00%</c:formatCode>
                <c:ptCount val="1"/>
                <c:pt idx="0">
                  <c:v>0.22701</c:v>
                </c:pt>
              </c:numCache>
            </c:numRef>
          </c:val>
        </c:ser>
        <c:ser>
          <c:idx val="4"/>
          <c:order val="4"/>
          <c:tx>
            <c:strRef>
              <c:f>Sheet1!$A$21</c:f>
              <c:strCache>
                <c:ptCount val="1"/>
                <c:pt idx="0">
                  <c:v>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(Sheet1!$A$1,Sheet1!$A$8,Sheet1!$A$16,Sheet1!$A$11,Sheet1!$A$21,Sheet1!$A$26,Sheet1!$A$31,Sheet1!$A$36)</c:f>
              <c:strCache>
                <c:ptCount val="8"/>
                <c:pt idx="0">
                  <c:v>All True:</c:v>
                </c:pt>
                <c:pt idx="2">
                  <c:v>SW, S</c:v>
                </c:pt>
                <c:pt idx="3">
                  <c:v>P, SW</c:v>
                </c:pt>
                <c:pt idx="4">
                  <c:v>S</c:v>
                </c:pt>
                <c:pt idx="5">
                  <c:v>SW</c:v>
                </c:pt>
                <c:pt idx="6">
                  <c:v>P</c:v>
                </c:pt>
                <c:pt idx="7">
                  <c:v>None</c:v>
                </c:pt>
              </c:strCache>
            </c:strRef>
          </c:cat>
          <c:val>
            <c:numRef>
              <c:f>Sheet1!$C$22</c:f>
              <c:numCache>
                <c:formatCode>0.00%</c:formatCode>
                <c:ptCount val="1"/>
                <c:pt idx="0">
                  <c:v>0.6326</c:v>
                </c:pt>
              </c:numCache>
            </c:numRef>
          </c:val>
        </c:ser>
        <c:ser>
          <c:idx val="5"/>
          <c:order val="5"/>
          <c:tx>
            <c:strRef>
              <c:f>Sheet1!$A$26</c:f>
              <c:strCache>
                <c:ptCount val="1"/>
                <c:pt idx="0">
                  <c:v>SW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(Sheet1!$A$1,Sheet1!$A$8,Sheet1!$A$16,Sheet1!$A$11,Sheet1!$A$21,Sheet1!$A$26,Sheet1!$A$31,Sheet1!$A$36)</c:f>
              <c:strCache>
                <c:ptCount val="8"/>
                <c:pt idx="0">
                  <c:v>All True:</c:v>
                </c:pt>
                <c:pt idx="2">
                  <c:v>SW, S</c:v>
                </c:pt>
                <c:pt idx="3">
                  <c:v>P, SW</c:v>
                </c:pt>
                <c:pt idx="4">
                  <c:v>S</c:v>
                </c:pt>
                <c:pt idx="5">
                  <c:v>SW</c:v>
                </c:pt>
                <c:pt idx="6">
                  <c:v>P</c:v>
                </c:pt>
                <c:pt idx="7">
                  <c:v>None</c:v>
                </c:pt>
              </c:strCache>
            </c:strRef>
          </c:cat>
          <c:val>
            <c:numRef>
              <c:f>Sheet1!$C$27</c:f>
              <c:numCache>
                <c:formatCode>0.00%</c:formatCode>
                <c:ptCount val="1"/>
                <c:pt idx="0">
                  <c:v>0.211002</c:v>
                </c:pt>
              </c:numCache>
            </c:numRef>
          </c:val>
        </c:ser>
        <c:ser>
          <c:idx val="6"/>
          <c:order val="6"/>
          <c:tx>
            <c:strRef>
              <c:f>Sheet1!$A$31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(Sheet1!$A$1,Sheet1!$A$8,Sheet1!$A$16,Sheet1!$A$11,Sheet1!$A$21,Sheet1!$A$26,Sheet1!$A$31,Sheet1!$A$36)</c:f>
              <c:strCache>
                <c:ptCount val="8"/>
                <c:pt idx="0">
                  <c:v>All True:</c:v>
                </c:pt>
                <c:pt idx="2">
                  <c:v>SW, S</c:v>
                </c:pt>
                <c:pt idx="3">
                  <c:v>P, SW</c:v>
                </c:pt>
                <c:pt idx="4">
                  <c:v>S</c:v>
                </c:pt>
                <c:pt idx="5">
                  <c:v>SW</c:v>
                </c:pt>
                <c:pt idx="6">
                  <c:v>P</c:v>
                </c:pt>
                <c:pt idx="7">
                  <c:v>None</c:v>
                </c:pt>
              </c:strCache>
            </c:strRef>
          </c:cat>
          <c:val>
            <c:numRef>
              <c:f>Sheet1!$C$32</c:f>
              <c:numCache>
                <c:formatCode>0.00%</c:formatCode>
                <c:ptCount val="1"/>
                <c:pt idx="0">
                  <c:v>0.23981</c:v>
                </c:pt>
              </c:numCache>
            </c:numRef>
          </c:val>
        </c:ser>
        <c:ser>
          <c:idx val="7"/>
          <c:order val="7"/>
          <c:tx>
            <c:strRef>
              <c:f>Sheet1!$A$36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(Sheet1!$A$1,Sheet1!$A$8,Sheet1!$A$16,Sheet1!$A$11,Sheet1!$A$21,Sheet1!$A$26,Sheet1!$A$31,Sheet1!$A$36)</c:f>
              <c:strCache>
                <c:ptCount val="8"/>
                <c:pt idx="0">
                  <c:v>All True:</c:v>
                </c:pt>
                <c:pt idx="2">
                  <c:v>SW, S</c:v>
                </c:pt>
                <c:pt idx="3">
                  <c:v>P, SW</c:v>
                </c:pt>
                <c:pt idx="4">
                  <c:v>S</c:v>
                </c:pt>
                <c:pt idx="5">
                  <c:v>SW</c:v>
                </c:pt>
                <c:pt idx="6">
                  <c:v>P</c:v>
                </c:pt>
                <c:pt idx="7">
                  <c:v>None</c:v>
                </c:pt>
              </c:strCache>
            </c:strRef>
          </c:cat>
          <c:val>
            <c:numRef>
              <c:f>Sheet1!$C$37</c:f>
              <c:numCache>
                <c:formatCode>0.00%</c:formatCode>
                <c:ptCount val="1"/>
                <c:pt idx="0">
                  <c:v>0.71608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11193472"/>
        <c:axId val="881700064"/>
      </c:barChart>
      <c:catAx>
        <c:axId val="8111934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81700064"/>
        <c:crosses val="autoZero"/>
        <c:auto val="1"/>
        <c:lblAlgn val="ctr"/>
        <c:lblOffset val="100"/>
        <c:noMultiLvlLbl val="0"/>
      </c:catAx>
      <c:valAx>
        <c:axId val="88170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% Recall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19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DA9F-9447-264A-B8A9-903BA9911140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1271-FAED-FA44-911F-72FB6313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8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1271-FAED-FA44-911F-72FB63134A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0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Lowercase</a:t>
            </a:r>
            <a:r>
              <a:rPr lang="en-US" baseline="0" dirty="0" smtClean="0"/>
              <a:t> everything in the document and stripped extra whitespace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1271-FAED-FA44-911F-72FB63134A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9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Regex to</a:t>
            </a:r>
            <a:r>
              <a:rPr lang="en-US" baseline="0" dirty="0" smtClean="0"/>
              <a:t> remove punctuation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1271-FAED-FA44-911F-72FB63134A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4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1271-FAED-FA44-911F-72FB63134A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8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NLTK </a:t>
            </a:r>
            <a:r>
              <a:rPr lang="en-US" dirty="0" err="1" smtClean="0"/>
              <a:t>SnowballStemmer</a:t>
            </a:r>
            <a:r>
              <a:rPr lang="en-US" dirty="0" smtClean="0"/>
              <a:t> to stem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1271-FAED-FA44-911F-72FB63134A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“Mini” Search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Ron Gerschel &amp; Victor </a:t>
            </a:r>
            <a:r>
              <a:rPr lang="en-US" dirty="0" smtClean="0"/>
              <a:t>Lora</a:t>
            </a:r>
          </a:p>
          <a:p>
            <a:r>
              <a:rPr lang="en-US" dirty="0" smtClean="0"/>
              <a:t>Muhlenberg College</a:t>
            </a:r>
            <a:endParaRPr lang="en-US" dirty="0" smtClean="0"/>
          </a:p>
          <a:p>
            <a:r>
              <a:rPr lang="en-US" dirty="0" smtClean="0"/>
              <a:t>CSI-382: Natural Language Processing</a:t>
            </a:r>
          </a:p>
          <a:p>
            <a:r>
              <a:rPr lang="en-US" dirty="0" smtClean="0"/>
              <a:t>Dr. Jorge Reyes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215902"/>
            <a:ext cx="8594725" cy="3577134"/>
          </a:xfrm>
        </p:spPr>
      </p:pic>
      <p:sp>
        <p:nvSpPr>
          <p:cNvPr id="5" name="Rectangle 4"/>
          <p:cNvSpPr/>
          <p:nvPr/>
        </p:nvSpPr>
        <p:spPr>
          <a:xfrm>
            <a:off x="1254923" y="2962173"/>
            <a:ext cx="8601865" cy="52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215902"/>
            <a:ext cx="8594725" cy="3577134"/>
          </a:xfrm>
        </p:spPr>
      </p:pic>
      <p:sp>
        <p:nvSpPr>
          <p:cNvPr id="5" name="Rectangle 4"/>
          <p:cNvSpPr/>
          <p:nvPr/>
        </p:nvSpPr>
        <p:spPr>
          <a:xfrm>
            <a:off x="1254923" y="3475739"/>
            <a:ext cx="8601865" cy="52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215902"/>
            <a:ext cx="8594725" cy="3577134"/>
          </a:xfrm>
        </p:spPr>
      </p:pic>
      <p:sp>
        <p:nvSpPr>
          <p:cNvPr id="5" name="Rectangle 4"/>
          <p:cNvSpPr/>
          <p:nvPr/>
        </p:nvSpPr>
        <p:spPr>
          <a:xfrm>
            <a:off x="1254923" y="3976779"/>
            <a:ext cx="8601865" cy="52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2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215902"/>
            <a:ext cx="8594725" cy="3577134"/>
          </a:xfrm>
        </p:spPr>
      </p:pic>
      <p:sp>
        <p:nvSpPr>
          <p:cNvPr id="5" name="Rectangle 4"/>
          <p:cNvSpPr/>
          <p:nvPr/>
        </p:nvSpPr>
        <p:spPr>
          <a:xfrm>
            <a:off x="1254923" y="4502871"/>
            <a:ext cx="8601865" cy="52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996" y="640080"/>
            <a:ext cx="5354335" cy="558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 dirty="0"/>
              <a:t>Inverted Index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Dictionary</a:t>
            </a:r>
            <a:endParaRPr lang="en-US" sz="2800" dirty="0" smtClean="0"/>
          </a:p>
          <a:p>
            <a:pPr lvl="1"/>
            <a:r>
              <a:rPr lang="en-US" sz="2400" dirty="0" smtClean="0"/>
              <a:t>Array</a:t>
            </a:r>
          </a:p>
          <a:p>
            <a:pPr lvl="2"/>
            <a:r>
              <a:rPr lang="en-US" sz="1800" dirty="0" smtClean="0"/>
              <a:t>First item: Document Frequency</a:t>
            </a:r>
          </a:p>
          <a:p>
            <a:pPr lvl="2"/>
            <a:r>
              <a:rPr lang="en-US" sz="1800" dirty="0" smtClean="0"/>
              <a:t>Second item: Dictionary</a:t>
            </a:r>
          </a:p>
          <a:p>
            <a:pPr lvl="3"/>
            <a:r>
              <a:rPr lang="en-US" sz="2000" dirty="0" err="1" smtClean="0"/>
              <a:t>DocID</a:t>
            </a:r>
            <a:endParaRPr lang="en-US" sz="2000" dirty="0" smtClean="0"/>
          </a:p>
          <a:p>
            <a:pPr lvl="3"/>
            <a:r>
              <a:rPr lang="en-US" sz="2000" dirty="0" smtClean="0"/>
              <a:t>Word Frequency in Doc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86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00" y="280804"/>
            <a:ext cx="3100972" cy="6296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Search Engine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31" y="1936955"/>
            <a:ext cx="5004615" cy="424318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Optimizations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Saved </a:t>
            </a:r>
            <a:r>
              <a:rPr lang="en-US" sz="1800" dirty="0" err="1" smtClean="0"/>
              <a:t>DocTable</a:t>
            </a:r>
            <a:r>
              <a:rPr lang="en-US" sz="1800" dirty="0" smtClean="0"/>
              <a:t> and </a:t>
            </a:r>
            <a:r>
              <a:rPr lang="en-US" sz="1800" dirty="0" err="1" smtClean="0"/>
              <a:t>invertedIndex</a:t>
            </a:r>
            <a:r>
              <a:rPr lang="en-US" sz="1800" dirty="0" smtClean="0"/>
              <a:t> to file using Pickle</a:t>
            </a:r>
            <a:endParaRPr lang="en-US" sz="1800" dirty="0"/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When returning relevant documents: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search engine pre-screens for all files greater than 0 and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greater than the average of the cosine similarities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Difficulties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Calculating </a:t>
            </a:r>
            <a:r>
              <a:rPr lang="en-US" sz="1800" dirty="0" err="1" smtClean="0"/>
              <a:t>idf</a:t>
            </a:r>
            <a:r>
              <a:rPr lang="en-US" sz="1800" dirty="0" smtClean="0"/>
              <a:t> weight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Deciding what normalization to use in order to optimize both precision and recall</a:t>
            </a:r>
            <a:endParaRPr lang="en-US" sz="1100" dirty="0"/>
          </a:p>
          <a:p>
            <a:pPr marL="742950" lvl="1" indent="-285750">
              <a:buFont typeface="Arial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34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56" y="280804"/>
            <a:ext cx="3100972" cy="6296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Search Engine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3830" y="1936955"/>
                <a:ext cx="5687522" cy="424318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1800" dirty="0" smtClean="0"/>
                  <a:t>TF-IDF</a:t>
                </a:r>
              </a:p>
              <a:p>
                <a:pPr marL="742950" lvl="1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𝑇𝐹</m:t>
                    </m:r>
                    <m:r>
                      <a:rPr lang="en-US" sz="18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charset="0"/>
                          </a:rPr>
                          <m:t>𝑇𝑒𝑟𝑚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𝐹𝑟𝑒𝑞𝑢𝑒𝑛𝑐𝑦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𝑖𝑛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𝐷𝑜𝑐</m:t>
                        </m:r>
                      </m:num>
                      <m:den>
                        <m:func>
                          <m:funcPr>
                            <m:ctrlPr>
                              <a:rPr lang="en-US" sz="1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𝑄𝑢𝑒𝑟𝑦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𝑡𝑒𝑟𝑚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𝑖𝑛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𝐷𝑜𝑐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1600" dirty="0" smtClean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1600" dirty="0" smtClean="0"/>
              </a:p>
              <a:p>
                <a:pPr marL="742950" lvl="1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</a:rPr>
                      <m:t>𝐼𝐷𝐹</m:t>
                    </m:r>
                    <m:r>
                      <a:rPr lang="en-US" sz="1600" b="0" i="1" smtClean="0">
                        <a:latin typeface="Cambria Math" charset="0"/>
                      </a:rPr>
                      <m:t>=</m:t>
                    </m:r>
                    <m:r>
                      <a:rPr lang="en-US" sz="1600" b="0" i="1" smtClean="0">
                        <a:latin typeface="Cambria Math" charset="0"/>
                      </a:rPr>
                      <m:t>𝑙𝑜𝑔</m:t>
                    </m:r>
                    <m:r>
                      <a:rPr lang="en-US" sz="1600" b="0" i="1" smtClean="0">
                        <a:latin typeface="Cambria Math" charset="0"/>
                      </a:rPr>
                      <m:t>10</m:t>
                    </m:r>
                    <m:d>
                      <m:dPr>
                        <m:ctrlPr>
                          <a:rPr lang="mr-IN" sz="1600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1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charset="0"/>
                              </a:rPr>
                              <m:t>𝑇𝑜𝑡𝑎𝑙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𝑁𝑢𝑚𝑏𝑒𝑟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𝑜𝑓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𝐷𝑜𝑐𝑢𝑚𝑒𝑛𝑡𝑠</m:t>
                            </m:r>
                          </m:num>
                          <m:den>
                            <m:r>
                              <a:rPr lang="en-US" sz="1600" i="1">
                                <a:latin typeface="Cambria Math" charset="0"/>
                              </a:rPr>
                              <m:t>𝑁𝑢𝑚𝑏𝑒𝑟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𝑜𝑓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𝐷𝑜𝑐𝑢𝑚𝑒𝑛𝑡𝑠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𝑐𝑜𝑛𝑡𝑎𝑖𝑛𝑖𝑛𝑔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𝑡h𝑒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𝑇𝑒𝑟𝑚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 smtClean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1800" dirty="0"/>
              </a:p>
              <a:p>
                <a:pPr marL="1200150" lvl="2" indent="-285750">
                  <a:buFont typeface="Arial" charset="0"/>
                  <a:buChar char="•"/>
                </a:pPr>
                <a:r>
                  <a:rPr lang="en-US" sz="1200" dirty="0" smtClean="0"/>
                  <a:t>“is”: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charset="0"/>
                      </a:rPr>
                      <m:t>𝐼𝐷𝐹</m:t>
                    </m:r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𝑙𝑜𝑔</m:t>
                    </m:r>
                    <m:r>
                      <a:rPr lang="en-US" sz="1200" i="1">
                        <a:latin typeface="Cambria Math" charset="0"/>
                      </a:rPr>
                      <m:t>10</m:t>
                    </m:r>
                    <m:d>
                      <m:dPr>
                        <m:ctrlPr>
                          <a:rPr lang="mr-IN" sz="12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12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00" dirty="0" smtClean="0"/>
                  <a:t> = 0</a:t>
                </a:r>
              </a:p>
              <a:p>
                <a:pPr marL="1657350" lvl="3" indent="-285750">
                  <a:buFont typeface="Arial" charset="0"/>
                  <a:buChar char="•"/>
                </a:pPr>
                <a:r>
                  <a:rPr lang="en-US" sz="1200" dirty="0" smtClean="0"/>
                  <a:t>Implies two is irrelevant</a:t>
                </a:r>
              </a:p>
              <a:p>
                <a:pPr marL="1200150" lvl="2" indent="-285750">
                  <a:buFont typeface="Arial" charset="0"/>
                  <a:buChar char="•"/>
                </a:pPr>
                <a:r>
                  <a:rPr lang="en-US" sz="1400" dirty="0"/>
                  <a:t>“is”: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𝐼𝐷𝐹</m:t>
                    </m:r>
                    <m:r>
                      <a:rPr lang="en-US" sz="1400" i="1">
                        <a:latin typeface="Cambria Math" charset="0"/>
                      </a:rPr>
                      <m:t>=1+</m:t>
                    </m:r>
                    <m:r>
                      <a:rPr lang="en-US" sz="1400" i="1">
                        <a:latin typeface="Cambria Math" charset="0"/>
                      </a:rPr>
                      <m:t>𝑙𝑜𝑔</m:t>
                    </m:r>
                    <m:r>
                      <a:rPr lang="en-US" sz="1400" i="1">
                        <a:latin typeface="Cambria Math" charset="0"/>
                      </a:rPr>
                      <m:t>10</m:t>
                    </m:r>
                    <m:d>
                      <m:dPr>
                        <m:ctrlPr>
                          <a:rPr lang="mr-IN" sz="14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1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400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+1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600" dirty="0"/>
                  <a:t> = </a:t>
                </a:r>
                <a:r>
                  <a:rPr lang="is-IS" sz="1600" dirty="0"/>
                  <a:t>0.2218</a:t>
                </a:r>
                <a:endParaRPr lang="en-US" sz="1400" dirty="0"/>
              </a:p>
              <a:p>
                <a:pPr marL="1200150" lvl="2" indent="-285750">
                  <a:buFont typeface="Arial" charset="0"/>
                  <a:buChar char="•"/>
                </a:pPr>
                <a:endParaRPr lang="en-US" sz="1200" dirty="0" smtClean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3830" y="1936955"/>
                <a:ext cx="5687522" cy="4243182"/>
              </a:xfrm>
              <a:blipFill rotWithShape="0">
                <a:blip r:embed="rId3"/>
                <a:stretch>
                  <a:fillRect l="-214" t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9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56" y="2546431"/>
            <a:ext cx="6765866" cy="1724628"/>
          </a:xfrm>
        </p:spPr>
      </p:pic>
      <p:sp>
        <p:nvSpPr>
          <p:cNvPr id="5" name="Content Placeholder 7"/>
          <p:cNvSpPr txBox="1">
            <a:spLocks/>
          </p:cNvSpPr>
          <p:nvPr/>
        </p:nvSpPr>
        <p:spPr>
          <a:xfrm>
            <a:off x="643831" y="1936955"/>
            <a:ext cx="3690425" cy="424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Difficulties</a:t>
            </a:r>
          </a:p>
          <a:p>
            <a:pPr lvl="1"/>
            <a:r>
              <a:rPr lang="en-US" sz="1600" dirty="0" smtClean="0"/>
              <a:t>In the file we received as “solutions” the author was calculating a weight for each relevant document and not including documents with low weights.</a:t>
            </a:r>
          </a:p>
          <a:p>
            <a:pPr marL="548640" lvl="2" indent="0">
              <a:buNone/>
            </a:pPr>
            <a:r>
              <a:rPr lang="en-US" sz="1400" dirty="0" smtClean="0"/>
              <a:t>EX: </a:t>
            </a:r>
            <a:r>
              <a:rPr lang="is-IS" sz="1400" dirty="0"/>
              <a:t>1 184 </a:t>
            </a:r>
            <a:r>
              <a:rPr lang="is-IS" sz="1400" b="1" dirty="0">
                <a:solidFill>
                  <a:srgbClr val="FF0000"/>
                </a:solidFill>
              </a:rPr>
              <a:t>2</a:t>
            </a:r>
            <a:r>
              <a:rPr lang="is-IS" sz="1400" dirty="0"/>
              <a:t> </a:t>
            </a:r>
            <a:endParaRPr lang="en-US" sz="1400" dirty="0" smtClean="0"/>
          </a:p>
          <a:p>
            <a:pPr lvl="1"/>
            <a:r>
              <a:rPr lang="en-US" sz="1600" dirty="0" smtClean="0"/>
              <a:t>In our code we did not account for this weight and thus any file that was at all relevant would return, making our precision results very low and recall 100%</a:t>
            </a:r>
          </a:p>
          <a:p>
            <a:pPr lvl="1"/>
            <a:r>
              <a:rPr lang="en-US" sz="1600" dirty="0" smtClean="0"/>
              <a:t>Solution? Average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334256" y="3565003"/>
            <a:ext cx="6765866" cy="38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6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158249"/>
              </p:ext>
            </p:extLst>
          </p:nvPr>
        </p:nvGraphicFramePr>
        <p:xfrm>
          <a:off x="-224620" y="949124"/>
          <a:ext cx="5768894" cy="553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287196"/>
              </p:ext>
            </p:extLst>
          </p:nvPr>
        </p:nvGraphicFramePr>
        <p:xfrm>
          <a:off x="5544274" y="949123"/>
          <a:ext cx="5775767" cy="553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59" y="479223"/>
            <a:ext cx="7708900" cy="469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24620" y="0"/>
            <a:ext cx="1154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Limiting Returned ID's to Average or Greater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717925" cy="5433504"/>
          </a:xfrm>
        </p:spPr>
        <p:txBody>
          <a:bodyPr anchor="ctr"/>
          <a:lstStyle/>
          <a:p>
            <a:r>
              <a:rPr lang="en-US" dirty="0" smtClean="0"/>
              <a:t>if(</a:t>
            </a:r>
            <a:r>
              <a:rPr lang="en-US" dirty="0" err="1" smtClean="0"/>
              <a:t>haveQuestions</a:t>
            </a:r>
            <a:r>
              <a:rPr lang="en-US" dirty="0" smtClean="0"/>
              <a:t>()):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print “Ask now.”</a:t>
            </a:r>
            <a:br>
              <a:rPr lang="en-US" dirty="0" smtClean="0"/>
            </a:br>
            <a:r>
              <a:rPr lang="en-US" dirty="0" smtClean="0"/>
              <a:t>else: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print “Thank you!”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Build a “mini” search engine using an inverted index, TF-IDF vector weights and cosine similarity</a:t>
            </a:r>
          </a:p>
          <a:p>
            <a:r>
              <a:rPr lang="en-US" dirty="0" smtClean="0"/>
              <a:t>Our approach:</a:t>
            </a:r>
          </a:p>
          <a:p>
            <a:pPr lvl="1"/>
            <a:r>
              <a:rPr lang="en-US" dirty="0" smtClean="0"/>
              <a:t>Web-Crawler</a:t>
            </a:r>
          </a:p>
          <a:p>
            <a:pPr lvl="2"/>
            <a:r>
              <a:rPr lang="en-US" dirty="0" smtClean="0"/>
              <a:t>Grab a link from the URL stack</a:t>
            </a:r>
          </a:p>
          <a:p>
            <a:pPr lvl="2"/>
            <a:r>
              <a:rPr lang="en-US" dirty="0" smtClean="0"/>
              <a:t>Save the website contents to documents on the file system</a:t>
            </a:r>
          </a:p>
          <a:p>
            <a:pPr lvl="2"/>
            <a:r>
              <a:rPr lang="en-US" dirty="0" smtClean="0"/>
              <a:t>Parse html for other links and push them to the URL stack</a:t>
            </a:r>
          </a:p>
          <a:p>
            <a:pPr lvl="1"/>
            <a:r>
              <a:rPr lang="en-US" dirty="0" smtClean="0"/>
              <a:t>Clean the document contents (Remove punctuation and stop words; Stemming)</a:t>
            </a:r>
          </a:p>
          <a:p>
            <a:pPr lvl="2"/>
            <a:r>
              <a:rPr lang="en-US" dirty="0" smtClean="0"/>
              <a:t>Index the documents (i.e. Create inverted index)</a:t>
            </a:r>
          </a:p>
          <a:p>
            <a:pPr lvl="1"/>
            <a:r>
              <a:rPr lang="en-US" dirty="0" smtClean="0"/>
              <a:t>Take a query</a:t>
            </a:r>
          </a:p>
          <a:p>
            <a:pPr lvl="2"/>
            <a:r>
              <a:rPr lang="en-US" dirty="0" smtClean="0"/>
              <a:t>Calculate the relevant TF-IDF’s</a:t>
            </a:r>
          </a:p>
          <a:p>
            <a:pPr lvl="2"/>
            <a:r>
              <a:rPr lang="en-US" dirty="0" smtClean="0"/>
              <a:t>Generate the vectors</a:t>
            </a:r>
          </a:p>
          <a:p>
            <a:pPr lvl="2"/>
            <a:r>
              <a:rPr lang="en-US" dirty="0" smtClean="0"/>
              <a:t>Calculate the cosine similarities</a:t>
            </a:r>
          </a:p>
          <a:p>
            <a:pPr lvl="2"/>
            <a:r>
              <a:rPr lang="en-US" dirty="0" smtClean="0"/>
              <a:t>Return the relevant documents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727" y="640080"/>
            <a:ext cx="5224874" cy="558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600" dirty="0"/>
              <a:t>Crawler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Optimizations</a:t>
            </a:r>
          </a:p>
          <a:p>
            <a:pPr lvl="1"/>
            <a:r>
              <a:rPr lang="en-US" dirty="0"/>
              <a:t>Multi-threading</a:t>
            </a:r>
          </a:p>
          <a:p>
            <a:pPr lvl="2"/>
            <a:r>
              <a:rPr lang="en-US" dirty="0"/>
              <a:t>Crawl 50 Pages:</a:t>
            </a:r>
          </a:p>
          <a:p>
            <a:pPr lvl="3"/>
            <a:r>
              <a:rPr lang="en-US" dirty="0"/>
              <a:t>w/o threading: 13.64s</a:t>
            </a:r>
          </a:p>
          <a:p>
            <a:pPr lvl="3"/>
            <a:r>
              <a:rPr lang="en-US" dirty="0"/>
              <a:t>w/ multi-threading: 8.65s</a:t>
            </a:r>
          </a:p>
          <a:p>
            <a:pPr lvl="1"/>
            <a:r>
              <a:rPr lang="en-US" dirty="0"/>
              <a:t>Add error pages to a list so they’re not be visited more than once</a:t>
            </a:r>
          </a:p>
          <a:p>
            <a:pPr lvl="1"/>
            <a:r>
              <a:rPr lang="en-US" dirty="0"/>
              <a:t>Check links for validity before adding them to the stack</a:t>
            </a:r>
          </a:p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Redirecting pages</a:t>
            </a:r>
          </a:p>
          <a:p>
            <a:pPr lvl="1"/>
            <a:r>
              <a:rPr lang="en-US" dirty="0"/>
              <a:t>Lack of 404 Page</a:t>
            </a:r>
          </a:p>
          <a:p>
            <a:pPr lvl="1"/>
            <a:r>
              <a:rPr lang="en-US" dirty="0"/>
              <a:t>Pages took too long to load</a:t>
            </a:r>
          </a:p>
          <a:p>
            <a:pPr lvl="1"/>
            <a:r>
              <a:rPr lang="en-US" dirty="0"/>
              <a:t>Different threads tried to access the same file</a:t>
            </a:r>
          </a:p>
        </p:txBody>
      </p:sp>
    </p:spTree>
    <p:extLst>
      <p:ext uri="{BB962C8B-B14F-4D97-AF65-F5344CB8AC3E}">
        <p14:creationId xmlns:p14="http://schemas.microsoft.com/office/powerpoint/2010/main" val="41007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 r="1835"/>
          <a:stretch/>
        </p:blipFill>
        <p:spPr>
          <a:xfrm>
            <a:off x="1693334" y="227404"/>
            <a:ext cx="8077200" cy="64666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3335" y="423333"/>
            <a:ext cx="9584266" cy="1947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 r="1835"/>
          <a:stretch/>
        </p:blipFill>
        <p:spPr>
          <a:xfrm>
            <a:off x="1693334" y="227404"/>
            <a:ext cx="8077200" cy="64666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3334" y="2573867"/>
            <a:ext cx="9584266" cy="2167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 r="1835"/>
          <a:stretch/>
        </p:blipFill>
        <p:spPr>
          <a:xfrm>
            <a:off x="1693334" y="227404"/>
            <a:ext cx="8077200" cy="64666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3335" y="4758267"/>
            <a:ext cx="9584266" cy="948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3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 r="1835"/>
          <a:stretch/>
        </p:blipFill>
        <p:spPr>
          <a:xfrm>
            <a:off x="1693334" y="227404"/>
            <a:ext cx="8077200" cy="64666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3334" y="5706533"/>
            <a:ext cx="9584266" cy="987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727" y="640080"/>
            <a:ext cx="5224874" cy="558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600" dirty="0"/>
              <a:t>Crawler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Multi-threading</a:t>
            </a:r>
          </a:p>
          <a:p>
            <a:pPr lvl="2"/>
            <a:r>
              <a:rPr lang="en-US" dirty="0" smtClean="0"/>
              <a:t>Crawl 50 Pages:</a:t>
            </a:r>
          </a:p>
          <a:p>
            <a:pPr lvl="3"/>
            <a:r>
              <a:rPr lang="en-US" dirty="0" smtClean="0"/>
              <a:t>w/o threading: 13.64s</a:t>
            </a:r>
          </a:p>
          <a:p>
            <a:pPr lvl="3"/>
            <a:r>
              <a:rPr lang="en-US" dirty="0" smtClean="0"/>
              <a:t>w/ multi-threading: 8.65s</a:t>
            </a:r>
          </a:p>
          <a:p>
            <a:pPr lvl="1"/>
            <a:r>
              <a:rPr lang="en-US" dirty="0" smtClean="0"/>
              <a:t>Add error pages to a list so they’re not be visited more than once</a:t>
            </a:r>
          </a:p>
          <a:p>
            <a:pPr lvl="1"/>
            <a:r>
              <a:rPr lang="en-US" dirty="0" smtClean="0"/>
              <a:t>Check links for validity before adding them to the stack</a:t>
            </a:r>
          </a:p>
          <a:p>
            <a:r>
              <a:rPr lang="en-US" dirty="0" smtClean="0"/>
              <a:t>Difficulties</a:t>
            </a:r>
          </a:p>
          <a:p>
            <a:pPr lvl="1"/>
            <a:r>
              <a:rPr lang="en-US" dirty="0" smtClean="0"/>
              <a:t>Redirecting pages</a:t>
            </a:r>
          </a:p>
          <a:p>
            <a:pPr lvl="1"/>
            <a:r>
              <a:rPr lang="en-US" dirty="0" smtClean="0"/>
              <a:t>Lack of 404 Page</a:t>
            </a:r>
          </a:p>
          <a:p>
            <a:pPr lvl="1"/>
            <a:r>
              <a:rPr lang="en-US" dirty="0" smtClean="0"/>
              <a:t>Pages took too long to load</a:t>
            </a:r>
          </a:p>
          <a:p>
            <a:pPr lvl="1"/>
            <a:r>
              <a:rPr lang="en-US" dirty="0" smtClean="0"/>
              <a:t>Different threads tried to access the same file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5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Crawler: </a:t>
            </a:r>
            <a:r>
              <a:rPr lang="en-US" dirty="0" err="1" smtClean="0"/>
              <a:t>DocTable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Dictionary containing Document ID, Document URL, Maximum Word Frequency, Document </a:t>
            </a:r>
            <a:r>
              <a:rPr lang="en-US" dirty="0" smtClean="0"/>
              <a:t>Length</a:t>
            </a:r>
          </a:p>
          <a:p>
            <a:r>
              <a:rPr lang="en-US" dirty="0" smtClean="0"/>
              <a:t>Created using a Document Parser class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reates a histogram for the words in the document </a:t>
            </a:r>
          </a:p>
          <a:p>
            <a:pPr lvl="1"/>
            <a:r>
              <a:rPr lang="en-US" dirty="0" smtClean="0"/>
              <a:t>Calculates document length and max word frequency in the document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   { </a:t>
            </a:r>
            <a:r>
              <a:rPr lang="en-US" b="1" dirty="0" err="1" smtClean="0"/>
              <a:t>DocID</a:t>
            </a:r>
            <a:r>
              <a:rPr lang="en-US" b="1" dirty="0" smtClean="0"/>
              <a:t>:     [</a:t>
            </a:r>
            <a:r>
              <a:rPr lang="en-US" b="1" dirty="0" err="1" smtClean="0"/>
              <a:t>url</a:t>
            </a:r>
            <a:r>
              <a:rPr lang="en-US" b="1" dirty="0" smtClean="0"/>
              <a:t>, </a:t>
            </a:r>
            <a:r>
              <a:rPr lang="en-US" b="1" dirty="0" err="1" smtClean="0"/>
              <a:t>maxWordFreq</a:t>
            </a:r>
            <a:r>
              <a:rPr lang="en-US" b="1" dirty="0" smtClean="0"/>
              <a:t>, </a:t>
            </a:r>
            <a:r>
              <a:rPr lang="en-US" b="1" dirty="0" err="1" smtClean="0"/>
              <a:t>docLength</a:t>
            </a:r>
            <a:r>
              <a:rPr lang="en-US" b="1" dirty="0" smtClean="0"/>
              <a:t>],		</a:t>
            </a:r>
          </a:p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1 :     [</a:t>
            </a:r>
            <a:r>
              <a:rPr lang="en-US" b="1" dirty="0" err="1" smtClean="0"/>
              <a:t>muhlenberg.edu</a:t>
            </a:r>
            <a:r>
              <a:rPr lang="en-US" b="1" dirty="0" smtClean="0"/>
              <a:t>/</a:t>
            </a:r>
            <a:r>
              <a:rPr lang="en-US" b="1" dirty="0" err="1" smtClean="0"/>
              <a:t>jorge-reyes</a:t>
            </a:r>
            <a:r>
              <a:rPr lang="en-US" b="1" dirty="0" smtClean="0"/>
              <a:t>/is-great/, 25, 120],</a:t>
            </a:r>
          </a:p>
          <a:p>
            <a:pPr marL="0" indent="0" algn="ctr">
              <a:buNone/>
            </a:pPr>
            <a:r>
              <a:rPr lang="mr-IN" b="1" dirty="0" smtClean="0"/>
              <a:t>…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N:     [</a:t>
            </a:r>
            <a:r>
              <a:rPr lang="en-US" b="1" dirty="0" err="1" smtClean="0"/>
              <a:t>muhlenberg.edu</a:t>
            </a:r>
            <a:r>
              <a:rPr lang="en-US" b="1" dirty="0" smtClean="0"/>
              <a:t>/give-us/bonus-points/, 30, 140]</a:t>
            </a:r>
          </a:p>
          <a:p>
            <a:pPr marL="0" indent="0" algn="ctr">
              <a:buNone/>
            </a:pPr>
            <a:r>
              <a:rPr lang="en-US" b="1" dirty="0" smtClean="0"/>
              <a:t>    }		</a:t>
            </a:r>
            <a:r>
              <a:rPr lang="en-US" dirty="0" smtClean="0"/>
              <a:t>	 			 	</a:t>
            </a:r>
          </a:p>
        </p:txBody>
      </p:sp>
    </p:spTree>
    <p:extLst>
      <p:ext uri="{BB962C8B-B14F-4D97-AF65-F5344CB8AC3E}">
        <p14:creationId xmlns:p14="http://schemas.microsoft.com/office/powerpoint/2010/main" val="2714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922</TotalTime>
  <Words>545</Words>
  <Application>Microsoft Macintosh PowerPoint</Application>
  <PresentationFormat>Widescreen</PresentationFormat>
  <Paragraphs>105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Century Schoolbook</vt:lpstr>
      <vt:lpstr>Mangal</vt:lpstr>
      <vt:lpstr>Wingdings 2</vt:lpstr>
      <vt:lpstr>Arial</vt:lpstr>
      <vt:lpstr>View</vt:lpstr>
      <vt:lpstr>“Mini” Search Engine</vt:lpstr>
      <vt:lpstr>Introduction</vt:lpstr>
      <vt:lpstr>Crawler</vt:lpstr>
      <vt:lpstr>PowerPoint Presentation</vt:lpstr>
      <vt:lpstr>PowerPoint Presentation</vt:lpstr>
      <vt:lpstr>PowerPoint Presentation</vt:lpstr>
      <vt:lpstr>PowerPoint Presentation</vt:lpstr>
      <vt:lpstr>Crawler</vt:lpstr>
      <vt:lpstr>Crawler: DocTable</vt:lpstr>
      <vt:lpstr>Preprocessing</vt:lpstr>
      <vt:lpstr>Preprocessing</vt:lpstr>
      <vt:lpstr>Preprocessing</vt:lpstr>
      <vt:lpstr>Preprocessing</vt:lpstr>
      <vt:lpstr>Inverted Index</vt:lpstr>
      <vt:lpstr>Search Engine</vt:lpstr>
      <vt:lpstr>Search Engine</vt:lpstr>
      <vt:lpstr>Analysis </vt:lpstr>
      <vt:lpstr>PowerPoint Presentation</vt:lpstr>
      <vt:lpstr>if(haveQuestions()):  print “Ask now.” else:  print “Thank you!”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“Mini” Search Engine</dc:title>
  <dc:creator>Victor Lora</dc:creator>
  <cp:lastModifiedBy>Victor Lora</cp:lastModifiedBy>
  <cp:revision>28</cp:revision>
  <dcterms:created xsi:type="dcterms:W3CDTF">2016-12-07T04:26:41Z</dcterms:created>
  <dcterms:modified xsi:type="dcterms:W3CDTF">2016-12-07T20:24:10Z</dcterms:modified>
</cp:coreProperties>
</file>