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43E80CC-1D3F-4231-811D-A029ED7171E9}" type="datetimeFigureOut">
              <a:rPr lang="en-US" smtClean="0"/>
              <a:t>04-Jul-19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B98E9C0-42BA-4878-973F-41549E93F12E}" type="slidenum">
              <a:rPr lang="en-US" smtClean="0"/>
              <a:t>‹#›</a:t>
            </a:fld>
            <a:endParaRPr lang="en-US"/>
          </a:p>
        </p:txBody>
      </p:sp>
    </p:spTree>
    <p:extLst>
      <p:ext uri="{BB962C8B-B14F-4D97-AF65-F5344CB8AC3E}">
        <p14:creationId xmlns:p14="http://schemas.microsoft.com/office/powerpoint/2010/main" val="2477508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3E80CC-1D3F-4231-811D-A029ED7171E9}" type="datetimeFigureOut">
              <a:rPr lang="en-US" smtClean="0"/>
              <a:t>04-Jul-19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8E9C0-42BA-4878-973F-41549E93F12E}" type="slidenum">
              <a:rPr lang="en-US" smtClean="0"/>
              <a:t>‹#›</a:t>
            </a:fld>
            <a:endParaRPr lang="en-US"/>
          </a:p>
        </p:txBody>
      </p:sp>
    </p:spTree>
    <p:extLst>
      <p:ext uri="{BB962C8B-B14F-4D97-AF65-F5344CB8AC3E}">
        <p14:creationId xmlns:p14="http://schemas.microsoft.com/office/powerpoint/2010/main" val="1848776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3E80CC-1D3F-4231-811D-A029ED7171E9}" type="datetimeFigureOut">
              <a:rPr lang="en-US" smtClean="0"/>
              <a:t>04-Jul-19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8E9C0-42BA-4878-973F-41549E93F12E}" type="slidenum">
              <a:rPr lang="en-US" smtClean="0"/>
              <a:t>‹#›</a:t>
            </a:fld>
            <a:endParaRPr lang="en-US"/>
          </a:p>
        </p:txBody>
      </p:sp>
    </p:spTree>
    <p:extLst>
      <p:ext uri="{BB962C8B-B14F-4D97-AF65-F5344CB8AC3E}">
        <p14:creationId xmlns:p14="http://schemas.microsoft.com/office/powerpoint/2010/main" val="304991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3E80CC-1D3F-4231-811D-A029ED7171E9}" type="datetimeFigureOut">
              <a:rPr lang="en-US" smtClean="0"/>
              <a:t>04-Jul-19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8E9C0-42BA-4878-973F-41549E93F12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27980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3E80CC-1D3F-4231-811D-A029ED7171E9}" type="datetimeFigureOut">
              <a:rPr lang="en-US" smtClean="0"/>
              <a:t>04-Jul-19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8E9C0-42BA-4878-973F-41549E93F12E}" type="slidenum">
              <a:rPr lang="en-US" smtClean="0"/>
              <a:t>‹#›</a:t>
            </a:fld>
            <a:endParaRPr lang="en-US"/>
          </a:p>
        </p:txBody>
      </p:sp>
    </p:spTree>
    <p:extLst>
      <p:ext uri="{BB962C8B-B14F-4D97-AF65-F5344CB8AC3E}">
        <p14:creationId xmlns:p14="http://schemas.microsoft.com/office/powerpoint/2010/main" val="3743345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3E80CC-1D3F-4231-811D-A029ED7171E9}" type="datetimeFigureOut">
              <a:rPr lang="en-US" smtClean="0"/>
              <a:t>04-Jul-19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98E9C0-42BA-4878-973F-41549E93F12E}" type="slidenum">
              <a:rPr lang="en-US" smtClean="0"/>
              <a:t>‹#›</a:t>
            </a:fld>
            <a:endParaRPr lang="en-US"/>
          </a:p>
        </p:txBody>
      </p:sp>
    </p:spTree>
    <p:extLst>
      <p:ext uri="{BB962C8B-B14F-4D97-AF65-F5344CB8AC3E}">
        <p14:creationId xmlns:p14="http://schemas.microsoft.com/office/powerpoint/2010/main" val="542237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3E80CC-1D3F-4231-811D-A029ED7171E9}" type="datetimeFigureOut">
              <a:rPr lang="en-US" smtClean="0"/>
              <a:t>04-Jul-19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98E9C0-42BA-4878-973F-41549E93F12E}" type="slidenum">
              <a:rPr lang="en-US" smtClean="0"/>
              <a:t>‹#›</a:t>
            </a:fld>
            <a:endParaRPr lang="en-US"/>
          </a:p>
        </p:txBody>
      </p:sp>
    </p:spTree>
    <p:extLst>
      <p:ext uri="{BB962C8B-B14F-4D97-AF65-F5344CB8AC3E}">
        <p14:creationId xmlns:p14="http://schemas.microsoft.com/office/powerpoint/2010/main" val="2350671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E80CC-1D3F-4231-811D-A029ED7171E9}" type="datetimeFigureOut">
              <a:rPr lang="en-US" smtClean="0"/>
              <a:t>04-Jul-19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8E9C0-42BA-4878-973F-41549E93F12E}" type="slidenum">
              <a:rPr lang="en-US" smtClean="0"/>
              <a:t>‹#›</a:t>
            </a:fld>
            <a:endParaRPr lang="en-US"/>
          </a:p>
        </p:txBody>
      </p:sp>
    </p:spTree>
    <p:extLst>
      <p:ext uri="{BB962C8B-B14F-4D97-AF65-F5344CB8AC3E}">
        <p14:creationId xmlns:p14="http://schemas.microsoft.com/office/powerpoint/2010/main" val="1332570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E80CC-1D3F-4231-811D-A029ED7171E9}" type="datetimeFigureOut">
              <a:rPr lang="en-US" smtClean="0"/>
              <a:t>04-Jul-19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8E9C0-42BA-4878-973F-41549E93F12E}" type="slidenum">
              <a:rPr lang="en-US" smtClean="0"/>
              <a:t>‹#›</a:t>
            </a:fld>
            <a:endParaRPr lang="en-US"/>
          </a:p>
        </p:txBody>
      </p:sp>
    </p:spTree>
    <p:extLst>
      <p:ext uri="{BB962C8B-B14F-4D97-AF65-F5344CB8AC3E}">
        <p14:creationId xmlns:p14="http://schemas.microsoft.com/office/powerpoint/2010/main" val="3369259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E80CC-1D3F-4231-811D-A029ED7171E9}" type="datetimeFigureOut">
              <a:rPr lang="en-US" smtClean="0"/>
              <a:t>04-Jul-19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8E9C0-42BA-4878-973F-41549E93F12E}" type="slidenum">
              <a:rPr lang="en-US" smtClean="0"/>
              <a:t>‹#›</a:t>
            </a:fld>
            <a:endParaRPr lang="en-US"/>
          </a:p>
        </p:txBody>
      </p:sp>
    </p:spTree>
    <p:extLst>
      <p:ext uri="{BB962C8B-B14F-4D97-AF65-F5344CB8AC3E}">
        <p14:creationId xmlns:p14="http://schemas.microsoft.com/office/powerpoint/2010/main" val="2318259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3E80CC-1D3F-4231-811D-A029ED7171E9}" type="datetimeFigureOut">
              <a:rPr lang="en-US" smtClean="0"/>
              <a:t>04-Jul-19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8E9C0-42BA-4878-973F-41549E93F12E}" type="slidenum">
              <a:rPr lang="en-US" smtClean="0"/>
              <a:t>‹#›</a:t>
            </a:fld>
            <a:endParaRPr lang="en-US"/>
          </a:p>
        </p:txBody>
      </p:sp>
    </p:spTree>
    <p:extLst>
      <p:ext uri="{BB962C8B-B14F-4D97-AF65-F5344CB8AC3E}">
        <p14:creationId xmlns:p14="http://schemas.microsoft.com/office/powerpoint/2010/main" val="329019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3E80CC-1D3F-4231-811D-A029ED7171E9}" type="datetimeFigureOut">
              <a:rPr lang="en-US" smtClean="0"/>
              <a:t>04-Jul-19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8E9C0-42BA-4878-973F-41549E93F12E}" type="slidenum">
              <a:rPr lang="en-US" smtClean="0"/>
              <a:t>‹#›</a:t>
            </a:fld>
            <a:endParaRPr lang="en-US"/>
          </a:p>
        </p:txBody>
      </p:sp>
    </p:spTree>
    <p:extLst>
      <p:ext uri="{BB962C8B-B14F-4D97-AF65-F5344CB8AC3E}">
        <p14:creationId xmlns:p14="http://schemas.microsoft.com/office/powerpoint/2010/main" val="3741364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3E80CC-1D3F-4231-811D-A029ED7171E9}" type="datetimeFigureOut">
              <a:rPr lang="en-US" smtClean="0"/>
              <a:t>04-Jul-19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98E9C0-42BA-4878-973F-41549E93F12E}" type="slidenum">
              <a:rPr lang="en-US" smtClean="0"/>
              <a:t>‹#›</a:t>
            </a:fld>
            <a:endParaRPr lang="en-US"/>
          </a:p>
        </p:txBody>
      </p:sp>
    </p:spTree>
    <p:extLst>
      <p:ext uri="{BB962C8B-B14F-4D97-AF65-F5344CB8AC3E}">
        <p14:creationId xmlns:p14="http://schemas.microsoft.com/office/powerpoint/2010/main" val="380162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3E80CC-1D3F-4231-811D-A029ED7171E9}" type="datetimeFigureOut">
              <a:rPr lang="en-US" smtClean="0"/>
              <a:t>04-Jul-19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98E9C0-42BA-4878-973F-41549E93F12E}" type="slidenum">
              <a:rPr lang="en-US" smtClean="0"/>
              <a:t>‹#›</a:t>
            </a:fld>
            <a:endParaRPr lang="en-US"/>
          </a:p>
        </p:txBody>
      </p:sp>
    </p:spTree>
    <p:extLst>
      <p:ext uri="{BB962C8B-B14F-4D97-AF65-F5344CB8AC3E}">
        <p14:creationId xmlns:p14="http://schemas.microsoft.com/office/powerpoint/2010/main" val="680764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E80CC-1D3F-4231-811D-A029ED7171E9}" type="datetimeFigureOut">
              <a:rPr lang="en-US" smtClean="0"/>
              <a:t>04-Jul-19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98E9C0-42BA-4878-973F-41549E93F12E}" type="slidenum">
              <a:rPr lang="en-US" smtClean="0"/>
              <a:t>‹#›</a:t>
            </a:fld>
            <a:endParaRPr lang="en-US"/>
          </a:p>
        </p:txBody>
      </p:sp>
    </p:spTree>
    <p:extLst>
      <p:ext uri="{BB962C8B-B14F-4D97-AF65-F5344CB8AC3E}">
        <p14:creationId xmlns:p14="http://schemas.microsoft.com/office/powerpoint/2010/main" val="3243687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3E80CC-1D3F-4231-811D-A029ED7171E9}" type="datetimeFigureOut">
              <a:rPr lang="en-US" smtClean="0"/>
              <a:t>04-Jul-19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8E9C0-42BA-4878-973F-41549E93F12E}" type="slidenum">
              <a:rPr lang="en-US" smtClean="0"/>
              <a:t>‹#›</a:t>
            </a:fld>
            <a:endParaRPr lang="en-US"/>
          </a:p>
        </p:txBody>
      </p:sp>
    </p:spTree>
    <p:extLst>
      <p:ext uri="{BB962C8B-B14F-4D97-AF65-F5344CB8AC3E}">
        <p14:creationId xmlns:p14="http://schemas.microsoft.com/office/powerpoint/2010/main" val="3189181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3E80CC-1D3F-4231-811D-A029ED7171E9}" type="datetimeFigureOut">
              <a:rPr lang="en-US" smtClean="0"/>
              <a:t>04-Jul-19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8E9C0-42BA-4878-973F-41549E93F12E}" type="slidenum">
              <a:rPr lang="en-US" smtClean="0"/>
              <a:t>‹#›</a:t>
            </a:fld>
            <a:endParaRPr lang="en-US"/>
          </a:p>
        </p:txBody>
      </p:sp>
    </p:spTree>
    <p:extLst>
      <p:ext uri="{BB962C8B-B14F-4D97-AF65-F5344CB8AC3E}">
        <p14:creationId xmlns:p14="http://schemas.microsoft.com/office/powerpoint/2010/main" val="265894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3E80CC-1D3F-4231-811D-A029ED7171E9}" type="datetimeFigureOut">
              <a:rPr lang="en-US" smtClean="0"/>
              <a:t>04-Jul-19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98E9C0-42BA-4878-973F-41549E93F12E}" type="slidenum">
              <a:rPr lang="en-US" smtClean="0"/>
              <a:t>‹#›</a:t>
            </a:fld>
            <a:endParaRPr lang="en-US"/>
          </a:p>
        </p:txBody>
      </p:sp>
    </p:spTree>
    <p:extLst>
      <p:ext uri="{BB962C8B-B14F-4D97-AF65-F5344CB8AC3E}">
        <p14:creationId xmlns:p14="http://schemas.microsoft.com/office/powerpoint/2010/main" val="3985506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3F9A-5939-406E-B112-95928B1ACE70}"/>
              </a:ext>
            </a:extLst>
          </p:cNvPr>
          <p:cNvSpPr>
            <a:spLocks noGrp="1"/>
          </p:cNvSpPr>
          <p:nvPr>
            <p:ph type="ctrTitle"/>
          </p:nvPr>
        </p:nvSpPr>
        <p:spPr/>
        <p:txBody>
          <a:bodyPr/>
          <a:lstStyle/>
          <a:p>
            <a:r>
              <a:rPr lang="en-US" dirty="0"/>
              <a:t>Smart Financial Advisor</a:t>
            </a:r>
          </a:p>
        </p:txBody>
      </p:sp>
    </p:spTree>
    <p:extLst>
      <p:ext uri="{BB962C8B-B14F-4D97-AF65-F5344CB8AC3E}">
        <p14:creationId xmlns:p14="http://schemas.microsoft.com/office/powerpoint/2010/main" val="390740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655-BB3A-4033-8E4D-681C0B93DD34}"/>
              </a:ext>
            </a:extLst>
          </p:cNvPr>
          <p:cNvSpPr>
            <a:spLocks noGrp="1"/>
          </p:cNvSpPr>
          <p:nvPr>
            <p:ph type="title"/>
          </p:nvPr>
        </p:nvSpPr>
        <p:spPr/>
        <p:txBody>
          <a:bodyPr/>
          <a:lstStyle/>
          <a:p>
            <a:r>
              <a:rPr lang="en-US" dirty="0" err="1"/>
              <a:t>Introducere</a:t>
            </a:r>
            <a:endParaRPr lang="en-US" dirty="0"/>
          </a:p>
        </p:txBody>
      </p:sp>
      <p:sp>
        <p:nvSpPr>
          <p:cNvPr id="3" name="Content Placeholder 2">
            <a:extLst>
              <a:ext uri="{FF2B5EF4-FFF2-40B4-BE49-F238E27FC236}">
                <a16:creationId xmlns:a16="http://schemas.microsoft.com/office/drawing/2014/main" id="{CF78F3D6-A60D-494D-AE5B-6CA6B918AC0E}"/>
              </a:ext>
            </a:extLst>
          </p:cNvPr>
          <p:cNvSpPr>
            <a:spLocks noGrp="1"/>
          </p:cNvSpPr>
          <p:nvPr>
            <p:ph idx="1"/>
          </p:nvPr>
        </p:nvSpPr>
        <p:spPr>
          <a:xfrm>
            <a:off x="1141412" y="1812324"/>
            <a:ext cx="10650372" cy="4699794"/>
          </a:xfrm>
        </p:spPr>
        <p:txBody>
          <a:bodyPr>
            <a:normAutofit lnSpcReduction="10000"/>
          </a:bodyPr>
          <a:lstStyle/>
          <a:p>
            <a:r>
              <a:rPr lang="en-US" sz="2800" dirty="0" err="1"/>
              <a:t>Scopul</a:t>
            </a:r>
            <a:r>
              <a:rPr lang="en-US" sz="2800" dirty="0"/>
              <a:t> </a:t>
            </a:r>
            <a:r>
              <a:rPr lang="en-US" sz="2800" dirty="0" err="1"/>
              <a:t>acestei</a:t>
            </a:r>
            <a:r>
              <a:rPr lang="en-US" sz="2800" dirty="0"/>
              <a:t> </a:t>
            </a:r>
            <a:r>
              <a:rPr lang="en-US" sz="2800" dirty="0" err="1"/>
              <a:t>lucrări</a:t>
            </a:r>
            <a:r>
              <a:rPr lang="en-US" sz="2800" dirty="0"/>
              <a:t> </a:t>
            </a:r>
            <a:r>
              <a:rPr lang="en-US" sz="2800" dirty="0" err="1"/>
              <a:t>este</a:t>
            </a:r>
            <a:r>
              <a:rPr lang="en-US" sz="2800" dirty="0"/>
              <a:t> de a </a:t>
            </a:r>
            <a:r>
              <a:rPr lang="en-US" sz="2800" dirty="0" err="1"/>
              <a:t>construi</a:t>
            </a:r>
            <a:r>
              <a:rPr lang="en-US" sz="2800" dirty="0"/>
              <a:t> o </a:t>
            </a:r>
            <a:r>
              <a:rPr lang="en-US" sz="2800" dirty="0" err="1"/>
              <a:t>aplicație</a:t>
            </a:r>
            <a:r>
              <a:rPr lang="en-US" sz="2800" dirty="0"/>
              <a:t> </a:t>
            </a:r>
            <a:r>
              <a:rPr lang="en-US" sz="2800" dirty="0" err="1"/>
              <a:t>inteligenta</a:t>
            </a:r>
            <a:r>
              <a:rPr lang="en-US" sz="2800" dirty="0"/>
              <a:t> de </a:t>
            </a:r>
            <a:r>
              <a:rPr lang="en-US" sz="2800" dirty="0" err="1"/>
              <a:t>consiliere</a:t>
            </a:r>
            <a:r>
              <a:rPr lang="en-US" sz="2800" dirty="0"/>
              <a:t> </a:t>
            </a:r>
            <a:r>
              <a:rPr lang="en-US" sz="2800" dirty="0" err="1"/>
              <a:t>financiara</a:t>
            </a:r>
            <a:r>
              <a:rPr lang="en-US" sz="2800" dirty="0"/>
              <a:t>, </a:t>
            </a:r>
            <a:r>
              <a:rPr lang="en-US" sz="2800" dirty="0" err="1"/>
              <a:t>cât</a:t>
            </a:r>
            <a:r>
              <a:rPr lang="en-US" sz="2800" dirty="0"/>
              <a:t> </a:t>
            </a:r>
            <a:r>
              <a:rPr lang="en-US" sz="2800" dirty="0" err="1"/>
              <a:t>mai</a:t>
            </a:r>
            <a:r>
              <a:rPr lang="en-US" sz="2800" dirty="0"/>
              <a:t> </a:t>
            </a:r>
            <a:r>
              <a:rPr lang="en-US" sz="2800" dirty="0" err="1"/>
              <a:t>ușor</a:t>
            </a:r>
            <a:r>
              <a:rPr lang="en-US" sz="2800" dirty="0"/>
              <a:t> de </a:t>
            </a:r>
            <a:r>
              <a:rPr lang="en-US" sz="2800" dirty="0" err="1"/>
              <a:t>folosit</a:t>
            </a:r>
            <a:r>
              <a:rPr lang="en-US" sz="2800" dirty="0"/>
              <a:t> </a:t>
            </a:r>
            <a:r>
              <a:rPr lang="en-US" sz="2800" dirty="0" err="1"/>
              <a:t>pentru</a:t>
            </a:r>
            <a:r>
              <a:rPr lang="en-US" sz="2800" dirty="0"/>
              <a:t> </a:t>
            </a:r>
            <a:r>
              <a:rPr lang="en-US" sz="2800" dirty="0" err="1"/>
              <a:t>utilizator</a:t>
            </a:r>
            <a:r>
              <a:rPr lang="en-US" sz="2800" dirty="0"/>
              <a:t> </a:t>
            </a:r>
            <a:r>
              <a:rPr lang="en-US" sz="2800" dirty="0" err="1"/>
              <a:t>și</a:t>
            </a:r>
            <a:r>
              <a:rPr lang="en-US" sz="2800" dirty="0"/>
              <a:t> care </a:t>
            </a:r>
            <a:r>
              <a:rPr lang="en-US" sz="2800" dirty="0" err="1"/>
              <a:t>să</a:t>
            </a:r>
            <a:r>
              <a:rPr lang="en-US" sz="2800" dirty="0"/>
              <a:t> </a:t>
            </a:r>
            <a:r>
              <a:rPr lang="en-US" sz="2800" dirty="0" err="1"/>
              <a:t>ascundă</a:t>
            </a:r>
            <a:r>
              <a:rPr lang="en-US" sz="2800" dirty="0"/>
              <a:t> pe </a:t>
            </a:r>
            <a:r>
              <a:rPr lang="en-US" sz="2800" dirty="0" err="1"/>
              <a:t>cât</a:t>
            </a:r>
            <a:r>
              <a:rPr lang="en-US" sz="2800" dirty="0"/>
              <a:t> </a:t>
            </a:r>
            <a:r>
              <a:rPr lang="en-US" sz="2800" dirty="0" err="1"/>
              <a:t>posibil</a:t>
            </a:r>
            <a:r>
              <a:rPr lang="en-US" sz="2800" dirty="0"/>
              <a:t> </a:t>
            </a:r>
            <a:r>
              <a:rPr lang="en-US" sz="2800" dirty="0" err="1"/>
              <a:t>detaliile</a:t>
            </a:r>
            <a:r>
              <a:rPr lang="en-US" sz="2800" dirty="0"/>
              <a:t> complicate din </a:t>
            </a:r>
            <a:r>
              <a:rPr lang="en-US" sz="2800" dirty="0" err="1"/>
              <a:t>punct</a:t>
            </a:r>
            <a:r>
              <a:rPr lang="en-US" sz="2800" dirty="0"/>
              <a:t> de </a:t>
            </a:r>
            <a:r>
              <a:rPr lang="en-US" sz="2800" dirty="0" err="1"/>
              <a:t>vedere</a:t>
            </a:r>
            <a:r>
              <a:rPr lang="en-US" sz="2800" dirty="0"/>
              <a:t> </a:t>
            </a:r>
            <a:r>
              <a:rPr lang="en-US" sz="2800" dirty="0" err="1"/>
              <a:t>financiar</a:t>
            </a:r>
            <a:r>
              <a:rPr lang="en-US" sz="2800" dirty="0"/>
              <a:t>. </a:t>
            </a:r>
            <a:r>
              <a:rPr lang="en-US" sz="2800" dirty="0" err="1"/>
              <a:t>În</a:t>
            </a:r>
            <a:r>
              <a:rPr lang="en-US" sz="2800" dirty="0"/>
              <a:t> </a:t>
            </a:r>
            <a:r>
              <a:rPr lang="en-US" sz="2800" dirty="0" err="1"/>
              <a:t>momentul</a:t>
            </a:r>
            <a:r>
              <a:rPr lang="en-US" sz="2800" dirty="0"/>
              <a:t> actual, </a:t>
            </a:r>
            <a:r>
              <a:rPr lang="en-US" sz="2800" dirty="0" err="1"/>
              <a:t>mai</a:t>
            </a:r>
            <a:r>
              <a:rPr lang="en-US" sz="2800" dirty="0"/>
              <a:t> </a:t>
            </a:r>
            <a:r>
              <a:rPr lang="en-US" sz="2800" dirty="0" err="1"/>
              <a:t>există</a:t>
            </a:r>
            <a:r>
              <a:rPr lang="en-US" sz="2800" dirty="0"/>
              <a:t> </a:t>
            </a:r>
            <a:r>
              <a:rPr lang="en-US" sz="2800" dirty="0" err="1"/>
              <a:t>produse</a:t>
            </a:r>
            <a:r>
              <a:rPr lang="en-US" sz="2800" dirty="0"/>
              <a:t> </a:t>
            </a:r>
            <a:r>
              <a:rPr lang="en-US" sz="2800" dirty="0" err="1"/>
              <a:t>similare</a:t>
            </a:r>
            <a:r>
              <a:rPr lang="en-US" sz="2800" dirty="0"/>
              <a:t> pe </a:t>
            </a:r>
            <a:r>
              <a:rPr lang="en-US" sz="2800" dirty="0" err="1"/>
              <a:t>piața</a:t>
            </a:r>
            <a:r>
              <a:rPr lang="en-US" sz="2800" dirty="0"/>
              <a:t> </a:t>
            </a:r>
            <a:r>
              <a:rPr lang="en-US" sz="2800" dirty="0" err="1"/>
              <a:t>doar</a:t>
            </a:r>
            <a:r>
              <a:rPr lang="en-US" sz="2800" dirty="0"/>
              <a:t> ca </a:t>
            </a:r>
            <a:r>
              <a:rPr lang="en-US" sz="2800" dirty="0" err="1"/>
              <a:t>acestea</a:t>
            </a:r>
            <a:r>
              <a:rPr lang="en-US" sz="2800" dirty="0"/>
              <a:t> au un </a:t>
            </a:r>
            <a:r>
              <a:rPr lang="en-US" sz="2800" dirty="0" err="1"/>
              <a:t>cerc</a:t>
            </a:r>
            <a:r>
              <a:rPr lang="en-US" sz="2800" dirty="0"/>
              <a:t> de </a:t>
            </a:r>
            <a:r>
              <a:rPr lang="en-US" sz="2800" dirty="0" err="1"/>
              <a:t>utilizatori</a:t>
            </a:r>
            <a:r>
              <a:rPr lang="en-US" sz="2800" dirty="0"/>
              <a:t> </a:t>
            </a:r>
            <a:r>
              <a:rPr lang="en-US" sz="2800" dirty="0" err="1"/>
              <a:t>restrânși</a:t>
            </a:r>
            <a:r>
              <a:rPr lang="en-US" sz="2800" dirty="0"/>
              <a:t>, </a:t>
            </a:r>
            <a:r>
              <a:rPr lang="en-US" sz="2800" dirty="0" err="1"/>
              <a:t>iar</a:t>
            </a:r>
            <a:r>
              <a:rPr lang="en-US" sz="2800" dirty="0"/>
              <a:t> </a:t>
            </a:r>
            <a:r>
              <a:rPr lang="en-US" sz="2800" dirty="0" err="1"/>
              <a:t>utilizatorul</a:t>
            </a:r>
            <a:r>
              <a:rPr lang="en-US" sz="2800" dirty="0"/>
              <a:t> final care </a:t>
            </a:r>
            <a:r>
              <a:rPr lang="en-US" sz="2800" dirty="0" err="1"/>
              <a:t>ar</a:t>
            </a:r>
            <a:r>
              <a:rPr lang="en-US" sz="2800" dirty="0"/>
              <a:t> </a:t>
            </a:r>
            <a:r>
              <a:rPr lang="en-US" sz="2800" dirty="0" err="1"/>
              <a:t>folosi</a:t>
            </a:r>
            <a:r>
              <a:rPr lang="en-US" sz="2800" dirty="0"/>
              <a:t> </a:t>
            </a:r>
            <a:r>
              <a:rPr lang="en-US" sz="2800" dirty="0" err="1"/>
              <a:t>aplicația</a:t>
            </a:r>
            <a:r>
              <a:rPr lang="en-US" sz="2800" dirty="0"/>
              <a:t> sunt </a:t>
            </a:r>
            <a:r>
              <a:rPr lang="en-US" sz="2800" dirty="0" err="1"/>
              <a:t>anagajați</a:t>
            </a:r>
            <a:r>
              <a:rPr lang="en-US" sz="2800" dirty="0"/>
              <a:t> ai </a:t>
            </a:r>
            <a:r>
              <a:rPr lang="en-US" sz="2800" dirty="0" err="1"/>
              <a:t>sucursalelor</a:t>
            </a:r>
            <a:r>
              <a:rPr lang="en-US" sz="2800" dirty="0"/>
              <a:t> de </a:t>
            </a:r>
            <a:r>
              <a:rPr lang="en-US" sz="2800" dirty="0" err="1"/>
              <a:t>banci</a:t>
            </a:r>
            <a:r>
              <a:rPr lang="en-US" sz="2800" dirty="0"/>
              <a:t> fie </a:t>
            </a:r>
            <a:r>
              <a:rPr lang="en-US" sz="2800" dirty="0" err="1"/>
              <a:t>oameni</a:t>
            </a:r>
            <a:r>
              <a:rPr lang="en-US" sz="2800" dirty="0"/>
              <a:t> cu o </a:t>
            </a:r>
            <a:r>
              <a:rPr lang="en-US" sz="2800" dirty="0" err="1"/>
              <a:t>experiență</a:t>
            </a:r>
            <a:r>
              <a:rPr lang="en-US" sz="2800" dirty="0"/>
              <a:t> </a:t>
            </a:r>
            <a:r>
              <a:rPr lang="en-US" sz="2800" dirty="0" err="1"/>
              <a:t>economică</a:t>
            </a:r>
            <a:r>
              <a:rPr lang="en-US" sz="2800" dirty="0"/>
              <a:t> </a:t>
            </a:r>
            <a:r>
              <a:rPr lang="en-US" sz="2800" dirty="0" err="1"/>
              <a:t>anterioară</a:t>
            </a:r>
            <a:r>
              <a:rPr lang="en-US" sz="2800" dirty="0"/>
              <a:t> </a:t>
            </a:r>
            <a:r>
              <a:rPr lang="en-US" sz="2800" dirty="0" err="1"/>
              <a:t>ridicata</a:t>
            </a:r>
            <a:r>
              <a:rPr lang="en-US" sz="2800" dirty="0"/>
              <a:t>, </a:t>
            </a:r>
            <a:r>
              <a:rPr lang="en-US" sz="2800" dirty="0" err="1"/>
              <a:t>lucru</a:t>
            </a:r>
            <a:r>
              <a:rPr lang="en-US" sz="2800" dirty="0"/>
              <a:t> </a:t>
            </a:r>
            <a:r>
              <a:rPr lang="en-US" sz="2800" dirty="0" err="1"/>
              <a:t>dat</a:t>
            </a:r>
            <a:r>
              <a:rPr lang="en-US" sz="2800" dirty="0"/>
              <a:t> de </a:t>
            </a:r>
            <a:r>
              <a:rPr lang="en-US" sz="2800" dirty="0" err="1"/>
              <a:t>gradul</a:t>
            </a:r>
            <a:r>
              <a:rPr lang="en-US" sz="2800" dirty="0"/>
              <a:t> </a:t>
            </a:r>
            <a:r>
              <a:rPr lang="en-US" sz="2800" dirty="0" err="1"/>
              <a:t>încărcării</a:t>
            </a:r>
            <a:r>
              <a:rPr lang="en-US" sz="2800" dirty="0"/>
              <a:t> </a:t>
            </a:r>
            <a:r>
              <a:rPr lang="en-US" sz="2800" dirty="0" err="1"/>
              <a:t>aplicației</a:t>
            </a:r>
            <a:r>
              <a:rPr lang="en-US" sz="2800" dirty="0"/>
              <a:t> cu </a:t>
            </a:r>
            <a:r>
              <a:rPr lang="en-US" sz="2800" dirty="0" err="1"/>
              <a:t>detalii</a:t>
            </a:r>
            <a:r>
              <a:rPr lang="en-US" sz="2800" dirty="0"/>
              <a:t> </a:t>
            </a:r>
            <a:r>
              <a:rPr lang="en-US" sz="2800" dirty="0" err="1"/>
              <a:t>sau</a:t>
            </a:r>
            <a:r>
              <a:rPr lang="en-US" sz="2800" dirty="0"/>
              <a:t> </a:t>
            </a:r>
            <a:r>
              <a:rPr lang="en-US" sz="2800" dirty="0" err="1"/>
              <a:t>formule</a:t>
            </a:r>
            <a:r>
              <a:rPr lang="en-US" sz="2800" dirty="0"/>
              <a:t> </a:t>
            </a:r>
            <a:r>
              <a:rPr lang="en-US" sz="2800" dirty="0" err="1"/>
              <a:t>financiare</a:t>
            </a:r>
            <a:r>
              <a:rPr lang="en-US" sz="2800" dirty="0"/>
              <a:t> </a:t>
            </a:r>
            <a:r>
              <a:rPr lang="en-US" sz="2800" dirty="0" err="1"/>
              <a:t>greu</a:t>
            </a:r>
            <a:r>
              <a:rPr lang="en-US" sz="2800" dirty="0"/>
              <a:t> de </a:t>
            </a:r>
            <a:r>
              <a:rPr lang="en-US" sz="2800" dirty="0" err="1"/>
              <a:t>înțeles</a:t>
            </a:r>
            <a:r>
              <a:rPr lang="en-US" sz="2800" dirty="0"/>
              <a:t> </a:t>
            </a:r>
            <a:r>
              <a:rPr lang="en-US" sz="2800" dirty="0" err="1"/>
              <a:t>pentru</a:t>
            </a:r>
            <a:r>
              <a:rPr lang="en-US" sz="2800" dirty="0"/>
              <a:t> un </a:t>
            </a:r>
            <a:r>
              <a:rPr lang="en-US" sz="2800" dirty="0" err="1"/>
              <a:t>utilizator</a:t>
            </a:r>
            <a:r>
              <a:rPr lang="en-US" sz="2800" dirty="0"/>
              <a:t> </a:t>
            </a:r>
            <a:r>
              <a:rPr lang="en-US" sz="2800" dirty="0" err="1"/>
              <a:t>ce</a:t>
            </a:r>
            <a:r>
              <a:rPr lang="en-US" sz="2800" dirty="0"/>
              <a:t> nu are </a:t>
            </a:r>
            <a:r>
              <a:rPr lang="en-US" sz="2800" dirty="0" err="1"/>
              <a:t>aceste</a:t>
            </a:r>
            <a:r>
              <a:rPr lang="en-US" sz="2800" dirty="0"/>
              <a:t> </a:t>
            </a:r>
            <a:r>
              <a:rPr lang="en-US" sz="2800" dirty="0" err="1"/>
              <a:t>cunoștințe</a:t>
            </a:r>
            <a:r>
              <a:rPr lang="en-US" sz="2800" dirty="0"/>
              <a:t> </a:t>
            </a:r>
            <a:r>
              <a:rPr lang="en-US" sz="2800" dirty="0" err="1"/>
              <a:t>în</a:t>
            </a:r>
            <a:r>
              <a:rPr lang="en-US" sz="2800" dirty="0"/>
              <a:t> </a:t>
            </a:r>
            <a:r>
              <a:rPr lang="en-US" sz="2800" dirty="0" err="1"/>
              <a:t>prealabil</a:t>
            </a:r>
            <a:r>
              <a:rPr lang="en-US" sz="2800" dirty="0"/>
              <a:t>.</a:t>
            </a:r>
          </a:p>
          <a:p>
            <a:pPr marL="0" indent="0">
              <a:buNone/>
            </a:pPr>
            <a:endParaRPr lang="en-US" dirty="0"/>
          </a:p>
        </p:txBody>
      </p:sp>
    </p:spTree>
    <p:extLst>
      <p:ext uri="{BB962C8B-B14F-4D97-AF65-F5344CB8AC3E}">
        <p14:creationId xmlns:p14="http://schemas.microsoft.com/office/powerpoint/2010/main" val="181701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4A6C2-419D-44C2-8394-C3BC478D919F}"/>
              </a:ext>
            </a:extLst>
          </p:cNvPr>
          <p:cNvSpPr>
            <a:spLocks noGrp="1"/>
          </p:cNvSpPr>
          <p:nvPr>
            <p:ph type="title"/>
          </p:nvPr>
        </p:nvSpPr>
        <p:spPr/>
        <p:txBody>
          <a:bodyPr/>
          <a:lstStyle/>
          <a:p>
            <a:r>
              <a:rPr lang="en-US" dirty="0" err="1"/>
              <a:t>Contributii</a:t>
            </a:r>
            <a:endParaRPr lang="en-US" dirty="0"/>
          </a:p>
        </p:txBody>
      </p:sp>
      <p:sp>
        <p:nvSpPr>
          <p:cNvPr id="3" name="Content Placeholder 2">
            <a:extLst>
              <a:ext uri="{FF2B5EF4-FFF2-40B4-BE49-F238E27FC236}">
                <a16:creationId xmlns:a16="http://schemas.microsoft.com/office/drawing/2014/main" id="{65032B21-73C6-4BFF-8CD7-534A5BBDDE5C}"/>
              </a:ext>
            </a:extLst>
          </p:cNvPr>
          <p:cNvSpPr>
            <a:spLocks noGrp="1"/>
          </p:cNvSpPr>
          <p:nvPr>
            <p:ph idx="1"/>
          </p:nvPr>
        </p:nvSpPr>
        <p:spPr>
          <a:xfrm>
            <a:off x="1141413" y="2010948"/>
            <a:ext cx="10547005" cy="4294436"/>
          </a:xfrm>
        </p:spPr>
        <p:txBody>
          <a:bodyPr>
            <a:normAutofit/>
          </a:bodyPr>
          <a:lstStyle/>
          <a:p>
            <a:r>
              <a:rPr lang="it-IT" sz="2800" dirty="0"/>
              <a:t>Am ales ascunderea detaliilor financiare de către utilizator pentru a oferi o experiență cât mai prietenoasă, putând afirmă faptul că aplicația respectă design pattern-ul Facade. De asemenea, în materii de tehnologii am încercat să realizez alegeri cât mai atractive și care să reducă pe cât posibil de mult gradul de dificultate în implementarea cerințelor necesare, alegerile făcute fiind determinate și de dorința construiții unor direcții de viitor ale aplicației. Mai multe detalii tehnice vor fi prezentate în capitolele ce urmează</a:t>
            </a:r>
            <a:endParaRPr lang="en-US" sz="2800" dirty="0"/>
          </a:p>
        </p:txBody>
      </p:sp>
    </p:spTree>
    <p:extLst>
      <p:ext uri="{BB962C8B-B14F-4D97-AF65-F5344CB8AC3E}">
        <p14:creationId xmlns:p14="http://schemas.microsoft.com/office/powerpoint/2010/main" val="77181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4660-2CB8-4AD6-9B28-7A46A2F7E480}"/>
              </a:ext>
            </a:extLst>
          </p:cNvPr>
          <p:cNvSpPr>
            <a:spLocks noGrp="1"/>
          </p:cNvSpPr>
          <p:nvPr>
            <p:ph type="title"/>
          </p:nvPr>
        </p:nvSpPr>
        <p:spPr/>
        <p:txBody>
          <a:bodyPr/>
          <a:lstStyle/>
          <a:p>
            <a:r>
              <a:rPr lang="en-US" dirty="0" err="1"/>
              <a:t>arhitectura</a:t>
            </a:r>
            <a:endParaRPr lang="en-US" dirty="0"/>
          </a:p>
        </p:txBody>
      </p:sp>
      <p:sp>
        <p:nvSpPr>
          <p:cNvPr id="3" name="Content Placeholder 2">
            <a:extLst>
              <a:ext uri="{FF2B5EF4-FFF2-40B4-BE49-F238E27FC236}">
                <a16:creationId xmlns:a16="http://schemas.microsoft.com/office/drawing/2014/main" id="{9563374F-3664-4D4E-980F-22F5CE61EE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8160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DBCC228-AA06-447A-A838-3443A0CEBC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2" y="0"/>
            <a:ext cx="11990567" cy="6792354"/>
          </a:xfrm>
        </p:spPr>
      </p:pic>
    </p:spTree>
    <p:extLst>
      <p:ext uri="{BB962C8B-B14F-4D97-AF65-F5344CB8AC3E}">
        <p14:creationId xmlns:p14="http://schemas.microsoft.com/office/powerpoint/2010/main" val="96717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A5ACC0-8620-461F-B0CC-C3598463FD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6146" y="28655"/>
            <a:ext cx="7071139" cy="6800690"/>
          </a:xfrm>
        </p:spPr>
      </p:pic>
    </p:spTree>
    <p:extLst>
      <p:ext uri="{BB962C8B-B14F-4D97-AF65-F5344CB8AC3E}">
        <p14:creationId xmlns:p14="http://schemas.microsoft.com/office/powerpoint/2010/main" val="135669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896D-614C-462F-BA37-964735E28760}"/>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5D401893-594C-47CF-A5AC-6D134887ACB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6138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08C4-52E5-48B2-89F7-B3104523A42E}"/>
              </a:ext>
            </a:extLst>
          </p:cNvPr>
          <p:cNvSpPr>
            <a:spLocks noGrp="1"/>
          </p:cNvSpPr>
          <p:nvPr>
            <p:ph type="title"/>
          </p:nvPr>
        </p:nvSpPr>
        <p:spPr/>
        <p:txBody>
          <a:bodyPr/>
          <a:lstStyle/>
          <a:p>
            <a:r>
              <a:rPr lang="en-US" dirty="0"/>
              <a:t>CONCLUZII</a:t>
            </a:r>
          </a:p>
        </p:txBody>
      </p:sp>
      <p:sp>
        <p:nvSpPr>
          <p:cNvPr id="3" name="Content Placeholder 2">
            <a:extLst>
              <a:ext uri="{FF2B5EF4-FFF2-40B4-BE49-F238E27FC236}">
                <a16:creationId xmlns:a16="http://schemas.microsoft.com/office/drawing/2014/main" id="{8674CC84-27B2-49D8-873A-0CCE4BF85C97}"/>
              </a:ext>
            </a:extLst>
          </p:cNvPr>
          <p:cNvSpPr>
            <a:spLocks noGrp="1"/>
          </p:cNvSpPr>
          <p:nvPr>
            <p:ph idx="1"/>
          </p:nvPr>
        </p:nvSpPr>
        <p:spPr/>
        <p:txBody>
          <a:bodyPr/>
          <a:lstStyle/>
          <a:p>
            <a:r>
              <a:rPr lang="ro-RO" sz="3200" b="1" dirty="0"/>
              <a:t>Posibilitatea realizărilor plăților online</a:t>
            </a:r>
            <a:endParaRPr lang="en-US" sz="3200" b="1" dirty="0"/>
          </a:p>
          <a:p>
            <a:r>
              <a:rPr lang="ro-RO" sz="3200" b="1" dirty="0"/>
              <a:t>Creșterea numărului datelor de antrenament</a:t>
            </a:r>
            <a:endParaRPr lang="en-US" sz="3200" b="1" dirty="0"/>
          </a:p>
          <a:p>
            <a:r>
              <a:rPr lang="ro-RO" sz="3200" b="1" dirty="0"/>
              <a:t>Construirea unui pipeline de CI/CD</a:t>
            </a:r>
            <a:endParaRPr lang="en-US" sz="3200" b="1" dirty="0"/>
          </a:p>
          <a:p>
            <a:endParaRPr lang="en-US" dirty="0"/>
          </a:p>
        </p:txBody>
      </p:sp>
    </p:spTree>
    <p:extLst>
      <p:ext uri="{BB962C8B-B14F-4D97-AF65-F5344CB8AC3E}">
        <p14:creationId xmlns:p14="http://schemas.microsoft.com/office/powerpoint/2010/main" val="3551684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4584</TotalTime>
  <Words>212</Words>
  <Application>Microsoft Office PowerPoint</Application>
  <PresentationFormat>Widescreen</PresentationFormat>
  <Paragraphs>11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Smart Financial Advisor</vt:lpstr>
      <vt:lpstr>Introducere</vt:lpstr>
      <vt:lpstr>Contributii</vt:lpstr>
      <vt:lpstr>arhitectura</vt:lpstr>
      <vt:lpstr>PowerPoint Presentation</vt:lpstr>
      <vt:lpstr>PowerPoint Presentation</vt:lpstr>
      <vt:lpstr>DEMO</vt:lpstr>
      <vt:lpstr>CONCLUZII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Financial Advisor</dc:title>
  <dc:creator>Victor Manoliu</dc:creator>
  <cp:lastModifiedBy>Victor Manoliu</cp:lastModifiedBy>
  <cp:revision>9</cp:revision>
  <dcterms:created xsi:type="dcterms:W3CDTF">2019-06-24T16:08:11Z</dcterms:created>
  <dcterms:modified xsi:type="dcterms:W3CDTF">2019-07-04T17:20:16Z</dcterms:modified>
</cp:coreProperties>
</file>