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71" r:id="rId5"/>
    <p:sldId id="257" r:id="rId6"/>
    <p:sldId id="258" r:id="rId7"/>
    <p:sldId id="259" r:id="rId8"/>
    <p:sldId id="260" r:id="rId9"/>
    <p:sldId id="261" r:id="rId10"/>
    <p:sldId id="273" r:id="rId11"/>
    <p:sldId id="274" r:id="rId12"/>
    <p:sldId id="275" r:id="rId13"/>
    <p:sldId id="276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7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9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03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9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52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0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15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73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665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3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89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3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8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57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59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12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0AAF-454A-47C6-A5C8-20871E8B1F05}" type="datetimeFigureOut">
              <a:rPr lang="es-ES" smtClean="0"/>
              <a:t>22/06/2021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5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ctormanuelantacastro/Proyecto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6601" y="4595219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es-ES" sz="1800" dirty="0" smtClean="0"/>
              <a:t>Por Víctor Manuel Anta Castro</a:t>
            </a:r>
            <a:endParaRPr lang="es-E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62" y="903540"/>
            <a:ext cx="10113818" cy="4359953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-7275944" y="2649884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1639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5967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Ejemplos de </a:t>
            </a:r>
            <a:r>
              <a:rPr lang="es-ES" dirty="0" err="1" smtClean="0"/>
              <a:t>Mockups</a:t>
            </a:r>
            <a:r>
              <a:rPr lang="es-ES" dirty="0" smtClean="0"/>
              <a:t>: Registro de nuevo usuario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10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94" y="1414079"/>
            <a:ext cx="6412374" cy="535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3841"/>
            <a:ext cx="5967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Ejemplos de </a:t>
            </a:r>
            <a:r>
              <a:rPr lang="es-ES" dirty="0" err="1" smtClean="0"/>
              <a:t>Mockups</a:t>
            </a:r>
            <a:r>
              <a:rPr lang="es-ES" dirty="0" smtClean="0"/>
              <a:t>: Registro de producto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11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87" y="1489339"/>
            <a:ext cx="6135278" cy="50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3841"/>
            <a:ext cx="5967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Ejemplos de </a:t>
            </a:r>
            <a:r>
              <a:rPr lang="es-ES" dirty="0" err="1" smtClean="0"/>
              <a:t>Mockups</a:t>
            </a:r>
            <a:r>
              <a:rPr lang="es-ES" dirty="0" smtClean="0"/>
              <a:t>: </a:t>
            </a:r>
            <a:r>
              <a:rPr lang="es-ES" dirty="0" err="1" smtClean="0"/>
              <a:t>Gestion</a:t>
            </a:r>
            <a:r>
              <a:rPr lang="es-ES" dirty="0" smtClean="0"/>
              <a:t> de producto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12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22" y="1414079"/>
            <a:ext cx="8616117" cy="52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2- Desarrollo de toda la arquitectura de archivos en formato vista-controlador. Dentro de estos archivos encontramos *.</a:t>
            </a:r>
            <a:r>
              <a:rPr lang="es-ES" dirty="0" err="1" smtClean="0"/>
              <a:t>php</a:t>
            </a:r>
            <a:r>
              <a:rPr lang="es-ES" dirty="0" smtClean="0"/>
              <a:t> , *.</a:t>
            </a:r>
            <a:r>
              <a:rPr lang="es-ES" dirty="0" err="1" smtClean="0"/>
              <a:t>css</a:t>
            </a:r>
            <a:r>
              <a:rPr lang="es-ES" dirty="0" smtClean="0"/>
              <a:t> , *.</a:t>
            </a:r>
            <a:r>
              <a:rPr lang="es-ES" dirty="0" err="1" smtClean="0"/>
              <a:t>js</a:t>
            </a:r>
            <a:r>
              <a:rPr lang="es-ES" dirty="0" smtClean="0"/>
              <a:t> y *.</a:t>
            </a:r>
            <a:r>
              <a:rPr lang="es-ES" dirty="0" err="1" smtClean="0"/>
              <a:t>jpg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Dentro de estos mismos archivos, he realizado la creación de filtro de seguridad para que los distintos tipos de usuarios (usuario sin registrar, usuario registrado y administrador) no puedan entrar en las páginas de otros. </a:t>
            </a:r>
          </a:p>
          <a:p>
            <a:endParaRPr lang="es-ES" dirty="0"/>
          </a:p>
          <a:p>
            <a:r>
              <a:rPr lang="es-ES" dirty="0" smtClean="0"/>
              <a:t>Ejemplo: Filtro para las páginas de usuario registrado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 (</a:t>
            </a:r>
            <a:r>
              <a:rPr lang="es-ES" dirty="0" err="1"/>
              <a:t>empty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($_SESSION</a:t>
            </a:r>
            <a:r>
              <a:rPr lang="es-ES" dirty="0"/>
              <a:t>['</a:t>
            </a:r>
            <a:r>
              <a:rPr lang="es-ES" dirty="0">
                <a:solidFill>
                  <a:srgbClr val="FF0000"/>
                </a:solidFill>
              </a:rPr>
              <a:t>activo</a:t>
            </a:r>
            <a:r>
              <a:rPr lang="es-ES" dirty="0"/>
              <a:t>'])) {</a:t>
            </a:r>
          </a:p>
          <a:p>
            <a:r>
              <a:rPr lang="es-ES" dirty="0"/>
              <a:t>    </a:t>
            </a:r>
            <a:r>
              <a:rPr lang="es-ES" dirty="0" err="1"/>
              <a:t>header</a:t>
            </a:r>
            <a:r>
              <a:rPr lang="es-ES" dirty="0"/>
              <a:t>(</a:t>
            </a:r>
            <a:r>
              <a:rPr lang="es-ES" dirty="0">
                <a:solidFill>
                  <a:srgbClr val="FF0000"/>
                </a:solidFill>
              </a:rPr>
              <a:t>'</a:t>
            </a:r>
            <a:r>
              <a:rPr lang="es-ES" dirty="0" err="1">
                <a:solidFill>
                  <a:srgbClr val="FF0000"/>
                </a:solidFill>
              </a:rPr>
              <a:t>location</a:t>
            </a:r>
            <a:r>
              <a:rPr lang="es-ES" dirty="0">
                <a:solidFill>
                  <a:srgbClr val="FF0000"/>
                </a:solidFill>
              </a:rPr>
              <a:t>: ../</a:t>
            </a:r>
            <a:r>
              <a:rPr lang="es-ES" dirty="0" err="1">
                <a:solidFill>
                  <a:srgbClr val="FF0000"/>
                </a:solidFill>
              </a:rPr>
              <a:t>index.php</a:t>
            </a:r>
            <a:r>
              <a:rPr lang="es-ES" dirty="0"/>
              <a:t>');</a:t>
            </a:r>
          </a:p>
          <a:p>
            <a:r>
              <a:rPr lang="es-ES" dirty="0"/>
              <a:t>} </a:t>
            </a:r>
            <a:r>
              <a:rPr lang="es-ES" dirty="0" err="1"/>
              <a:t>else</a:t>
            </a:r>
            <a:r>
              <a:rPr lang="es-ES" dirty="0"/>
              <a:t> </a:t>
            </a:r>
            <a:r>
              <a:rPr lang="es-ES" dirty="0" err="1"/>
              <a:t>if</a:t>
            </a:r>
            <a:r>
              <a:rPr lang="es-ES" dirty="0"/>
              <a:t> (!</a:t>
            </a:r>
            <a:r>
              <a:rPr lang="es-ES" dirty="0" err="1"/>
              <a:t>empty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($_SESSION</a:t>
            </a:r>
            <a:r>
              <a:rPr lang="es-ES" dirty="0"/>
              <a:t>['</a:t>
            </a:r>
            <a:r>
              <a:rPr lang="es-ES" dirty="0">
                <a:solidFill>
                  <a:srgbClr val="FF0000"/>
                </a:solidFill>
              </a:rPr>
              <a:t>activo</a:t>
            </a:r>
            <a:r>
              <a:rPr lang="es-ES" dirty="0"/>
              <a:t>']) &amp;&amp; 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$_SESSION</a:t>
            </a:r>
            <a:r>
              <a:rPr lang="es-ES" dirty="0"/>
              <a:t>['</a:t>
            </a:r>
            <a:r>
              <a:rPr lang="es-ES" dirty="0" err="1">
                <a:solidFill>
                  <a:srgbClr val="FF0000"/>
                </a:solidFill>
              </a:rPr>
              <a:t>isAdmin</a:t>
            </a:r>
            <a:r>
              <a:rPr lang="es-ES" dirty="0"/>
              <a:t>'] == 1) {</a:t>
            </a:r>
          </a:p>
          <a:p>
            <a:r>
              <a:rPr lang="es-ES" dirty="0"/>
              <a:t>    </a:t>
            </a:r>
            <a:r>
              <a:rPr lang="es-ES" dirty="0" err="1"/>
              <a:t>header</a:t>
            </a:r>
            <a:r>
              <a:rPr lang="es-ES" dirty="0"/>
              <a:t>(</a:t>
            </a:r>
            <a:r>
              <a:rPr lang="es-ES" dirty="0">
                <a:solidFill>
                  <a:srgbClr val="FF0000"/>
                </a:solidFill>
              </a:rPr>
              <a:t>'</a:t>
            </a:r>
            <a:r>
              <a:rPr lang="es-ES" dirty="0" err="1">
                <a:solidFill>
                  <a:srgbClr val="FF0000"/>
                </a:solidFill>
              </a:rPr>
              <a:t>location</a:t>
            </a:r>
            <a:r>
              <a:rPr lang="es-ES" dirty="0">
                <a:solidFill>
                  <a:srgbClr val="FF0000"/>
                </a:solidFill>
              </a:rPr>
              <a:t>: </a:t>
            </a:r>
            <a:r>
              <a:rPr lang="es-ES" dirty="0" err="1">
                <a:solidFill>
                  <a:srgbClr val="FF0000"/>
                </a:solidFill>
              </a:rPr>
              <a:t>inicioAdmin.php</a:t>
            </a:r>
            <a:r>
              <a:rPr lang="es-ES" dirty="0"/>
              <a:t>');</a:t>
            </a:r>
          </a:p>
          <a:p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 smtClean="0"/>
              <a:t>Si el usuario no registrado intenta acceder, lo mandará al </a:t>
            </a:r>
            <a:r>
              <a:rPr lang="es-ES" dirty="0" err="1" smtClean="0"/>
              <a:t>index</a:t>
            </a:r>
            <a:r>
              <a:rPr lang="es-ES" dirty="0" smtClean="0"/>
              <a:t> y si quien lo intenta es administrador, lo manda a la página de inicio del </a:t>
            </a:r>
            <a:r>
              <a:rPr lang="es-ES" dirty="0" err="1" smtClean="0"/>
              <a:t>admin</a:t>
            </a:r>
            <a:endParaRPr lang="es-ES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13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5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Para el uso de </a:t>
            </a:r>
            <a:r>
              <a:rPr lang="es-ES" dirty="0" err="1" smtClean="0"/>
              <a:t>DataTable</a:t>
            </a:r>
            <a:r>
              <a:rPr lang="es-ES" dirty="0" smtClean="0"/>
              <a:t>, he tenido que añadir en el código el archivo </a:t>
            </a:r>
            <a:r>
              <a:rPr lang="es-ES" dirty="0" err="1" smtClean="0"/>
              <a:t>css</a:t>
            </a:r>
            <a:r>
              <a:rPr lang="es-ES" dirty="0" smtClean="0"/>
              <a:t> y </a:t>
            </a:r>
            <a:r>
              <a:rPr lang="es-ES" dirty="0" err="1" smtClean="0"/>
              <a:t>jquery</a:t>
            </a:r>
            <a:r>
              <a:rPr lang="es-ES" dirty="0" smtClean="0"/>
              <a:t> correspondiente, además del script:</a:t>
            </a:r>
          </a:p>
          <a:p>
            <a:endParaRPr lang="es-ES" dirty="0"/>
          </a:p>
          <a:p>
            <a:r>
              <a:rPr lang="es-ES" dirty="0"/>
              <a:t>&lt;script&gt;</a:t>
            </a:r>
          </a:p>
          <a:p>
            <a:r>
              <a:rPr lang="es-ES" dirty="0"/>
              <a:t>        $(</a:t>
            </a:r>
            <a:r>
              <a:rPr lang="es-ES" dirty="0" err="1"/>
              <a:t>document</a:t>
            </a:r>
            <a:r>
              <a:rPr lang="es-ES" dirty="0"/>
              <a:t>).</a:t>
            </a:r>
            <a:r>
              <a:rPr lang="es-ES" dirty="0" err="1"/>
              <a:t>ready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() {</a:t>
            </a:r>
          </a:p>
          <a:p>
            <a:r>
              <a:rPr lang="es-ES" dirty="0"/>
              <a:t>            $('#tabla').</a:t>
            </a:r>
            <a:r>
              <a:rPr lang="es-ES" dirty="0" err="1"/>
              <a:t>DataTable</a:t>
            </a:r>
            <a:r>
              <a:rPr lang="es-ES" dirty="0"/>
              <a:t>();</a:t>
            </a:r>
          </a:p>
          <a:p>
            <a:r>
              <a:rPr lang="es-ES" dirty="0"/>
              <a:t>        });</a:t>
            </a:r>
          </a:p>
          <a:p>
            <a:r>
              <a:rPr lang="es-ES" dirty="0" smtClean="0"/>
              <a:t>&lt;/</a:t>
            </a:r>
            <a:r>
              <a:rPr lang="es-ES" dirty="0"/>
              <a:t>script&gt;</a:t>
            </a:r>
          </a:p>
          <a:p>
            <a:endParaRPr lang="es-ES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14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0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Resultado </a:t>
            </a:r>
            <a:r>
              <a:rPr lang="es-ES" dirty="0" err="1" smtClean="0"/>
              <a:t>DataTable</a:t>
            </a:r>
            <a:r>
              <a:rPr lang="es-ES" dirty="0" smtClean="0"/>
              <a:t>: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15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86" y="1740421"/>
            <a:ext cx="9656190" cy="50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572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Para el uso de Google Chart:</a:t>
            </a:r>
            <a:r>
              <a:rPr lang="es-ES" dirty="0"/>
              <a:t> </a:t>
            </a:r>
            <a:r>
              <a:rPr lang="es-ES" dirty="0" smtClean="0"/>
              <a:t>He realizado el uso de 2 script que usan librerías de Google teniendo que realizar los cambios oportunos.</a:t>
            </a:r>
          </a:p>
          <a:p>
            <a:r>
              <a:rPr lang="es-ES" dirty="0"/>
              <a:t>    </a:t>
            </a:r>
            <a:r>
              <a:rPr lang="es-ES" sz="1200" dirty="0"/>
              <a:t>&lt;script </a:t>
            </a:r>
            <a:r>
              <a:rPr lang="es-ES" sz="1200" dirty="0" err="1"/>
              <a:t>type</a:t>
            </a:r>
            <a:r>
              <a:rPr lang="es-ES" sz="1200" dirty="0"/>
              <a:t>="</a:t>
            </a:r>
            <a:r>
              <a:rPr lang="es-ES" sz="1200" dirty="0" err="1"/>
              <a:t>text</a:t>
            </a:r>
            <a:r>
              <a:rPr lang="es-ES" sz="1200" dirty="0"/>
              <a:t>/</a:t>
            </a:r>
            <a:r>
              <a:rPr lang="es-ES" sz="1200" dirty="0" err="1"/>
              <a:t>javascript</a:t>
            </a:r>
            <a:r>
              <a:rPr lang="es-ES" sz="1200" dirty="0"/>
              <a:t>" </a:t>
            </a:r>
            <a:r>
              <a:rPr lang="es-ES" sz="1200" dirty="0" err="1"/>
              <a:t>src</a:t>
            </a:r>
            <a:r>
              <a:rPr lang="es-ES" sz="1200" dirty="0"/>
              <a:t>="https://www.gstatic.com/charts/loader.js"&gt;&lt;/script&gt;</a:t>
            </a:r>
          </a:p>
          <a:p>
            <a:r>
              <a:rPr lang="es-ES" sz="1200" dirty="0"/>
              <a:t>    &lt;script </a:t>
            </a:r>
            <a:r>
              <a:rPr lang="es-ES" sz="1200" dirty="0" err="1"/>
              <a:t>type</a:t>
            </a:r>
            <a:r>
              <a:rPr lang="es-ES" sz="1200" dirty="0"/>
              <a:t>="</a:t>
            </a:r>
            <a:r>
              <a:rPr lang="es-ES" sz="1200" dirty="0" err="1"/>
              <a:t>text</a:t>
            </a:r>
            <a:r>
              <a:rPr lang="es-ES" sz="1200" dirty="0"/>
              <a:t>/</a:t>
            </a:r>
            <a:r>
              <a:rPr lang="es-ES" sz="1200" dirty="0" err="1"/>
              <a:t>javascript</a:t>
            </a:r>
            <a:r>
              <a:rPr lang="es-ES" sz="1200" dirty="0"/>
              <a:t>"&gt;</a:t>
            </a:r>
          </a:p>
          <a:p>
            <a:r>
              <a:rPr lang="es-ES" sz="1200" dirty="0"/>
              <a:t>        </a:t>
            </a:r>
            <a:r>
              <a:rPr lang="es-ES" sz="1200" dirty="0" err="1"/>
              <a:t>google.charts.load</a:t>
            </a:r>
            <a:r>
              <a:rPr lang="es-ES" sz="1200" dirty="0"/>
              <a:t>('</a:t>
            </a:r>
            <a:r>
              <a:rPr lang="es-ES" sz="1200" dirty="0" err="1"/>
              <a:t>current</a:t>
            </a:r>
            <a:r>
              <a:rPr lang="es-ES" sz="1200" dirty="0"/>
              <a:t>', {</a:t>
            </a:r>
          </a:p>
          <a:p>
            <a:r>
              <a:rPr lang="es-ES" sz="1200" dirty="0"/>
              <a:t>            '</a:t>
            </a:r>
            <a:r>
              <a:rPr lang="es-ES" sz="1200" dirty="0" err="1"/>
              <a:t>packages</a:t>
            </a:r>
            <a:r>
              <a:rPr lang="es-ES" sz="1200" dirty="0"/>
              <a:t>': ['</a:t>
            </a:r>
            <a:r>
              <a:rPr lang="es-ES" sz="1200" dirty="0" err="1"/>
              <a:t>corechart</a:t>
            </a:r>
            <a:r>
              <a:rPr lang="es-ES" sz="1200" dirty="0"/>
              <a:t>']</a:t>
            </a:r>
          </a:p>
          <a:p>
            <a:r>
              <a:rPr lang="es-ES" sz="1200" dirty="0"/>
              <a:t>        });</a:t>
            </a:r>
          </a:p>
          <a:p>
            <a:r>
              <a:rPr lang="es-ES" sz="1200" dirty="0"/>
              <a:t>        </a:t>
            </a:r>
            <a:r>
              <a:rPr lang="es-ES" sz="1200" dirty="0" err="1"/>
              <a:t>google.charts.setOnLoadCallback</a:t>
            </a:r>
            <a:r>
              <a:rPr lang="es-ES" sz="1200" dirty="0"/>
              <a:t>(</a:t>
            </a:r>
            <a:r>
              <a:rPr lang="es-ES" sz="1200" dirty="0" err="1"/>
              <a:t>drawChart</a:t>
            </a:r>
            <a:r>
              <a:rPr lang="es-ES" sz="1200" dirty="0"/>
              <a:t>);</a:t>
            </a:r>
          </a:p>
          <a:p>
            <a:r>
              <a:rPr lang="es-ES" sz="1200" dirty="0"/>
              <a:t>        </a:t>
            </a:r>
            <a:r>
              <a:rPr lang="es-ES" sz="1200" dirty="0" err="1"/>
              <a:t>function</a:t>
            </a:r>
            <a:r>
              <a:rPr lang="es-ES" sz="1200" dirty="0"/>
              <a:t> </a:t>
            </a:r>
            <a:r>
              <a:rPr lang="es-ES" sz="1200" dirty="0" err="1"/>
              <a:t>drawChart</a:t>
            </a:r>
            <a:r>
              <a:rPr lang="es-ES" sz="1200" dirty="0"/>
              <a:t>() {</a:t>
            </a:r>
          </a:p>
          <a:p>
            <a:r>
              <a:rPr lang="es-ES" sz="1200" dirty="0"/>
              <a:t>            </a:t>
            </a:r>
            <a:r>
              <a:rPr lang="es-ES" sz="1200" dirty="0" err="1"/>
              <a:t>var</a:t>
            </a:r>
            <a:r>
              <a:rPr lang="es-ES" sz="1200" dirty="0"/>
              <a:t> data = </a:t>
            </a:r>
            <a:r>
              <a:rPr lang="es-ES" sz="1200" dirty="0" err="1"/>
              <a:t>google.visualization.arrayToDataTable</a:t>
            </a:r>
            <a:r>
              <a:rPr lang="es-ES" sz="1200" dirty="0"/>
              <a:t>([</a:t>
            </a:r>
          </a:p>
          <a:p>
            <a:r>
              <a:rPr lang="es-ES" sz="1200" dirty="0"/>
              <a:t>                ['Nombre', 'Cantidad'],</a:t>
            </a:r>
          </a:p>
          <a:p>
            <a:r>
              <a:rPr lang="es-ES" sz="1200" dirty="0"/>
              <a:t>                &lt;?</a:t>
            </a:r>
            <a:r>
              <a:rPr lang="es-ES" sz="1200" dirty="0" err="1"/>
              <a:t>php</a:t>
            </a:r>
            <a:endParaRPr lang="es-ES" sz="1200" dirty="0"/>
          </a:p>
          <a:p>
            <a:r>
              <a:rPr lang="es-ES" sz="1200" dirty="0"/>
              <a:t>                </a:t>
            </a:r>
            <a:r>
              <a:rPr lang="es-ES" sz="1200" dirty="0" err="1"/>
              <a:t>while</a:t>
            </a:r>
            <a:r>
              <a:rPr lang="es-ES" sz="1200" dirty="0"/>
              <a:t> ($fila = $resultado-&gt;</a:t>
            </a:r>
            <a:r>
              <a:rPr lang="es-ES" sz="1200" dirty="0" err="1"/>
              <a:t>fetch_array</a:t>
            </a:r>
            <a:r>
              <a:rPr lang="es-ES" sz="1200" dirty="0"/>
              <a:t>()) {</a:t>
            </a:r>
          </a:p>
          <a:p>
            <a:r>
              <a:rPr lang="es-ES" sz="1200" dirty="0"/>
              <a:t>                    echo "['" . $fila['nombre'] . "',  " . $fila['cantidad'] . "],";</a:t>
            </a:r>
          </a:p>
          <a:p>
            <a:r>
              <a:rPr lang="es-ES" sz="1200" dirty="0"/>
              <a:t>                }</a:t>
            </a:r>
          </a:p>
          <a:p>
            <a:r>
              <a:rPr lang="es-ES" sz="1200" dirty="0"/>
              <a:t>                ?&gt;</a:t>
            </a:r>
          </a:p>
          <a:p>
            <a:r>
              <a:rPr lang="es-ES" sz="1200" dirty="0"/>
              <a:t>            ]);</a:t>
            </a:r>
          </a:p>
          <a:p>
            <a:r>
              <a:rPr lang="es-ES" sz="1200" dirty="0"/>
              <a:t>            </a:t>
            </a:r>
            <a:r>
              <a:rPr lang="es-ES" sz="1200" dirty="0" err="1"/>
              <a:t>var</a:t>
            </a:r>
            <a:r>
              <a:rPr lang="es-ES" sz="1200" dirty="0"/>
              <a:t> </a:t>
            </a:r>
            <a:r>
              <a:rPr lang="es-ES" sz="1200" dirty="0" err="1"/>
              <a:t>options</a:t>
            </a:r>
            <a:r>
              <a:rPr lang="es-ES" sz="1200" dirty="0"/>
              <a:t> = {</a:t>
            </a:r>
          </a:p>
          <a:p>
            <a:r>
              <a:rPr lang="es-ES" sz="1200" dirty="0"/>
              <a:t>                </a:t>
            </a:r>
            <a:r>
              <a:rPr lang="es-ES" sz="1200" dirty="0" err="1"/>
              <a:t>title</a:t>
            </a:r>
            <a:r>
              <a:rPr lang="es-ES" sz="1200" dirty="0"/>
              <a:t>: 'Venta mensual de &lt;?</a:t>
            </a:r>
            <a:r>
              <a:rPr lang="es-ES" sz="1200" dirty="0" err="1"/>
              <a:t>php</a:t>
            </a:r>
            <a:r>
              <a:rPr lang="es-ES" sz="1200" dirty="0"/>
              <a:t> echo $tipo ?&gt; en el mes de &lt;?</a:t>
            </a:r>
            <a:r>
              <a:rPr lang="es-ES" sz="1200" dirty="0" err="1"/>
              <a:t>php</a:t>
            </a:r>
            <a:r>
              <a:rPr lang="es-ES" sz="1200" dirty="0"/>
              <a:t> echo $</a:t>
            </a:r>
            <a:r>
              <a:rPr lang="es-ES" sz="1200" dirty="0" err="1"/>
              <a:t>nombreMes</a:t>
            </a:r>
            <a:r>
              <a:rPr lang="es-ES" sz="1200" dirty="0"/>
              <a:t> ?&gt;'</a:t>
            </a:r>
          </a:p>
          <a:p>
            <a:r>
              <a:rPr lang="es-ES" sz="1200" dirty="0"/>
              <a:t>            };</a:t>
            </a:r>
          </a:p>
          <a:p>
            <a:r>
              <a:rPr lang="es-ES" sz="1200" dirty="0"/>
              <a:t>            </a:t>
            </a:r>
            <a:r>
              <a:rPr lang="es-ES" sz="1200" dirty="0" err="1"/>
              <a:t>var</a:t>
            </a:r>
            <a:r>
              <a:rPr lang="es-ES" sz="1200" dirty="0"/>
              <a:t> chart = new </a:t>
            </a:r>
            <a:r>
              <a:rPr lang="es-ES" sz="1200" dirty="0" err="1"/>
              <a:t>google.visualization.PieChart</a:t>
            </a:r>
            <a:r>
              <a:rPr lang="es-ES" sz="1200" dirty="0"/>
              <a:t>(</a:t>
            </a:r>
            <a:r>
              <a:rPr lang="es-ES" sz="1200" dirty="0" err="1"/>
              <a:t>document.getElementById</a:t>
            </a:r>
            <a:r>
              <a:rPr lang="es-ES" sz="1200" dirty="0"/>
              <a:t>('</a:t>
            </a:r>
            <a:r>
              <a:rPr lang="es-ES" sz="1200" dirty="0" err="1"/>
              <a:t>piechart</a:t>
            </a:r>
            <a:r>
              <a:rPr lang="es-ES" sz="1200" dirty="0"/>
              <a:t>'));</a:t>
            </a:r>
          </a:p>
          <a:p>
            <a:r>
              <a:rPr lang="es-ES" sz="1200" dirty="0"/>
              <a:t/>
            </a:r>
            <a:br>
              <a:rPr lang="es-ES" sz="1200" dirty="0"/>
            </a:br>
            <a:r>
              <a:rPr lang="es-ES" sz="1200" dirty="0"/>
              <a:t>            </a:t>
            </a:r>
            <a:r>
              <a:rPr lang="es-ES" sz="1200" dirty="0" err="1"/>
              <a:t>chart.draw</a:t>
            </a:r>
            <a:r>
              <a:rPr lang="es-ES" sz="1200" dirty="0"/>
              <a:t>(data, </a:t>
            </a:r>
            <a:r>
              <a:rPr lang="es-ES" sz="1200" dirty="0" err="1"/>
              <a:t>options</a:t>
            </a:r>
            <a:r>
              <a:rPr lang="es-ES" sz="1200" dirty="0"/>
              <a:t>);</a:t>
            </a:r>
          </a:p>
          <a:p>
            <a:r>
              <a:rPr lang="es-ES" sz="1200" dirty="0"/>
              <a:t>        }</a:t>
            </a:r>
          </a:p>
          <a:p>
            <a:r>
              <a:rPr lang="es-ES" sz="1200" dirty="0"/>
              <a:t>    &lt;/script&gt;</a:t>
            </a:r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16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9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Resultado del uso de Google Chart:</a:t>
            </a:r>
            <a:endParaRPr lang="es-ES" sz="1200" dirty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17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31" y="1727961"/>
            <a:ext cx="6925745" cy="44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3-Subiendo el proyecto a GitHub mediante el uso de </a:t>
            </a:r>
            <a:r>
              <a:rPr lang="es-ES" dirty="0" err="1" smtClean="0"/>
              <a:t>Fork</a:t>
            </a:r>
            <a:r>
              <a:rPr lang="es-ES" dirty="0" smtClean="0"/>
              <a:t>: Este programa es bastante sencillo, crear una carpeta en local, vincularla al repositorio de GitHub y acto seguido cada cambio que se realice, elemento que se añada o elimine, te va marcando como que dicha carpeta ha sufrido algún cambio.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Se le hace un </a:t>
            </a:r>
            <a:r>
              <a:rPr lang="es-ES" dirty="0" err="1" smtClean="0"/>
              <a:t>Stage</a:t>
            </a:r>
            <a:r>
              <a:rPr lang="es-ES" dirty="0" smtClean="0"/>
              <a:t> a los cambios para confirmar que son los archivos que se quieren subir, seguido de un </a:t>
            </a:r>
            <a:r>
              <a:rPr lang="es-ES" dirty="0" err="1" smtClean="0"/>
              <a:t>commit</a:t>
            </a:r>
            <a:r>
              <a:rPr lang="es-ES" dirty="0" smtClean="0"/>
              <a:t> que irá acompañado de la frase del mismo y por último un </a:t>
            </a:r>
            <a:r>
              <a:rPr lang="es-ES" dirty="0" err="1" smtClean="0"/>
              <a:t>push</a:t>
            </a:r>
            <a:r>
              <a:rPr lang="es-ES" dirty="0" smtClean="0"/>
              <a:t> de los mismos.</a:t>
            </a:r>
          </a:p>
          <a:p>
            <a:endParaRPr lang="es-ES" sz="1200" dirty="0"/>
          </a:p>
          <a:p>
            <a:r>
              <a:rPr lang="es-ES" dirty="0" smtClean="0"/>
              <a:t>Estos cambios no solamente se pueden llevar a cabo a través de </a:t>
            </a:r>
            <a:r>
              <a:rPr lang="es-ES" dirty="0" err="1" smtClean="0"/>
              <a:t>Fork,sino</a:t>
            </a:r>
            <a:r>
              <a:rPr lang="es-ES" dirty="0" smtClean="0"/>
              <a:t> que también además, podemos realizarlos a través de Visual Studio </a:t>
            </a:r>
            <a:r>
              <a:rPr lang="es-ES" dirty="0" err="1" smtClean="0"/>
              <a:t>code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18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5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Cambios mediante </a:t>
            </a:r>
            <a:r>
              <a:rPr lang="es-ES" dirty="0" err="1" smtClean="0"/>
              <a:t>Fork</a:t>
            </a:r>
            <a:endParaRPr lang="es-ES" dirty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19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39" y="1670204"/>
            <a:ext cx="9288544" cy="49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/>
              <a:t>Tipo de Empresa: </a:t>
            </a:r>
            <a:r>
              <a:rPr lang="es-ES" dirty="0" smtClean="0"/>
              <a:t>Sociedad limitada</a:t>
            </a:r>
          </a:p>
          <a:p>
            <a:r>
              <a:rPr lang="es-ES" dirty="0" smtClean="0"/>
              <a:t>		+Se puede constituir en pocos días.</a:t>
            </a:r>
          </a:p>
          <a:p>
            <a:r>
              <a:rPr lang="es-ES" dirty="0"/>
              <a:t>	</a:t>
            </a:r>
            <a:r>
              <a:rPr lang="es-ES" dirty="0" smtClean="0"/>
              <a:t>	+Ofrecen mejor figura financiera y  profesional 			otorgando beneficios en la búsqueda de inversores.</a:t>
            </a:r>
          </a:p>
          <a:p>
            <a:r>
              <a:rPr lang="es-ES" dirty="0"/>
              <a:t>	</a:t>
            </a:r>
            <a:r>
              <a:rPr lang="es-ES" dirty="0" smtClean="0"/>
              <a:t>	+Tributan  por el Impuesto de sociedades aplicándose</a:t>
            </a:r>
          </a:p>
          <a:p>
            <a:r>
              <a:rPr lang="es-ES" dirty="0"/>
              <a:t>	</a:t>
            </a:r>
            <a:r>
              <a:rPr lang="es-ES" dirty="0" smtClean="0"/>
              <a:t>	un tipo fijo del 25%.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2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PROYECTO EMPRESARIAL:</a:t>
            </a:r>
            <a:endParaRPr lang="es-ES" b="1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81573"/>
              </p:ext>
            </p:extLst>
          </p:nvPr>
        </p:nvGraphicFramePr>
        <p:xfrm>
          <a:off x="2638681" y="3423386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64974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0786893"/>
                    </a:ext>
                  </a:extLst>
                </a:gridCol>
              </a:tblGrid>
              <a:tr h="33116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GASTOS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8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Adecuación del local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1000</a:t>
                      </a:r>
                      <a:endParaRPr lang="es-ES" sz="1800" dirty="0">
                        <a:effectLst/>
                        <a:latin typeface="Century Gothic (Cuerpo)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03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Mobiliario y enseres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3500</a:t>
                      </a:r>
                      <a:endParaRPr lang="es-ES" sz="1800" dirty="0">
                        <a:effectLst/>
                        <a:latin typeface="Century Gothic (Cuerpo)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Equipo informático y software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1650</a:t>
                      </a:r>
                      <a:endParaRPr lang="es-ES" sz="1800" dirty="0">
                        <a:effectLst/>
                        <a:latin typeface="Century Gothic (Cuerpo)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87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Stock inicial y consumibles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5000</a:t>
                      </a:r>
                      <a:endParaRPr lang="es-ES" sz="1800" dirty="0">
                        <a:effectLst/>
                        <a:latin typeface="Century Gothic (Cuerpo)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12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Fianza alquiler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99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Utensilios y herramientas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56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 (Cuerpo)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14150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11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4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Cambios mediante Visual Studio </a:t>
            </a:r>
            <a:r>
              <a:rPr lang="es-ES" dirty="0" err="1" smtClean="0"/>
              <a:t>Code</a:t>
            </a:r>
            <a:endParaRPr lang="es-ES" dirty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20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11" y="1770873"/>
            <a:ext cx="9137715" cy="5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4-Creación de máquina virtual en </a:t>
            </a:r>
            <a:r>
              <a:rPr lang="es-ES" dirty="0" err="1" smtClean="0"/>
              <a:t>Azure</a:t>
            </a:r>
            <a:r>
              <a:rPr lang="es-ES" dirty="0" smtClean="0"/>
              <a:t> y creación de dominio en </a:t>
            </a:r>
            <a:r>
              <a:rPr lang="es-ES" dirty="0" err="1" smtClean="0"/>
              <a:t>Freenom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dirty="0" smtClean="0"/>
              <a:t>Ya que tengo una cuenta </a:t>
            </a:r>
            <a:r>
              <a:rPr lang="es-ES" dirty="0" err="1" smtClean="0"/>
              <a:t>Azure</a:t>
            </a:r>
            <a:r>
              <a:rPr lang="es-ES" dirty="0" smtClean="0"/>
              <a:t>, procedo a crear una Máquina virtual llamada </a:t>
            </a:r>
            <a:r>
              <a:rPr lang="es-ES" dirty="0" err="1" smtClean="0"/>
              <a:t>tartessosburguer</a:t>
            </a:r>
            <a:r>
              <a:rPr lang="es-ES" dirty="0" smtClean="0"/>
              <a:t> en la cual elaboraré el proyecto. Le abrí el puerto 10000 para instalar </a:t>
            </a:r>
            <a:r>
              <a:rPr lang="es-ES" dirty="0" err="1" smtClean="0"/>
              <a:t>Webmin</a:t>
            </a:r>
            <a:r>
              <a:rPr lang="es-ES" dirty="0" smtClean="0"/>
              <a:t> además del puerto 80.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Vinculé esta maquina virtual a un dominio creado en </a:t>
            </a:r>
            <a:r>
              <a:rPr lang="es-ES" dirty="0" err="1" smtClean="0"/>
              <a:t>Freenom</a:t>
            </a:r>
            <a:r>
              <a:rPr lang="es-ES" dirty="0" smtClean="0"/>
              <a:t> e instalé los distintos módulos en </a:t>
            </a:r>
            <a:r>
              <a:rPr lang="es-ES" dirty="0" err="1" smtClean="0"/>
              <a:t>Webmin</a:t>
            </a:r>
            <a:r>
              <a:rPr lang="es-ES" dirty="0" smtClean="0"/>
              <a:t> que iba a necesitar</a:t>
            </a:r>
          </a:p>
          <a:p>
            <a:endParaRPr lang="es-ES" dirty="0"/>
          </a:p>
          <a:p>
            <a:r>
              <a:rPr lang="es-ES" dirty="0" smtClean="0"/>
              <a:t>Una vez realizado esto, creé un usuario, cree una base de datos dándole permisos a este usuario para poder gestionarla.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Una vez realizado esto, entré en la carpeta </a:t>
            </a:r>
            <a:r>
              <a:rPr lang="es-ES" dirty="0" err="1" smtClean="0"/>
              <a:t>var</a:t>
            </a:r>
            <a:r>
              <a:rPr lang="es-ES" dirty="0" smtClean="0"/>
              <a:t> -&gt; www -&gt; </a:t>
            </a:r>
            <a:r>
              <a:rPr lang="es-ES" dirty="0" err="1" smtClean="0"/>
              <a:t>html</a:t>
            </a:r>
            <a:r>
              <a:rPr lang="es-ES" dirty="0" smtClean="0"/>
              <a:t> y subí a dicha carpeta todos los archivos de mi proyecto.</a:t>
            </a:r>
          </a:p>
          <a:p>
            <a:endParaRPr lang="es-ES" dirty="0"/>
          </a:p>
          <a:p>
            <a:r>
              <a:rPr lang="es-ES" dirty="0" smtClean="0">
                <a:solidFill>
                  <a:srgbClr val="FF0000"/>
                </a:solidFill>
              </a:rPr>
              <a:t>*Tuve que realizar cambios en la hora del servidor y en consulta del servidor </a:t>
            </a:r>
            <a:r>
              <a:rPr lang="es-ES" dirty="0" err="1" smtClean="0">
                <a:solidFill>
                  <a:srgbClr val="FF0000"/>
                </a:solidFill>
              </a:rPr>
              <a:t>mysql</a:t>
            </a:r>
            <a:r>
              <a:rPr lang="es-ES" dirty="0" smtClean="0">
                <a:solidFill>
                  <a:srgbClr val="FF0000"/>
                </a:solidFill>
              </a:rPr>
              <a:t>.</a:t>
            </a:r>
            <a:endParaRPr lang="es-ES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21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5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5967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Ejemplo de registro de dominio en </a:t>
            </a:r>
            <a:r>
              <a:rPr lang="es-ES" dirty="0" err="1" smtClean="0"/>
              <a:t>Freenom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22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80" y="1726495"/>
            <a:ext cx="8675802" cy="43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78870" y="2413962"/>
            <a:ext cx="769227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3200" dirty="0" smtClean="0"/>
              <a:t>¡¡¡¡Llegó el momento que estabais esperando. Veamos como ha resultado todo el trabajo realizado y explicado hasta aquí!!!!</a:t>
            </a:r>
            <a:endParaRPr lang="es-ES" sz="32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24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3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FINACIACIÓN</a:t>
            </a:r>
            <a:endParaRPr lang="es-ES" dirty="0"/>
          </a:p>
          <a:p>
            <a:r>
              <a:rPr lang="es-ES" dirty="0"/>
              <a:t>La financiación la buscaremos en Andalucía emprende que mantiene colaboración con el Instituto de Crédito Oficial, y permite asesoramiento e información a emprendedores y empresas, así como facilitar acceso al crédito a través de (en nuestro caso</a:t>
            </a:r>
            <a:r>
              <a:rPr lang="es-ES" dirty="0" smtClean="0"/>
              <a:t>):</a:t>
            </a:r>
          </a:p>
          <a:p>
            <a:endParaRPr lang="es-ES" dirty="0"/>
          </a:p>
          <a:p>
            <a:pPr lvl="0"/>
            <a:r>
              <a:rPr lang="es-ES" dirty="0" smtClean="0"/>
              <a:t>- ICO </a:t>
            </a:r>
            <a:r>
              <a:rPr lang="es-ES" dirty="0"/>
              <a:t>2020 empresas emprendedoras</a:t>
            </a:r>
          </a:p>
          <a:p>
            <a:pPr lvl="0"/>
            <a:r>
              <a:rPr lang="es-ES" dirty="0" smtClean="0"/>
              <a:t>- Líneas </a:t>
            </a:r>
            <a:r>
              <a:rPr lang="es-ES" dirty="0"/>
              <a:t>ICO 2021</a:t>
            </a:r>
          </a:p>
          <a:p>
            <a:pPr lvl="0"/>
            <a:r>
              <a:rPr lang="es-ES" dirty="0" smtClean="0"/>
              <a:t>- </a:t>
            </a:r>
            <a:r>
              <a:rPr lang="es-ES" dirty="0" err="1" smtClean="0"/>
              <a:t>Microbank</a:t>
            </a:r>
            <a:r>
              <a:rPr lang="es-ES" dirty="0" smtClean="0"/>
              <a:t> </a:t>
            </a:r>
            <a:r>
              <a:rPr lang="es-ES" dirty="0"/>
              <a:t>(préstamos concedidos por </a:t>
            </a:r>
            <a:r>
              <a:rPr lang="es-ES" dirty="0" err="1"/>
              <a:t>Caixabank</a:t>
            </a:r>
            <a:r>
              <a:rPr lang="es-ES" dirty="0"/>
              <a:t>)</a:t>
            </a:r>
          </a:p>
          <a:p>
            <a:pPr marL="285750" lvl="0" indent="-285750">
              <a:buFontTx/>
              <a:buChar char="-"/>
            </a:pPr>
            <a:r>
              <a:rPr lang="es-ES" dirty="0" smtClean="0"/>
              <a:t>Fundación </a:t>
            </a:r>
            <a:r>
              <a:rPr lang="es-ES" dirty="0" err="1" smtClean="0"/>
              <a:t>Cajasur</a:t>
            </a:r>
            <a:endParaRPr lang="es-ES" dirty="0" smtClean="0"/>
          </a:p>
          <a:p>
            <a:pPr marL="285750" lvl="0" indent="-285750">
              <a:buFontTx/>
              <a:buChar char="-"/>
            </a:pPr>
            <a:endParaRPr lang="es-ES" dirty="0"/>
          </a:p>
          <a:p>
            <a:r>
              <a:rPr lang="es-ES" dirty="0"/>
              <a:t>Además de estos créditos, buscaremos patrocinio de marcas de bebidas como </a:t>
            </a:r>
            <a:r>
              <a:rPr lang="es-ES" dirty="0" err="1" smtClean="0"/>
              <a:t>Cruzcampo</a:t>
            </a:r>
            <a:r>
              <a:rPr lang="es-ES" dirty="0" smtClean="0"/>
              <a:t> y </a:t>
            </a:r>
            <a:r>
              <a:rPr lang="es-ES" dirty="0" err="1"/>
              <a:t>CocaCola</a:t>
            </a:r>
            <a:r>
              <a:rPr lang="es-ES" dirty="0"/>
              <a:t>, para sacar provecho de </a:t>
            </a:r>
            <a:r>
              <a:rPr lang="es-ES" dirty="0" smtClean="0"/>
              <a:t> mejores </a:t>
            </a:r>
            <a:r>
              <a:rPr lang="es-ES" dirty="0"/>
              <a:t>condiciones en la contratación de sus productos, y también de la cesión de mobiliario y rótulos a cambio de ofertar su marca.</a:t>
            </a:r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3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PROYECTO EMPRESARIAL:</a:t>
            </a:r>
            <a:endParaRPr lang="es-ES" b="1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1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7257865" y="262177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4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458799" y="81664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56270" y="142902"/>
            <a:ext cx="1055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MODELO ENTIDAD RELACIÓN: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54" y="1513466"/>
            <a:ext cx="9676289" cy="38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7257865" y="262177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5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458799" y="81664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56270" y="142902"/>
            <a:ext cx="105525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MODELO RELACIONAL:</a:t>
            </a:r>
          </a:p>
          <a:p>
            <a:endParaRPr lang="es-ES" dirty="0"/>
          </a:p>
          <a:p>
            <a:r>
              <a:rPr lang="es-ES" b="1" dirty="0" smtClean="0"/>
              <a:t>Usuario </a:t>
            </a:r>
            <a:r>
              <a:rPr lang="es-ES" b="1" dirty="0"/>
              <a:t>: </a:t>
            </a:r>
            <a:r>
              <a:rPr lang="es-ES" dirty="0"/>
              <a:t>Tabla que posee la información del usuario registrado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b="1" dirty="0" err="1"/>
              <a:t>dni</a:t>
            </a:r>
            <a:r>
              <a:rPr lang="es-ES" dirty="0"/>
              <a:t>, nombre, apellidos, </a:t>
            </a:r>
            <a:r>
              <a:rPr lang="es-ES" dirty="0" err="1"/>
              <a:t>direccion</a:t>
            </a:r>
            <a:r>
              <a:rPr lang="es-ES" dirty="0"/>
              <a:t>, </a:t>
            </a:r>
            <a:r>
              <a:rPr lang="es-ES" dirty="0" err="1"/>
              <a:t>codigoPostal</a:t>
            </a:r>
            <a:r>
              <a:rPr lang="es-ES" dirty="0"/>
              <a:t>, </a:t>
            </a:r>
            <a:r>
              <a:rPr lang="es-ES" dirty="0" err="1"/>
              <a:t>telefono</a:t>
            </a:r>
            <a:r>
              <a:rPr lang="es-ES" dirty="0"/>
              <a:t>, usuario, email, </a:t>
            </a:r>
            <a:r>
              <a:rPr lang="es-ES" dirty="0" err="1" smtClean="0"/>
              <a:t>password</a:t>
            </a:r>
            <a:r>
              <a:rPr lang="es-ES" dirty="0"/>
              <a:t>, </a:t>
            </a:r>
            <a:r>
              <a:rPr lang="es-ES" dirty="0" err="1" smtClean="0"/>
              <a:t>isAdmin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r>
              <a:rPr lang="es-ES" b="1" dirty="0" err="1"/>
              <a:t>Orders</a:t>
            </a:r>
            <a:r>
              <a:rPr lang="es-ES" b="1" dirty="0"/>
              <a:t> : </a:t>
            </a:r>
            <a:r>
              <a:rPr lang="es-ES" dirty="0"/>
              <a:t>Tabla que posee la información del pedido realizado por el usuario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b="1" dirty="0"/>
              <a:t>id</a:t>
            </a:r>
            <a:r>
              <a:rPr lang="es-ES" dirty="0"/>
              <a:t>, </a:t>
            </a:r>
            <a:r>
              <a:rPr lang="es-ES" dirty="0" err="1"/>
              <a:t>dni_usuario</a:t>
            </a:r>
            <a:r>
              <a:rPr lang="es-ES" dirty="0"/>
              <a:t>, </a:t>
            </a:r>
            <a:r>
              <a:rPr lang="es-ES" dirty="0" err="1"/>
              <a:t>precio_total</a:t>
            </a:r>
            <a:r>
              <a:rPr lang="es-ES" dirty="0"/>
              <a:t>, </a:t>
            </a:r>
            <a:r>
              <a:rPr lang="es-ES" dirty="0" err="1"/>
              <a:t>fechaCreacion</a:t>
            </a:r>
            <a:r>
              <a:rPr lang="es-ES" dirty="0"/>
              <a:t>, estado</a:t>
            </a:r>
            <a:r>
              <a:rPr lang="es-ES" dirty="0" smtClean="0"/>
              <a:t>)</a:t>
            </a:r>
          </a:p>
          <a:p>
            <a:pPr algn="ctr"/>
            <a:endParaRPr lang="es-ES" dirty="0"/>
          </a:p>
          <a:p>
            <a:r>
              <a:rPr lang="es-ES" dirty="0" smtClean="0"/>
              <a:t>			 Usuario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b="1" dirty="0" err="1"/>
              <a:t>Order_items</a:t>
            </a:r>
            <a:r>
              <a:rPr lang="es-ES" b="1" dirty="0"/>
              <a:t> : </a:t>
            </a:r>
            <a:r>
              <a:rPr lang="es-ES" dirty="0"/>
              <a:t>Tabla que posee la información sobre los productos usados en el pedido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b="1" dirty="0"/>
              <a:t>id</a:t>
            </a:r>
            <a:r>
              <a:rPr lang="es-ES" dirty="0"/>
              <a:t>, </a:t>
            </a:r>
            <a:r>
              <a:rPr lang="es-ES" dirty="0" err="1"/>
              <a:t>order_id</a:t>
            </a:r>
            <a:r>
              <a:rPr lang="es-ES" dirty="0"/>
              <a:t>, </a:t>
            </a:r>
            <a:r>
              <a:rPr lang="es-ES" dirty="0" err="1"/>
              <a:t>product_id</a:t>
            </a:r>
            <a:r>
              <a:rPr lang="es-ES" dirty="0"/>
              <a:t>, cantidad)</a:t>
            </a:r>
          </a:p>
          <a:p>
            <a:endParaRPr lang="es-ES" dirty="0" smtClean="0"/>
          </a:p>
          <a:p>
            <a:r>
              <a:rPr lang="es-ES" dirty="0" smtClean="0"/>
              <a:t>				</a:t>
            </a:r>
            <a:r>
              <a:rPr lang="es-ES" dirty="0" err="1" smtClean="0"/>
              <a:t>Orders</a:t>
            </a:r>
            <a:r>
              <a:rPr lang="es-ES" dirty="0" smtClean="0"/>
              <a:t>    Producto</a:t>
            </a:r>
          </a:p>
          <a:p>
            <a:endParaRPr lang="es-ES" dirty="0"/>
          </a:p>
          <a:p>
            <a:r>
              <a:rPr lang="es-ES" b="1" dirty="0"/>
              <a:t>Producto : </a:t>
            </a:r>
            <a:r>
              <a:rPr lang="es-ES" dirty="0"/>
              <a:t>Tabla que posee la información de los distintos productos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b="1" dirty="0"/>
              <a:t>id</a:t>
            </a:r>
            <a:r>
              <a:rPr lang="es-ES" dirty="0"/>
              <a:t>, nombre, </a:t>
            </a:r>
            <a:r>
              <a:rPr lang="es-ES" dirty="0" err="1"/>
              <a:t>descripcion</a:t>
            </a:r>
            <a:r>
              <a:rPr lang="es-ES" dirty="0"/>
              <a:t>, precio, tipo)</a:t>
            </a:r>
          </a:p>
          <a:p>
            <a:endParaRPr lang="es-ES" dirty="0"/>
          </a:p>
        </p:txBody>
      </p:sp>
      <p:pic>
        <p:nvPicPr>
          <p:cNvPr id="26" name="Imagen 25" descr="C:\Users\Neptuno\AppData\Local\Microsoft\Windows\INetCache\Content.Word\flech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498" y="4846677"/>
            <a:ext cx="2895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n 26" descr="C:\Users\Neptuno\AppData\Local\Microsoft\Windows\INetCache\Content.Word\flech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62" y="4846677"/>
            <a:ext cx="2895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n 27" descr="C:\Users\Neptuno\AppData\Local\Microsoft\Windows\INetCache\Content.Word\flech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60" y="2912735"/>
            <a:ext cx="289560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0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6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458799" y="81664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56270" y="57058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SEPARACIÓN DE ROLES:</a:t>
            </a: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00587"/>
              </p:ext>
            </p:extLst>
          </p:nvPr>
        </p:nvGraphicFramePr>
        <p:xfrm>
          <a:off x="3035429" y="439073"/>
          <a:ext cx="7607432" cy="6347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3716">
                  <a:extLst>
                    <a:ext uri="{9D8B030D-6E8A-4147-A177-3AD203B41FA5}">
                      <a16:colId xmlns:a16="http://schemas.microsoft.com/office/drawing/2014/main" val="3097249336"/>
                    </a:ext>
                  </a:extLst>
                </a:gridCol>
                <a:gridCol w="3803716">
                  <a:extLst>
                    <a:ext uri="{9D8B030D-6E8A-4147-A177-3AD203B41FA5}">
                      <a16:colId xmlns:a16="http://schemas.microsoft.com/office/drawing/2014/main" val="2579090074"/>
                    </a:ext>
                  </a:extLst>
                </a:gridCol>
              </a:tblGrid>
              <a:tr h="346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Perfil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Rol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825616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Usuario anónimo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-Acceso a la página principal.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-Acceso a registro.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424076"/>
                  </a:ext>
                </a:extLst>
              </a:tr>
              <a:tr h="2515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Usuario </a:t>
                      </a:r>
                      <a:r>
                        <a:rPr lang="es-ES" sz="1600" dirty="0">
                          <a:effectLst/>
                        </a:rPr>
                        <a:t>registrado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la página principal del usuario.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la modificación del perfil de usuario.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la zona de productos (bebidas, entrantes, bocadillos y camperos).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realización del pedido.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visualizar estado del pedido.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748689"/>
                  </a:ext>
                </a:extLst>
              </a:tr>
              <a:tr h="2515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Administrador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la página principal del administrador.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-Gestión de productos (editar, crear y eliminar)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los pedidos realizados y sus productos.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los pedidos finalizados.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-Visualización gráfica de productos vendidos en el mes escogido por tipo.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93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1-Herramientas :</a:t>
            </a:r>
          </a:p>
          <a:p>
            <a:endParaRPr lang="es-ES" dirty="0"/>
          </a:p>
          <a:p>
            <a:r>
              <a:rPr lang="es-ES" dirty="0" err="1" smtClean="0"/>
              <a:t>Workbench</a:t>
            </a:r>
            <a:r>
              <a:rPr lang="es-ES" dirty="0" smtClean="0"/>
              <a:t>: para el diseño y la gestión de la base de datos.</a:t>
            </a:r>
          </a:p>
          <a:p>
            <a:endParaRPr lang="es-ES" dirty="0" smtClean="0"/>
          </a:p>
          <a:p>
            <a:r>
              <a:rPr lang="es-ES" dirty="0" smtClean="0"/>
              <a:t>Visual </a:t>
            </a:r>
            <a:r>
              <a:rPr lang="es-ES" dirty="0" err="1" smtClean="0"/>
              <a:t>studio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: para la edición de código fuente.</a:t>
            </a:r>
          </a:p>
          <a:p>
            <a:endParaRPr lang="es-ES" dirty="0"/>
          </a:p>
          <a:p>
            <a:r>
              <a:rPr lang="es-ES" dirty="0" err="1" smtClean="0"/>
              <a:t>Fork</a:t>
            </a:r>
            <a:r>
              <a:rPr lang="es-ES" dirty="0" smtClean="0"/>
              <a:t>: cliente </a:t>
            </a:r>
            <a:r>
              <a:rPr lang="es-ES" dirty="0" err="1" smtClean="0"/>
              <a:t>Git</a:t>
            </a:r>
            <a:r>
              <a:rPr lang="es-ES" dirty="0" smtClean="0"/>
              <a:t> que nos permite una representación </a:t>
            </a:r>
          </a:p>
          <a:p>
            <a:r>
              <a:rPr lang="es-ES" dirty="0" smtClean="0"/>
              <a:t>visual de los repositorios así como manejo de los mismos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GitHub: para alojar el proyecto al completo.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Bubble.io: para el desarrollo de </a:t>
            </a:r>
            <a:r>
              <a:rPr lang="es-ES" dirty="0" err="1" smtClean="0"/>
              <a:t>mockups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err="1" smtClean="0"/>
              <a:t>Azure</a:t>
            </a:r>
            <a:r>
              <a:rPr lang="es-ES" dirty="0" smtClean="0"/>
              <a:t>: para el despliegue del proyecto.</a:t>
            </a:r>
          </a:p>
          <a:p>
            <a:endParaRPr lang="es-ES" dirty="0"/>
          </a:p>
          <a:p>
            <a:r>
              <a:rPr lang="es-ES" dirty="0" smtClean="0"/>
              <a:t>Google Charts: servicio web que nos permite la creación </a:t>
            </a:r>
          </a:p>
          <a:p>
            <a:r>
              <a:rPr lang="es-ES" dirty="0"/>
              <a:t>d</a:t>
            </a:r>
            <a:r>
              <a:rPr lang="es-ES" dirty="0" smtClean="0"/>
              <a:t>e </a:t>
            </a:r>
            <a:r>
              <a:rPr lang="es-ES" dirty="0" smtClean="0"/>
              <a:t>gráficos mediante datos en lenguaje </a:t>
            </a:r>
            <a:r>
              <a:rPr lang="es-ES" dirty="0" err="1" smtClean="0"/>
              <a:t>javascript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4098" name="Picture 2" descr="pbs.twimg.com/profile_images/621577553376100352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24" y="1307390"/>
            <a:ext cx="802953" cy="68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7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TECNOLOGÍA APLICADA EN EL PROYECTO: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102" name="Picture 6" descr="Programación remota a través de SSH con Visual Studio Code | Solucione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321" y="1930470"/>
            <a:ext cx="1099603" cy="6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ork - a fast and friendly git client for Mac and Window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39" y="2548950"/>
            <a:ext cx="693885" cy="6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265" y="3745440"/>
            <a:ext cx="1492774" cy="71413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750" y="3252008"/>
            <a:ext cx="1428904" cy="5788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5857" y="4380085"/>
            <a:ext cx="996795" cy="524121"/>
          </a:xfrm>
          <a:prstGeom prst="rect">
            <a:avLst/>
          </a:prstGeom>
        </p:spPr>
      </p:pic>
      <p:pic>
        <p:nvPicPr>
          <p:cNvPr id="4122" name="Picture 26" descr="Google Charts Alternativas y software similar - ProgSoft.ne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786" y="4997912"/>
            <a:ext cx="775037" cy="7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2-Lenguajes usados :</a:t>
            </a:r>
          </a:p>
          <a:p>
            <a:endParaRPr lang="es-ES" dirty="0"/>
          </a:p>
          <a:p>
            <a:r>
              <a:rPr lang="es-ES" dirty="0" err="1" smtClean="0"/>
              <a:t>Php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Html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Css</a:t>
            </a:r>
            <a:r>
              <a:rPr lang="es-ES" dirty="0" smtClean="0"/>
              <a:t> -&gt; </a:t>
            </a:r>
            <a:r>
              <a:rPr lang="es-ES" dirty="0" err="1" smtClean="0"/>
              <a:t>Boostrap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Javascript</a:t>
            </a:r>
            <a:r>
              <a:rPr lang="es-ES" dirty="0"/>
              <a:t> </a:t>
            </a:r>
            <a:r>
              <a:rPr lang="es-ES" dirty="0" smtClean="0"/>
              <a:t>-&gt; </a:t>
            </a:r>
            <a:r>
              <a:rPr lang="es-ES" dirty="0" err="1" smtClean="0"/>
              <a:t>Jquery</a:t>
            </a:r>
            <a:r>
              <a:rPr lang="es-ES" dirty="0" smtClean="0"/>
              <a:t> -&gt; </a:t>
            </a:r>
            <a:r>
              <a:rPr lang="es-ES" dirty="0" err="1" smtClean="0"/>
              <a:t>Datatables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8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TECNOLOGÍA APLICADA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535810" y="4486066"/>
            <a:ext cx="837395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3-Otros datos de interés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dirty="0" smtClean="0"/>
              <a:t>Fuente usada: </a:t>
            </a:r>
            <a:r>
              <a:rPr lang="es-ES" dirty="0" err="1" smtClean="0"/>
              <a:t>Berlin</a:t>
            </a:r>
            <a:r>
              <a:rPr lang="es-ES" dirty="0" smtClean="0"/>
              <a:t> </a:t>
            </a:r>
            <a:r>
              <a:rPr lang="es-ES" dirty="0" err="1" smtClean="0"/>
              <a:t>sans</a:t>
            </a:r>
            <a:r>
              <a:rPr lang="es-ES" dirty="0" smtClean="0"/>
              <a:t> </a:t>
            </a:r>
            <a:r>
              <a:rPr lang="es-ES" dirty="0" err="1" smtClean="0"/>
              <a:t>fb</a:t>
            </a:r>
            <a:r>
              <a:rPr lang="es-ES" dirty="0" smtClean="0"/>
              <a:t> Demi Bold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Repositorio de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s-ES" u="sng" dirty="0">
                <a:hlinkClick r:id="rId2"/>
              </a:rPr>
              <a:t>https://github.com/victormanuelantacastro/Proyecto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6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1-Primer paso: Realización de distintos tipos de </a:t>
            </a:r>
            <a:r>
              <a:rPr lang="es-ES" dirty="0" err="1" smtClean="0"/>
              <a:t>mockups</a:t>
            </a:r>
            <a:r>
              <a:rPr lang="es-ES" dirty="0" smtClean="0"/>
              <a:t> para tener idea de la futura elaboración de las páginas a visu.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9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664840" y="1763889"/>
            <a:ext cx="59127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Ejemplos de </a:t>
            </a:r>
            <a:r>
              <a:rPr lang="es-ES" dirty="0" err="1" smtClean="0"/>
              <a:t>Mockups</a:t>
            </a:r>
            <a:r>
              <a:rPr lang="es-ES" dirty="0" smtClean="0"/>
              <a:t>: </a:t>
            </a:r>
            <a:r>
              <a:rPr lang="es-ES" dirty="0" err="1" smtClean="0"/>
              <a:t>Index</a:t>
            </a:r>
            <a:r>
              <a:rPr lang="es-ES" dirty="0" smtClean="0"/>
              <a:t> del usuario registrado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25" y="2208952"/>
            <a:ext cx="6128624" cy="43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3636</TotalTime>
  <Words>890</Words>
  <Application>Microsoft Office PowerPoint</Application>
  <PresentationFormat>Panorámica</PresentationFormat>
  <Paragraphs>217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Century Gothic (Cuerpo)</vt:lpstr>
      <vt:lpstr>Times New Roman</vt:lpstr>
      <vt:lpstr>Wingdings 3</vt:lpstr>
      <vt:lpstr>Espiral</vt:lpstr>
      <vt:lpstr>Por Víctor Manuel Anta Castro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Neptuno</dc:creator>
  <cp:lastModifiedBy>Neptuno</cp:lastModifiedBy>
  <cp:revision>22</cp:revision>
  <dcterms:created xsi:type="dcterms:W3CDTF">2021-06-18T09:30:51Z</dcterms:created>
  <dcterms:modified xsi:type="dcterms:W3CDTF">2021-06-21T23:38:07Z</dcterms:modified>
</cp:coreProperties>
</file>