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4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8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83281" y="1521689"/>
            <a:ext cx="7225437" cy="1977390"/>
          </a:xfrm>
          <a:prstGeom prst="rect">
            <a:avLst/>
          </a:prstGeom>
          <a:solidFill>
            <a:schemeClr val="bg1"/>
          </a:solidFill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950" b="1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《</a:t>
            </a:r>
            <a:r>
              <a:rPr lang="en-US" altLang="zh-CN" sz="4950" b="1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PDSF</a:t>
            </a:r>
            <a:r>
              <a:rPr lang="zh-CN" altLang="en-US" sz="4950" b="1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销售预测系统的设计与实现</a:t>
            </a:r>
            <a:r>
              <a:rPr lang="en-US" sz="4950" b="1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》</a:t>
            </a:r>
            <a:r>
              <a:rPr lang="en-US" sz="4950" b="1" dirty="0" err="1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开题报告</a:t>
            </a:r>
            <a:endParaRPr lang="en-US" sz="4950" b="1" dirty="0">
              <a:solidFill>
                <a:srgbClr val="4C678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rgbClr val="4C678E">
              <a:alpha val="100000"/>
            </a:srgb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1052310" y="334413"/>
            <a:ext cx="5497697" cy="419156"/>
          </a:xfrm>
          <a:prstGeom prst="rect">
            <a:avLst/>
          </a:prstGeom>
          <a:noFill/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西南交通大学希望学院</a:t>
            </a:r>
            <a:endParaRPr lang="en-US" sz="1100" dirty="0"/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DC7524A-6CCF-DB84-3E03-C8B6A0266915}"/>
              </a:ext>
            </a:extLst>
          </p:cNvPr>
          <p:cNvSpPr/>
          <p:nvPr/>
        </p:nvSpPr>
        <p:spPr>
          <a:xfrm>
            <a:off x="4229100" y="4267200"/>
            <a:ext cx="3733800" cy="2057400"/>
          </a:xfrm>
          <a:prstGeom prst="rect">
            <a:avLst/>
          </a:prstGeom>
          <a:noFill/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学生姓名</a:t>
            </a:r>
            <a:r>
              <a:rPr 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    </a:t>
            </a:r>
            <a:r>
              <a:rPr lang="zh-CN" alt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高灵瑞</a:t>
            </a:r>
            <a:endParaRPr lang="en-US" altLang="zh-CN" dirty="0">
              <a:solidFill>
                <a:srgbClr val="4C678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       号：    </a:t>
            </a:r>
            <a:r>
              <a:rPr lang="en-US" altLang="zh-CN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21032953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       院：    轨道交通学院</a:t>
            </a:r>
            <a:endParaRPr lang="en-US" altLang="zh-CN" dirty="0">
              <a:solidFill>
                <a:srgbClr val="4C678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       业：    计算机科学与技术</a:t>
            </a:r>
            <a:endParaRPr lang="en-US" dirty="0">
              <a:solidFill>
                <a:srgbClr val="4C678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t="5742" b="5742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用户选择需要训练的商品。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商品</a:t>
            </a: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根据用户选择的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商品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和上传的数据进行模型训练，生成销售预测模型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模型训练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展示模型训练的结果，便于用户了解训练效果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训练</a:t>
            </a: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结果展示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模型训练模块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模型评估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根据评估结果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可以针对每个商品经行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参数的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调整和优化，以提高预测精度和稳定性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模型优化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模型保存与加载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支持将优化后的模型保存到本地或云端，便于后续的使用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系统通过计算误差指标（如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RMSE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MAE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等）对模型预测结果进行评估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模型评估与优化模块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手动预测模块</a:t>
            </a:r>
          </a:p>
        </p:txBody>
      </p:sp>
      <p:sp>
        <p:nvSpPr>
          <p:cNvPr id="3" name="AutoShape 3"/>
          <p:cNvSpPr/>
          <p:nvPr/>
        </p:nvSpPr>
        <p:spPr>
          <a:xfrm>
            <a:off x="117342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3768" r="13768"/>
          <a:stretch>
            <a:fillRect/>
          </a:stretch>
        </p:blipFill>
        <p:spPr>
          <a:xfrm>
            <a:off x="1168899" y="1802048"/>
            <a:ext cx="2652299" cy="19613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32154" y="4072184"/>
            <a:ext cx="252579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FFF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选择商品</a:t>
            </a:r>
            <a:endParaRPr lang="en-US" sz="2000" b="1" dirty="0">
              <a:solidFill>
                <a:srgbClr val="FFFFF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9960" y="4832021"/>
            <a:ext cx="2510178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允许用户手动输入或选择需要进行预测的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商品和时间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l="4925" r="4925"/>
          <a:stretch>
            <a:fillRect/>
          </a:stretch>
        </p:blipFill>
        <p:spPr>
          <a:xfrm>
            <a:off x="4758889" y="1802048"/>
            <a:ext cx="2652299" cy="19613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29950" y="4842921"/>
            <a:ext cx="2510178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根据用户输入的数据和已训练好的模型进行预测，并展示预测结果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476341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4822144" y="4072184"/>
            <a:ext cx="252579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err="1">
                <a:solidFill>
                  <a:srgbClr val="FFFFF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预测结果展示</a:t>
            </a:r>
            <a:endParaRPr lang="en-US" sz="2000" b="1" dirty="0">
              <a:solidFill>
                <a:srgbClr val="FFFFF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 t="13025" b="13025"/>
          <a:stretch>
            <a:fillRect/>
          </a:stretch>
        </p:blipFill>
        <p:spPr>
          <a:xfrm>
            <a:off x="8359840" y="1802048"/>
            <a:ext cx="2652299" cy="196139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430901" y="4842921"/>
            <a:ext cx="2510178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对预测结果进行解释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包括：销售趋势、预测区间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36436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8423095" y="4072184"/>
            <a:ext cx="252579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结果解释与建议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预测结果可视化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将预测结果以图的形式进行展示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用户可以通过销售趋势图、预测区间图经行决策。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数据可视化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将上传的数据以图表的形式进行展示，便于用户直观地了解数据分布和特征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</a:t>
            </a: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训练结果</a:t>
            </a: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可视化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将训练好的模型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结果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可视化的方式进行展示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用户可以观察到模型的一个拟合情况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可视化模块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3829" y="1803818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678104" y="2278958"/>
            <a:ext cx="4394883" cy="7986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允许用户设置定时任务，自动进行模型训练和预测操作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4345" y="1668690"/>
            <a:ext cx="4078642" cy="53887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定时任务设置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20500" r="20500"/>
          <a:stretch>
            <a:fillRect/>
          </a:stretch>
        </p:blipFill>
        <p:spPr>
          <a:xfrm>
            <a:off x="6246240" y="1339655"/>
            <a:ext cx="4916403" cy="4916403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78104" y="3888302"/>
            <a:ext cx="4391025" cy="78226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实时监控自动化流程的执行情况，确保流程的顺利进行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345" y="3319377"/>
            <a:ext cx="4078642" cy="49753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自动化流程监控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8104" y="5524739"/>
            <a:ext cx="4391025" cy="79604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将自动化训练和预测的结果自动推送给用户，提高工作效率和响应速度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4345" y="4955814"/>
            <a:ext cx="4078642" cy="49753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结果自动推送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63829" y="3433833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763829" y="5070271"/>
            <a:ext cx="230516" cy="23051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自动化训练、预测模块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2741" y="1342506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749955" y="1680495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2955" y="1485066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销售数据更新</a:t>
            </a:r>
            <a:endParaRPr lang="en-US" sz="2400" b="1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2955" y="2045448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数据更新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接口，便于与其他系统进行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每日销售数据的上传，通过新的数据来调整预测模型。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其他系统对接模块</a:t>
            </a:r>
          </a:p>
        </p:txBody>
      </p:sp>
      <p:sp>
        <p:nvSpPr>
          <p:cNvPr id="7" name="AutoShape 7"/>
          <p:cNvSpPr/>
          <p:nvPr/>
        </p:nvSpPr>
        <p:spPr>
          <a:xfrm>
            <a:off x="2531819" y="3172991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2679034" y="3510980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22034" y="3315552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预测结果获取</a:t>
            </a:r>
            <a:endParaRPr lang="en-US" sz="2400" b="1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2034" y="3875933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预测结果获取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接口，便于与其他系统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获取商品的预测销售量，在他的系统中进行展示。</a:t>
            </a:r>
            <a:endParaRPr lang="en-US" altLang="zh-CN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914425" y="4983758"/>
            <a:ext cx="6612160" cy="1685627"/>
          </a:xfrm>
          <a:prstGeom prst="roundRect">
            <a:avLst>
              <a:gd name="adj" fmla="val 9080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5061639" y="5321747"/>
            <a:ext cx="1143000" cy="11049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04639" y="5126318"/>
            <a:ext cx="3493916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安全防护与日志记录</a:t>
            </a:r>
            <a:endParaRPr lang="en-US" sz="2400" b="1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204639" y="5686700"/>
            <a:ext cx="4995999" cy="8182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对接过程中进行安全防护和日志记录，确保系统安全和可追溯性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技术路线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系统架构设计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751152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根据系统需求，划分出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各个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功能模块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功能模块划分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技术选型与实现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21404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运用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Python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技术、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Flet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前端框架、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FastApi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后端框架、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MySQL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数据库、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prophet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机器学习算法、开发工具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Visual Studio Code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Uvicorn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异步服务器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来完成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PDSF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销售预测系统的设计与实现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pdsf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设计销售预测系统的整体架构，包括数据层、模型层、应用层等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系统设计与实现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数据采集与预处理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1333" r="11333"/>
          <a:stretch>
            <a:fillRect/>
          </a:stretch>
        </p:blipFill>
        <p:spPr>
          <a:xfrm>
            <a:off x="8159764" y="1697429"/>
            <a:ext cx="3219437" cy="2386781"/>
          </a:xfrm>
          <a:prstGeom prst="rect">
            <a:avLst/>
          </a:prstGeom>
          <a:noFill/>
        </p:spPr>
      </p:pic>
      <p:sp>
        <p:nvSpPr>
          <p:cNvPr id="4" name="TextBox 4"/>
          <p:cNvSpPr txBox="1"/>
          <p:nvPr/>
        </p:nvSpPr>
        <p:spPr>
          <a:xfrm>
            <a:off x="8245482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数据转换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45482" y="4842646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将清洗后的数据转换为适合分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模型训练的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0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数据清洗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00" y="4842646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对采集到的原始数据进行清洗，去除重复、错误或无效数据，确保数据质量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86281" y="1697429"/>
            <a:ext cx="3219437" cy="2386781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l="5038" r="5038"/>
          <a:stretch>
            <a:fillRect/>
          </a:stretch>
        </p:blipFill>
        <p:spPr>
          <a:xfrm>
            <a:off x="812799" y="1697429"/>
            <a:ext cx="3219437" cy="2386781"/>
          </a:xfrm>
          <a:prstGeom prst="rect">
            <a:avLst/>
          </a:prstGeom>
          <a:noFill/>
        </p:spPr>
      </p:pic>
      <p:sp>
        <p:nvSpPr>
          <p:cNvPr id="10" name="TextBox 10"/>
          <p:cNvSpPr txBox="1"/>
          <p:nvPr/>
        </p:nvSpPr>
        <p:spPr>
          <a:xfrm>
            <a:off x="898518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数据源确定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98518" y="4835171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明确销售预测所需的数据来源，包括企业内部销售数据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开源数据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67163" y="3837544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确保在合理时间内返回预测结果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7163" y="3379201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性能优化</a:t>
            </a:r>
            <a:endParaRPr lang="en-US" altLang="zh-CN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6023" y="5330194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选择本地部署或云端部署（如阿里云、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AWS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），根据商店需求和成本考虑。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6023" y="4871851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部署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测试、优化与部署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4DC9E14-C7DB-D92B-72F1-83983D49A840}"/>
              </a:ext>
            </a:extLst>
          </p:cNvPr>
          <p:cNvSpPr txBox="1"/>
          <p:nvPr/>
        </p:nvSpPr>
        <p:spPr>
          <a:xfrm>
            <a:off x="476023" y="2344894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测试系统各模块功能是否完整，数据上传、模型训练、预测和可视化等模块是否正常运行。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1323FBE-E940-A726-9522-3FB5E7436B3A}"/>
              </a:ext>
            </a:extLst>
          </p:cNvPr>
          <p:cNvSpPr txBox="1"/>
          <p:nvPr/>
        </p:nvSpPr>
        <p:spPr>
          <a:xfrm>
            <a:off x="476023" y="1886551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功能测试</a:t>
            </a:r>
            <a:endParaRPr lang="en-US" altLang="zh-CN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4080" y="1873005"/>
            <a:ext cx="2792730" cy="12630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72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  <a:endParaRPr lang="en-US" sz="72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4612" y="3126495"/>
            <a:ext cx="2830830" cy="2533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975">
                <a:solidFill>
                  <a:srgbClr val="7F7F7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SCIENCE AND TECHNOLOGY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05250" y="912211"/>
            <a:ext cx="6612681" cy="4904193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研究背景与意义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销售预测系统功能模块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技术路线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创新点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创新点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95400" y="2616227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3" name="AutoShape 3"/>
          <p:cNvSpPr/>
          <p:nvPr/>
        </p:nvSpPr>
        <p:spPr>
          <a:xfrm>
            <a:off x="1295400" y="4394254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4" name="AutoShape 4"/>
          <p:cNvSpPr/>
          <p:nvPr/>
        </p:nvSpPr>
        <p:spPr>
          <a:xfrm>
            <a:off x="1238401" y="838200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id="5" name="AutoShape 5"/>
          <p:cNvSpPr/>
          <p:nvPr/>
        </p:nvSpPr>
        <p:spPr>
          <a:xfrm>
            <a:off x="908326" y="4817317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1036473" y="4945464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0294372" y="3039290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908326" y="1261263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Freeform 9"/>
          <p:cNvSpPr/>
          <p:nvPr/>
        </p:nvSpPr>
        <p:spPr>
          <a:xfrm>
            <a:off x="1092743" y="1463724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10490981" y="3232286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1907629" y="994366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</a:t>
            </a:r>
            <a:r>
              <a:rPr lang="en-US" altLang="zh-CN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prophet</a:t>
            </a: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算法集成到预测系统中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07629" y="1452709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选用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Prophet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算法作为核心算法，为解决具有季节性和趋势性的销售数据预测提供了技术支持，并且性能良好，算力要求较低。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核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2G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的一个云产品就能满足生产的需求。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52764" y="2800755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自动化更新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52764" y="3259098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系统会根据每日上传的数据经行自动的调整，保证了信息的实时性，确保了预测的准确性。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52764" y="4453410"/>
            <a:ext cx="8201025" cy="5715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对其他系统的接入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2764" y="4911752"/>
            <a:ext cx="8201025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可以将预测数据接入库存系统中，完成更多的操作，例如：库存提前预警，智能要货等等。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9856" y="1711076"/>
            <a:ext cx="7439025" cy="21812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300" b="1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  <a:p>
            <a:pPr>
              <a:lnSpc>
                <a:spcPct val="56000"/>
              </a:lnSpc>
              <a:spcBef>
                <a:spcPts val="450"/>
              </a:spcBef>
            </a:pPr>
            <a:r>
              <a:rPr lang="en-US" sz="6300" b="1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59856" y="3746140"/>
            <a:ext cx="5753100" cy="10477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rgbClr val="4C678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WATCHING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rgbClr val="4C678E">
              <a:alpha val="100000"/>
            </a:srgbClr>
          </a:solidFill>
          <a:ln/>
        </p:spPr>
      </p:sp>
      <p:sp>
        <p:nvSpPr>
          <p:cNvPr id="5" name="Freeform 5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1052310" y="334413"/>
            <a:ext cx="5497697" cy="419156"/>
          </a:xfrm>
          <a:prstGeom prst="rect">
            <a:avLst/>
          </a:prstGeom>
          <a:noFill/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defRPr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西南交通大学希望学院</a:t>
            </a:r>
            <a:endParaRPr lang="en-US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研究背景与意义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02783" y="4653071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现有销售预测系统的局限性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08397" y="5295532"/>
            <a:ext cx="6477000" cy="1486268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</a:rPr>
              <a:t>通过调研发现，市面上有成熟的销售预测系统，但它们大多为中大型企业服务，收费较高，难以被小型企业接受。此外，数据安全问题也是各类企业在选择销售预测系统时的一个痛点。这些因素导致许多小型企业无法享受销售预测技术带来的便利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08397" y="1607754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02783" y="1393777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小型商店的订货难题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08397" y="2005817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今年夏天，我在一家小商店发现，当有经验的店员不在时，其他员工无法确定合适的订货量。这种依赖个人经验的现象普遍存在。随着调查的深入，我发现即使有经验的员工在季节更替时，也没法准确的估算出合适的订货量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02783" y="3034053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市场竞争的加剧对企业的影响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08397" y="3668391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随着市场竞争的加剧，企业在运营和管理上的压力日益增加，订货量不准确直接影响库存管理和盈利能力。这种不确定性使得企业在面对快速变化的市场需求时，难以保持竞争优势。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选题背景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08397" y="3263768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08397" y="4889676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1829942"/>
            <a:ext cx="5829300" cy="9376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通过设计针对小型商店的销售预测系统，帮助它们克服订货量不确定的难题，减少库存积压或短缺的风险，从而提高运营效率。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6023" y="1371600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解决小型商店的订货管理问题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3200657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现有销售预测系统多服务于中大型企业，费用高昂且数据安全问题突出。本系统为小型商店提供了一种价格低廉、易于部署的方案，填补了这一市场空白，提升了小企业的竞争力。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023" y="2742314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填补市场空白并降低成本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1721" y="4705350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推动小型企业从依赖经验转向数据驱动的管理方式。这不仅提高了决策的准确性，还推动了企业数字化转型。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0074" y="4248203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推动数据驱动决策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选题意义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4B33FF3-D6AE-6BBA-397E-566FD7E5880A}"/>
              </a:ext>
            </a:extLst>
          </p:cNvPr>
          <p:cNvSpPr txBox="1"/>
          <p:nvPr/>
        </p:nvSpPr>
        <p:spPr>
          <a:xfrm>
            <a:off x="483111" y="6000644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选用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Prophet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算法作为核心算法，为解决具有季节性和趋势性的销售数据预测提供了技术支持。这是对解决实际商业问题的一次有效实践。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7AC6A689-1028-9318-58B9-3570F73F4BF8}"/>
              </a:ext>
            </a:extLst>
          </p:cNvPr>
          <p:cNvSpPr txBox="1"/>
          <p:nvPr/>
        </p:nvSpPr>
        <p:spPr>
          <a:xfrm>
            <a:off x="483111" y="5543497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技术与实践的结合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国内研究现状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8"/>
            <a:ext cx="8972550" cy="125209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国内关于销售预测的研究在近年来快速发展，尤其是基于深度学习的研究逐渐增多。例如，李向东等（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2023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）研究了基于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BP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神经网络的笔记本电脑销售预测。另外，杨永卓（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2023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）综述了电商销量预测问题，重点探讨了不同模型在不同销售场景中的应用和效果。基于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Transformer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模型的研究在国内也逐渐兴起。郝剑龙等人（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2024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）提出了改进的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Transformer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模型用于股票趋势预测，表现出良好的应用前景。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国内外研究现状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国外研究现状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近年来，随着机器学习和深度学习的发展，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Transformer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等模型逐渐应用于时间序列预测领域。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Han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等人（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2024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）提出的</a:t>
            </a:r>
            <a:r>
              <a:rPr lang="en-US" altLang="zh-CN" sz="13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MCformer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模型结合了</a:t>
            </a:r>
            <a:r>
              <a:rPr lang="en-US" altLang="zh-CN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Transformer</a:t>
            </a:r>
            <a:r>
              <a:rPr lang="zh-CN" altLang="en-US" sz="13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架构和多通道特征，成功提升了多变量时间序列的预测能力。</a:t>
            </a:r>
            <a:endParaRPr lang="en-US" sz="13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研究趋势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从国内国外的研究现状可以看出，销售预测或者时序预测算法从最开始的传统数学建模转向机器学习，到现在的深度学习，模型越来越大，越来越复杂，这也导致了部署这样的模型成本变高。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PDSF销售预测系统功能模块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82631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用户模块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2932" b="12932"/>
          <a:stretch>
            <a:fillRect/>
          </a:stretch>
        </p:blipFill>
        <p:spPr>
          <a:xfrm>
            <a:off x="8159764" y="1697429"/>
            <a:ext cx="3219437" cy="2386781"/>
          </a:xfrm>
          <a:prstGeom prst="rect">
            <a:avLst/>
          </a:prstGeom>
          <a:noFill/>
        </p:spPr>
      </p:pic>
      <p:sp>
        <p:nvSpPr>
          <p:cNvPr id="4" name="TextBox 4"/>
          <p:cNvSpPr txBox="1"/>
          <p:nvPr/>
        </p:nvSpPr>
        <p:spPr>
          <a:xfrm>
            <a:off x="8245482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用户信息管理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45482" y="4842646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提供用户信息的查看、修改和删除功能，便于用户管理自己的账户信息。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2000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权限管理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00" y="4842646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根据用户角色分配不同的操作权限，如数据查看、模型训练、预测等，实现细粒度的权限控制。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12932" b="12932"/>
          <a:stretch>
            <a:fillRect/>
          </a:stretch>
        </p:blipFill>
        <p:spPr>
          <a:xfrm>
            <a:off x="4486281" y="1697429"/>
            <a:ext cx="3219437" cy="2386781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t="12932" b="12932"/>
          <a:stretch>
            <a:fillRect/>
          </a:stretch>
        </p:blipFill>
        <p:spPr>
          <a:xfrm>
            <a:off x="812799" y="1697429"/>
            <a:ext cx="3219437" cy="2386781"/>
          </a:xfrm>
          <a:prstGeom prst="rect">
            <a:avLst/>
          </a:prstGeom>
          <a:noFill/>
        </p:spPr>
      </p:pic>
      <p:sp>
        <p:nvSpPr>
          <p:cNvPr id="10" name="TextBox 10"/>
          <p:cNvSpPr txBox="1"/>
          <p:nvPr/>
        </p:nvSpPr>
        <p:spPr>
          <a:xfrm>
            <a:off x="898518" y="4330210"/>
            <a:ext cx="3048000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用户注册与登录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8518" y="4835171"/>
            <a:ext cx="3048000" cy="1245227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支持新用户注册和已有用户登录，确保用户信息的唯一性和安全性。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2651" y="1629738"/>
            <a:ext cx="4219249" cy="4219249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16538" y="1567945"/>
            <a:ext cx="60960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数据上传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16538" y="2054291"/>
            <a:ext cx="6096000" cy="85231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该模块支持从多种数据源（如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CSV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文件、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json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文件等）上传销售数据，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为后续的模型训练提供数据基础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44099" y="3218179"/>
            <a:ext cx="60960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数据预处理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44099" y="3704525"/>
            <a:ext cx="6096000" cy="85231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对上传的数据进行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清洗、汇总、异常值检测、数据格式转换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等操作，以满足模型训练的要求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71661" y="4868412"/>
            <a:ext cx="60960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数据存储与管理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71661" y="5354759"/>
            <a:ext cx="6096000" cy="85231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将处理后的数据存储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持久化保存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到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服务器中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并提供数据查询和下载功能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数据上传和预处理模块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04040"/>
      </a:dk1>
      <a:lt1>
        <a:srgbClr val="FFFFFF"/>
      </a:lt1>
      <a:dk2>
        <a:srgbClr val="4C678E"/>
      </a:dk2>
      <a:lt2>
        <a:srgbClr val="E1E7EE"/>
      </a:lt2>
      <a:accent1>
        <a:srgbClr val="4C678E"/>
      </a:accent1>
      <a:accent2>
        <a:srgbClr val="4C678E"/>
      </a:accent2>
      <a:accent3>
        <a:srgbClr val="587093"/>
      </a:accent3>
      <a:accent4>
        <a:srgbClr val="677FA2"/>
      </a:accent4>
      <a:accent5>
        <a:srgbClr val="7D94B4"/>
      </a:accent5>
      <a:accent6>
        <a:srgbClr val="8CA0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1146</Words>
  <Application>Microsoft Office PowerPoint</Application>
  <PresentationFormat>宽屏</PresentationFormat>
  <Paragraphs>138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Yahei</vt:lpstr>
      <vt:lpstr>Microsoft Yahei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俊杰 梅</cp:lastModifiedBy>
  <cp:revision>9</cp:revision>
  <dcterms:created xsi:type="dcterms:W3CDTF">2006-08-16T00:00:00Z</dcterms:created>
  <dcterms:modified xsi:type="dcterms:W3CDTF">2024-09-20T16:00:15Z</dcterms:modified>
</cp:coreProperties>
</file>