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79" r:id="rId4"/>
    <p:sldId id="259" r:id="rId5"/>
    <p:sldId id="278" r:id="rId6"/>
    <p:sldId id="261" r:id="rId7"/>
    <p:sldId id="262" r:id="rId8"/>
    <p:sldId id="264" r:id="rId9"/>
    <p:sldId id="266" r:id="rId10"/>
    <p:sldId id="267" r:id="rId11"/>
    <p:sldId id="268" r:id="rId12"/>
    <p:sldId id="277" r:id="rId13"/>
    <p:sldId id="269" r:id="rId14"/>
    <p:sldId id="270" r:id="rId15"/>
    <p:sldId id="276" r:id="rId16"/>
    <p:sldId id="271" r:id="rId17"/>
    <p:sldId id="272" r:id="rId18"/>
    <p:sldId id="273" r:id="rId19"/>
    <p:sldId id="274" r:id="rId20"/>
    <p:sldId id="281" r:id="rId21"/>
    <p:sldId id="275"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8B0F01-1824-41FD-A1EF-1C533F8386AE}">
          <p14:sldIdLst>
            <p14:sldId id="256"/>
            <p14:sldId id="258"/>
            <p14:sldId id="279"/>
            <p14:sldId id="259"/>
            <p14:sldId id="278"/>
            <p14:sldId id="261"/>
          </p14:sldIdLst>
        </p14:section>
        <p14:section name="Untitled Section" id="{9B0F6C68-EF12-4DEC-9A22-EF85FC3C4FCF}">
          <p14:sldIdLst>
            <p14:sldId id="262"/>
            <p14:sldId id="264"/>
            <p14:sldId id="266"/>
            <p14:sldId id="267"/>
            <p14:sldId id="268"/>
            <p14:sldId id="277"/>
            <p14:sldId id="269"/>
            <p14:sldId id="270"/>
            <p14:sldId id="276"/>
            <p14:sldId id="271"/>
            <p14:sldId id="272"/>
            <p14:sldId id="273"/>
            <p14:sldId id="274"/>
            <p14:sldId id="281"/>
            <p14:sldId id="275"/>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3" d="100"/>
          <a:sy n="93" d="100"/>
        </p:scale>
        <p:origin x="6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80419450-2D1B-410D-88C4-40613B80F6D4}" type="datetimeFigureOut">
              <a:rPr lang="en-US" smtClean="0"/>
              <a:t>5/4/2022</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C96FB83-0706-4B90-973C-DF808FF3A876}" type="slidenum">
              <a:rPr lang="en-US" smtClean="0"/>
              <a:t>‹#›</a:t>
            </a:fld>
            <a:endParaRPr lang="en-US"/>
          </a:p>
        </p:txBody>
      </p:sp>
    </p:spTree>
    <p:extLst>
      <p:ext uri="{BB962C8B-B14F-4D97-AF65-F5344CB8AC3E}">
        <p14:creationId xmlns:p14="http://schemas.microsoft.com/office/powerpoint/2010/main" val="197111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19450-2D1B-410D-88C4-40613B80F6D4}"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142677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419450-2D1B-410D-88C4-40613B80F6D4}"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3515285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419450-2D1B-410D-88C4-40613B80F6D4}"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3383401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19450-2D1B-410D-88C4-40613B80F6D4}"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489147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419450-2D1B-410D-88C4-40613B80F6D4}"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1692935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419450-2D1B-410D-88C4-40613B80F6D4}"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4144693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19450-2D1B-410D-88C4-40613B80F6D4}"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1918477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19450-2D1B-410D-88C4-40613B80F6D4}"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246839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19450-2D1B-410D-88C4-40613B80F6D4}" type="datetimeFigureOut">
              <a:rPr lang="en-US" smtClean="0"/>
              <a:t>5/4/2022</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139174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19450-2D1B-410D-88C4-40613B80F6D4}" type="datetimeFigureOut">
              <a:rPr lang="en-US" smtClean="0"/>
              <a:t>5/4/2022</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25123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19450-2D1B-410D-88C4-40613B80F6D4}"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150605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19450-2D1B-410D-88C4-40613B80F6D4}"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421955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9450-2D1B-410D-88C4-40613B80F6D4}"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27314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19450-2D1B-410D-88C4-40613B80F6D4}"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3435142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19450-2D1B-410D-88C4-40613B80F6D4}"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448278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419450-2D1B-410D-88C4-40613B80F6D4}"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C96FB83-0706-4B90-973C-DF808FF3A876}" type="slidenum">
              <a:rPr lang="en-US" smtClean="0"/>
              <a:t>‹#›</a:t>
            </a:fld>
            <a:endParaRPr lang="en-US"/>
          </a:p>
        </p:txBody>
      </p:sp>
    </p:spTree>
    <p:extLst>
      <p:ext uri="{BB962C8B-B14F-4D97-AF65-F5344CB8AC3E}">
        <p14:creationId xmlns:p14="http://schemas.microsoft.com/office/powerpoint/2010/main" val="186233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80419450-2D1B-410D-88C4-40613B80F6D4}" type="datetimeFigureOut">
              <a:rPr lang="en-US" smtClean="0"/>
              <a:t>5/4/2022</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C96FB83-0706-4B90-973C-DF808FF3A876}" type="slidenum">
              <a:rPr lang="en-US" smtClean="0"/>
              <a:t>‹#›</a:t>
            </a:fld>
            <a:endParaRPr lang="en-US"/>
          </a:p>
        </p:txBody>
      </p:sp>
    </p:spTree>
    <p:extLst>
      <p:ext uri="{BB962C8B-B14F-4D97-AF65-F5344CB8AC3E}">
        <p14:creationId xmlns:p14="http://schemas.microsoft.com/office/powerpoint/2010/main" val="29027649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72F9-3DE4-4267-A2FB-870A218A155D}"/>
              </a:ext>
            </a:extLst>
          </p:cNvPr>
          <p:cNvSpPr>
            <a:spLocks noGrp="1"/>
          </p:cNvSpPr>
          <p:nvPr>
            <p:ph type="ctrTitle"/>
          </p:nvPr>
        </p:nvSpPr>
        <p:spPr>
          <a:xfrm>
            <a:off x="1070344" y="588334"/>
            <a:ext cx="8868313" cy="1011865"/>
          </a:xfrm>
        </p:spPr>
        <p:txBody>
          <a:bodyPr>
            <a:normAutofit fontScale="90000"/>
          </a:bodyPr>
          <a:lstStyle/>
          <a:p>
            <a:pPr algn="ctr"/>
            <a:r>
              <a:rPr lang="en-GB" sz="3600" dirty="0"/>
              <a:t>IMO STATE NYSC BATCH A , STREAM 2 ORIENTATION CAMP 2022</a:t>
            </a:r>
            <a:endParaRPr lang="en-US" sz="3600" dirty="0"/>
          </a:p>
        </p:txBody>
      </p:sp>
      <p:sp>
        <p:nvSpPr>
          <p:cNvPr id="3" name="Subtitle 2">
            <a:extLst>
              <a:ext uri="{FF2B5EF4-FFF2-40B4-BE49-F238E27FC236}">
                <a16:creationId xmlns:a16="http://schemas.microsoft.com/office/drawing/2014/main" id="{15DA8CFF-2395-4C61-A618-7EBF5198E589}"/>
              </a:ext>
            </a:extLst>
          </p:cNvPr>
          <p:cNvSpPr>
            <a:spLocks noGrp="1"/>
          </p:cNvSpPr>
          <p:nvPr>
            <p:ph type="subTitle" idx="1"/>
          </p:nvPr>
        </p:nvSpPr>
        <p:spPr>
          <a:xfrm>
            <a:off x="1382486" y="2720294"/>
            <a:ext cx="9144000" cy="3299505"/>
          </a:xfrm>
        </p:spPr>
        <p:txBody>
          <a:bodyPr>
            <a:normAutofit fontScale="92500" lnSpcReduction="20000"/>
          </a:bodyPr>
          <a:lstStyle/>
          <a:p>
            <a:pPr algn="ctr"/>
            <a:r>
              <a:rPr lang="en-GB" sz="3600" b="1" dirty="0"/>
              <a:t>PREVALENCE OF DISEASE CONDITIONS AMONG CAMP MEMBERS.</a:t>
            </a:r>
          </a:p>
          <a:p>
            <a:pPr algn="ctr"/>
            <a:endParaRPr lang="en-GB" dirty="0"/>
          </a:p>
          <a:p>
            <a:endParaRPr lang="en-GB" dirty="0"/>
          </a:p>
          <a:p>
            <a:endParaRPr lang="en-GB" dirty="0"/>
          </a:p>
          <a:p>
            <a:r>
              <a:rPr lang="en-GB" dirty="0"/>
              <a:t>BY </a:t>
            </a:r>
          </a:p>
          <a:p>
            <a:r>
              <a:rPr lang="en-GB" dirty="0"/>
              <a:t>DR. </a:t>
            </a:r>
            <a:r>
              <a:rPr lang="en-GB" b="1" dirty="0"/>
              <a:t>VICTOR M. ADELEYE </a:t>
            </a:r>
          </a:p>
          <a:p>
            <a:r>
              <a:rPr lang="en-GB" dirty="0"/>
              <a:t>(MB;BS ILORIN)</a:t>
            </a:r>
          </a:p>
          <a:p>
            <a:r>
              <a:rPr lang="en-GB" dirty="0"/>
              <a:t>(CERT. DATA ANALYST)</a:t>
            </a:r>
            <a:endParaRPr lang="en-US" dirty="0"/>
          </a:p>
        </p:txBody>
      </p:sp>
    </p:spTree>
    <p:extLst>
      <p:ext uri="{BB962C8B-B14F-4D97-AF65-F5344CB8AC3E}">
        <p14:creationId xmlns:p14="http://schemas.microsoft.com/office/powerpoint/2010/main" val="83087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07BE-B55A-4821-AA53-AD6718062181}"/>
              </a:ext>
            </a:extLst>
          </p:cNvPr>
          <p:cNvSpPr>
            <a:spLocks noGrp="1"/>
          </p:cNvSpPr>
          <p:nvPr>
            <p:ph type="title"/>
          </p:nvPr>
        </p:nvSpPr>
        <p:spPr/>
        <p:txBody>
          <a:bodyPr/>
          <a:lstStyle/>
          <a:p>
            <a:r>
              <a:rPr lang="en-GB" dirty="0"/>
              <a:t>CHART SUMMARY</a:t>
            </a:r>
            <a:endParaRPr lang="en-US" dirty="0"/>
          </a:p>
        </p:txBody>
      </p:sp>
      <p:pic>
        <p:nvPicPr>
          <p:cNvPr id="9" name="Content Placeholder 8">
            <a:extLst>
              <a:ext uri="{FF2B5EF4-FFF2-40B4-BE49-F238E27FC236}">
                <a16:creationId xmlns:a16="http://schemas.microsoft.com/office/drawing/2014/main" id="{4D112FA7-31E9-4E45-B05A-8563D6C765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90420"/>
            <a:ext cx="12192000" cy="4673857"/>
          </a:xfrm>
        </p:spPr>
      </p:pic>
    </p:spTree>
    <p:extLst>
      <p:ext uri="{BB962C8B-B14F-4D97-AF65-F5344CB8AC3E}">
        <p14:creationId xmlns:p14="http://schemas.microsoft.com/office/powerpoint/2010/main" val="248019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430F-FBB8-42AE-8D93-126C759D6AA8}"/>
              </a:ext>
            </a:extLst>
          </p:cNvPr>
          <p:cNvSpPr>
            <a:spLocks noGrp="1"/>
          </p:cNvSpPr>
          <p:nvPr>
            <p:ph type="title"/>
          </p:nvPr>
        </p:nvSpPr>
        <p:spPr/>
        <p:txBody>
          <a:bodyPr/>
          <a:lstStyle/>
          <a:p>
            <a:r>
              <a:rPr lang="en-GB" dirty="0"/>
              <a:t>PREVALENCE</a:t>
            </a:r>
            <a:endParaRPr lang="en-US" dirty="0"/>
          </a:p>
        </p:txBody>
      </p:sp>
      <p:pic>
        <p:nvPicPr>
          <p:cNvPr id="7" name="Content Placeholder 6" descr="Chart, bar chart, treemap chart&#10;&#10;Description automatically generated">
            <a:extLst>
              <a:ext uri="{FF2B5EF4-FFF2-40B4-BE49-F238E27FC236}">
                <a16:creationId xmlns:a16="http://schemas.microsoft.com/office/drawing/2014/main" id="{36D93727-A629-4C21-B1B6-9344042B56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709" y="2409845"/>
            <a:ext cx="7492279" cy="4219555"/>
          </a:xfrm>
        </p:spPr>
      </p:pic>
      <p:sp>
        <p:nvSpPr>
          <p:cNvPr id="3" name="TextBox 2">
            <a:extLst>
              <a:ext uri="{FF2B5EF4-FFF2-40B4-BE49-F238E27FC236}">
                <a16:creationId xmlns:a16="http://schemas.microsoft.com/office/drawing/2014/main" id="{D3AF2361-8972-47DC-8356-873AC46489B4}"/>
              </a:ext>
            </a:extLst>
          </p:cNvPr>
          <p:cNvSpPr txBox="1"/>
          <p:nvPr/>
        </p:nvSpPr>
        <p:spPr>
          <a:xfrm>
            <a:off x="7527852" y="2849526"/>
            <a:ext cx="4529470" cy="2585323"/>
          </a:xfrm>
          <a:prstGeom prst="rect">
            <a:avLst/>
          </a:prstGeom>
          <a:noFill/>
        </p:spPr>
        <p:txBody>
          <a:bodyPr wrap="square" rtlCol="0">
            <a:spAutoFit/>
          </a:bodyPr>
          <a:lstStyle/>
          <a:p>
            <a:pPr marL="285750" indent="-285750">
              <a:buFont typeface="Arial" panose="020B0604020202020204" pitchFamily="34" charset="0"/>
              <a:buChar char="•"/>
            </a:pPr>
            <a:r>
              <a:rPr lang="en-GB" b="1" i="1" dirty="0"/>
              <a:t>The histogram o the left shows the prevalence of common disease conditions in the camp among others. </a:t>
            </a:r>
          </a:p>
          <a:p>
            <a:pPr marL="285750" indent="-285750">
              <a:buFont typeface="Arial" panose="020B0604020202020204" pitchFamily="34" charset="0"/>
              <a:buChar char="•"/>
            </a:pPr>
            <a:endParaRPr lang="en-GB" b="1" i="1" dirty="0"/>
          </a:p>
          <a:p>
            <a:pPr marL="285750" indent="-285750">
              <a:buFont typeface="Arial" panose="020B0604020202020204" pitchFamily="34" charset="0"/>
              <a:buChar char="•"/>
            </a:pPr>
            <a:r>
              <a:rPr lang="en-GB" b="1" i="1" dirty="0"/>
              <a:t>the commonest disease condition rampant in the camp are URTI (15%) followed by Malaria (11%) and Body pains(9%).</a:t>
            </a:r>
            <a:endParaRPr lang="en-US" b="1" i="1" dirty="0"/>
          </a:p>
        </p:txBody>
      </p:sp>
    </p:spTree>
    <p:extLst>
      <p:ext uri="{BB962C8B-B14F-4D97-AF65-F5344CB8AC3E}">
        <p14:creationId xmlns:p14="http://schemas.microsoft.com/office/powerpoint/2010/main" val="90330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2A9F0-275B-4440-B67B-063BBFEF80B7}"/>
              </a:ext>
            </a:extLst>
          </p:cNvPr>
          <p:cNvSpPr>
            <a:spLocks noGrp="1"/>
          </p:cNvSpPr>
          <p:nvPr>
            <p:ph type="title"/>
          </p:nvPr>
        </p:nvSpPr>
        <p:spPr/>
        <p:txBody>
          <a:bodyPr/>
          <a:lstStyle/>
          <a:p>
            <a:pPr algn="ctr"/>
            <a:r>
              <a:rPr lang="en-GB" dirty="0"/>
              <a:t>BURDEN OF COMMON DISEASE CONDITION IN CAMP PER DAY</a:t>
            </a:r>
            <a:endParaRPr lang="en-US" dirty="0"/>
          </a:p>
        </p:txBody>
      </p:sp>
      <p:pic>
        <p:nvPicPr>
          <p:cNvPr id="5" name="Content Placeholder 4">
            <a:extLst>
              <a:ext uri="{FF2B5EF4-FFF2-40B4-BE49-F238E27FC236}">
                <a16:creationId xmlns:a16="http://schemas.microsoft.com/office/drawing/2014/main" id="{11507D74-FAD9-4F6C-BA93-75E2DC092F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568" y="2869544"/>
            <a:ext cx="8902995" cy="3417842"/>
          </a:xfrm>
        </p:spPr>
      </p:pic>
      <p:cxnSp>
        <p:nvCxnSpPr>
          <p:cNvPr id="7" name="Straight Arrow Connector 6">
            <a:extLst>
              <a:ext uri="{FF2B5EF4-FFF2-40B4-BE49-F238E27FC236}">
                <a16:creationId xmlns:a16="http://schemas.microsoft.com/office/drawing/2014/main" id="{7D8BE543-F779-4869-A404-C97E596DDE2E}"/>
              </a:ext>
            </a:extLst>
          </p:cNvPr>
          <p:cNvCxnSpPr>
            <a:cxnSpLocks/>
          </p:cNvCxnSpPr>
          <p:nvPr/>
        </p:nvCxnSpPr>
        <p:spPr>
          <a:xfrm>
            <a:off x="5961321" y="3154326"/>
            <a:ext cx="0" cy="19138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7D8E957-BCB1-48EB-ACB1-9A7D0E6E08A1}"/>
              </a:ext>
            </a:extLst>
          </p:cNvPr>
          <p:cNvCxnSpPr>
            <a:cxnSpLocks/>
          </p:cNvCxnSpPr>
          <p:nvPr/>
        </p:nvCxnSpPr>
        <p:spPr>
          <a:xfrm>
            <a:off x="7556204" y="3900377"/>
            <a:ext cx="0" cy="18961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31817A8-5FB5-400E-9FA5-283961A012B6}"/>
              </a:ext>
            </a:extLst>
          </p:cNvPr>
          <p:cNvCxnSpPr>
            <a:cxnSpLocks/>
          </p:cNvCxnSpPr>
          <p:nvPr/>
        </p:nvCxnSpPr>
        <p:spPr>
          <a:xfrm>
            <a:off x="8378456" y="4185684"/>
            <a:ext cx="0" cy="18784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98F4A3-8A47-460F-9AB0-C73482967415}"/>
              </a:ext>
            </a:extLst>
          </p:cNvPr>
          <p:cNvCxnSpPr>
            <a:cxnSpLocks/>
          </p:cNvCxnSpPr>
          <p:nvPr/>
        </p:nvCxnSpPr>
        <p:spPr>
          <a:xfrm>
            <a:off x="1743740" y="3097619"/>
            <a:ext cx="0" cy="1524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1B6B45-234D-4658-9064-9AA76B00C1C4}"/>
              </a:ext>
            </a:extLst>
          </p:cNvPr>
          <p:cNvCxnSpPr/>
          <p:nvPr/>
        </p:nvCxnSpPr>
        <p:spPr>
          <a:xfrm>
            <a:off x="2842437" y="3802912"/>
            <a:ext cx="0" cy="19493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F71E88-294D-430A-9B5E-3A8A259C9F8D}"/>
              </a:ext>
            </a:extLst>
          </p:cNvPr>
          <p:cNvCxnSpPr/>
          <p:nvPr/>
        </p:nvCxnSpPr>
        <p:spPr>
          <a:xfrm>
            <a:off x="3409507" y="4185684"/>
            <a:ext cx="0" cy="60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1D31003-02E9-4686-97D8-81E1FE83C0EC}"/>
              </a:ext>
            </a:extLst>
          </p:cNvPr>
          <p:cNvCxnSpPr/>
          <p:nvPr/>
        </p:nvCxnSpPr>
        <p:spPr>
          <a:xfrm>
            <a:off x="4692502" y="5436781"/>
            <a:ext cx="0" cy="134679"/>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1B403A0-FDB7-4122-99B2-3E2A27155654}"/>
              </a:ext>
            </a:extLst>
          </p:cNvPr>
          <p:cNvCxnSpPr/>
          <p:nvPr/>
        </p:nvCxnSpPr>
        <p:spPr>
          <a:xfrm>
            <a:off x="6259033" y="5436781"/>
            <a:ext cx="0" cy="1346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722727C-FE0E-476D-943C-144F8099A642}"/>
              </a:ext>
            </a:extLst>
          </p:cNvPr>
          <p:cNvCxnSpPr/>
          <p:nvPr/>
        </p:nvCxnSpPr>
        <p:spPr>
          <a:xfrm>
            <a:off x="786809" y="5358809"/>
            <a:ext cx="0" cy="145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36098A-8FC6-4737-994F-83FF248A430C}"/>
              </a:ext>
            </a:extLst>
          </p:cNvPr>
          <p:cNvCxnSpPr/>
          <p:nvPr/>
        </p:nvCxnSpPr>
        <p:spPr>
          <a:xfrm>
            <a:off x="1913860" y="5358809"/>
            <a:ext cx="0" cy="145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C517AB0-D25C-480A-B747-BE0221D8CB1D}"/>
              </a:ext>
            </a:extLst>
          </p:cNvPr>
          <p:cNvSpPr txBox="1"/>
          <p:nvPr/>
        </p:nvSpPr>
        <p:spPr>
          <a:xfrm>
            <a:off x="9420446" y="2543414"/>
            <a:ext cx="2771554" cy="3093154"/>
          </a:xfrm>
          <a:prstGeom prst="rect">
            <a:avLst/>
          </a:prstGeom>
          <a:noFill/>
        </p:spPr>
        <p:txBody>
          <a:bodyPr wrap="square" rtlCol="0">
            <a:spAutoFit/>
          </a:bodyPr>
          <a:lstStyle/>
          <a:p>
            <a:pPr marL="285750" indent="-285750">
              <a:buFont typeface="Arial" panose="020B0604020202020204" pitchFamily="34" charset="0"/>
              <a:buChar char="•"/>
            </a:pPr>
            <a:r>
              <a:rPr lang="en-GB" sz="1500" b="1" dirty="0">
                <a:solidFill>
                  <a:srgbClr val="FF0000"/>
                </a:solidFill>
              </a:rPr>
              <a:t>RED ARROW</a:t>
            </a:r>
            <a:r>
              <a:rPr lang="en-GB" sz="1500" dirty="0"/>
              <a:t>: </a:t>
            </a:r>
            <a:r>
              <a:rPr lang="en-GB" sz="1500" b="1" i="1" dirty="0"/>
              <a:t>These are the days of highest burden of patient in clinic; March 23 ranking highest: the day of swearing in. We had 150 patients seen on that day as labelled in the column chart</a:t>
            </a:r>
          </a:p>
          <a:p>
            <a:pPr marL="285750" indent="-285750">
              <a:buFont typeface="Arial" panose="020B0604020202020204" pitchFamily="34" charset="0"/>
              <a:buChar char="•"/>
            </a:pPr>
            <a:endParaRPr lang="en-GB" sz="1500" dirty="0"/>
          </a:p>
          <a:p>
            <a:pPr marL="285750" indent="-285750">
              <a:buFont typeface="Arial" panose="020B0604020202020204" pitchFamily="34" charset="0"/>
              <a:buChar char="•"/>
            </a:pPr>
            <a:r>
              <a:rPr lang="en-GB" sz="1500" b="1" dirty="0"/>
              <a:t>BLACK ARROW</a:t>
            </a:r>
            <a:r>
              <a:rPr lang="en-GB" sz="1500" dirty="0"/>
              <a:t>: the days with lowest disease burden</a:t>
            </a:r>
            <a:endParaRPr lang="en-US" sz="1500" dirty="0"/>
          </a:p>
        </p:txBody>
      </p:sp>
      <p:sp>
        <p:nvSpPr>
          <p:cNvPr id="3" name="TextBox 2">
            <a:extLst>
              <a:ext uri="{FF2B5EF4-FFF2-40B4-BE49-F238E27FC236}">
                <a16:creationId xmlns:a16="http://schemas.microsoft.com/office/drawing/2014/main" id="{50300AAA-BF52-42DA-93DF-52B0ADBA3E45}"/>
              </a:ext>
            </a:extLst>
          </p:cNvPr>
          <p:cNvSpPr txBox="1"/>
          <p:nvPr/>
        </p:nvSpPr>
        <p:spPr>
          <a:xfrm>
            <a:off x="1851864" y="3097619"/>
            <a:ext cx="1636282" cy="261610"/>
          </a:xfrm>
          <a:prstGeom prst="rect">
            <a:avLst/>
          </a:prstGeom>
          <a:noFill/>
        </p:spPr>
        <p:txBody>
          <a:bodyPr wrap="square" rtlCol="0">
            <a:spAutoFit/>
          </a:bodyPr>
          <a:lstStyle/>
          <a:p>
            <a:r>
              <a:rPr lang="en-GB" sz="1050" b="1" i="1" dirty="0"/>
              <a:t>COLUMN CHART </a:t>
            </a:r>
            <a:endParaRPr lang="en-US" sz="1050" b="1" i="1" dirty="0"/>
          </a:p>
        </p:txBody>
      </p:sp>
      <p:sp>
        <p:nvSpPr>
          <p:cNvPr id="6" name="TextBox 5">
            <a:extLst>
              <a:ext uri="{FF2B5EF4-FFF2-40B4-BE49-F238E27FC236}">
                <a16:creationId xmlns:a16="http://schemas.microsoft.com/office/drawing/2014/main" id="{B7A6F821-A155-4B34-8FC4-17FF4FFC6813}"/>
              </a:ext>
            </a:extLst>
          </p:cNvPr>
          <p:cNvSpPr txBox="1"/>
          <p:nvPr/>
        </p:nvSpPr>
        <p:spPr>
          <a:xfrm>
            <a:off x="6173919" y="3119214"/>
            <a:ext cx="1633781" cy="261610"/>
          </a:xfrm>
          <a:prstGeom prst="rect">
            <a:avLst/>
          </a:prstGeom>
          <a:noFill/>
        </p:spPr>
        <p:txBody>
          <a:bodyPr wrap="none" rtlCol="0">
            <a:spAutoFit/>
          </a:bodyPr>
          <a:lstStyle/>
          <a:p>
            <a:r>
              <a:rPr lang="en-GB" sz="1100" b="1" i="1" dirty="0"/>
              <a:t>STACKED BAR CHART </a:t>
            </a:r>
            <a:endParaRPr lang="en-US" sz="1100" b="1" i="1" dirty="0"/>
          </a:p>
        </p:txBody>
      </p:sp>
    </p:spTree>
    <p:extLst>
      <p:ext uri="{BB962C8B-B14F-4D97-AF65-F5344CB8AC3E}">
        <p14:creationId xmlns:p14="http://schemas.microsoft.com/office/powerpoint/2010/main" val="70784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Chart, line chart&#10;&#10;Description automatically generated">
            <a:extLst>
              <a:ext uri="{FF2B5EF4-FFF2-40B4-BE49-F238E27FC236}">
                <a16:creationId xmlns:a16="http://schemas.microsoft.com/office/drawing/2014/main" id="{A4AFA75F-4444-45FF-BC7F-8375A9F1D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56" y="2452661"/>
            <a:ext cx="7619662" cy="3540557"/>
          </a:xfrm>
        </p:spPr>
      </p:pic>
      <p:sp>
        <p:nvSpPr>
          <p:cNvPr id="2" name="Title 1">
            <a:extLst>
              <a:ext uri="{FF2B5EF4-FFF2-40B4-BE49-F238E27FC236}">
                <a16:creationId xmlns:a16="http://schemas.microsoft.com/office/drawing/2014/main" id="{5330BE39-1E34-414A-8E88-5CD981BC9AE7}"/>
              </a:ext>
            </a:extLst>
          </p:cNvPr>
          <p:cNvSpPr>
            <a:spLocks noGrp="1"/>
          </p:cNvSpPr>
          <p:nvPr>
            <p:ph type="title"/>
          </p:nvPr>
        </p:nvSpPr>
        <p:spPr/>
        <p:txBody>
          <a:bodyPr/>
          <a:lstStyle/>
          <a:p>
            <a:r>
              <a:rPr lang="en-GB" dirty="0"/>
              <a:t>DISEASE BURDEN</a:t>
            </a:r>
            <a:endParaRPr lang="en-US" dirty="0"/>
          </a:p>
        </p:txBody>
      </p:sp>
      <p:cxnSp>
        <p:nvCxnSpPr>
          <p:cNvPr id="4" name="Straight Arrow Connector 3">
            <a:extLst>
              <a:ext uri="{FF2B5EF4-FFF2-40B4-BE49-F238E27FC236}">
                <a16:creationId xmlns:a16="http://schemas.microsoft.com/office/drawing/2014/main" id="{6B42AA0E-F99A-4EDD-8333-22F3E1AE780F}"/>
              </a:ext>
            </a:extLst>
          </p:cNvPr>
          <p:cNvCxnSpPr>
            <a:cxnSpLocks/>
            <a:stCxn id="28" idx="1"/>
          </p:cNvCxnSpPr>
          <p:nvPr/>
        </p:nvCxnSpPr>
        <p:spPr>
          <a:xfrm>
            <a:off x="3418930" y="3114632"/>
            <a:ext cx="48990" cy="232988"/>
          </a:xfrm>
          <a:prstGeom prst="straightConnector1">
            <a:avLst/>
          </a:prstGeom>
          <a:ln w="22225">
            <a:prstDash val="dash"/>
            <a:tailEnd type="triangle"/>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FE29D6E8-FA27-471E-A101-850CFF5FE8C0}"/>
              </a:ext>
            </a:extLst>
          </p:cNvPr>
          <p:cNvSpPr/>
          <p:nvPr/>
        </p:nvSpPr>
        <p:spPr>
          <a:xfrm rot="16200000">
            <a:off x="6490034" y="2069591"/>
            <a:ext cx="526033" cy="2370537"/>
          </a:xfrm>
          <a:prstGeom prst="rightBrace">
            <a:avLst/>
          </a:prstGeom>
          <a:noFill/>
          <a:ln w="15875">
            <a:solidFill>
              <a:schemeClr val="accent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0113C8A-2D66-4A77-B7D8-4D42538A710C}"/>
              </a:ext>
            </a:extLst>
          </p:cNvPr>
          <p:cNvCxnSpPr>
            <a:cxnSpLocks/>
          </p:cNvCxnSpPr>
          <p:nvPr/>
        </p:nvCxnSpPr>
        <p:spPr>
          <a:xfrm>
            <a:off x="4898024" y="4571892"/>
            <a:ext cx="0" cy="222701"/>
          </a:xfrm>
          <a:prstGeom prst="straightConnector1">
            <a:avLst/>
          </a:prstGeom>
          <a:ln w="15875">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B7925B5-1A69-44B8-AC0F-2F822EF2EE01}"/>
              </a:ext>
            </a:extLst>
          </p:cNvPr>
          <p:cNvCxnSpPr>
            <a:cxnSpLocks/>
          </p:cNvCxnSpPr>
          <p:nvPr/>
        </p:nvCxnSpPr>
        <p:spPr>
          <a:xfrm>
            <a:off x="2051855" y="4670840"/>
            <a:ext cx="0" cy="4722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23164C5-E208-4BDD-82C7-4EC436485541}"/>
              </a:ext>
            </a:extLst>
          </p:cNvPr>
          <p:cNvCxnSpPr/>
          <p:nvPr/>
        </p:nvCxnSpPr>
        <p:spPr>
          <a:xfrm>
            <a:off x="4901184" y="4751222"/>
            <a:ext cx="0" cy="884034"/>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3" name="Arrow: Down 22">
            <a:extLst>
              <a:ext uri="{FF2B5EF4-FFF2-40B4-BE49-F238E27FC236}">
                <a16:creationId xmlns:a16="http://schemas.microsoft.com/office/drawing/2014/main" id="{BB25B565-64EC-4A2F-A087-F36E086C8A02}"/>
              </a:ext>
            </a:extLst>
          </p:cNvPr>
          <p:cNvSpPr/>
          <p:nvPr/>
        </p:nvSpPr>
        <p:spPr>
          <a:xfrm>
            <a:off x="2030882" y="4670840"/>
            <a:ext cx="45719"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C33B9E6-73AE-4A10-AF42-B5A0EA4254CA}"/>
              </a:ext>
            </a:extLst>
          </p:cNvPr>
          <p:cNvSpPr txBox="1"/>
          <p:nvPr/>
        </p:nvSpPr>
        <p:spPr>
          <a:xfrm>
            <a:off x="1873761" y="4302586"/>
            <a:ext cx="356188" cy="369332"/>
          </a:xfrm>
          <a:prstGeom prst="rect">
            <a:avLst/>
          </a:prstGeom>
          <a:noFill/>
        </p:spPr>
        <p:txBody>
          <a:bodyPr wrap="none" rtlCol="0">
            <a:spAutoFit/>
          </a:bodyPr>
          <a:lstStyle/>
          <a:p>
            <a:r>
              <a:rPr lang="en-GB" b="1" dirty="0"/>
              <a:t>A</a:t>
            </a:r>
            <a:endParaRPr lang="en-US" b="1" dirty="0"/>
          </a:p>
        </p:txBody>
      </p:sp>
      <p:sp>
        <p:nvSpPr>
          <p:cNvPr id="28" name="TextBox 27">
            <a:extLst>
              <a:ext uri="{FF2B5EF4-FFF2-40B4-BE49-F238E27FC236}">
                <a16:creationId xmlns:a16="http://schemas.microsoft.com/office/drawing/2014/main" id="{555A1597-C6D9-4055-AB03-84D9669C4F78}"/>
              </a:ext>
            </a:extLst>
          </p:cNvPr>
          <p:cNvSpPr txBox="1"/>
          <p:nvPr/>
        </p:nvSpPr>
        <p:spPr>
          <a:xfrm>
            <a:off x="3418930" y="2929966"/>
            <a:ext cx="317716" cy="369332"/>
          </a:xfrm>
          <a:prstGeom prst="rect">
            <a:avLst/>
          </a:prstGeom>
          <a:noFill/>
        </p:spPr>
        <p:txBody>
          <a:bodyPr wrap="none" rtlCol="0">
            <a:spAutoFit/>
          </a:bodyPr>
          <a:lstStyle/>
          <a:p>
            <a:r>
              <a:rPr lang="en-GB" b="1" dirty="0"/>
              <a:t>B</a:t>
            </a:r>
            <a:endParaRPr lang="en-US" b="1" dirty="0"/>
          </a:p>
        </p:txBody>
      </p:sp>
      <p:sp>
        <p:nvSpPr>
          <p:cNvPr id="29" name="TextBox 28">
            <a:extLst>
              <a:ext uri="{FF2B5EF4-FFF2-40B4-BE49-F238E27FC236}">
                <a16:creationId xmlns:a16="http://schemas.microsoft.com/office/drawing/2014/main" id="{74A6157B-7927-4A05-8BEC-5CED6303460B}"/>
              </a:ext>
            </a:extLst>
          </p:cNvPr>
          <p:cNvSpPr txBox="1"/>
          <p:nvPr/>
        </p:nvSpPr>
        <p:spPr>
          <a:xfrm>
            <a:off x="4711915" y="4301508"/>
            <a:ext cx="372218" cy="369332"/>
          </a:xfrm>
          <a:prstGeom prst="rect">
            <a:avLst/>
          </a:prstGeom>
          <a:noFill/>
        </p:spPr>
        <p:txBody>
          <a:bodyPr wrap="none" rtlCol="0">
            <a:spAutoFit/>
          </a:bodyPr>
          <a:lstStyle/>
          <a:p>
            <a:r>
              <a:rPr lang="en-GB" b="1" dirty="0"/>
              <a:t>C</a:t>
            </a:r>
            <a:endParaRPr lang="en-US" b="1" dirty="0"/>
          </a:p>
        </p:txBody>
      </p:sp>
      <p:sp>
        <p:nvSpPr>
          <p:cNvPr id="30" name="TextBox 29">
            <a:extLst>
              <a:ext uri="{FF2B5EF4-FFF2-40B4-BE49-F238E27FC236}">
                <a16:creationId xmlns:a16="http://schemas.microsoft.com/office/drawing/2014/main" id="{91DA565A-8AF1-4AB1-9C16-151613040D30}"/>
              </a:ext>
            </a:extLst>
          </p:cNvPr>
          <p:cNvSpPr txBox="1"/>
          <p:nvPr/>
        </p:nvSpPr>
        <p:spPr>
          <a:xfrm>
            <a:off x="6574956" y="2622510"/>
            <a:ext cx="356188" cy="369332"/>
          </a:xfrm>
          <a:prstGeom prst="rect">
            <a:avLst/>
          </a:prstGeom>
          <a:noFill/>
        </p:spPr>
        <p:txBody>
          <a:bodyPr wrap="none" rtlCol="0">
            <a:spAutoFit/>
          </a:bodyPr>
          <a:lstStyle/>
          <a:p>
            <a:r>
              <a:rPr lang="en-GB" b="1" dirty="0"/>
              <a:t>D</a:t>
            </a:r>
            <a:endParaRPr lang="en-US" b="1" dirty="0"/>
          </a:p>
        </p:txBody>
      </p:sp>
      <p:sp>
        <p:nvSpPr>
          <p:cNvPr id="33" name="TextBox 32">
            <a:extLst>
              <a:ext uri="{FF2B5EF4-FFF2-40B4-BE49-F238E27FC236}">
                <a16:creationId xmlns:a16="http://schemas.microsoft.com/office/drawing/2014/main" id="{A3703952-017F-47B0-B807-F66C38FD7EA4}"/>
              </a:ext>
            </a:extLst>
          </p:cNvPr>
          <p:cNvSpPr txBox="1"/>
          <p:nvPr/>
        </p:nvSpPr>
        <p:spPr>
          <a:xfrm>
            <a:off x="8082890" y="2452661"/>
            <a:ext cx="4172905" cy="4016484"/>
          </a:xfrm>
          <a:prstGeom prst="rect">
            <a:avLst/>
          </a:prstGeom>
          <a:noFill/>
        </p:spPr>
        <p:txBody>
          <a:bodyPr wrap="square" rtlCol="0">
            <a:spAutoFit/>
          </a:bodyPr>
          <a:lstStyle/>
          <a:p>
            <a:pPr marL="342900" indent="-342900">
              <a:buAutoNum type="alphaUcPeriod"/>
            </a:pPr>
            <a:r>
              <a:rPr lang="en-GB" sz="1500" b="1" i="1" dirty="0"/>
              <a:t>The area chart shows initial prevalence of malaria above other conditions</a:t>
            </a:r>
          </a:p>
          <a:p>
            <a:pPr marL="342900" indent="-342900">
              <a:buAutoNum type="alphaUcPeriod"/>
            </a:pPr>
            <a:endParaRPr lang="en-GB" sz="1500" b="1" i="1" dirty="0"/>
          </a:p>
          <a:p>
            <a:pPr marL="342900" indent="-342900">
              <a:buAutoNum type="alphaUcPeriod"/>
            </a:pPr>
            <a:r>
              <a:rPr lang="en-GB" sz="1500" b="1" i="1" dirty="0"/>
              <a:t>However, as camp activities intensifies, there was a surge in the number of camp members visiting the clinic, with muscle cramps and joint pain ranking highest which peaked on the swearing in day(March 23)</a:t>
            </a:r>
          </a:p>
          <a:p>
            <a:pPr marL="342900" indent="-342900">
              <a:buAutoNum type="alphaUcPeriod"/>
            </a:pPr>
            <a:endParaRPr lang="en-GB" sz="1500" b="1" i="1" dirty="0"/>
          </a:p>
          <a:p>
            <a:pPr marL="342900" indent="-342900">
              <a:buAutoNum type="alphaUcPeriod"/>
            </a:pPr>
            <a:r>
              <a:rPr lang="en-GB" sz="1500" b="1" i="1" dirty="0"/>
              <a:t>URTI burden suddenly spiked above </a:t>
            </a:r>
            <a:r>
              <a:rPr lang="en-GB" sz="1500" b="1" i="1" dirty="0" err="1"/>
              <a:t>otherson</a:t>
            </a:r>
            <a:r>
              <a:rPr lang="en-GB" sz="1500" b="1" i="1" dirty="0"/>
              <a:t> March 27.</a:t>
            </a:r>
          </a:p>
          <a:p>
            <a:pPr marL="342900" indent="-342900">
              <a:buAutoNum type="alphaUcPeriod"/>
            </a:pPr>
            <a:endParaRPr lang="en-GB" sz="1500" b="1" i="1" dirty="0"/>
          </a:p>
          <a:p>
            <a:pPr marL="342900" indent="-342900">
              <a:buAutoNum type="alphaUcPeriod"/>
            </a:pPr>
            <a:r>
              <a:rPr lang="en-GB" sz="1500" b="1" i="1" dirty="0"/>
              <a:t>From thenceforth, URTI continued to maintain the momentum as the most prevalent disease condition till the end of the camp</a:t>
            </a:r>
            <a:endParaRPr lang="en-US" sz="1500" b="1" i="1" dirty="0"/>
          </a:p>
        </p:txBody>
      </p:sp>
    </p:spTree>
    <p:extLst>
      <p:ext uri="{BB962C8B-B14F-4D97-AF65-F5344CB8AC3E}">
        <p14:creationId xmlns:p14="http://schemas.microsoft.com/office/powerpoint/2010/main" val="190118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7B03-2D83-4ED5-A59F-E7D1CF382B05}"/>
              </a:ext>
            </a:extLst>
          </p:cNvPr>
          <p:cNvSpPr>
            <a:spLocks noGrp="1"/>
          </p:cNvSpPr>
          <p:nvPr>
            <p:ph type="title"/>
          </p:nvPr>
        </p:nvSpPr>
        <p:spPr>
          <a:xfrm>
            <a:off x="1154954" y="973669"/>
            <a:ext cx="9656912" cy="657621"/>
          </a:xfrm>
        </p:spPr>
        <p:txBody>
          <a:bodyPr/>
          <a:lstStyle/>
          <a:p>
            <a:r>
              <a:rPr lang="en-GB" dirty="0"/>
              <a:t>TREND OF THE MOST COMMON DISEASE</a:t>
            </a:r>
            <a:endParaRPr lang="en-US" dirty="0"/>
          </a:p>
        </p:txBody>
      </p:sp>
      <p:pic>
        <p:nvPicPr>
          <p:cNvPr id="5" name="Content Placeholder 4" descr="Chart&#10;&#10;Description automatically generated">
            <a:extLst>
              <a:ext uri="{FF2B5EF4-FFF2-40B4-BE49-F238E27FC236}">
                <a16:creationId xmlns:a16="http://schemas.microsoft.com/office/drawing/2014/main" id="{9BD4913F-BAB4-476B-BBBF-F1C8057AA6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945" y="1690688"/>
            <a:ext cx="11457785" cy="4897148"/>
          </a:xfrm>
        </p:spPr>
      </p:pic>
    </p:spTree>
    <p:extLst>
      <p:ext uri="{BB962C8B-B14F-4D97-AF65-F5344CB8AC3E}">
        <p14:creationId xmlns:p14="http://schemas.microsoft.com/office/powerpoint/2010/main" val="325875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AC17-4A64-4A3B-A584-0DF29EE742BA}"/>
              </a:ext>
            </a:extLst>
          </p:cNvPr>
          <p:cNvSpPr>
            <a:spLocks noGrp="1"/>
          </p:cNvSpPr>
          <p:nvPr>
            <p:ph type="title"/>
          </p:nvPr>
        </p:nvSpPr>
        <p:spPr>
          <a:xfrm>
            <a:off x="483441" y="909374"/>
            <a:ext cx="10460784" cy="755119"/>
          </a:xfrm>
        </p:spPr>
        <p:txBody>
          <a:bodyPr/>
          <a:lstStyle/>
          <a:p>
            <a:pPr algn="ctr"/>
            <a:r>
              <a:rPr lang="en-GB" dirty="0"/>
              <a:t>RELATIONSHIP BETWEEN BODY PAINS AND PUD_RELATED CONDITIONS</a:t>
            </a:r>
            <a:endParaRPr lang="en-US" dirty="0"/>
          </a:p>
        </p:txBody>
      </p:sp>
      <p:pic>
        <p:nvPicPr>
          <p:cNvPr id="5" name="Content Placeholder 4" descr="Chart, line chart&#10;&#10;Description automatically generated">
            <a:extLst>
              <a:ext uri="{FF2B5EF4-FFF2-40B4-BE49-F238E27FC236}">
                <a16:creationId xmlns:a16="http://schemas.microsoft.com/office/drawing/2014/main" id="{1258DA02-75E0-4985-939A-6874D7D51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49" y="2314575"/>
            <a:ext cx="7282682" cy="4186238"/>
          </a:xfrm>
        </p:spPr>
      </p:pic>
      <p:sp>
        <p:nvSpPr>
          <p:cNvPr id="8" name="TextBox 7">
            <a:extLst>
              <a:ext uri="{FF2B5EF4-FFF2-40B4-BE49-F238E27FC236}">
                <a16:creationId xmlns:a16="http://schemas.microsoft.com/office/drawing/2014/main" id="{B9488B36-F7EA-4F71-8AF8-A7E230900C00}"/>
              </a:ext>
            </a:extLst>
          </p:cNvPr>
          <p:cNvSpPr txBox="1"/>
          <p:nvPr/>
        </p:nvSpPr>
        <p:spPr>
          <a:xfrm>
            <a:off x="7450931" y="3596297"/>
            <a:ext cx="4336257" cy="2169825"/>
          </a:xfrm>
          <a:prstGeom prst="rect">
            <a:avLst/>
          </a:prstGeom>
          <a:noFill/>
        </p:spPr>
        <p:txBody>
          <a:bodyPr wrap="square" rtlCol="0">
            <a:spAutoFit/>
          </a:bodyPr>
          <a:lstStyle/>
          <a:p>
            <a:pPr marL="285750" indent="-285750">
              <a:buFont typeface="Arial" panose="020B0604020202020204" pitchFamily="34" charset="0"/>
              <a:buChar char="•"/>
            </a:pPr>
            <a:r>
              <a:rPr lang="en-GB" sz="1500" dirty="0"/>
              <a:t>The line chart shows the correlation between </a:t>
            </a:r>
            <a:r>
              <a:rPr lang="en-GB" sz="1500" dirty="0" err="1"/>
              <a:t>PUD_related</a:t>
            </a:r>
            <a:r>
              <a:rPr lang="en-GB" sz="1500" dirty="0"/>
              <a:t> conditions and Body pains  as they followed  exact same trend.</a:t>
            </a:r>
          </a:p>
          <a:p>
            <a:pPr marL="285750" indent="-285750">
              <a:buFont typeface="Arial" panose="020B0604020202020204" pitchFamily="34" charset="0"/>
              <a:buChar char="•"/>
            </a:pPr>
            <a:endParaRPr lang="en-GB" sz="1500" dirty="0"/>
          </a:p>
          <a:p>
            <a:pPr marL="285750" indent="-285750">
              <a:buFont typeface="Arial" panose="020B0604020202020204" pitchFamily="34" charset="0"/>
              <a:buChar char="•"/>
            </a:pPr>
            <a:r>
              <a:rPr lang="en-GB" sz="1500" dirty="0"/>
              <a:t>They both spiked on the day of the swearing-in parade and dropped afterwards, then plateaued from 27</a:t>
            </a:r>
            <a:r>
              <a:rPr lang="en-GB" sz="1500" baseline="30000" dirty="0"/>
              <a:t>th</a:t>
            </a:r>
            <a:r>
              <a:rPr lang="en-GB" sz="1500" dirty="0"/>
              <a:t> till the end.</a:t>
            </a:r>
            <a:endParaRPr lang="en-US" sz="1500" dirty="0"/>
          </a:p>
        </p:txBody>
      </p:sp>
    </p:spTree>
    <p:extLst>
      <p:ext uri="{BB962C8B-B14F-4D97-AF65-F5344CB8AC3E}">
        <p14:creationId xmlns:p14="http://schemas.microsoft.com/office/powerpoint/2010/main" val="306040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D6B5-05D0-4066-88B7-1E41262D265D}"/>
              </a:ext>
            </a:extLst>
          </p:cNvPr>
          <p:cNvSpPr>
            <a:spLocks noGrp="1"/>
          </p:cNvSpPr>
          <p:nvPr>
            <p:ph type="title"/>
          </p:nvPr>
        </p:nvSpPr>
        <p:spPr/>
        <p:txBody>
          <a:bodyPr/>
          <a:lstStyle/>
          <a:p>
            <a:r>
              <a:rPr lang="en-GB" dirty="0"/>
              <a:t>COMPARISON BETWEEN GI DISODERS</a:t>
            </a:r>
            <a:endParaRPr lang="en-US" dirty="0"/>
          </a:p>
        </p:txBody>
      </p:sp>
      <p:pic>
        <p:nvPicPr>
          <p:cNvPr id="5" name="Content Placeholder 4" descr="Chart, line chart&#10;&#10;Description automatically generated">
            <a:extLst>
              <a:ext uri="{FF2B5EF4-FFF2-40B4-BE49-F238E27FC236}">
                <a16:creationId xmlns:a16="http://schemas.microsoft.com/office/drawing/2014/main" id="{CC19FA13-3F72-4BCE-8FD7-5132A061ED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281" y="2000372"/>
            <a:ext cx="10127037" cy="4675916"/>
          </a:xfrm>
        </p:spPr>
      </p:pic>
    </p:spTree>
    <p:extLst>
      <p:ext uri="{BB962C8B-B14F-4D97-AF65-F5344CB8AC3E}">
        <p14:creationId xmlns:p14="http://schemas.microsoft.com/office/powerpoint/2010/main" val="2231509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E7AD-1579-43A8-8823-5B076CF0191B}"/>
              </a:ext>
            </a:extLst>
          </p:cNvPr>
          <p:cNvSpPr>
            <a:spLocks noGrp="1"/>
          </p:cNvSpPr>
          <p:nvPr>
            <p:ph type="title"/>
          </p:nvPr>
        </p:nvSpPr>
        <p:spPr/>
        <p:txBody>
          <a:bodyPr/>
          <a:lstStyle/>
          <a:p>
            <a:r>
              <a:rPr lang="en-GB" dirty="0"/>
              <a:t>INSIGHT</a:t>
            </a:r>
            <a:br>
              <a:rPr lang="en-GB" dirty="0"/>
            </a:br>
            <a:endParaRPr lang="en-US" dirty="0"/>
          </a:p>
        </p:txBody>
      </p:sp>
      <p:sp>
        <p:nvSpPr>
          <p:cNvPr id="3" name="Content Placeholder 2">
            <a:extLst>
              <a:ext uri="{FF2B5EF4-FFF2-40B4-BE49-F238E27FC236}">
                <a16:creationId xmlns:a16="http://schemas.microsoft.com/office/drawing/2014/main" id="{BE10F4EB-6EB2-4EAC-870D-66D918AA4109}"/>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rabicPeriod"/>
            </a:pPr>
            <a:r>
              <a:rPr lang="en-US" sz="1800" dirty="0">
                <a:effectLst/>
                <a:latin typeface="+mj-lt"/>
                <a:ea typeface="Calibri" panose="020F0502020204030204" pitchFamily="34" charset="0"/>
                <a:cs typeface="SimSun" panose="02010600030101010101" pitchFamily="2" charset="-122"/>
              </a:rPr>
              <a:t>The prevalence of upper respiratory tract infection was confirmed</a:t>
            </a:r>
          </a:p>
          <a:p>
            <a:pPr marL="342900" marR="0" lvl="0" indent="-342900">
              <a:lnSpc>
                <a:spcPct val="150000"/>
              </a:lnSpc>
              <a:spcBef>
                <a:spcPts val="0"/>
              </a:spcBef>
              <a:spcAft>
                <a:spcPts val="0"/>
              </a:spcAft>
              <a:buFont typeface="+mj-lt"/>
              <a:buAutoNum type="arabicPeriod"/>
            </a:pPr>
            <a:endParaRPr lang="en-US" sz="1800" dirty="0">
              <a:effectLst/>
              <a:latin typeface="+mj-lt"/>
              <a:ea typeface="Calibri" panose="020F0502020204030204" pitchFamily="34" charset="0"/>
              <a:cs typeface="SimSun" panose="02010600030101010101" pitchFamily="2" charset="-122"/>
            </a:endParaRPr>
          </a:p>
          <a:p>
            <a:pPr marL="342900" marR="0" lvl="0" indent="-342900">
              <a:lnSpc>
                <a:spcPct val="150000"/>
              </a:lnSpc>
              <a:spcBef>
                <a:spcPts val="0"/>
              </a:spcBef>
              <a:spcAft>
                <a:spcPts val="0"/>
              </a:spcAft>
              <a:buFont typeface="+mj-lt"/>
              <a:buAutoNum type="arabicPeriod"/>
            </a:pPr>
            <a:r>
              <a:rPr lang="en-US" sz="1800" dirty="0">
                <a:effectLst/>
                <a:latin typeface="+mj-lt"/>
                <a:ea typeface="Calibri" panose="020F0502020204030204" pitchFamily="34" charset="0"/>
                <a:cs typeface="SimSun" panose="02010600030101010101" pitchFamily="2" charset="-122"/>
              </a:rPr>
              <a:t>The correlation between the </a:t>
            </a:r>
            <a:r>
              <a:rPr lang="en-US" sz="1800" dirty="0" err="1">
                <a:effectLst/>
                <a:latin typeface="+mj-lt"/>
                <a:ea typeface="Calibri" panose="020F0502020204030204" pitchFamily="34" charset="0"/>
                <a:cs typeface="SimSun" panose="02010600030101010101" pitchFamily="2" charset="-122"/>
              </a:rPr>
              <a:t>PUD_related</a:t>
            </a:r>
            <a:r>
              <a:rPr lang="en-US" sz="1800" dirty="0">
                <a:effectLst/>
                <a:latin typeface="+mj-lt"/>
                <a:ea typeface="Calibri" panose="020F0502020204030204" pitchFamily="34" charset="0"/>
                <a:cs typeface="SimSun" panose="02010600030101010101" pitchFamily="2" charset="-122"/>
              </a:rPr>
              <a:t> cases and Body pain in tandem with stressful physical activities undergone by camp members.</a:t>
            </a:r>
          </a:p>
          <a:p>
            <a:pPr marR="0" lvl="0">
              <a:lnSpc>
                <a:spcPct val="150000"/>
              </a:lnSpc>
              <a:spcBef>
                <a:spcPts val="0"/>
              </a:spcBef>
              <a:spcAft>
                <a:spcPts val="1000"/>
              </a:spcAft>
              <a:buFont typeface="+mj-lt"/>
              <a:buAutoNum type="arabicPeriod"/>
            </a:pPr>
            <a:endParaRPr lang="en-US" dirty="0">
              <a:latin typeface="+mj-lt"/>
              <a:ea typeface="Calibri" panose="020F0502020204030204" pitchFamily="34" charset="0"/>
              <a:cs typeface="SimSun" panose="02010600030101010101" pitchFamily="2" charset="-122"/>
            </a:endParaRPr>
          </a:p>
          <a:p>
            <a:pPr marR="0" lvl="0">
              <a:lnSpc>
                <a:spcPct val="150000"/>
              </a:lnSpc>
              <a:spcBef>
                <a:spcPts val="0"/>
              </a:spcBef>
              <a:spcAft>
                <a:spcPts val="1000"/>
              </a:spcAft>
              <a:buFont typeface="+mj-lt"/>
              <a:buAutoNum type="arabicPeriod"/>
            </a:pPr>
            <a:r>
              <a:rPr lang="en-US" sz="1800" dirty="0">
                <a:effectLst/>
                <a:latin typeface="+mj-lt"/>
                <a:ea typeface="Calibri" panose="020F0502020204030204" pitchFamily="34" charset="0"/>
                <a:cs typeface="SimSun" panose="02010600030101010101" pitchFamily="2" charset="-122"/>
              </a:rPr>
              <a:t>The increase in the number of cases per day on the swearing in day</a:t>
            </a:r>
          </a:p>
          <a:p>
            <a:endParaRPr lang="en-US" dirty="0"/>
          </a:p>
        </p:txBody>
      </p:sp>
    </p:spTree>
    <p:extLst>
      <p:ext uri="{BB962C8B-B14F-4D97-AF65-F5344CB8AC3E}">
        <p14:creationId xmlns:p14="http://schemas.microsoft.com/office/powerpoint/2010/main" val="3974793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8F79-16FB-46F6-A835-9A473BF30228}"/>
              </a:ext>
            </a:extLst>
          </p:cNvPr>
          <p:cNvSpPr>
            <a:spLocks noGrp="1"/>
          </p:cNvSpPr>
          <p:nvPr>
            <p:ph type="title"/>
          </p:nvPr>
        </p:nvSpPr>
        <p:spPr/>
        <p:txBody>
          <a:bodyPr/>
          <a:lstStyle/>
          <a:p>
            <a:r>
              <a:rPr lang="en-GB" dirty="0"/>
              <a:t>OTHER OBSERVATIONS</a:t>
            </a:r>
            <a:br>
              <a:rPr lang="en-GB" dirty="0"/>
            </a:br>
            <a:endParaRPr lang="en-US" dirty="0"/>
          </a:p>
        </p:txBody>
      </p:sp>
      <p:sp>
        <p:nvSpPr>
          <p:cNvPr id="3" name="Content Placeholder 2">
            <a:extLst>
              <a:ext uri="{FF2B5EF4-FFF2-40B4-BE49-F238E27FC236}">
                <a16:creationId xmlns:a16="http://schemas.microsoft.com/office/drawing/2014/main" id="{2C32D494-5116-40E6-971F-94E4F0D7CAEC}"/>
              </a:ext>
            </a:extLst>
          </p:cNvPr>
          <p:cNvSpPr>
            <a:spLocks noGrp="1"/>
          </p:cNvSpPr>
          <p:nvPr>
            <p:ph idx="1"/>
          </p:nvPr>
        </p:nvSpPr>
        <p:spPr/>
        <p:txBody>
          <a:bodyPr>
            <a:normAutofit fontScale="92500" lnSpcReduction="20000"/>
          </a:bodyPr>
          <a:lstStyle/>
          <a:p>
            <a:pPr marL="342900" marR="0" lvl="0" indent="-342900">
              <a:lnSpc>
                <a:spcPct val="150000"/>
              </a:lnSpc>
              <a:spcBef>
                <a:spcPts val="0"/>
              </a:spcBef>
              <a:spcAft>
                <a:spcPts val="0"/>
              </a:spcAft>
              <a:buFont typeface="+mj-lt"/>
              <a:buAutoNum type="arabicPeriod"/>
            </a:pPr>
            <a:r>
              <a:rPr lang="en-US" sz="1800" dirty="0">
                <a:effectLst/>
                <a:latin typeface="+mj-lt"/>
                <a:ea typeface="Calibri" panose="020F0502020204030204" pitchFamily="34" charset="0"/>
                <a:cs typeface="SimSun" panose="02010600030101010101" pitchFamily="2" charset="-122"/>
              </a:rPr>
              <a:t>There was more exposure to airborne particulates as camp activities (such as rehearsals for upcoming swearing in and the day itself) </a:t>
            </a:r>
            <a:r>
              <a:rPr lang="en-GB" sz="1800" dirty="0">
                <a:effectLst/>
                <a:latin typeface="+mj-lt"/>
                <a:ea typeface="Calibri" panose="020F0502020204030204" pitchFamily="34" charset="0"/>
                <a:cs typeface="SimSun" panose="02010600030101010101" pitchFamily="2" charset="-122"/>
              </a:rPr>
              <a:t>progresses.</a:t>
            </a:r>
          </a:p>
          <a:p>
            <a:pPr marL="342900" marR="0" lvl="0" indent="-342900">
              <a:lnSpc>
                <a:spcPct val="150000"/>
              </a:lnSpc>
              <a:spcBef>
                <a:spcPts val="0"/>
              </a:spcBef>
              <a:spcAft>
                <a:spcPts val="0"/>
              </a:spcAft>
              <a:buFont typeface="+mj-lt"/>
              <a:buAutoNum type="arabicPeriod"/>
            </a:pPr>
            <a:r>
              <a:rPr lang="en-US" dirty="0">
                <a:latin typeface="+mj-lt"/>
                <a:ea typeface="Calibri" panose="020F0502020204030204" pitchFamily="34" charset="0"/>
                <a:cs typeface="SimSun" panose="02010600030101010101" pitchFamily="2" charset="-122"/>
              </a:rPr>
              <a:t>There was also a change in weather condition (cold and rainy day) on the day that URTI spiked.</a:t>
            </a:r>
            <a:endParaRPr lang="en-US" sz="1800" dirty="0">
              <a:effectLst/>
              <a:latin typeface="+mj-lt"/>
              <a:ea typeface="Calibri" panose="020F0502020204030204" pitchFamily="34" charset="0"/>
              <a:cs typeface="SimSun" panose="02010600030101010101" pitchFamily="2" charset="-122"/>
            </a:endParaRPr>
          </a:p>
          <a:p>
            <a:pPr marL="342900" marR="0" lvl="0" indent="-342900">
              <a:lnSpc>
                <a:spcPct val="150000"/>
              </a:lnSpc>
              <a:spcBef>
                <a:spcPts val="0"/>
              </a:spcBef>
              <a:spcAft>
                <a:spcPts val="0"/>
              </a:spcAft>
              <a:buFont typeface="+mj-lt"/>
              <a:buAutoNum type="arabicPeriod"/>
            </a:pPr>
            <a:r>
              <a:rPr lang="en-US" sz="1800" dirty="0">
                <a:effectLst/>
                <a:latin typeface="+mj-lt"/>
                <a:ea typeface="Calibri" panose="020F0502020204030204" pitchFamily="34" charset="0"/>
                <a:cs typeface="SimSun" panose="02010600030101010101" pitchFamily="2" charset="-122"/>
              </a:rPr>
              <a:t>Communicable diseases easily spread due to unavoidable contacts during activities and in the lodge.</a:t>
            </a:r>
          </a:p>
          <a:p>
            <a:pPr marL="342900" marR="0" lvl="0" indent="-342900">
              <a:lnSpc>
                <a:spcPct val="150000"/>
              </a:lnSpc>
              <a:spcBef>
                <a:spcPts val="0"/>
              </a:spcBef>
              <a:spcAft>
                <a:spcPts val="0"/>
              </a:spcAft>
              <a:buFont typeface="+mj-lt"/>
              <a:buAutoNum type="arabicPeriod"/>
            </a:pPr>
            <a:r>
              <a:rPr lang="en-US" sz="1800" dirty="0">
                <a:effectLst/>
                <a:latin typeface="+mj-lt"/>
                <a:ea typeface="Calibri" panose="020F0502020204030204" pitchFamily="34" charset="0"/>
                <a:cs typeface="SimSun" panose="02010600030101010101" pitchFamily="2" charset="-122"/>
              </a:rPr>
              <a:t>There was a usual spurt of patient frequenting clinic just before and after severe activities or intense drill or punishments. </a:t>
            </a:r>
          </a:p>
          <a:p>
            <a:pPr marL="342900" marR="0" lvl="0" indent="-342900">
              <a:lnSpc>
                <a:spcPct val="150000"/>
              </a:lnSpc>
              <a:spcBef>
                <a:spcPts val="0"/>
              </a:spcBef>
              <a:spcAft>
                <a:spcPts val="1000"/>
              </a:spcAft>
              <a:buFont typeface="+mj-lt"/>
              <a:buAutoNum type="arabicPeriod"/>
            </a:pPr>
            <a:r>
              <a:rPr lang="en-US" sz="1800" dirty="0">
                <a:effectLst/>
                <a:latin typeface="+mj-lt"/>
                <a:ea typeface="Calibri" panose="020F0502020204030204" pitchFamily="34" charset="0"/>
                <a:cs typeface="SimSun" panose="02010600030101010101" pitchFamily="2" charset="-122"/>
              </a:rPr>
              <a:t>Emergencies are </a:t>
            </a:r>
            <a:r>
              <a:rPr lang="en-US" dirty="0">
                <a:latin typeface="+mj-lt"/>
                <a:ea typeface="Calibri" panose="020F0502020204030204" pitchFamily="34" charset="0"/>
                <a:cs typeface="SimSun" panose="02010600030101010101" pitchFamily="2" charset="-122"/>
              </a:rPr>
              <a:t>highest</a:t>
            </a:r>
            <a:r>
              <a:rPr lang="en-US" sz="1800" dirty="0">
                <a:effectLst/>
                <a:latin typeface="+mj-lt"/>
                <a:ea typeface="Calibri" panose="020F0502020204030204" pitchFamily="34" charset="0"/>
                <a:cs typeface="SimSun" panose="02010600030101010101" pitchFamily="2" charset="-122"/>
              </a:rPr>
              <a:t> during hours of physically demanding activities.</a:t>
            </a:r>
          </a:p>
          <a:p>
            <a:endParaRPr lang="en-US" dirty="0"/>
          </a:p>
        </p:txBody>
      </p:sp>
    </p:spTree>
    <p:extLst>
      <p:ext uri="{BB962C8B-B14F-4D97-AF65-F5344CB8AC3E}">
        <p14:creationId xmlns:p14="http://schemas.microsoft.com/office/powerpoint/2010/main" val="537958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A1CE-F22D-4FD7-8C54-4CE161EFB3AF}"/>
              </a:ext>
            </a:extLst>
          </p:cNvPr>
          <p:cNvSpPr>
            <a:spLocks noGrp="1"/>
          </p:cNvSpPr>
          <p:nvPr>
            <p:ph type="title"/>
          </p:nvPr>
        </p:nvSpPr>
        <p:spPr/>
        <p:txBody>
          <a:bodyPr/>
          <a:lstStyle/>
          <a:p>
            <a:r>
              <a:rPr lang="en-GB" dirty="0"/>
              <a:t>RECOMMENDATIONS</a:t>
            </a:r>
            <a:br>
              <a:rPr lang="en-GB" dirty="0"/>
            </a:br>
            <a:endParaRPr lang="en-US" dirty="0"/>
          </a:p>
        </p:txBody>
      </p:sp>
      <p:sp>
        <p:nvSpPr>
          <p:cNvPr id="3" name="Content Placeholder 2">
            <a:extLst>
              <a:ext uri="{FF2B5EF4-FFF2-40B4-BE49-F238E27FC236}">
                <a16:creationId xmlns:a16="http://schemas.microsoft.com/office/drawing/2014/main" id="{B7823486-5F2B-493C-B870-0CF490C7ADBA}"/>
              </a:ext>
            </a:extLst>
          </p:cNvPr>
          <p:cNvSpPr>
            <a:spLocks noGrp="1"/>
          </p:cNvSpPr>
          <p:nvPr>
            <p:ph idx="1"/>
          </p:nvPr>
        </p:nvSpPr>
        <p:spPr/>
        <p:txBody>
          <a:bodyPr>
            <a:normAutofit fontScale="92500" lnSpcReduction="20000"/>
          </a:bodyPr>
          <a:lstStyle/>
          <a:p>
            <a:pPr marL="342900" marR="0" lvl="0" indent="-342900">
              <a:lnSpc>
                <a:spcPct val="150000"/>
              </a:lnSpc>
              <a:spcBef>
                <a:spcPts val="0"/>
              </a:spcBef>
              <a:spcAft>
                <a:spcPts val="0"/>
              </a:spcAft>
              <a:buFont typeface="+mj-lt"/>
              <a:buAutoNum type="arabicPeriod"/>
            </a:pPr>
            <a:r>
              <a:rPr lang="en-US" sz="1800" dirty="0">
                <a:effectLst/>
                <a:latin typeface="+mj-lt"/>
                <a:ea typeface="Calibri" panose="020F0502020204030204" pitchFamily="34" charset="0"/>
                <a:cs typeface="SimSun" panose="02010600030101010101" pitchFamily="2" charset="-122"/>
              </a:rPr>
              <a:t>Epidemics of the common disease listed above in camps should be foreseen and prepared for by the health care providers.</a:t>
            </a:r>
          </a:p>
          <a:p>
            <a:pPr marL="342900" marR="0" lvl="0" indent="-342900">
              <a:lnSpc>
                <a:spcPct val="150000"/>
              </a:lnSpc>
              <a:spcBef>
                <a:spcPts val="0"/>
              </a:spcBef>
              <a:spcAft>
                <a:spcPts val="0"/>
              </a:spcAft>
              <a:buFont typeface="+mj-lt"/>
              <a:buAutoNum type="arabicPeriod"/>
            </a:pPr>
            <a:r>
              <a:rPr lang="en-US" sz="1800" dirty="0">
                <a:effectLst/>
                <a:latin typeface="+mj-lt"/>
                <a:ea typeface="Calibri" panose="020F0502020204030204" pitchFamily="34" charset="0"/>
                <a:cs typeface="SimSun" panose="02010600030101010101" pitchFamily="2" charset="-122"/>
              </a:rPr>
              <a:t> Seasonal variation in the burden of disease will be helpful in supply of medications and equipment.</a:t>
            </a:r>
          </a:p>
          <a:p>
            <a:pPr marL="342900" marR="0" lvl="0" indent="-342900">
              <a:lnSpc>
                <a:spcPct val="150000"/>
              </a:lnSpc>
              <a:spcBef>
                <a:spcPts val="0"/>
              </a:spcBef>
              <a:spcAft>
                <a:spcPts val="0"/>
              </a:spcAft>
              <a:buFont typeface="+mj-lt"/>
              <a:buAutoNum type="arabicPeriod"/>
            </a:pPr>
            <a:r>
              <a:rPr lang="en-US" sz="1800" dirty="0">
                <a:effectLst/>
                <a:latin typeface="+mj-lt"/>
                <a:ea typeface="Calibri" panose="020F0502020204030204" pitchFamily="34" charset="0"/>
                <a:cs typeface="SimSun" panose="02010600030101010101" pitchFamily="2" charset="-122"/>
              </a:rPr>
              <a:t>In the advent of suspicion of prevalence of certain disease condition, it should be reported to appropriate quarters for immediate intervention and prevention of further spread.</a:t>
            </a:r>
          </a:p>
          <a:p>
            <a:pPr marL="342900" marR="0" lvl="0" indent="-342900">
              <a:lnSpc>
                <a:spcPct val="150000"/>
              </a:lnSpc>
              <a:spcBef>
                <a:spcPts val="0"/>
              </a:spcBef>
              <a:spcAft>
                <a:spcPts val="1000"/>
              </a:spcAft>
              <a:buFont typeface="+mj-lt"/>
              <a:buAutoNum type="arabicPeriod"/>
            </a:pPr>
            <a:r>
              <a:rPr lang="en-US" sz="1800" dirty="0">
                <a:effectLst/>
                <a:latin typeface="+mj-lt"/>
                <a:ea typeface="Calibri" panose="020F0502020204030204" pitchFamily="34" charset="0"/>
                <a:cs typeface="SimSun" panose="02010600030101010101" pitchFamily="2" charset="-122"/>
              </a:rPr>
              <a:t>Camp clinic staff should always be at alert during rigorous camp activities such as parades, sports, and swearing-in days.</a:t>
            </a:r>
          </a:p>
          <a:p>
            <a:pPr>
              <a:lnSpc>
                <a:spcPct val="150000"/>
              </a:lnSpc>
            </a:pPr>
            <a:endParaRPr lang="en-US" dirty="0">
              <a:latin typeface="+mj-lt"/>
            </a:endParaRPr>
          </a:p>
        </p:txBody>
      </p:sp>
    </p:spTree>
    <p:extLst>
      <p:ext uri="{BB962C8B-B14F-4D97-AF65-F5344CB8AC3E}">
        <p14:creationId xmlns:p14="http://schemas.microsoft.com/office/powerpoint/2010/main" val="24699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6AEE-789F-4CF6-AC79-FD35C679D588}"/>
              </a:ext>
            </a:extLst>
          </p:cNvPr>
          <p:cNvSpPr>
            <a:spLocks noGrp="1"/>
          </p:cNvSpPr>
          <p:nvPr>
            <p:ph type="title"/>
          </p:nvPr>
        </p:nvSpPr>
        <p:spPr/>
        <p:txBody>
          <a:bodyPr/>
          <a:lstStyle/>
          <a:p>
            <a:r>
              <a:rPr lang="en-GB" dirty="0"/>
              <a:t>PREFACE</a:t>
            </a:r>
            <a:endParaRPr lang="en-US" dirty="0"/>
          </a:p>
        </p:txBody>
      </p:sp>
      <p:sp>
        <p:nvSpPr>
          <p:cNvPr id="3" name="Content Placeholder 2">
            <a:extLst>
              <a:ext uri="{FF2B5EF4-FFF2-40B4-BE49-F238E27FC236}">
                <a16:creationId xmlns:a16="http://schemas.microsoft.com/office/drawing/2014/main" id="{49FE1148-293A-40C3-B151-5DB37D441725}"/>
              </a:ext>
            </a:extLst>
          </p:cNvPr>
          <p:cNvSpPr>
            <a:spLocks noGrp="1"/>
          </p:cNvSpPr>
          <p:nvPr>
            <p:ph idx="1"/>
          </p:nvPr>
        </p:nvSpPr>
        <p:spPr>
          <a:xfrm>
            <a:off x="1154954" y="2603500"/>
            <a:ext cx="8825659" cy="3879802"/>
          </a:xfrm>
        </p:spPr>
        <p:txBody>
          <a:bodyPr>
            <a:normAutofit/>
          </a:bodyPr>
          <a:lstStyle/>
          <a:p>
            <a:r>
              <a:rPr lang="en-GB" sz="1700" dirty="0"/>
              <a:t>Life in camp such as that of NYSC orientation camp can be so interesting and adventurous. Most of the times, the best can only be squeezed out of the experience when appropriate preparation and intentionality are in place.</a:t>
            </a:r>
          </a:p>
          <a:p>
            <a:r>
              <a:rPr lang="en-GB" sz="1700" dirty="0"/>
              <a:t>Prior to mobilization for camp, I had been involved in rigorous training as a data analyst.</a:t>
            </a:r>
          </a:p>
          <a:p>
            <a:r>
              <a:rPr lang="en-GB" sz="1700" dirty="0"/>
              <a:t> Enlightened more on the power of observation and essence of driving decisions using data, I prepared my mind to scrape the best out of every data I collide with.</a:t>
            </a:r>
          </a:p>
          <a:p>
            <a:r>
              <a:rPr lang="en-GB" sz="1700" dirty="0"/>
              <a:t>The camp served as the opportunity for me. In camp, I was solely engrossed with the clinic activities especially when I was eventually elected as the Camp CMD.</a:t>
            </a:r>
            <a:endParaRPr lang="en-US" sz="1700" dirty="0"/>
          </a:p>
        </p:txBody>
      </p:sp>
    </p:spTree>
    <p:extLst>
      <p:ext uri="{BB962C8B-B14F-4D97-AF65-F5344CB8AC3E}">
        <p14:creationId xmlns:p14="http://schemas.microsoft.com/office/powerpoint/2010/main" val="335679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806A-8058-4F68-9C7D-16D200AF988B}"/>
              </a:ext>
            </a:extLst>
          </p:cNvPr>
          <p:cNvSpPr>
            <a:spLocks noGrp="1"/>
          </p:cNvSpPr>
          <p:nvPr>
            <p:ph type="title"/>
          </p:nvPr>
        </p:nvSpPr>
        <p:spPr/>
        <p:txBody>
          <a:bodyPr/>
          <a:lstStyle/>
          <a:p>
            <a:r>
              <a:rPr lang="en-GB" dirty="0"/>
              <a:t>RECOMMENDATIONS</a:t>
            </a:r>
            <a:endParaRPr lang="en-US" dirty="0"/>
          </a:p>
        </p:txBody>
      </p:sp>
      <p:sp>
        <p:nvSpPr>
          <p:cNvPr id="3" name="Content Placeholder 2">
            <a:extLst>
              <a:ext uri="{FF2B5EF4-FFF2-40B4-BE49-F238E27FC236}">
                <a16:creationId xmlns:a16="http://schemas.microsoft.com/office/drawing/2014/main" id="{B6FF2672-EDA4-4A53-A20F-57948C349282}"/>
              </a:ext>
            </a:extLst>
          </p:cNvPr>
          <p:cNvSpPr>
            <a:spLocks noGrp="1"/>
          </p:cNvSpPr>
          <p:nvPr>
            <p:ph idx="1"/>
          </p:nvPr>
        </p:nvSpPr>
        <p:spPr/>
        <p:txBody>
          <a:bodyPr/>
          <a:lstStyle/>
          <a:p>
            <a:pPr>
              <a:buFont typeface="+mj-lt"/>
              <a:buAutoNum type="arabicPeriod" startAt="5"/>
            </a:pPr>
            <a:r>
              <a:rPr lang="en-GB" sz="1800" dirty="0"/>
              <a:t>There is a need for careful monitoring, continuous evaluation and rapid response in case of urgency or emergency of epidemics.</a:t>
            </a:r>
          </a:p>
          <a:p>
            <a:pPr>
              <a:buFont typeface="+mj-lt"/>
              <a:buAutoNum type="arabicPeriod" startAt="5"/>
            </a:pPr>
            <a:r>
              <a:rPr lang="en-GB" sz="1800" dirty="0"/>
              <a:t>Common diseases with their seasonal variation should also be anticipated.</a:t>
            </a:r>
          </a:p>
          <a:p>
            <a:pPr>
              <a:buFont typeface="+mj-lt"/>
              <a:buAutoNum type="arabicPeriod" startAt="5"/>
            </a:pPr>
            <a:r>
              <a:rPr lang="en-GB" sz="1800" dirty="0"/>
              <a:t>Every hands must always be on deck and uninterrupted flow of information among the a head of administration, health care provider and camp clinic staffs.</a:t>
            </a:r>
          </a:p>
          <a:p>
            <a:pPr>
              <a:buFont typeface="+mj-lt"/>
              <a:buAutoNum type="arabicPeriod" startAt="5"/>
            </a:pPr>
            <a:r>
              <a:rPr lang="en-GB" sz="1800" dirty="0"/>
              <a:t>Need for thorough documentation and record-keeping cannot be overemphasized as this  will help  in data-driven evaluation of management.</a:t>
            </a:r>
          </a:p>
          <a:p>
            <a:endParaRPr lang="en-US" dirty="0"/>
          </a:p>
        </p:txBody>
      </p:sp>
    </p:spTree>
    <p:extLst>
      <p:ext uri="{BB962C8B-B14F-4D97-AF65-F5344CB8AC3E}">
        <p14:creationId xmlns:p14="http://schemas.microsoft.com/office/powerpoint/2010/main" val="3308353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0A7B-C954-4228-A822-39F4FC6052BB}"/>
              </a:ext>
            </a:extLst>
          </p:cNvPr>
          <p:cNvSpPr>
            <a:spLocks noGrp="1"/>
          </p:cNvSpPr>
          <p:nvPr>
            <p:ph type="title"/>
          </p:nvPr>
        </p:nvSpPr>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D8F69334-3980-479E-A81D-D21203BF285C}"/>
              </a:ext>
            </a:extLst>
          </p:cNvPr>
          <p:cNvSpPr>
            <a:spLocks noGrp="1"/>
          </p:cNvSpPr>
          <p:nvPr>
            <p:ph idx="1"/>
          </p:nvPr>
        </p:nvSpPr>
        <p:spPr/>
        <p:txBody>
          <a:bodyPr>
            <a:normAutofit/>
          </a:bodyPr>
          <a:lstStyle/>
          <a:p>
            <a:r>
              <a:rPr lang="en-US" sz="1700" dirty="0">
                <a:effectLst/>
                <a:latin typeface="+mj-lt"/>
                <a:ea typeface="Calibri" panose="020F0502020204030204" pitchFamily="34" charset="0"/>
                <a:cs typeface="SimSun" panose="02010600030101010101" pitchFamily="2" charset="-122"/>
              </a:rPr>
              <a:t>it was an eventful experience which helped me in deploying, learning and honing more skills for healthcare leadership and the essence of data collection, data crunching and research. </a:t>
            </a:r>
          </a:p>
          <a:p>
            <a:endParaRPr lang="en-US" sz="1700" dirty="0">
              <a:latin typeface="+mj-lt"/>
              <a:ea typeface="Calibri" panose="020F0502020204030204" pitchFamily="34" charset="0"/>
              <a:cs typeface="SimSun" panose="02010600030101010101" pitchFamily="2" charset="-122"/>
            </a:endParaRPr>
          </a:p>
          <a:p>
            <a:r>
              <a:rPr lang="en-GB" sz="1700" dirty="0"/>
              <a:t>I also had first-hand experience of the dynamicity of Healthcare management in camp settings.</a:t>
            </a:r>
            <a:r>
              <a:rPr lang="en-GB" sz="1600" dirty="0"/>
              <a:t> The need for careful monitoring, continuous evaluation and rapid response in case of epidemics or emergencies.</a:t>
            </a:r>
            <a:endParaRPr lang="en-US" sz="1700" dirty="0">
              <a:effectLst/>
              <a:latin typeface="+mj-lt"/>
              <a:ea typeface="Calibri" panose="020F0502020204030204" pitchFamily="34" charset="0"/>
              <a:cs typeface="SimSun" panose="02010600030101010101" pitchFamily="2" charset="-122"/>
            </a:endParaRPr>
          </a:p>
          <a:p>
            <a:endParaRPr lang="en-US" sz="1700" dirty="0">
              <a:latin typeface="+mj-lt"/>
              <a:ea typeface="Calibri" panose="020F0502020204030204" pitchFamily="34" charset="0"/>
              <a:cs typeface="SimSun" panose="02010600030101010101" pitchFamily="2" charset="-122"/>
            </a:endParaRPr>
          </a:p>
          <a:p>
            <a:r>
              <a:rPr lang="en-US" sz="1700" dirty="0">
                <a:latin typeface="+mj-lt"/>
                <a:ea typeface="Calibri" panose="020F0502020204030204" pitchFamily="34" charset="0"/>
                <a:cs typeface="SimSun" panose="02010600030101010101" pitchFamily="2" charset="-122"/>
              </a:rPr>
              <a:t>In addition</a:t>
            </a:r>
            <a:r>
              <a:rPr lang="en-US" sz="1700" dirty="0">
                <a:effectLst/>
                <a:latin typeface="+mj-lt"/>
                <a:ea typeface="Calibri" panose="020F0502020204030204" pitchFamily="34" charset="0"/>
                <a:cs typeface="SimSun" panose="02010600030101010101" pitchFamily="2" charset="-122"/>
              </a:rPr>
              <a:t>, the efficiency produced working with loving, intelligent, intentional, compassionate and zealous team members.</a:t>
            </a:r>
          </a:p>
        </p:txBody>
      </p:sp>
    </p:spTree>
    <p:extLst>
      <p:ext uri="{BB962C8B-B14F-4D97-AF65-F5344CB8AC3E}">
        <p14:creationId xmlns:p14="http://schemas.microsoft.com/office/powerpoint/2010/main" val="612636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CEF9-4F6E-4FF9-8F22-B74A146765F0}"/>
              </a:ext>
            </a:extLst>
          </p:cNvPr>
          <p:cNvSpPr>
            <a:spLocks noGrp="1"/>
          </p:cNvSpPr>
          <p:nvPr>
            <p:ph type="title"/>
          </p:nvPr>
        </p:nvSpPr>
        <p:spPr/>
        <p:txBody>
          <a:bodyPr/>
          <a:lstStyle/>
          <a:p>
            <a:r>
              <a:rPr lang="en-GB" dirty="0"/>
              <a:t>APPRECIATION</a:t>
            </a:r>
            <a:endParaRPr lang="en-US" dirty="0"/>
          </a:p>
        </p:txBody>
      </p:sp>
      <p:sp>
        <p:nvSpPr>
          <p:cNvPr id="3" name="Content Placeholder 2">
            <a:extLst>
              <a:ext uri="{FF2B5EF4-FFF2-40B4-BE49-F238E27FC236}">
                <a16:creationId xmlns:a16="http://schemas.microsoft.com/office/drawing/2014/main" id="{38EFA88F-E0C8-4DF3-80B1-119C43524FDF}"/>
              </a:ext>
            </a:extLst>
          </p:cNvPr>
          <p:cNvSpPr>
            <a:spLocks noGrp="1"/>
          </p:cNvSpPr>
          <p:nvPr>
            <p:ph idx="1"/>
          </p:nvPr>
        </p:nvSpPr>
        <p:spPr/>
        <p:txBody>
          <a:bodyPr>
            <a:normAutofit/>
          </a:bodyPr>
          <a:lstStyle/>
          <a:p>
            <a:r>
              <a:rPr lang="en-GB" sz="1700" dirty="0"/>
              <a:t>First and above all, Blessed be God almighty who gave me life through His breath, ever faithful in protecting and providing for His own. He is Omniscient, in Him all knowledge is found.</a:t>
            </a:r>
          </a:p>
          <a:p>
            <a:endParaRPr lang="en-GB" sz="1700" dirty="0"/>
          </a:p>
          <a:p>
            <a:r>
              <a:rPr lang="en-US" sz="1700" dirty="0">
                <a:effectLst/>
                <a:latin typeface="+mj-lt"/>
                <a:ea typeface="Calibri" panose="020F0502020204030204" pitchFamily="34" charset="0"/>
                <a:cs typeface="SimSun" panose="02010600030101010101" pitchFamily="2" charset="-122"/>
              </a:rPr>
              <a:t>Appreciation goes to the Imo state camp coordinator(), Camp welfare coordinator, Camp clinic manager, our Supervising Resident Doctor from FMC, Owerri, the NHIS State coordinator, </a:t>
            </a:r>
          </a:p>
          <a:p>
            <a:endParaRPr lang="en-US" sz="1700" dirty="0">
              <a:effectLst/>
              <a:latin typeface="+mj-lt"/>
              <a:ea typeface="Calibri" panose="020F0502020204030204" pitchFamily="34" charset="0"/>
              <a:cs typeface="SimSun" panose="02010600030101010101" pitchFamily="2" charset="-122"/>
            </a:endParaRPr>
          </a:p>
          <a:p>
            <a:r>
              <a:rPr lang="en-US" sz="1700" dirty="0">
                <a:effectLst/>
                <a:latin typeface="+mj-lt"/>
                <a:ea typeface="Calibri" panose="020F0502020204030204" pitchFamily="34" charset="0"/>
                <a:cs typeface="SimSun" panose="02010600030101010101" pitchFamily="2" charset="-122"/>
              </a:rPr>
              <a:t>and my wonderful and loving Imo state NYSC Batch A, Stream 2 Orientation camp clinic family.</a:t>
            </a:r>
          </a:p>
          <a:p>
            <a:endParaRPr lang="en-US" dirty="0"/>
          </a:p>
        </p:txBody>
      </p:sp>
    </p:spTree>
    <p:extLst>
      <p:ext uri="{BB962C8B-B14F-4D97-AF65-F5344CB8AC3E}">
        <p14:creationId xmlns:p14="http://schemas.microsoft.com/office/powerpoint/2010/main" val="130554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15CD6-0FF9-49DF-A746-C1DA907D7170}"/>
              </a:ext>
            </a:extLst>
          </p:cNvPr>
          <p:cNvSpPr>
            <a:spLocks noGrp="1"/>
          </p:cNvSpPr>
          <p:nvPr>
            <p:ph type="title"/>
          </p:nvPr>
        </p:nvSpPr>
        <p:spPr/>
        <p:txBody>
          <a:bodyPr/>
          <a:lstStyle/>
          <a:p>
            <a:r>
              <a:rPr lang="en-GB" dirty="0"/>
              <a:t>PREFACE</a:t>
            </a:r>
            <a:endParaRPr lang="en-US" dirty="0"/>
          </a:p>
        </p:txBody>
      </p:sp>
      <p:sp>
        <p:nvSpPr>
          <p:cNvPr id="3" name="Content Placeholder 2">
            <a:extLst>
              <a:ext uri="{FF2B5EF4-FFF2-40B4-BE49-F238E27FC236}">
                <a16:creationId xmlns:a16="http://schemas.microsoft.com/office/drawing/2014/main" id="{59E252ED-1C5A-4931-82E0-9134734590C5}"/>
              </a:ext>
            </a:extLst>
          </p:cNvPr>
          <p:cNvSpPr>
            <a:spLocks noGrp="1"/>
          </p:cNvSpPr>
          <p:nvPr>
            <p:ph idx="1"/>
          </p:nvPr>
        </p:nvSpPr>
        <p:spPr/>
        <p:txBody>
          <a:bodyPr>
            <a:normAutofit/>
          </a:bodyPr>
          <a:lstStyle/>
          <a:p>
            <a:r>
              <a:rPr lang="en-GB" sz="1700" dirty="0"/>
              <a:t>Towards the end of the second week, we began to experience an observable increase in the burden of patient of patient with URTI.</a:t>
            </a:r>
          </a:p>
          <a:p>
            <a:r>
              <a:rPr lang="en-GB" sz="1700" dirty="0"/>
              <a:t>Some of the clinic members were affected, myself included.</a:t>
            </a:r>
          </a:p>
          <a:p>
            <a:r>
              <a:rPr lang="en-GB" sz="1700" dirty="0"/>
              <a:t>This triggered me to investigate within the limited resources available.</a:t>
            </a:r>
          </a:p>
          <a:p>
            <a:r>
              <a:rPr lang="en-GB" sz="1700" dirty="0"/>
              <a:t>I extracted the data from the record of patient seen. My mobile phone, pen and paper became my companion as high tech gadgets such as laptops and the likes were not allowed in camps</a:t>
            </a:r>
          </a:p>
          <a:p>
            <a:r>
              <a:rPr lang="en-GB" sz="1700" dirty="0"/>
              <a:t>The analysis here is majorly from excel. Subsequently, I plan to work on the data extracted using Power BI and </a:t>
            </a:r>
            <a:r>
              <a:rPr lang="en-GB" sz="1700" dirty="0" err="1"/>
              <a:t>Jupyter</a:t>
            </a:r>
            <a:r>
              <a:rPr lang="en-GB" sz="1700" dirty="0"/>
              <a:t> Notebook. </a:t>
            </a:r>
            <a:endParaRPr lang="en-US" sz="1700" dirty="0"/>
          </a:p>
        </p:txBody>
      </p:sp>
    </p:spTree>
    <p:extLst>
      <p:ext uri="{BB962C8B-B14F-4D97-AF65-F5344CB8AC3E}">
        <p14:creationId xmlns:p14="http://schemas.microsoft.com/office/powerpoint/2010/main" val="277365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EE1D-6336-4AFC-90E4-61B123C2EFC3}"/>
              </a:ext>
            </a:extLst>
          </p:cNvPr>
          <p:cNvSpPr>
            <a:spLocks noGrp="1"/>
          </p:cNvSpPr>
          <p:nvPr>
            <p:ph type="title"/>
          </p:nvPr>
        </p:nvSpPr>
        <p:spPr>
          <a:xfrm>
            <a:off x="914322" y="891166"/>
            <a:ext cx="8825659" cy="706964"/>
          </a:xfrm>
        </p:spPr>
        <p:txBody>
          <a:bodyPr/>
          <a:lstStyle/>
          <a:p>
            <a:r>
              <a:rPr lang="en-GB" dirty="0"/>
              <a:t>CAMP CLINIC PERSONNEL</a:t>
            </a:r>
            <a:endParaRPr lang="en-US" dirty="0"/>
          </a:p>
        </p:txBody>
      </p:sp>
      <p:sp>
        <p:nvSpPr>
          <p:cNvPr id="3" name="Content Placeholder 2">
            <a:extLst>
              <a:ext uri="{FF2B5EF4-FFF2-40B4-BE49-F238E27FC236}">
                <a16:creationId xmlns:a16="http://schemas.microsoft.com/office/drawing/2014/main" id="{8A06CC0F-0A72-49A1-AA8F-7BA0949D31EC}"/>
              </a:ext>
            </a:extLst>
          </p:cNvPr>
          <p:cNvSpPr>
            <a:spLocks noGrp="1"/>
          </p:cNvSpPr>
          <p:nvPr>
            <p:ph idx="1"/>
          </p:nvPr>
        </p:nvSpPr>
        <p:spPr/>
        <p:txBody>
          <a:bodyPr numCol="2">
            <a:normAutofit fontScale="92500" lnSpcReduction="20000"/>
          </a:bodyPr>
          <a:lstStyle/>
          <a:p>
            <a:pPr marL="0" marR="0" indent="0">
              <a:lnSpc>
                <a:spcPct val="115000"/>
              </a:lnSpc>
              <a:spcBef>
                <a:spcPts val="0"/>
              </a:spcBef>
              <a:spcAft>
                <a:spcPts val="1000"/>
              </a:spcAft>
              <a:buNone/>
            </a:pPr>
            <a:r>
              <a:rPr lang="en-US" sz="2100" b="1" dirty="0">
                <a:effectLst/>
                <a:latin typeface="Calibri" panose="020F0502020204030204" pitchFamily="34" charset="0"/>
                <a:ea typeface="Calibri" panose="020F0502020204030204" pitchFamily="34" charset="0"/>
                <a:cs typeface="SimSun" panose="02010600030101010101" pitchFamily="2" charset="-122"/>
              </a:rPr>
              <a:t>DIETICIAN</a:t>
            </a:r>
            <a:endParaRPr lang="en-US" sz="21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RAPHAEL VICTORIA</a:t>
            </a:r>
          </a:p>
          <a:p>
            <a:pPr marL="0" marR="0" indent="0">
              <a:lnSpc>
                <a:spcPct val="115000"/>
              </a:lnSpc>
              <a:spcBef>
                <a:spcPts val="0"/>
              </a:spcBef>
              <a:spcAft>
                <a:spcPts val="1000"/>
              </a:spcAft>
              <a:buNone/>
            </a:pPr>
            <a:r>
              <a:rPr lang="en-US" sz="1800" b="1" dirty="0">
                <a:effectLst/>
                <a:latin typeface="Calibri" panose="020F0502020204030204" pitchFamily="34" charset="0"/>
                <a:ea typeface="Calibri" panose="020F0502020204030204" pitchFamily="34" charset="0"/>
                <a:cs typeface="SimSun" panose="02010600030101010101" pitchFamily="2" charset="-122"/>
              </a:rPr>
              <a:t> </a:t>
            </a:r>
          </a:p>
          <a:p>
            <a:pPr marL="0" marR="0" indent="0">
              <a:lnSpc>
                <a:spcPct val="115000"/>
              </a:lnSpc>
              <a:spcBef>
                <a:spcPts val="0"/>
              </a:spcBef>
              <a:spcAft>
                <a:spcPts val="1000"/>
              </a:spcAft>
              <a:buNone/>
            </a:pPr>
            <a:r>
              <a:rPr lang="en-US" sz="1900" b="1" dirty="0">
                <a:effectLst/>
                <a:latin typeface="Calibri" panose="020F0502020204030204" pitchFamily="34" charset="0"/>
                <a:ea typeface="Calibri" panose="020F0502020204030204" pitchFamily="34" charset="0"/>
                <a:cs typeface="SimSun" panose="02010600030101010101" pitchFamily="2" charset="-122"/>
              </a:rPr>
              <a:t>OPTOMETRIST</a:t>
            </a:r>
            <a:endParaRPr lang="en-US" sz="19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OZIEGBE AKHERE</a:t>
            </a:r>
          </a:p>
          <a:p>
            <a:pPr marL="0" marR="0" indent="0">
              <a:lnSpc>
                <a:spcPct val="115000"/>
              </a:lnSpc>
              <a:spcBef>
                <a:spcPts val="0"/>
              </a:spcBef>
              <a:spcAft>
                <a:spcPts val="1000"/>
              </a:spcAft>
              <a:buNone/>
            </a:pPr>
            <a:endParaRPr lang="en-US" sz="1900" b="1" dirty="0">
              <a:effectLst/>
              <a:latin typeface="Calibri" panose="020F0502020204030204" pitchFamily="34" charset="0"/>
              <a:ea typeface="Calibri" panose="020F0502020204030204" pitchFamily="34" charset="0"/>
              <a:cs typeface="SimSun" panose="02010600030101010101" pitchFamily="2" charset="-122"/>
            </a:endParaRPr>
          </a:p>
          <a:p>
            <a:pPr marL="0" marR="0" indent="0">
              <a:lnSpc>
                <a:spcPct val="115000"/>
              </a:lnSpc>
              <a:spcBef>
                <a:spcPts val="0"/>
              </a:spcBef>
              <a:spcAft>
                <a:spcPts val="1000"/>
              </a:spcAft>
              <a:buNone/>
            </a:pPr>
            <a:r>
              <a:rPr lang="en-US" sz="1900" b="1" dirty="0">
                <a:effectLst/>
                <a:latin typeface="Calibri" panose="020F0502020204030204" pitchFamily="34" charset="0"/>
                <a:ea typeface="Calibri" panose="020F0502020204030204" pitchFamily="34" charset="0"/>
                <a:cs typeface="SimSun" panose="02010600030101010101" pitchFamily="2" charset="-122"/>
              </a:rPr>
              <a:t>ANATOMIST</a:t>
            </a:r>
            <a:endParaRPr lang="en-US" sz="19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OMOTAYO  OLUWAFEMI</a:t>
            </a:r>
          </a:p>
          <a:p>
            <a:pPr marL="0" marR="0">
              <a:lnSpc>
                <a:spcPct val="115000"/>
              </a:lnSpc>
              <a:spcBef>
                <a:spcPts val="0"/>
              </a:spcBef>
              <a:spcAft>
                <a:spcPts val="1000"/>
              </a:spcAft>
            </a:pPr>
            <a:endParaRPr lang="en-US" b="1" dirty="0">
              <a:latin typeface="Calibri" panose="020F0502020204030204" pitchFamily="34" charset="0"/>
              <a:ea typeface="Calibri" panose="020F0502020204030204" pitchFamily="34" charset="0"/>
              <a:cs typeface="SimSun" panose="02010600030101010101" pitchFamily="2" charset="-122"/>
            </a:endParaRPr>
          </a:p>
          <a:p>
            <a:pPr marL="0" marR="0" indent="0">
              <a:lnSpc>
                <a:spcPct val="115000"/>
              </a:lnSpc>
              <a:spcBef>
                <a:spcPts val="0"/>
              </a:spcBef>
              <a:spcAft>
                <a:spcPts val="1000"/>
              </a:spcAft>
              <a:buNone/>
            </a:pPr>
            <a:r>
              <a:rPr lang="en-US" sz="1900" b="1" dirty="0">
                <a:effectLst/>
                <a:latin typeface="Calibri" panose="020F0502020204030204" pitchFamily="34" charset="0"/>
                <a:ea typeface="Calibri" panose="020F0502020204030204" pitchFamily="34" charset="0"/>
                <a:cs typeface="SimSun" panose="02010600030101010101" pitchFamily="2" charset="-122"/>
              </a:rPr>
              <a:t>MEDICAL LABORATORY SCIENTIST</a:t>
            </a:r>
            <a:endParaRPr lang="en-US" sz="19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EMMANUEL CLEMENTINA</a:t>
            </a:r>
          </a:p>
          <a:p>
            <a:pPr marL="0" marR="0" indent="0">
              <a:lnSpc>
                <a:spcPct val="115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SimSun" panose="02010600030101010101" pitchFamily="2" charset="-122"/>
            </a:endParaRPr>
          </a:p>
          <a:p>
            <a:pPr marL="0" marR="0" indent="0">
              <a:lnSpc>
                <a:spcPct val="115000"/>
              </a:lnSpc>
              <a:spcBef>
                <a:spcPts val="0"/>
              </a:spcBef>
              <a:spcAft>
                <a:spcPts val="1000"/>
              </a:spcAft>
              <a:buNone/>
            </a:pPr>
            <a:r>
              <a:rPr lang="en-US" sz="1900" b="1" dirty="0">
                <a:effectLst/>
                <a:latin typeface="Calibri" panose="020F0502020204030204" pitchFamily="34" charset="0"/>
                <a:ea typeface="Calibri" panose="020F0502020204030204" pitchFamily="34" charset="0"/>
                <a:cs typeface="SimSun" panose="02010600030101010101" pitchFamily="2" charset="-122"/>
              </a:rPr>
              <a:t>PHARMACISTS</a:t>
            </a:r>
            <a:r>
              <a:rPr lang="en-US" sz="1900" dirty="0">
                <a:effectLst/>
                <a:latin typeface="Calibri" panose="020F0502020204030204" pitchFamily="34" charset="0"/>
                <a:ea typeface="Calibri" panose="020F0502020204030204" pitchFamily="34" charset="0"/>
                <a:cs typeface="SimSun" panose="02010600030101010101" pitchFamily="2" charset="-122"/>
              </a:rPr>
              <a:t>:</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OMOSIGHO GLORY</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MOREBIE OLUWATIMLEHIN</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ESSIEN INEMESIT</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FAVOUR NDAKARA</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BALOGUN PETER </a:t>
            </a:r>
          </a:p>
        </p:txBody>
      </p:sp>
    </p:spTree>
    <p:extLst>
      <p:ext uri="{BB962C8B-B14F-4D97-AF65-F5344CB8AC3E}">
        <p14:creationId xmlns:p14="http://schemas.microsoft.com/office/powerpoint/2010/main" val="60350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F904-A0E8-4851-8FB5-758EC6979265}"/>
              </a:ext>
            </a:extLst>
          </p:cNvPr>
          <p:cNvSpPr>
            <a:spLocks noGrp="1"/>
          </p:cNvSpPr>
          <p:nvPr>
            <p:ph type="title"/>
          </p:nvPr>
        </p:nvSpPr>
        <p:spPr/>
        <p:txBody>
          <a:bodyPr/>
          <a:lstStyle/>
          <a:p>
            <a:r>
              <a:rPr lang="en-GB" dirty="0"/>
              <a:t>CAMP CLINIC PERSONNEL</a:t>
            </a:r>
            <a:endParaRPr lang="en-US" dirty="0"/>
          </a:p>
        </p:txBody>
      </p:sp>
      <p:sp>
        <p:nvSpPr>
          <p:cNvPr id="3" name="Content Placeholder 2">
            <a:extLst>
              <a:ext uri="{FF2B5EF4-FFF2-40B4-BE49-F238E27FC236}">
                <a16:creationId xmlns:a16="http://schemas.microsoft.com/office/drawing/2014/main" id="{48E0E20C-151F-453F-9938-401A6B3F9BB7}"/>
              </a:ext>
            </a:extLst>
          </p:cNvPr>
          <p:cNvSpPr>
            <a:spLocks noGrp="1"/>
          </p:cNvSpPr>
          <p:nvPr>
            <p:ph idx="1"/>
          </p:nvPr>
        </p:nvSpPr>
        <p:spPr/>
        <p:txBody>
          <a:bodyPr numCol="2">
            <a:normAutofit lnSpcReduction="10000"/>
          </a:bodyPr>
          <a:lstStyle/>
          <a:p>
            <a:pPr marL="0" indent="0">
              <a:lnSpc>
                <a:spcPct val="115000"/>
              </a:lnSpc>
              <a:spcBef>
                <a:spcPts val="0"/>
              </a:spcBef>
              <a:spcAft>
                <a:spcPts val="1000"/>
              </a:spcAft>
              <a:buNone/>
            </a:pPr>
            <a:r>
              <a:rPr lang="en-US" sz="2000" b="1" dirty="0">
                <a:effectLst/>
                <a:latin typeface="Calibri" panose="020F0502020204030204" pitchFamily="34" charset="0"/>
                <a:ea typeface="Calibri" panose="020F0502020204030204" pitchFamily="34" charset="0"/>
                <a:cs typeface="SimSun" panose="02010600030101010101" pitchFamily="2" charset="-122"/>
              </a:rPr>
              <a:t>NURSES</a:t>
            </a:r>
            <a:endParaRPr lang="en-US" sz="20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HASSAN MUSA</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OLANREWAJU HADIZAT</a:t>
            </a:r>
          </a:p>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SimSun" panose="02010600030101010101" pitchFamily="2" charset="-122"/>
              </a:rPr>
              <a:t> </a:t>
            </a:r>
          </a:p>
          <a:p>
            <a:pPr marL="0" marR="0" indent="0">
              <a:lnSpc>
                <a:spcPct val="115000"/>
              </a:lnSpc>
              <a:spcBef>
                <a:spcPts val="0"/>
              </a:spcBef>
              <a:spcAft>
                <a:spcPts val="1000"/>
              </a:spcAft>
              <a:buNone/>
            </a:pPr>
            <a:r>
              <a:rPr lang="en-US" sz="2000" b="1" dirty="0">
                <a:effectLst/>
                <a:latin typeface="Calibri" panose="020F0502020204030204" pitchFamily="34" charset="0"/>
                <a:ea typeface="Calibri" panose="020F0502020204030204" pitchFamily="34" charset="0"/>
                <a:cs typeface="SimSun" panose="02010600030101010101" pitchFamily="2" charset="-122"/>
              </a:rPr>
              <a:t>MEDICAL DOCTORS</a:t>
            </a:r>
            <a:endParaRPr lang="en-US" sz="2000" dirty="0">
              <a:effectLst/>
              <a:latin typeface="Calibri" panose="020F0502020204030204" pitchFamily="34" charset="0"/>
              <a:ea typeface="Calibri" panose="020F0502020204030204" pitchFamily="34" charset="0"/>
              <a:cs typeface="SimSun" panose="02010600030101010101" pitchFamily="2" charset="-122"/>
            </a:endParaRP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ODOGU PRECIOUS</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ALAO ABIGAIL</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ABALLA VALENTINE</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TOBY AGIOPU</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IBRAHIM OBEL </a:t>
            </a:r>
          </a:p>
          <a:p>
            <a:pPr marL="0" marR="0">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SimSun" panose="02010600030101010101" pitchFamily="2" charset="-122"/>
              </a:rPr>
              <a:t>ADELEYE VICTOR</a:t>
            </a:r>
          </a:p>
          <a:p>
            <a:pPr marL="0" marR="0" indent="0">
              <a:lnSpc>
                <a:spcPct val="115000"/>
              </a:lnSpc>
              <a:spcBef>
                <a:spcPts val="0"/>
              </a:spcBef>
              <a:spcAft>
                <a:spcPts val="1000"/>
              </a:spcAft>
              <a:buNone/>
            </a:pPr>
            <a:endParaRPr lang="en-US" dirty="0">
              <a:latin typeface="Calibri" panose="020F0502020204030204" pitchFamily="34" charset="0"/>
              <a:ea typeface="Calibri" panose="020F0502020204030204" pitchFamily="34" charset="0"/>
              <a:cs typeface="SimSun" panose="02010600030101010101" pitchFamily="2" charset="-122"/>
            </a:endParaRPr>
          </a:p>
          <a:p>
            <a:pPr marL="0" marR="0" indent="0">
              <a:lnSpc>
                <a:spcPct val="115000"/>
              </a:lnSpc>
              <a:spcBef>
                <a:spcPts val="0"/>
              </a:spcBef>
              <a:spcAft>
                <a:spcPts val="1000"/>
              </a:spcAft>
              <a:buNone/>
            </a:pPr>
            <a:r>
              <a:rPr lang="en-US" sz="2000" b="1" dirty="0">
                <a:effectLst/>
                <a:latin typeface="Calibri" panose="020F0502020204030204" pitchFamily="34" charset="0"/>
                <a:ea typeface="Calibri" panose="020F0502020204030204" pitchFamily="34" charset="0"/>
                <a:cs typeface="SimSun" panose="02010600030101010101" pitchFamily="2" charset="-122"/>
              </a:rPr>
              <a:t>CLINIC SUPERVISORS</a:t>
            </a:r>
          </a:p>
          <a:p>
            <a:pPr>
              <a:lnSpc>
                <a:spcPct val="115000"/>
              </a:lnSpc>
              <a:spcBef>
                <a:spcPts val="0"/>
              </a:spcBef>
              <a:spcAft>
                <a:spcPts val="1000"/>
              </a:spcAft>
            </a:pPr>
            <a:r>
              <a:rPr lang="en-US" sz="2000" b="1" dirty="0">
                <a:effectLst/>
                <a:latin typeface="Calibri" panose="020F0502020204030204" pitchFamily="34" charset="0"/>
                <a:ea typeface="Calibri" panose="020F0502020204030204" pitchFamily="34" charset="0"/>
                <a:cs typeface="SimSun" panose="02010600030101010101" pitchFamily="2" charset="-122"/>
              </a:rPr>
              <a:t>DR. IKEDUM</a:t>
            </a:r>
          </a:p>
          <a:p>
            <a:pPr>
              <a:lnSpc>
                <a:spcPct val="115000"/>
              </a:lnSpc>
              <a:spcBef>
                <a:spcPts val="0"/>
              </a:spcBef>
              <a:spcAft>
                <a:spcPts val="1000"/>
              </a:spcAft>
            </a:pPr>
            <a:r>
              <a:rPr lang="en-US" sz="2000" b="1" dirty="0">
                <a:latin typeface="Calibri" panose="020F0502020204030204" pitchFamily="34" charset="0"/>
                <a:ea typeface="Calibri" panose="020F0502020204030204" pitchFamily="34" charset="0"/>
                <a:cs typeface="SimSun" panose="02010600030101010101" pitchFamily="2" charset="-122"/>
              </a:rPr>
              <a:t>MR. IFEANYI</a:t>
            </a:r>
            <a:endParaRPr lang="en-US" sz="2000" b="1" dirty="0">
              <a:effectLst/>
              <a:latin typeface="Calibri" panose="020F0502020204030204" pitchFamily="34" charset="0"/>
              <a:ea typeface="Calibri" panose="020F0502020204030204" pitchFamily="34" charset="0"/>
              <a:cs typeface="SimSun" panose="02010600030101010101" pitchFamily="2" charset="-122"/>
            </a:endParaRPr>
          </a:p>
          <a:p>
            <a:endParaRPr lang="en-US" sz="2000" b="1" dirty="0"/>
          </a:p>
        </p:txBody>
      </p:sp>
    </p:spTree>
    <p:extLst>
      <p:ext uri="{BB962C8B-B14F-4D97-AF65-F5344CB8AC3E}">
        <p14:creationId xmlns:p14="http://schemas.microsoft.com/office/powerpoint/2010/main" val="416283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2998-161A-47E7-8958-71609ADCB0E4}"/>
              </a:ext>
            </a:extLst>
          </p:cNvPr>
          <p:cNvSpPr>
            <a:spLocks noGrp="1"/>
          </p:cNvSpPr>
          <p:nvPr>
            <p:ph type="title"/>
          </p:nvPr>
        </p:nvSpPr>
        <p:spPr/>
        <p:txBody>
          <a:bodyPr/>
          <a:lstStyle/>
          <a:p>
            <a:r>
              <a:rPr lang="en-GB" dirty="0"/>
              <a:t>OUTLINE</a:t>
            </a:r>
            <a:endParaRPr lang="en-US" dirty="0"/>
          </a:p>
        </p:txBody>
      </p:sp>
      <p:sp>
        <p:nvSpPr>
          <p:cNvPr id="3" name="Content Placeholder 2">
            <a:extLst>
              <a:ext uri="{FF2B5EF4-FFF2-40B4-BE49-F238E27FC236}">
                <a16:creationId xmlns:a16="http://schemas.microsoft.com/office/drawing/2014/main" id="{A9609AEA-8B3C-4275-814C-48B73F317C60}"/>
              </a:ext>
            </a:extLst>
          </p:cNvPr>
          <p:cNvSpPr>
            <a:spLocks noGrp="1"/>
          </p:cNvSpPr>
          <p:nvPr>
            <p:ph idx="1"/>
          </p:nvPr>
        </p:nvSpPr>
        <p:spPr>
          <a:xfrm>
            <a:off x="1154954" y="2603501"/>
            <a:ext cx="11037046" cy="3006652"/>
          </a:xfrm>
        </p:spPr>
        <p:txBody>
          <a:bodyPr numCol="2">
            <a:normAutofit fontScale="32500" lnSpcReduction="20000"/>
          </a:bodyPr>
          <a:lstStyle/>
          <a:p>
            <a:r>
              <a:rPr lang="en-GB" sz="7200" dirty="0"/>
              <a:t>METADATA</a:t>
            </a:r>
          </a:p>
          <a:p>
            <a:r>
              <a:rPr lang="en-GB" sz="7200" dirty="0"/>
              <a:t>COLUMN NAMING CONVENTION</a:t>
            </a:r>
          </a:p>
          <a:p>
            <a:r>
              <a:rPr lang="en-GB" sz="7200" dirty="0"/>
              <a:t>NUMBER OF CASES</a:t>
            </a:r>
          </a:p>
          <a:p>
            <a:r>
              <a:rPr lang="en-GB" sz="7200" dirty="0"/>
              <a:t>NUMBER OF DAYS</a:t>
            </a:r>
          </a:p>
          <a:p>
            <a:r>
              <a:rPr lang="en-GB" sz="7200" dirty="0"/>
              <a:t>VISUALIZATION</a:t>
            </a:r>
          </a:p>
          <a:p>
            <a:r>
              <a:rPr lang="en-GB" sz="7200" dirty="0"/>
              <a:t>CHARTS AND RELATIONSHIPS</a:t>
            </a:r>
          </a:p>
          <a:p>
            <a:r>
              <a:rPr lang="en-GB" sz="7200" dirty="0"/>
              <a:t>INSIGHTS</a:t>
            </a:r>
          </a:p>
          <a:p>
            <a:r>
              <a:rPr lang="en-GB" sz="7200" dirty="0"/>
              <a:t>OTHER OBSERVATIONS</a:t>
            </a:r>
          </a:p>
          <a:p>
            <a:r>
              <a:rPr lang="en-GB" sz="7200" dirty="0"/>
              <a:t>RECOMMENDATIONS</a:t>
            </a:r>
          </a:p>
          <a:p>
            <a:r>
              <a:rPr lang="en-GB" sz="7200" dirty="0"/>
              <a:t>CONCLUSION</a:t>
            </a:r>
          </a:p>
          <a:p>
            <a:r>
              <a:rPr lang="en-GB" sz="7200" dirty="0"/>
              <a:t>APPRECIATION</a:t>
            </a:r>
          </a:p>
          <a:p>
            <a:endParaRPr lang="en-GB" sz="7200" dirty="0"/>
          </a:p>
          <a:p>
            <a:endParaRPr lang="en-US" dirty="0"/>
          </a:p>
        </p:txBody>
      </p:sp>
    </p:spTree>
    <p:extLst>
      <p:ext uri="{BB962C8B-B14F-4D97-AF65-F5344CB8AC3E}">
        <p14:creationId xmlns:p14="http://schemas.microsoft.com/office/powerpoint/2010/main" val="297793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1AE6-6946-4A9D-847B-8CD95B94954B}"/>
              </a:ext>
            </a:extLst>
          </p:cNvPr>
          <p:cNvSpPr>
            <a:spLocks noGrp="1"/>
          </p:cNvSpPr>
          <p:nvPr>
            <p:ph type="title"/>
          </p:nvPr>
        </p:nvSpPr>
        <p:spPr/>
        <p:txBody>
          <a:bodyPr/>
          <a:lstStyle/>
          <a:p>
            <a:r>
              <a:rPr lang="en-GB" dirty="0"/>
              <a:t>METADATA</a:t>
            </a:r>
            <a:endParaRPr lang="en-US" dirty="0"/>
          </a:p>
        </p:txBody>
      </p:sp>
      <p:sp>
        <p:nvSpPr>
          <p:cNvPr id="3" name="Content Placeholder 2">
            <a:extLst>
              <a:ext uri="{FF2B5EF4-FFF2-40B4-BE49-F238E27FC236}">
                <a16:creationId xmlns:a16="http://schemas.microsoft.com/office/drawing/2014/main" id="{765EE4C1-E8A0-4F19-BFAD-651F98AEA2F6}"/>
              </a:ext>
            </a:extLst>
          </p:cNvPr>
          <p:cNvSpPr>
            <a:spLocks noGrp="1"/>
          </p:cNvSpPr>
          <p:nvPr>
            <p:ph idx="1"/>
          </p:nvPr>
        </p:nvSpPr>
        <p:spPr/>
        <p:txBody>
          <a:bodyPr>
            <a:normAutofit/>
          </a:bodyPr>
          <a:lstStyle/>
          <a:p>
            <a:pPr>
              <a:lnSpc>
                <a:spcPct val="150000"/>
              </a:lnSpc>
            </a:pPr>
            <a:r>
              <a:rPr lang="en-GB" dirty="0">
                <a:latin typeface="+mj-lt"/>
              </a:rPr>
              <a:t>DATA SOURCE: Camp clinic record</a:t>
            </a:r>
          </a:p>
          <a:p>
            <a:pPr marL="0" marR="0">
              <a:lnSpc>
                <a:spcPct val="150000"/>
              </a:lnSpc>
              <a:spcBef>
                <a:spcPts val="0"/>
              </a:spcBef>
              <a:spcAft>
                <a:spcPts val="1000"/>
              </a:spcAft>
              <a:tabLst>
                <a:tab pos="5943600" algn="r"/>
              </a:tabLst>
            </a:pPr>
            <a:r>
              <a:rPr lang="en-US" sz="1800" dirty="0">
                <a:effectLst/>
                <a:latin typeface="+mj-lt"/>
                <a:ea typeface="Calibri" panose="020F0502020204030204" pitchFamily="34" charset="0"/>
                <a:cs typeface="SimSun" panose="02010600030101010101" pitchFamily="2" charset="-122"/>
              </a:rPr>
              <a:t>SAMPLE– 981 cases seen over the period of time	</a:t>
            </a:r>
          </a:p>
          <a:p>
            <a:pPr marL="0" marR="0">
              <a:lnSpc>
                <a:spcPct val="150000"/>
              </a:lnSpc>
              <a:spcBef>
                <a:spcPts val="0"/>
              </a:spcBef>
              <a:spcAft>
                <a:spcPts val="1000"/>
              </a:spcAft>
            </a:pPr>
            <a:r>
              <a:rPr lang="en-US" sz="1800" dirty="0">
                <a:effectLst/>
                <a:latin typeface="+mj-lt"/>
                <a:ea typeface="Calibri" panose="020F0502020204030204" pitchFamily="34" charset="0"/>
                <a:cs typeface="SimSun" panose="02010600030101010101" pitchFamily="2" charset="-122"/>
              </a:rPr>
              <a:t>TOTAL POPULATION OF CAMP MEMBERS: 1663 people</a:t>
            </a:r>
          </a:p>
          <a:p>
            <a:pPr marL="0" marR="0">
              <a:lnSpc>
                <a:spcPct val="150000"/>
              </a:lnSpc>
              <a:spcBef>
                <a:spcPts val="0"/>
              </a:spcBef>
              <a:spcAft>
                <a:spcPts val="1000"/>
              </a:spcAft>
            </a:pPr>
            <a:r>
              <a:rPr lang="en-US" sz="1800" dirty="0">
                <a:effectLst/>
                <a:latin typeface="+mj-lt"/>
                <a:ea typeface="Calibri" panose="020F0502020204030204" pitchFamily="34" charset="0"/>
                <a:cs typeface="SimSun" panose="02010600030101010101" pitchFamily="2" charset="-122"/>
              </a:rPr>
              <a:t>PERIOD CAPTURED BY ANALYSIS: 18th of March - 4</a:t>
            </a:r>
            <a:r>
              <a:rPr lang="en-US" sz="1800" baseline="30000" dirty="0">
                <a:effectLst/>
                <a:latin typeface="+mj-lt"/>
                <a:ea typeface="Calibri" panose="020F0502020204030204" pitchFamily="34" charset="0"/>
                <a:cs typeface="SimSun" panose="02010600030101010101" pitchFamily="2" charset="-122"/>
              </a:rPr>
              <a:t>th</a:t>
            </a:r>
            <a:r>
              <a:rPr lang="en-US" sz="1800" dirty="0">
                <a:effectLst/>
                <a:latin typeface="+mj-lt"/>
                <a:ea typeface="Calibri" panose="020F0502020204030204" pitchFamily="34" charset="0"/>
                <a:cs typeface="SimSun" panose="02010600030101010101" pitchFamily="2" charset="-122"/>
              </a:rPr>
              <a:t> of April 2022</a:t>
            </a:r>
          </a:p>
          <a:p>
            <a:pPr marL="0" marR="0">
              <a:lnSpc>
                <a:spcPct val="150000"/>
              </a:lnSpc>
              <a:spcBef>
                <a:spcPts val="0"/>
              </a:spcBef>
              <a:spcAft>
                <a:spcPts val="1000"/>
              </a:spcAft>
            </a:pPr>
            <a:r>
              <a:rPr lang="en-US" sz="1800" dirty="0">
                <a:effectLst/>
                <a:latin typeface="+mj-lt"/>
                <a:ea typeface="Calibri" panose="020F0502020204030204" pitchFamily="34" charset="0"/>
                <a:cs typeface="SimSun" panose="02010600030101010101" pitchFamily="2" charset="-122"/>
              </a:rPr>
              <a:t>SWEARING IN DAY: 23</a:t>
            </a:r>
            <a:r>
              <a:rPr lang="en-US" sz="1800" baseline="30000" dirty="0">
                <a:effectLst/>
                <a:latin typeface="+mj-lt"/>
                <a:ea typeface="Calibri" panose="020F0502020204030204" pitchFamily="34" charset="0"/>
                <a:cs typeface="SimSun" panose="02010600030101010101" pitchFamily="2" charset="-122"/>
              </a:rPr>
              <a:t>rd</a:t>
            </a:r>
            <a:r>
              <a:rPr lang="en-US" sz="1800" dirty="0">
                <a:effectLst/>
                <a:latin typeface="+mj-lt"/>
                <a:ea typeface="Calibri" panose="020F0502020204030204" pitchFamily="34" charset="0"/>
                <a:cs typeface="SimSun" panose="02010600030101010101" pitchFamily="2" charset="-122"/>
              </a:rPr>
              <a:t> of March 2022</a:t>
            </a:r>
          </a:p>
          <a:p>
            <a:pPr marL="0" marR="0">
              <a:lnSpc>
                <a:spcPct val="150000"/>
              </a:lnSpc>
              <a:spcBef>
                <a:spcPts val="0"/>
              </a:spcBef>
              <a:spcAft>
                <a:spcPts val="1000"/>
              </a:spcAft>
            </a:pPr>
            <a:r>
              <a:rPr lang="en-GB" dirty="0"/>
              <a:t>LOCATION: Imo State NYSC Orientation Camp, </a:t>
            </a:r>
            <a:r>
              <a:rPr lang="en-GB" dirty="0" err="1"/>
              <a:t>Nkwerre</a:t>
            </a:r>
            <a:r>
              <a:rPr lang="en-GB" dirty="0"/>
              <a:t>, Imo Sta</a:t>
            </a:r>
          </a:p>
          <a:p>
            <a:endParaRPr lang="en-US" dirty="0"/>
          </a:p>
        </p:txBody>
      </p:sp>
    </p:spTree>
    <p:extLst>
      <p:ext uri="{BB962C8B-B14F-4D97-AF65-F5344CB8AC3E}">
        <p14:creationId xmlns:p14="http://schemas.microsoft.com/office/powerpoint/2010/main" val="422469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0ADA-7101-4B07-B2BD-6640128CF5B9}"/>
              </a:ext>
            </a:extLst>
          </p:cNvPr>
          <p:cNvSpPr>
            <a:spLocks noGrp="1"/>
          </p:cNvSpPr>
          <p:nvPr>
            <p:ph type="title"/>
          </p:nvPr>
        </p:nvSpPr>
        <p:spPr/>
        <p:txBody>
          <a:bodyPr/>
          <a:lstStyle/>
          <a:p>
            <a:r>
              <a:rPr lang="en-GB" dirty="0"/>
              <a:t>COLUMN NAMING CONVENTIONS</a:t>
            </a:r>
          </a:p>
        </p:txBody>
      </p:sp>
      <p:sp>
        <p:nvSpPr>
          <p:cNvPr id="3" name="Content Placeholder 2">
            <a:extLst>
              <a:ext uri="{FF2B5EF4-FFF2-40B4-BE49-F238E27FC236}">
                <a16:creationId xmlns:a16="http://schemas.microsoft.com/office/drawing/2014/main" id="{99E62FC0-3A76-43CE-91E2-33F1F60C541B}"/>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Font typeface="Symbol" panose="05050102010706020507" pitchFamily="18" charset="2"/>
              <a:buChar char=""/>
            </a:pPr>
            <a:r>
              <a:rPr lang="en-US" sz="1800" b="1" dirty="0">
                <a:effectLst/>
                <a:latin typeface="+mj-lt"/>
                <a:ea typeface="Calibri" panose="020F0502020204030204" pitchFamily="34" charset="0"/>
                <a:cs typeface="SimSun" panose="02010600030101010101" pitchFamily="2" charset="-122"/>
              </a:rPr>
              <a:t>URTI</a:t>
            </a:r>
            <a:r>
              <a:rPr lang="en-US" sz="1800" dirty="0">
                <a:effectLst/>
                <a:latin typeface="+mj-lt"/>
                <a:ea typeface="Calibri" panose="020F0502020204030204" pitchFamily="34" charset="0"/>
                <a:cs typeface="SimSun" panose="02010600030101010101" pitchFamily="2" charset="-122"/>
              </a:rPr>
              <a:t> – Upper Respiratory Tract Infection which includes patients with signs and symptoms with Rhinitis, Rhinosinusitis, Pharyngitis among others</a:t>
            </a:r>
          </a:p>
          <a:p>
            <a:pPr marL="342900" marR="0" lvl="0" indent="-342900">
              <a:lnSpc>
                <a:spcPct val="115000"/>
              </a:lnSpc>
              <a:spcBef>
                <a:spcPts val="0"/>
              </a:spcBef>
              <a:spcAft>
                <a:spcPts val="0"/>
              </a:spcAft>
              <a:buFont typeface="Symbol" panose="05050102010706020507" pitchFamily="18" charset="2"/>
              <a:buChar char=""/>
            </a:pPr>
            <a:r>
              <a:rPr lang="en-US" sz="1800" b="1" dirty="0">
                <a:effectLst/>
                <a:latin typeface="+mj-lt"/>
                <a:ea typeface="Calibri" panose="020F0502020204030204" pitchFamily="34" charset="0"/>
                <a:cs typeface="SimSun" panose="02010600030101010101" pitchFamily="2" charset="-122"/>
              </a:rPr>
              <a:t>Malaria</a:t>
            </a:r>
            <a:endParaRPr lang="en-US" sz="1800" dirty="0">
              <a:effectLst/>
              <a:latin typeface="+mj-lt"/>
              <a:ea typeface="Calibri" panose="020F0502020204030204" pitchFamily="34" charset="0"/>
              <a:cs typeface="SimSun" panose="02010600030101010101" pitchFamily="2" charset="-122"/>
            </a:endParaRPr>
          </a:p>
          <a:p>
            <a:pPr marL="342900" marR="0" lvl="0" indent="-342900">
              <a:lnSpc>
                <a:spcPct val="115000"/>
              </a:lnSpc>
              <a:spcBef>
                <a:spcPts val="0"/>
              </a:spcBef>
              <a:spcAft>
                <a:spcPts val="0"/>
              </a:spcAft>
              <a:buFont typeface="Symbol" panose="05050102010706020507" pitchFamily="18" charset="2"/>
              <a:buChar char=""/>
            </a:pPr>
            <a:r>
              <a:rPr lang="en-US" sz="1800" b="1" dirty="0">
                <a:effectLst/>
                <a:latin typeface="+mj-lt"/>
                <a:ea typeface="Calibri" panose="020F0502020204030204" pitchFamily="34" charset="0"/>
                <a:cs typeface="SimSun" panose="02010600030101010101" pitchFamily="2" charset="-122"/>
              </a:rPr>
              <a:t>Gastroenteritis</a:t>
            </a:r>
            <a:r>
              <a:rPr lang="en-US" sz="1800" dirty="0">
                <a:effectLst/>
                <a:latin typeface="+mj-lt"/>
                <a:ea typeface="Calibri" panose="020F0502020204030204" pitchFamily="34" charset="0"/>
                <a:cs typeface="SimSun" panose="02010600030101010101" pitchFamily="2" charset="-122"/>
              </a:rPr>
              <a:t> – related – this include patient with acute gastroenteritis, diarrhea, dysentery symptoms and signs.</a:t>
            </a:r>
          </a:p>
          <a:p>
            <a:pPr marL="342900" marR="0" lvl="0" indent="-342900">
              <a:lnSpc>
                <a:spcPct val="115000"/>
              </a:lnSpc>
              <a:spcBef>
                <a:spcPts val="0"/>
              </a:spcBef>
              <a:spcAft>
                <a:spcPts val="0"/>
              </a:spcAft>
              <a:buFont typeface="Symbol" panose="05050102010706020507" pitchFamily="18" charset="2"/>
              <a:buChar char=""/>
            </a:pPr>
            <a:r>
              <a:rPr lang="en-US" sz="1800" b="1" dirty="0">
                <a:effectLst/>
                <a:latin typeface="+mj-lt"/>
                <a:ea typeface="Calibri" panose="020F0502020204030204" pitchFamily="34" charset="0"/>
                <a:cs typeface="SimSun" panose="02010600030101010101" pitchFamily="2" charset="-122"/>
              </a:rPr>
              <a:t>PUD – related</a:t>
            </a:r>
            <a:r>
              <a:rPr lang="en-US" sz="1800" dirty="0">
                <a:effectLst/>
                <a:latin typeface="+mj-lt"/>
                <a:ea typeface="Calibri" panose="020F0502020204030204" pitchFamily="34" charset="0"/>
                <a:cs typeface="SimSun" panose="02010600030101010101" pitchFamily="2" charset="-122"/>
              </a:rPr>
              <a:t> – this include patient with symptoms and signs of Acute Gastritis, Peptic Ulcer Disease, GERD.</a:t>
            </a:r>
          </a:p>
          <a:p>
            <a:pPr marL="342900" marR="0" lvl="0" indent="-342900">
              <a:lnSpc>
                <a:spcPct val="115000"/>
              </a:lnSpc>
              <a:spcBef>
                <a:spcPts val="0"/>
              </a:spcBef>
              <a:spcAft>
                <a:spcPts val="1000"/>
              </a:spcAft>
              <a:buFont typeface="Symbol" panose="05050102010706020507" pitchFamily="18" charset="2"/>
              <a:buChar char=""/>
            </a:pPr>
            <a:r>
              <a:rPr lang="en-US" sz="1800" b="1" dirty="0">
                <a:effectLst/>
                <a:latin typeface="+mj-lt"/>
                <a:ea typeface="Calibri" panose="020F0502020204030204" pitchFamily="34" charset="0"/>
                <a:cs typeface="SimSun" panose="02010600030101010101" pitchFamily="2" charset="-122"/>
              </a:rPr>
              <a:t>Body Pain</a:t>
            </a:r>
            <a:r>
              <a:rPr lang="en-US" sz="1800" dirty="0">
                <a:effectLst/>
                <a:latin typeface="+mj-lt"/>
                <a:ea typeface="Calibri" panose="020F0502020204030204" pitchFamily="34" charset="0"/>
                <a:cs typeface="SimSun" panose="02010600030101010101" pitchFamily="2" charset="-122"/>
              </a:rPr>
              <a:t>: this includes patient with muscle cramps, sprain, joint pains from strenuous physical </a:t>
            </a:r>
            <a:r>
              <a:rPr lang="en-GB" sz="1800" dirty="0">
                <a:effectLst/>
                <a:latin typeface="+mj-lt"/>
                <a:ea typeface="Calibri" panose="020F0502020204030204" pitchFamily="34" charset="0"/>
                <a:cs typeface="SimSun" panose="02010600030101010101" pitchFamily="2" charset="-122"/>
              </a:rPr>
              <a:t>activities</a:t>
            </a:r>
            <a:r>
              <a:rPr lang="en-US" sz="1800" dirty="0">
                <a:effectLst/>
                <a:latin typeface="+mj-lt"/>
                <a:ea typeface="Calibri" panose="020F0502020204030204" pitchFamily="34" charset="0"/>
                <a:cs typeface="SimSun" panose="02010600030101010101" pitchFamily="2" charset="-122"/>
              </a:rPr>
              <a:t>.</a:t>
            </a:r>
          </a:p>
          <a:p>
            <a:r>
              <a:rPr lang="en-US" b="1" dirty="0"/>
              <a:t>Others</a:t>
            </a:r>
            <a:r>
              <a:rPr lang="en-US" dirty="0"/>
              <a:t> includes all other disease condition apart from above-listed</a:t>
            </a:r>
          </a:p>
        </p:txBody>
      </p:sp>
    </p:spTree>
    <p:extLst>
      <p:ext uri="{BB962C8B-B14F-4D97-AF65-F5344CB8AC3E}">
        <p14:creationId xmlns:p14="http://schemas.microsoft.com/office/powerpoint/2010/main" val="330048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093E1F-C209-43FF-8273-F54D4E961920}"/>
              </a:ext>
            </a:extLst>
          </p:cNvPr>
          <p:cNvSpPr>
            <a:spLocks noGrp="1"/>
          </p:cNvSpPr>
          <p:nvPr>
            <p:ph type="ctrTitle"/>
          </p:nvPr>
        </p:nvSpPr>
        <p:spPr/>
        <p:txBody>
          <a:bodyPr/>
          <a:lstStyle/>
          <a:p>
            <a:r>
              <a:rPr lang="en-GB" dirty="0"/>
              <a:t>VISUALIZATION</a:t>
            </a:r>
            <a:br>
              <a:rPr lang="en-GB" dirty="0"/>
            </a:br>
            <a:endParaRPr lang="en-US" dirty="0"/>
          </a:p>
        </p:txBody>
      </p:sp>
      <p:sp>
        <p:nvSpPr>
          <p:cNvPr id="5" name="Subtitle 4">
            <a:extLst>
              <a:ext uri="{FF2B5EF4-FFF2-40B4-BE49-F238E27FC236}">
                <a16:creationId xmlns:a16="http://schemas.microsoft.com/office/drawing/2014/main" id="{C62E095F-2D7B-4C41-82F5-335308456920}"/>
              </a:ext>
            </a:extLst>
          </p:cNvPr>
          <p:cNvSpPr>
            <a:spLocks noGrp="1"/>
          </p:cNvSpPr>
          <p:nvPr>
            <p:ph type="subTitle" idx="1"/>
          </p:nvPr>
        </p:nvSpPr>
        <p:spPr/>
        <p:txBody>
          <a:bodyPr/>
          <a:lstStyle/>
          <a:p>
            <a:r>
              <a:rPr lang="en-GB" dirty="0"/>
              <a:t>Charts, relationships and insight</a:t>
            </a:r>
            <a:endParaRPr lang="en-US" dirty="0"/>
          </a:p>
        </p:txBody>
      </p:sp>
    </p:spTree>
    <p:extLst>
      <p:ext uri="{BB962C8B-B14F-4D97-AF65-F5344CB8AC3E}">
        <p14:creationId xmlns:p14="http://schemas.microsoft.com/office/powerpoint/2010/main" val="1243340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749</TotalTime>
  <Words>1254</Words>
  <Application>Microsoft Office PowerPoint</Application>
  <PresentationFormat>Widescreen</PresentationFormat>
  <Paragraphs>146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Symbol</vt:lpstr>
      <vt:lpstr>Wingdings 3</vt:lpstr>
      <vt:lpstr>Ion Boardroom</vt:lpstr>
      <vt:lpstr>IMO STATE NYSC BATCH A , STREAM 2 ORIENTATION CAMP 2022</vt:lpstr>
      <vt:lpstr>PREFACE</vt:lpstr>
      <vt:lpstr>PREFACE</vt:lpstr>
      <vt:lpstr>CAMP CLINIC PERSONNEL</vt:lpstr>
      <vt:lpstr>CAMP CLINIC PERSONNEL</vt:lpstr>
      <vt:lpstr>OUTLINE</vt:lpstr>
      <vt:lpstr>METADATA</vt:lpstr>
      <vt:lpstr>COLUMN NAMING CONVENTIONS</vt:lpstr>
      <vt:lpstr>VISUALIZATION </vt:lpstr>
      <vt:lpstr>CHART SUMMARY</vt:lpstr>
      <vt:lpstr>PREVALENCE</vt:lpstr>
      <vt:lpstr>BURDEN OF COMMON DISEASE CONDITION IN CAMP PER DAY</vt:lpstr>
      <vt:lpstr>DISEASE BURDEN</vt:lpstr>
      <vt:lpstr>TREND OF THE MOST COMMON DISEASE</vt:lpstr>
      <vt:lpstr>RELATIONSHIP BETWEEN BODY PAINS AND PUD_RELATED CONDITIONS</vt:lpstr>
      <vt:lpstr>COMPARISON BETWEEN GI DISODERS</vt:lpstr>
      <vt:lpstr>INSIGHT </vt:lpstr>
      <vt:lpstr>OTHER OBSERVATIONS </vt:lpstr>
      <vt:lpstr>RECOMMENDATIONS </vt:lpstr>
      <vt:lpstr>RECOMMENDATIONS</vt:lpstr>
      <vt:lpstr>CONCLUSION</vt:lpstr>
      <vt:lpstr>APPRECIATION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IMO STATE NYSC BATCH A , STREAM 2 ORIENTATION CAMP 2022</dc:title>
  <dc:creator>Hardman Victor</dc:creator>
  <cp:lastModifiedBy>Hardman Victor</cp:lastModifiedBy>
  <cp:revision>5</cp:revision>
  <dcterms:created xsi:type="dcterms:W3CDTF">2022-05-03T07:34:34Z</dcterms:created>
  <dcterms:modified xsi:type="dcterms:W3CDTF">2022-05-04T19:58:00Z</dcterms:modified>
</cp:coreProperties>
</file>