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5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96" r:id="rId4"/>
    <p:sldId id="258" r:id="rId5"/>
    <p:sldId id="259" r:id="rId6"/>
    <p:sldId id="32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98" r:id="rId23"/>
    <p:sldId id="276" r:id="rId24"/>
    <p:sldId id="280" r:id="rId25"/>
    <p:sldId id="309" r:id="rId26"/>
    <p:sldId id="281" r:id="rId27"/>
    <p:sldId id="282" r:id="rId28"/>
    <p:sldId id="283" r:id="rId29"/>
    <p:sldId id="284" r:id="rId30"/>
    <p:sldId id="285" r:id="rId31"/>
    <p:sldId id="286" r:id="rId32"/>
    <p:sldId id="310" r:id="rId33"/>
    <p:sldId id="311" r:id="rId34"/>
    <p:sldId id="287" r:id="rId35"/>
    <p:sldId id="299" r:id="rId36"/>
    <p:sldId id="291" r:id="rId37"/>
    <p:sldId id="313" r:id="rId38"/>
    <p:sldId id="316" r:id="rId39"/>
    <p:sldId id="317" r:id="rId40"/>
    <p:sldId id="290" r:id="rId41"/>
    <p:sldId id="319" r:id="rId42"/>
    <p:sldId id="320" r:id="rId43"/>
    <p:sldId id="301" r:id="rId44"/>
    <p:sldId id="304" r:id="rId45"/>
    <p:sldId id="302" r:id="rId46"/>
    <p:sldId id="305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B965F588-45D8-4CFF-B808-A57D985A6314}">
          <p14:sldIdLst>
            <p14:sldId id="256"/>
            <p14:sldId id="257"/>
            <p14:sldId id="296"/>
            <p14:sldId id="258"/>
            <p14:sldId id="259"/>
            <p14:sldId id="322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98"/>
            <p14:sldId id="276"/>
            <p14:sldId id="280"/>
            <p14:sldId id="309"/>
            <p14:sldId id="281"/>
            <p14:sldId id="282"/>
            <p14:sldId id="283"/>
            <p14:sldId id="284"/>
            <p14:sldId id="285"/>
            <p14:sldId id="286"/>
            <p14:sldId id="310"/>
            <p14:sldId id="311"/>
            <p14:sldId id="287"/>
            <p14:sldId id="299"/>
            <p14:sldId id="291"/>
            <p14:sldId id="313"/>
            <p14:sldId id="316"/>
            <p14:sldId id="317"/>
            <p14:sldId id="290"/>
            <p14:sldId id="319"/>
            <p14:sldId id="320"/>
            <p14:sldId id="301"/>
            <p14:sldId id="304"/>
            <p14:sldId id="302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9240" autoAdjust="0"/>
  </p:normalViewPr>
  <p:slideViewPr>
    <p:cSldViewPr snapToGrid="0">
      <p:cViewPr varScale="1">
        <p:scale>
          <a:sx n="135" d="100"/>
          <a:sy n="135" d="100"/>
        </p:scale>
        <p:origin x="92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ele apresenta as seguintes características: (Falar da TABELA).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Além disso, por possuir polos lisos superficiais, apresenta preenchimento entre os </a:t>
            </a:r>
            <a:r>
              <a:rPr lang="pt-BR" dirty="0" err="1"/>
              <a:t>ímas</a:t>
            </a:r>
            <a:r>
              <a:rPr lang="pt-BR" dirty="0"/>
              <a:t> adjacentes com ar, o qual apresenta permeabilidade próxima ao do ímã, não havendo então variação da indutância para diferentes posições.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1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Ler o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153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Explicar a equação rapidamente com base na figura e falando sobre a queda de tensão.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indutância descrita na tabela antes, é equivalente a indutância própria menos a mútua.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08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BEMF Trapezoidal pode ser descrita em função da velocidade angular e da constante de fluxo, em que f é a função que descreve o comportamento trapezoidal.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torque eletromagnético produzido é proporcional à BEMF e corrente de fase e inversamente proporcional à velocidade.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62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figura ao lado pode-se ver o diagrama de forças aplicada em um rotor. Tem-se então o torque eletromagnético no sentido de rotação,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enquanto que o atrito viscoso, a inércia e o torque aplicado pela carga freiam o motor.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771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viabilizar a comutação das fases sem escovas e controlar a frequência e tensão aplicada nos terminais do motor, utiliza-se inversores de frequência associados a este tipo de motor.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Estes inversores são compostos principalmente por um circuito de retificação da tensão de entrada da rede, circuito de comando e 6 interruptores que fazem o acionamento do motor.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Aqui nesta imagem, a representação é feita a partir do estágio de retificação e pode-se ver que cada braço está relacionado a uma fase do motor.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36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 estudo de eficiências é de suma importância que se entenda todas as fontes de perda. Começando pelo inversor, tem-se principalmente as perdas por condução e comutação no interruptor, no caso deste trabalho em um MOSFET,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as mecânicas, tem-se as resistivas, por fricção mecânica nos rolamentos e magnéticas.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16661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perdas por condução são caracterizadas pelo tempo de condução, resistência que o interruptor possui e corrente que é conduzida.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0676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Quando o interruptor for bloqueado, devido a modulação, o motor ainda possui corrente na fase, há a condução desta corrente pelo diodo de corpo </a:t>
            </a:r>
            <a:r>
              <a:rPr lang="pt-BR" dirty="0" err="1"/>
              <a:t>anti-paralelo</a:t>
            </a:r>
            <a:r>
              <a:rPr lang="pt-BR" dirty="0"/>
              <a:t> do interruptor do mesmo braço.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 perda é então proporcional ao tempo que o interruptor está não conduzindo,  queda de tensão de polarização do diodo e corrente que antes passava pelo MOSFET.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327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Por fim, tem-se as perdas por comutação que podem ser vistas na figura. Elas são definidas pelo tempo que o interruptor apresenta para entrada e saída de condução.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Esses valores normalmente são fornecidos pelo fabricante. As perdas então são proporcionais a variação de tensão e corrente durante esses intervalos de tempo.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Ainda também, tem-se a perda causada pelo capacitor parasita no interruptor.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74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2381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254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94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966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946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648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9493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44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551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04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018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0287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311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419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581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561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8056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9141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940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28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2301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As principais vantagens de uso de um MSIP é que ele não apresenta enrolamentos de campo, mas sim ímãs permanentes que produzirão o campo magnético que reagirá com os enrolamentos de armadura.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Além disso, como não apresenta enrolamentos de campo, dispensa a utilização de uma fonte de excitação externa e a utilização de escovas para comutar as fases. Estas serão realizadas através de uso de inversores de frequência.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0970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167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0139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2467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491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Para a </a:t>
            </a:r>
            <a:r>
              <a:rPr lang="pt-BR" dirty="0" err="1"/>
              <a:t>Condiçao</a:t>
            </a:r>
            <a:r>
              <a:rPr lang="pt-BR" dirty="0"/>
              <a:t> de </a:t>
            </a:r>
            <a:r>
              <a:rPr lang="pt-BR" dirty="0" err="1"/>
              <a:t>Setpoint</a:t>
            </a:r>
            <a:r>
              <a:rPr lang="pt-BR" dirty="0"/>
              <a:t> em 1600 RPM e 0.2 </a:t>
            </a:r>
            <a:r>
              <a:rPr lang="pt-BR" dirty="0" err="1"/>
              <a:t>N.m</a:t>
            </a:r>
            <a:r>
              <a:rPr lang="pt-BR" dirty="0"/>
              <a:t>, podemos ver que do ponto de vista do motor, o controle mais eficiente é o Vetorial. Isto ocorre, </a:t>
            </a:r>
            <a:r>
              <a:rPr lang="pt-BR" dirty="0" err="1"/>
              <a:t>pq</a:t>
            </a:r>
            <a:r>
              <a:rPr lang="pt-BR" dirty="0"/>
              <a:t> o vetorial apresenta sempre 3 fases conduzindo, que permite que a corrente eficaz seja menor do que no controle trapezoidal, e é o que pode ser visto na tabela 5. Comparando entre as duas modulações para o vetorial, percebe-se que com SVM o motor se torna menos eficiente. Isto </a:t>
            </a:r>
            <a:r>
              <a:rPr lang="pt-BR" dirty="0" err="1"/>
              <a:t>pq</a:t>
            </a:r>
            <a:r>
              <a:rPr lang="pt-BR" dirty="0"/>
              <a:t> a tensão apresenta maior quantidade de harmônicas, as quais geram componentes harmônicas de corrente desnecessárias, aumentando a corrente eficaz e por consequência as perdas no motor. É interessante perceber também que as componentes harmônicas nas correntes, realmente aumentaram a oscilação no torque eletromagnético produzido, percebendo-se também que a topologia utilizada que teve menor oscilação no torque, é a que teve melhor aproveitamento energético.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Já do ponto de vista do inversor, é possível concluir que a melhor topologia é a trapezoidal com modulação de largura de pulso. Isso se deve ao fato de que esta topologia apresenta um número muito menor de comutações nos interruptores, possuindo menores perdas por comutação e possui somente duas fases conduzindo ao mesmo tempo, ou seja, dois interruptores, enquanto que no vetorial serão sempre 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33784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64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323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objetivo principal deste trabalho é analisar e avaliar a utilização desses tipos de motores com os inversores comerciais existentes e com as técnicas de controle mais difundidas para motores a ímãs permanentes.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75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52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Antes de falarmos sobre os motores síncronos de ímãs permanentes, acho importante relembrar quais as características principais de um motor síncrono convencional.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Ele é composto por enrolamento de armadura e campo, fonte de excitação CC e escovas para comutação. Sua velocidade é proporcional à frequência da corrente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 armadura do motor e por isso é chamado de síncrono.</a:t>
            </a:r>
          </a:p>
        </p:txBody>
      </p:sp>
    </p:spTree>
    <p:extLst>
      <p:ext uri="{BB962C8B-B14F-4D97-AF65-F5344CB8AC3E}">
        <p14:creationId xmlns:p14="http://schemas.microsoft.com/office/powerpoint/2010/main" val="268877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 entanto, por possuir enrolamentos de campo, faz-se necessário a construção de um motor grande, visto que as bobinas ocupam um espaço considerável.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Visando eliminar a utilização dos enrolamentos de campo, começou-se a introduzir ímãs permanentes em pesquisas relacionadas a máquinas elétricas na década de 50.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 tal forma que consegue-se diminuir o tamanho do motor, visto que um ímã possui  maior densidade de energia do que enrolamento de campo. Além disso a remoção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 escovas traz maior segurança na operação pois não produz mais faiscamento e prolonga a vida útil do motor.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21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Dependendo da maneira em que estes ímãs são distribuídos no rotor, eles geram diferentes forças contra eletromotriz. Idealmente, tem-se então o formato trapezoidal com o BLDC e senoidal com o BLAC.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Este trabalho só abordará testes com o motor do tipo BLDC.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515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-15300" y="0"/>
            <a:ext cx="91593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0"/>
            <a:ext cx="9144000" cy="24558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Shape 57"/>
          <p:cNvSpPr txBox="1"/>
          <p:nvPr/>
        </p:nvSpPr>
        <p:spPr>
          <a:xfrm>
            <a:off x="579225" y="352525"/>
            <a:ext cx="8310000" cy="16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3200" dirty="0">
              <a:solidFill>
                <a:srgbClr val="FFFFFF"/>
              </a:solidFill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</a:rPr>
              <a:t>DESENVOLVIMENTO E ANÁLISE DE DIFERENTES TIPOS DE CONTROLE PARA MSIP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2158200" y="2527125"/>
            <a:ext cx="4827600" cy="205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30434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r>
              <a:rPr lang="pt-BR" b="1" dirty="0">
                <a:solidFill>
                  <a:schemeClr val="tx1"/>
                </a:solidFill>
              </a:rPr>
              <a:t>EEL7890 - Trabalho de Conclusão do Curso</a:t>
            </a:r>
          </a:p>
          <a:p>
            <a:pPr algn="ctr">
              <a:lnSpc>
                <a:spcPct val="130434"/>
              </a:lnSpc>
              <a:spcBef>
                <a:spcPts val="800"/>
              </a:spcBef>
              <a:buClr>
                <a:schemeClr val="dk1"/>
              </a:buClr>
              <a:buSzPts val="1100"/>
            </a:pPr>
            <a:endParaRPr lang="pt-B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Victor Eberhardt Menegon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victormenegon.eel@gmail.com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/>
              <a:t>Orientador: Prof. Dr. Marcelo Lobo </a:t>
            </a:r>
            <a:r>
              <a:rPr lang="pt-BR" dirty="0" err="1"/>
              <a:t>Heldwein</a:t>
            </a:r>
            <a:endParaRPr lang="pt-BR" dirty="0"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pt-BR" dirty="0" err="1"/>
              <a:t>Co-orientador</a:t>
            </a:r>
            <a:r>
              <a:rPr lang="pt-BR" dirty="0"/>
              <a:t>: Eng. </a:t>
            </a:r>
            <a:r>
              <a:rPr lang="pt-BR" dirty="0" err="1"/>
              <a:t>Msc</a:t>
            </a:r>
            <a:r>
              <a:rPr lang="pt-BR" dirty="0"/>
              <a:t>. Cláudio Eduardo Soares 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2756475" y="46428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 dirty="0">
                <a:solidFill>
                  <a:schemeClr val="dk1"/>
                </a:solidFill>
              </a:rPr>
              <a:t>Florianópolis, 27 de junho de 2018</a:t>
            </a:r>
            <a:endParaRPr sz="12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DAF8BB-B7E8-47B7-AA1A-B2FF91A1CEB7}"/>
              </a:ext>
            </a:extLst>
          </p:cNvPr>
          <p:cNvSpPr txBox="1"/>
          <p:nvPr/>
        </p:nvSpPr>
        <p:spPr>
          <a:xfrm>
            <a:off x="553980" y="861011"/>
            <a:ext cx="7749039" cy="744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Neste trabalho foi utilizado um motor </a:t>
            </a:r>
            <a:r>
              <a:rPr lang="pt-BR" sz="1600" i="1" dirty="0"/>
              <a:t>BLDC</a:t>
            </a:r>
            <a:r>
              <a:rPr lang="pt-BR" sz="1600" dirty="0"/>
              <a:t> com as seguintes características: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B95EDDA3-900A-4BB4-B528-BD52896E9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16646"/>
                  </p:ext>
                </p:extLst>
              </p:nvPr>
            </p:nvGraphicFramePr>
            <p:xfrm>
              <a:off x="645131" y="2056049"/>
              <a:ext cx="3989730" cy="1645935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2309775">
                      <a:extLst>
                        <a:ext uri="{9D8B030D-6E8A-4147-A177-3AD203B41FA5}">
                          <a16:colId xmlns:a16="http://schemas.microsoft.com/office/drawing/2014/main" val="834052925"/>
                        </a:ext>
                      </a:extLst>
                    </a:gridCol>
                    <a:gridCol w="1679955">
                      <a:extLst>
                        <a:ext uri="{9D8B030D-6E8A-4147-A177-3AD203B41FA5}">
                          <a16:colId xmlns:a16="http://schemas.microsoft.com/office/drawing/2014/main" val="1242001826"/>
                        </a:ext>
                      </a:extLst>
                    </a:gridCol>
                  </a:tblGrid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B [</a:t>
                          </a:r>
                          <a:r>
                            <a:rPr lang="pt-BR" sz="950" dirty="0" err="1">
                              <a:effectLst/>
                            </a:rPr>
                            <a:t>Nm.s</a:t>
                          </a:r>
                          <a:r>
                            <a:rPr lang="pt-BR" sz="950" dirty="0">
                              <a:effectLst/>
                            </a:rPr>
                            <a:t>] – Coeficiente de Atrito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2.8142∙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41961093"/>
                      </a:ext>
                    </a:extLst>
                  </a:tr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J [kgm²] – Momento de Inércia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8.7∙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01461692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Rs [Ω] – Resistência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4.65</m:t>
                                </m:r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5879514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Polos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55472307"/>
                      </a:ext>
                    </a:extLst>
                  </a:tr>
                  <a:tr h="2568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L [H] – Indutância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950">
                                    <a:effectLst/>
                                  </a:rPr>
                                  <m:t>67.6∙</m:t>
                                </m:r>
                                <m:sSup>
                                  <m:sSupPr>
                                    <m:ctrlPr>
                                      <a:rPr lang="pt-BR" sz="950">
                                        <a:effectLst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950">
                                        <a:effectLst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pt-BR" sz="950">
                                        <a:effectLst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413093553"/>
                      </a:ext>
                    </a:extLst>
                  </a:tr>
                  <a:tr h="374126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 err="1">
                              <a:effectLst/>
                            </a:rPr>
                            <a:t>kt</a:t>
                          </a:r>
                          <a14:m>
                            <m:oMath xmlns:m="http://schemas.openxmlformats.org/officeDocument/2006/math">
                              <m:r>
                                <a:rPr lang="pt-BR" sz="950">
                                  <a:effectLst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950">
                                          <a:effectLst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V</m:t>
                                      </m:r>
                                      <m:r>
                                        <a:rPr lang="pt-BR" sz="950">
                                          <a:effectLst/>
                                        </a:rPr>
                                        <m:t>∙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s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pt-BR" sz="950">
                                          <a:effectLst/>
                                        </a:rPr>
                                        <m:t>rad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– Constante de fluxo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0.359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10625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a 5">
                <a:extLst>
                  <a:ext uri="{FF2B5EF4-FFF2-40B4-BE49-F238E27FC236}">
                    <a16:creationId xmlns:a16="http://schemas.microsoft.com/office/drawing/2014/main" id="{B95EDDA3-900A-4BB4-B528-BD52896E9F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7016646"/>
                  </p:ext>
                </p:extLst>
              </p:nvPr>
            </p:nvGraphicFramePr>
            <p:xfrm>
              <a:off x="645131" y="2056049"/>
              <a:ext cx="3989730" cy="1645935"/>
            </p:xfrm>
            <a:graphic>
              <a:graphicData uri="http://schemas.openxmlformats.org/drawingml/2006/table">
                <a:tbl>
                  <a:tblPr firstRow="1" firstCol="1" bandRow="1">
                    <a:tableStyleId>{22838BEF-8BB2-4498-84A7-C5851F593DF1}</a:tableStyleId>
                  </a:tblPr>
                  <a:tblGrid>
                    <a:gridCol w="2309775">
                      <a:extLst>
                        <a:ext uri="{9D8B030D-6E8A-4147-A177-3AD203B41FA5}">
                          <a16:colId xmlns:a16="http://schemas.microsoft.com/office/drawing/2014/main" val="834052925"/>
                        </a:ext>
                      </a:extLst>
                    </a:gridCol>
                    <a:gridCol w="1679955">
                      <a:extLst>
                        <a:ext uri="{9D8B030D-6E8A-4147-A177-3AD203B41FA5}">
                          <a16:colId xmlns:a16="http://schemas.microsoft.com/office/drawing/2014/main" val="1242001826"/>
                        </a:ext>
                      </a:extLst>
                    </a:gridCol>
                  </a:tblGrid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B [</a:t>
                          </a:r>
                          <a:r>
                            <a:rPr lang="pt-BR" sz="950" dirty="0" err="1">
                              <a:effectLst/>
                            </a:rPr>
                            <a:t>Nm.s</a:t>
                          </a:r>
                          <a:r>
                            <a:rPr lang="pt-BR" sz="950" dirty="0">
                              <a:effectLst/>
                            </a:rPr>
                            <a:t>] – Coeficiente de Atrito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2381" r="-725" b="-5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1961093"/>
                      </a:ext>
                    </a:extLst>
                  </a:tr>
                  <a:tr h="25621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J [kgm²] – Momento de Inércia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102381" r="-725" b="-4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1461692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Rs [Ω] – Resistência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202381" r="-725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879514"/>
                      </a:ext>
                    </a:extLst>
                  </a:tr>
                  <a:tr h="2512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Polos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55472307"/>
                      </a:ext>
                    </a:extLst>
                  </a:tr>
                  <a:tr h="256875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L [H] – Indutância de Fase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8043" t="-400000" r="-725" b="-15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093553"/>
                      </a:ext>
                    </a:extLst>
                  </a:tr>
                  <a:tr h="374126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3" t="-338710" r="-7315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0.359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110625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7FE76FD0-67D5-4178-862D-E4CDAA5730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00958" y="1800008"/>
            <a:ext cx="1852295" cy="18415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04F6339-0B4E-4FAB-A0BD-7262428C94F0}"/>
              </a:ext>
            </a:extLst>
          </p:cNvPr>
          <p:cNvSpPr/>
          <p:nvPr/>
        </p:nvSpPr>
        <p:spPr>
          <a:xfrm>
            <a:off x="1332007" y="3701984"/>
            <a:ext cx="2672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1. Parâmetros do motor utilizado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B43AB2C-EA57-42C9-8299-29C66B97E137}"/>
              </a:ext>
            </a:extLst>
          </p:cNvPr>
          <p:cNvSpPr/>
          <p:nvPr/>
        </p:nvSpPr>
        <p:spPr>
          <a:xfrm>
            <a:off x="5151194" y="3701984"/>
            <a:ext cx="31518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2.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BLDC</a:t>
            </a: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 4 polos e ímãs superficiais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2DA29039-9D13-4D44-9DE2-D126EEDE66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45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2B73A95-22F0-421F-8283-FE473B28E652}"/>
              </a:ext>
            </a:extLst>
          </p:cNvPr>
          <p:cNvSpPr/>
          <p:nvPr/>
        </p:nvSpPr>
        <p:spPr>
          <a:xfrm>
            <a:off x="266977" y="737550"/>
            <a:ext cx="8189553" cy="341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Para a dedução do modelo matemático foram consideradas as seguintes simplificações: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fases do estator são simétricas e balanceadas;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Correntes induzidas causadas por componentes harmônicas são desconsideradas;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Perdas no ferro e por dispersão são desconsideradas;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distância angular entre os ímãs é desconsiderada;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Os polos do rotor são lisos e superficiais;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Não há acesso físico ao neutro do motor.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5663C-87D8-4F10-9807-ABA7227EC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42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89098CB-31F6-4048-808A-6FB89C227C37}"/>
                  </a:ext>
                </a:extLst>
              </p:cNvPr>
              <p:cNvSpPr txBox="1"/>
              <p:nvPr/>
            </p:nvSpPr>
            <p:spPr>
              <a:xfrm>
                <a:off x="140609" y="927749"/>
                <a:ext cx="5826798" cy="4208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latin typeface="+mj-lt"/>
                  </a:rPr>
                  <a:t>O modelo matemático trifásico é descrito como (KRISHNAN, 2010):</a:t>
                </a:r>
              </a:p>
              <a:p>
                <a:endParaRPr lang="pt-BR" sz="16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+mj-lt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+mj-lt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+mj-lt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+mj-lt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+mj-lt"/>
                                  </a:rPr>
                                  <m:t>𝑀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pt-BR" i="1">
                              <a:latin typeface="+mj-lt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+mj-lt"/>
                            </a:rPr>
                            <m:t>𝑑</m:t>
                          </m:r>
                        </m:num>
                        <m:den>
                          <m:r>
                            <a:rPr lang="pt-BR" i="1">
                              <a:latin typeface="+mj-lt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+mj-l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+mj-lt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+mj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+mj-lt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+mj-lt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>
                  <a:latin typeface="+mj-lt"/>
                </a:endParaRPr>
              </a:p>
              <a:p>
                <a:pPr algn="ctr"/>
                <a:endParaRPr lang="pt-BR" dirty="0">
                  <a:latin typeface="+mj-lt"/>
                </a:endParaRPr>
              </a:p>
              <a:p>
                <a:pPr algn="ctr"/>
                <a:endParaRPr lang="pt-BR" dirty="0">
                  <a:latin typeface="+mj-lt"/>
                </a:endParaRPr>
              </a:p>
              <a:p>
                <a:pPr algn="ctr"/>
                <a:endParaRPr lang="pt-BR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𝑎𝑛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𝑏𝑛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𝑒</m:t>
                    </m:r>
                    <m:r>
                      <a:rPr lang="pt-BR" i="1"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𝑐𝑛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são as tensões fase-neutro do motor [V];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𝑎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𝑏</m:t>
                        </m:r>
                      </m:sub>
                    </m:sSub>
                    <m:r>
                      <a:rPr lang="pt-BR" i="1">
                        <a:latin typeface="+mj-lt"/>
                      </a:rPr>
                      <m:t> </m:t>
                    </m:r>
                    <m:r>
                      <a:rPr lang="pt-BR" i="1">
                        <a:latin typeface="+mj-lt"/>
                      </a:rPr>
                      <m:t>𝑒</m:t>
                    </m:r>
                    <m:r>
                      <a:rPr lang="pt-BR" i="1">
                        <a:latin typeface="+mj-lt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>
                    <a:latin typeface="+mj-lt"/>
                  </a:rPr>
                  <a:t> são as resistências de cada fase, como o motor é balanceado, as três são iguais [Ω];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+mj-lt"/>
                          </a:rPr>
                        </m:ctrlPr>
                      </m:sSubPr>
                      <m:e>
                        <m:r>
                          <a:rPr lang="pt-BR" i="1">
                            <a:latin typeface="+mj-lt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+mj-lt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pt-BR" dirty="0">
                    <a:latin typeface="+mj-lt"/>
                  </a:rPr>
                  <a:t>são as indutâncias próprias;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i="1">
                        <a:latin typeface="+mj-lt"/>
                      </a:rPr>
                      <m:t>𝑀</m:t>
                    </m:r>
                    <m:r>
                      <a:rPr lang="pt-BR" b="0" i="1" smtClean="0">
                        <a:latin typeface="+mj-lt"/>
                      </a:rPr>
                      <m:t> </m:t>
                    </m:r>
                  </m:oMath>
                </a14:m>
                <a:r>
                  <a:rPr lang="pt-BR" dirty="0">
                    <a:latin typeface="+mj-lt"/>
                  </a:rPr>
                  <a:t>são as indutâncias mútuas.</a:t>
                </a:r>
              </a:p>
              <a:p>
                <a:pPr algn="ctr"/>
                <a:endParaRPr lang="pt-BR" dirty="0">
                  <a:latin typeface="+mj-lt"/>
                </a:endParaRPr>
              </a:p>
              <a:p>
                <a:pPr algn="just"/>
                <a:r>
                  <a:rPr lang="pt-BR" dirty="0">
                    <a:latin typeface="+mj-lt"/>
                  </a:rPr>
                  <a:t> </a:t>
                </a: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89098CB-31F6-4048-808A-6FB89C227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09" y="927749"/>
                <a:ext cx="5826798" cy="4208781"/>
              </a:xfrm>
              <a:prstGeom prst="rect">
                <a:avLst/>
              </a:prstGeom>
              <a:blipFill>
                <a:blip r:embed="rId3"/>
                <a:stretch>
                  <a:fillRect l="-523" t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1E90E636-0998-4BA3-B8BE-B2C34CF2FED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97" y="955750"/>
            <a:ext cx="2949694" cy="32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024D7542-7626-41D7-B12C-E52C5E29BFB3}"/>
              </a:ext>
            </a:extLst>
          </p:cNvPr>
          <p:cNvSpPr/>
          <p:nvPr/>
        </p:nvSpPr>
        <p:spPr>
          <a:xfrm>
            <a:off x="5991906" y="4187750"/>
            <a:ext cx="30732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3. Circuito Elétrico de um motor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BLDC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56461CE-F3F5-41CC-965F-0E5C6654F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14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46C325-02D4-45FE-ABD3-5A33A7D3F10B}"/>
                  </a:ext>
                </a:extLst>
              </p:cNvPr>
              <p:cNvSpPr txBox="1"/>
              <p:nvPr/>
            </p:nvSpPr>
            <p:spPr>
              <a:xfrm>
                <a:off x="567327" y="737550"/>
                <a:ext cx="7381945" cy="4149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1600" dirty="0"/>
                  <a:t>As </a:t>
                </a:r>
                <a:r>
                  <a:rPr lang="pt-BR" sz="1600" i="1" dirty="0" err="1"/>
                  <a:t>BEMFs</a:t>
                </a:r>
                <a:r>
                  <a:rPr lang="pt-BR" sz="1600" i="1" dirty="0"/>
                  <a:t> </a:t>
                </a:r>
                <a:r>
                  <a:rPr lang="pt-BR" sz="1600" dirty="0"/>
                  <a:t>podem ser descritas em função da velocidade ω e da constante de fluxo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/>
                        </m:ctrlPr>
                      </m:sSubPr>
                      <m:e>
                        <m:r>
                          <a:rPr lang="pt-BR" sz="1600" i="1"/>
                          <m:t>𝐾</m:t>
                        </m:r>
                      </m:e>
                      <m:sub>
                        <m:r>
                          <a:rPr lang="pt-BR" sz="1600" i="1"/>
                          <m:t>𝑒</m:t>
                        </m:r>
                      </m:sub>
                    </m:sSub>
                  </m:oMath>
                </a14:m>
                <a:r>
                  <a:rPr lang="pt-BR" sz="1600" dirty="0"/>
                  <a:t> (CHIASSON, 2005) e (KRISHNAN, 2010). </a:t>
                </a:r>
                <a:endParaRPr lang="pt-BR" sz="1600" i="1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𝐸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pt-BR" sz="1600" i="1"/>
                      <m:t>= </m:t>
                    </m:r>
                    <m:r>
                      <m:rPr>
                        <m:sty m:val="p"/>
                      </m:rPr>
                      <a:rPr lang="pt-BR" sz="1600"/>
                      <m:t>ω</m:t>
                    </m:r>
                    <m:sSub>
                      <m:sSubPr>
                        <m:ctrlPr>
                          <a:rPr lang="pt-BR" sz="1600" i="1"/>
                        </m:ctrlPr>
                      </m:sSubPr>
                      <m:e>
                        <m:r>
                          <a:rPr lang="pt-BR" sz="1600" i="1"/>
                          <m:t>𝐾</m:t>
                        </m:r>
                      </m:e>
                      <m:sub>
                        <m:r>
                          <a:rPr lang="pt-BR" sz="1600" i="1"/>
                          <m:t>𝑒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pt-BR" sz="1600" i="1"/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1600" i="1"/>
                            </m:ctrlPr>
                          </m:mP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r>
                                <a:rPr lang="pt-BR" sz="1600" i="1"/>
                                <m:t>(</m:t>
                              </m:r>
                              <m:sSub>
                                <m:sSubPr>
                                  <m:ctrlPr>
                                    <a:rPr lang="pt-BR" sz="1600" i="1"/>
                                  </m:ctrlPr>
                                </m:sSubPr>
                                <m:e>
                                  <m:r>
                                    <a:rPr lang="pt-BR" sz="1600" i="1"/>
                                    <m:t>𝜃</m:t>
                                  </m:r>
                                </m:e>
                                <m:sub>
                                  <m:r>
                                    <a:rPr lang="pt-BR" sz="1600" i="1"/>
                                    <m:t>𝑟</m:t>
                                  </m:r>
                                </m:sub>
                              </m:sSub>
                              <m:r>
                                <a:rPr lang="pt-BR" sz="1600" i="1"/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d>
                                <m:dPr>
                                  <m:ctrlPr>
                                    <a:rPr lang="pt-BR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/>
                                      </m:ctrlPr>
                                    </m:sSubPr>
                                    <m:e>
                                      <m:r>
                                        <a:rPr lang="pt-BR" sz="1600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sz="1600" i="1"/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pt-BR" sz="1600" i="1"/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1600" i="1"/>
                                      </m:ctrlPr>
                                    </m:fPr>
                                    <m:num>
                                      <m:r>
                                        <a:rPr lang="pt-BR" sz="1600" i="1"/>
                                        <m:t>2</m:t>
                                      </m:r>
                                      <m:r>
                                        <a:rPr lang="pt-BR" sz="1600" i="1"/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BR" sz="1600" i="1"/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pt-BR" sz="1600" i="1"/>
                                <m:t>𝑓</m:t>
                              </m:r>
                              <m:d>
                                <m:dPr>
                                  <m:ctrlPr>
                                    <a:rPr lang="pt-BR" sz="16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/>
                                      </m:ctrlPr>
                                    </m:sSubPr>
                                    <m:e>
                                      <m:r>
                                        <a:rPr lang="pt-BR" sz="1600" i="1"/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pt-BR" sz="1600" i="1"/>
                                        <m:t>𝑟</m:t>
                                      </m:r>
                                    </m:sub>
                                  </m:sSub>
                                  <m:r>
                                    <a:rPr lang="pt-BR" sz="1600" i="1"/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sz="1600" i="1"/>
                                      </m:ctrlPr>
                                    </m:fPr>
                                    <m:num>
                                      <m:r>
                                        <a:rPr lang="pt-BR" sz="1600" i="1"/>
                                        <m:t>2</m:t>
                                      </m:r>
                                      <m:r>
                                        <a:rPr lang="pt-BR" sz="1600" i="1"/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BR" sz="1600" i="1"/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sz="1600" dirty="0"/>
                  <a:t>      e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/>
                      <m:t>ω</m:t>
                    </m:r>
                    <m:r>
                      <a:rPr lang="pt-BR" sz="1600"/>
                      <m:t>=</m:t>
                    </m:r>
                    <m:f>
                      <m:fPr>
                        <m:ctrlPr>
                          <a:rPr lang="pt-BR" sz="1600" i="1"/>
                        </m:ctrlPr>
                      </m:fPr>
                      <m:num>
                        <m:r>
                          <a:rPr lang="pt-BR" sz="1600" i="1"/>
                          <m:t>𝑑</m:t>
                        </m:r>
                        <m:sSub>
                          <m:sSubPr>
                            <m:ctrlPr>
                              <a:rPr lang="pt-BR" sz="1600" i="1"/>
                            </m:ctrlPr>
                          </m:sSubPr>
                          <m:e>
                            <m:r>
                              <a:rPr lang="pt-BR" sz="1600" i="1"/>
                              <m:t>𝜃</m:t>
                            </m:r>
                          </m:e>
                          <m:sub>
                            <m:r>
                              <a:rPr lang="pt-BR" sz="1600" i="1"/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pt-BR" sz="1600" i="1"/>
                          <m:t>𝑑𝑡</m:t>
                        </m:r>
                      </m:den>
                    </m:f>
                  </m:oMath>
                </a14:m>
                <a:endParaRPr lang="pt-BR" sz="1600" dirty="0"/>
              </a:p>
              <a:p>
                <a:pPr algn="ctr">
                  <a:lnSpc>
                    <a:spcPct val="150000"/>
                  </a:lnSpc>
                </a:pPr>
                <a:endParaRPr lang="pt-BR" sz="1600" dirty="0"/>
              </a:p>
              <a:p>
                <a:pPr algn="just">
                  <a:lnSpc>
                    <a:spcPct val="150000"/>
                  </a:lnSpc>
                </a:pPr>
                <a:r>
                  <a:rPr lang="pt-BR" sz="1600" dirty="0"/>
                  <a:t>Já o torque eletromagnético produzido é descrito por: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/>
                          </m:ctrlPr>
                        </m:sSubPr>
                        <m:e>
                          <m:r>
                            <a:rPr lang="pt-BR" i="1"/>
                            <m:t>𝑇</m:t>
                          </m:r>
                        </m:e>
                        <m:sub>
                          <m:r>
                            <a:rPr lang="pt-BR" i="1"/>
                            <m:t>𝑒</m:t>
                          </m:r>
                        </m:sub>
                      </m:sSub>
                      <m:r>
                        <a:rPr lang="pt-BR" i="1"/>
                        <m:t>=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𝑃</m:t>
                          </m:r>
                        </m:num>
                        <m:den>
                          <m:r>
                            <a:rPr lang="pt-BR" i="1"/>
                            <m:t>2</m:t>
                          </m:r>
                        </m:den>
                      </m:f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/>
                            <m:t>ω</m:t>
                          </m:r>
                        </m:den>
                      </m:f>
                      <m:d>
                        <m:dPr>
                          <m:ctrlPr>
                            <a:rPr lang="pt-BR" i="1"/>
                          </m:ctrlPr>
                        </m:dPr>
                        <m:e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𝑎</m:t>
                              </m:r>
                            </m:sub>
                          </m:sSub>
                          <m:r>
                            <a:rPr lang="pt-BR" i="1"/>
                            <m:t>+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𝑏</m:t>
                              </m:r>
                            </m:sub>
                          </m:sSub>
                          <m:r>
                            <a:rPr lang="pt-BR" i="1"/>
                            <m:t>+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𝐸</m:t>
                              </m:r>
                            </m:e>
                            <m:sub>
                              <m:r>
                                <a:rPr lang="pt-BR" i="1"/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𝑖</m:t>
                              </m:r>
                            </m:e>
                            <m:sub>
                              <m:r>
                                <a:rPr lang="pt-BR" i="1"/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600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246C325-02D4-45FE-ABD3-5A33A7D3F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27" y="737550"/>
                <a:ext cx="7381945" cy="4149534"/>
              </a:xfrm>
              <a:prstGeom prst="rect">
                <a:avLst/>
              </a:prstGeom>
              <a:blipFill>
                <a:blip r:embed="rId3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60A856-8B24-4D70-A7C2-38A707CBE6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05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2.2. Modelo Matemático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47A23D-4944-4303-9984-F6209BEEC0D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875" y="864714"/>
            <a:ext cx="2406030" cy="175207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EBB040-530C-4585-BB55-107DDCE0AD37}"/>
              </a:ext>
            </a:extLst>
          </p:cNvPr>
          <p:cNvSpPr txBox="1"/>
          <p:nvPr/>
        </p:nvSpPr>
        <p:spPr>
          <a:xfrm>
            <a:off x="423420" y="1200528"/>
            <a:ext cx="5146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/>
              <a:t>Já a equação mecânica é descrita com base nas forças aplicadas, as quais podem ser vistas na figura ao lado.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93B118B-9820-4DB0-B699-EB9024510411}"/>
                  </a:ext>
                </a:extLst>
              </p:cNvPr>
              <p:cNvSpPr/>
              <p:nvPr/>
            </p:nvSpPr>
            <p:spPr>
              <a:xfrm>
                <a:off x="1723473" y="2196345"/>
                <a:ext cx="1839221" cy="5013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J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93B118B-9820-4DB0-B699-EB902451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473" y="2196345"/>
                <a:ext cx="1839221" cy="501356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72D0A1B-FA0E-4383-B0A3-6553D72B304E}"/>
                  </a:ext>
                </a:extLst>
              </p:cNvPr>
              <p:cNvSpPr/>
              <p:nvPr/>
            </p:nvSpPr>
            <p:spPr>
              <a:xfrm>
                <a:off x="370280" y="2862522"/>
                <a:ext cx="5903705" cy="1336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coeficiente de atrito viscoso nos acoplamentos do motor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Nm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rad</m:t>
                            </m:r>
                          </m:den>
                        </m:f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a constante de inércia do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kg</m:t>
                        </m:r>
                        <m:sSup>
                          <m:sSup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pt-BR" sz="16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torque aplicado pela carga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pt-BR" sz="16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pt-BR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F72D0A1B-FA0E-4383-B0A3-6553D72B3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0" y="2862522"/>
                <a:ext cx="5903705" cy="1336841"/>
              </a:xfrm>
              <a:prstGeom prst="rect">
                <a:avLst/>
              </a:prstGeom>
              <a:blipFill>
                <a:blip r:embed="rId5"/>
                <a:stretch>
                  <a:fillRect b="-5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636DE5AF-46CB-4866-915A-84565F75D39B}"/>
              </a:ext>
            </a:extLst>
          </p:cNvPr>
          <p:cNvSpPr/>
          <p:nvPr/>
        </p:nvSpPr>
        <p:spPr>
          <a:xfrm>
            <a:off x="6080341" y="2559201"/>
            <a:ext cx="3063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4. Diagrama de forças atuantes no rotor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668D56B-BB28-46A8-ABC7-E1079A0A93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81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2.3. Inversor de Frequência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6D59B9-7FC5-481F-8593-64012A9884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25" y="2938197"/>
            <a:ext cx="3886200" cy="180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9CF383-ED4E-4906-B16C-BC7411474AE2}"/>
              </a:ext>
            </a:extLst>
          </p:cNvPr>
          <p:cNvSpPr/>
          <p:nvPr/>
        </p:nvSpPr>
        <p:spPr>
          <a:xfrm>
            <a:off x="2947425" y="4587708"/>
            <a:ext cx="30332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5. Modelo simplificado inversor-motor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201CE8-7B35-4507-80F2-F99FDDB2C16B}"/>
              </a:ext>
            </a:extLst>
          </p:cNvPr>
          <p:cNvSpPr txBox="1"/>
          <p:nvPr/>
        </p:nvSpPr>
        <p:spPr>
          <a:xfrm>
            <a:off x="580677" y="807609"/>
            <a:ext cx="7729016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Possibilita variação de frequência e tensão aplicada nos terminais do motor;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a comutação das fases sem as escovas;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Composto principalmente por: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Circuito de retificação da tensão de entrada da rede;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Circuito de comando;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- 6 interruptores que fazem o acionamento do motor.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0E138D7-CD85-4F67-9852-308883473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8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5A537FA-0E5C-4A31-B031-756FD4B3DFB2}"/>
              </a:ext>
            </a:extLst>
          </p:cNvPr>
          <p:cNvSpPr txBox="1"/>
          <p:nvPr/>
        </p:nvSpPr>
        <p:spPr>
          <a:xfrm>
            <a:off x="487235" y="894377"/>
            <a:ext cx="7895877" cy="374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Como o objetivo deste trabalho é analisar e concluir qual a melhor estratégia de controle para uma dada condição de contorno, é de suma importância que as perdas sejam entendidas, por isso elas foram divididas em: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Perdas no Inversor de Frequência, as quais foram modeladas considerando a utilização de </a:t>
            </a:r>
            <a:r>
              <a:rPr lang="pt-BR" dirty="0" err="1"/>
              <a:t>MOSFETs</a:t>
            </a:r>
            <a:r>
              <a:rPr lang="pt-BR" dirty="0"/>
              <a:t> como interruptores: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Condução;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Comutação;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Perdas no Motor: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Resistivas;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por fricção mecânica nos rolamentos;</a:t>
            </a:r>
          </a:p>
          <a:p>
            <a:pPr>
              <a:lnSpc>
                <a:spcPct val="150000"/>
              </a:lnSpc>
            </a:pPr>
            <a:r>
              <a:rPr lang="pt-BR" dirty="0"/>
              <a:t>      - Perdas magnéticas.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7F2CC5-B5E6-42DD-A271-5E71361414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92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Condução no interruptor quando está em estágio de condução.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8D0454B-6998-4CD2-BB63-6D97009F0253}"/>
                  </a:ext>
                </a:extLst>
              </p:cNvPr>
              <p:cNvSpPr/>
              <p:nvPr/>
            </p:nvSpPr>
            <p:spPr>
              <a:xfrm>
                <a:off x="2470900" y="1857887"/>
                <a:ext cx="3358035" cy="756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𝐷𝑆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8D0454B-6998-4CD2-BB63-6D97009F0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00" y="1857887"/>
                <a:ext cx="3358035" cy="756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/>
              <p:nvPr/>
            </p:nvSpPr>
            <p:spPr>
              <a:xfrm>
                <a:off x="184900" y="3015413"/>
                <a:ext cx="4572000" cy="12282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o tempo em que o interruptor está conduzindo;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período de comutação do inversor;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resistência que caracteriza o MOSFET enquanto este conduz;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corrente conduzida pelo MOSFET.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00" y="3015413"/>
                <a:ext cx="4572000" cy="1228221"/>
              </a:xfrm>
              <a:prstGeom prst="rect">
                <a:avLst/>
              </a:prstGeom>
              <a:blipFill>
                <a:blip r:embed="rId4"/>
                <a:stretch>
                  <a:fillRect l="-400" t="-995" r="-400" b="-2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F4F26D33-17D5-4BDA-B8C8-7F2B63D17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944" y="2614376"/>
            <a:ext cx="3528884" cy="208378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2723F73-EE63-448F-93CD-A684DAF62230}"/>
              </a:ext>
            </a:extLst>
          </p:cNvPr>
          <p:cNvSpPr/>
          <p:nvPr/>
        </p:nvSpPr>
        <p:spPr>
          <a:xfrm>
            <a:off x="5197313" y="4622609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7. Etapas de condução dos interruptores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8D07694-A089-49BA-AFCB-8FBCCD250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996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1154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Condução pelo diodo de corpo </a:t>
            </a:r>
            <a:r>
              <a:rPr lang="pt-BR" sz="1600" dirty="0" err="1"/>
              <a:t>anti-paralelo</a:t>
            </a:r>
            <a:r>
              <a:rPr lang="pt-BR" sz="1600" dirty="0"/>
              <a:t> quando o interruptor está em operação de não condução.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/>
              <p:nvPr/>
            </p:nvSpPr>
            <p:spPr>
              <a:xfrm>
                <a:off x="203725" y="3541358"/>
                <a:ext cx="4568690" cy="1404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𝐷𝑆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o tempo em que o interruptor está conduzindo;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o período de comutação do inversor;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𝑉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tensão de polarização do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𝐼</m:t>
                        </m:r>
                      </m:e>
                      <m:sub>
                        <m:r>
                          <a:rPr lang="pt-BR" i="1"/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é a corrente que antes passava pelo MOSFET e agora é conduzida pelo diodo </a:t>
                </a:r>
                <a:r>
                  <a:rPr lang="pt-BR" dirty="0" err="1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anti-paralelo</a:t>
                </a:r>
                <a:r>
                  <a:rPr lang="pt-BR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9ABE602-4520-4CAC-98CE-8E204D53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5" y="3541358"/>
                <a:ext cx="4568690" cy="1404552"/>
              </a:xfrm>
              <a:prstGeom prst="rect">
                <a:avLst/>
              </a:prstGeom>
              <a:blipFill>
                <a:blip r:embed="rId3"/>
                <a:stretch>
                  <a:fillRect l="-400" t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8F98244-D903-41FA-BFF0-A5CB70C09F23}"/>
                  </a:ext>
                </a:extLst>
              </p:cNvPr>
              <p:cNvSpPr/>
              <p:nvPr/>
            </p:nvSpPr>
            <p:spPr>
              <a:xfrm>
                <a:off x="2802164" y="2054541"/>
                <a:ext cx="2603983" cy="7900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68F98244-D903-41FA-BFF0-A5CB70C09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64" y="2054541"/>
                <a:ext cx="2603983" cy="79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8D376CAE-334B-4EBB-A3BC-C362E5C34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128" y="2677325"/>
            <a:ext cx="3528884" cy="2083783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9484DF86-232C-4414-A5C9-0A1718E44E84}"/>
              </a:ext>
            </a:extLst>
          </p:cNvPr>
          <p:cNvSpPr/>
          <p:nvPr/>
        </p:nvSpPr>
        <p:spPr>
          <a:xfrm>
            <a:off x="5421937" y="4736451"/>
            <a:ext cx="3084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8. Etapas de condução dos interruptores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1A8AB9-32DC-459E-9AF9-809FE34066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37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219435" cy="785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Inversor de Frequência:</a:t>
            </a:r>
          </a:p>
          <a:p>
            <a:pPr>
              <a:lnSpc>
                <a:spcPct val="150000"/>
              </a:lnSpc>
            </a:pPr>
            <a:r>
              <a:rPr lang="pt-BR" sz="1600" b="1" dirty="0"/>
              <a:t>      </a:t>
            </a:r>
            <a:r>
              <a:rPr lang="pt-BR" sz="1600" dirty="0"/>
              <a:t>- Perdas por Comutação.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24F09AA-954B-4D16-BB65-25D171144E10}"/>
                  </a:ext>
                </a:extLst>
              </p:cNvPr>
              <p:cNvSpPr/>
              <p:nvPr/>
            </p:nvSpPr>
            <p:spPr>
              <a:xfrm>
                <a:off x="42573" y="1878077"/>
                <a:ext cx="9043554" cy="6868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12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120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𝑅𝐼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𝑅𝐼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𝐹𝑉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𝐹𝑉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𝑅𝑉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d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𝑜𝑓𝑓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pt-BR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𝑅𝑉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𝐹𝐼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  <m:f>
                                <m:f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𝑠𝑤</m:t>
                                          </m:r>
                                        </m:e>
                                        <m:sub>
                                          <m:r>
                                            <a:rPr lang="pt-BR" sz="1200" i="1">
                                              <a:latin typeface="Cambria Math" panose="02040503050406030204" pitchFamily="18" charset="0"/>
                                            </a:rPr>
                                            <m:t>𝑜𝑛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sz="1200" i="1">
                                          <a:latin typeface="Cambria Math" panose="02040503050406030204" pitchFamily="18" charset="0"/>
                                        </a:rPr>
                                        <m:t>𝐹𝐼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pt-BR" sz="1200" i="1"/>
                            <m:t>+</m:t>
                          </m:r>
                          <m:f>
                            <m:fPr>
                              <m:ctrlPr>
                                <a:rPr lang="pt-BR" sz="1200" i="1"/>
                              </m:ctrlPr>
                            </m:fPr>
                            <m:num>
                              <m:r>
                                <a:rPr lang="pt-BR" sz="1200" i="1"/>
                                <m:t>1</m:t>
                              </m:r>
                            </m:num>
                            <m:den>
                              <m:r>
                                <a:rPr lang="pt-BR" sz="1200" i="1"/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1200" i="1"/>
                              </m:ctrlPr>
                            </m:sSubPr>
                            <m:e>
                              <m:r>
                                <a:rPr lang="pt-BR" sz="1200" i="1"/>
                                <m:t>𝐶</m:t>
                              </m:r>
                            </m:e>
                            <m:sub>
                              <m:r>
                                <a:rPr lang="pt-BR" sz="1200" i="1"/>
                                <m:t>𝑜𝑠𝑠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pt-BR" sz="1200" i="1"/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200" i="1"/>
                                  </m:ctrlPr>
                                </m:sSubPr>
                                <m:e>
                                  <m:r>
                                    <a:rPr lang="pt-BR" sz="1200" i="1"/>
                                    <m:t>𝑉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200" i="1"/>
                                      </m:ctrlPr>
                                    </m:sSubPr>
                                    <m:e>
                                      <m:r>
                                        <a:rPr lang="pt-BR" sz="1200" i="1"/>
                                        <m:t>𝑠𝑤</m:t>
                                      </m:r>
                                    </m:e>
                                    <m:sub>
                                      <m:r>
                                        <a:rPr lang="pt-BR" sz="1200" i="1"/>
                                        <m:t>𝑜𝑓𝑓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sup>
                              <m:r>
                                <a:rPr lang="pt-BR" sz="1200" i="1"/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024F09AA-954B-4D16-BB65-25D171144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" y="1878077"/>
                <a:ext cx="9043554" cy="686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16C220-F154-40A0-AF7E-100BFAF163EB}"/>
                  </a:ext>
                </a:extLst>
              </p:cNvPr>
              <p:cNvSpPr/>
              <p:nvPr/>
            </p:nvSpPr>
            <p:spPr>
              <a:xfrm>
                <a:off x="413815" y="2911386"/>
                <a:ext cx="7288503" cy="1878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frequência de comutação;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𝑅𝐼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corrente demora até atingir o valor de condução;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𝐹𝑉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tensão demora até atingir a tensão de condução;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𝑅𝑉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tensão demora para assumir o valor em aberto;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𝐹𝐼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tempo que a corrente demora até ser extinguida;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𝑜𝑛</m:t>
                            </m:r>
                          </m:sub>
                        </m:sSub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corrente que o </a:t>
                </a:r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interruptor</a:t>
                </a: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conduz quando fechado;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queda de tensão sobre o interruptor quando este conduz;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𝑜𝑓𝑓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tensão sobre o </a:t>
                </a:r>
                <a:r>
                  <a:rPr lang="pt-BR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interruptor</a:t>
                </a:r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quando este não conduz.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7916C220-F154-40A0-AF7E-100BFAF16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15" y="2911386"/>
                <a:ext cx="7288503" cy="1878015"/>
              </a:xfrm>
              <a:prstGeom prst="rect">
                <a:avLst/>
              </a:prstGeom>
              <a:blipFill>
                <a:blip r:embed="rId4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489E6E0C-7882-4AC8-B56B-B2583CFA7DF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73" y="2688270"/>
            <a:ext cx="3486804" cy="21545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3CFD6965-18E0-41D8-9ACC-2A77F5592A28}"/>
              </a:ext>
            </a:extLst>
          </p:cNvPr>
          <p:cNvSpPr/>
          <p:nvPr/>
        </p:nvSpPr>
        <p:spPr>
          <a:xfrm>
            <a:off x="4902385" y="469123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9. Ilustração de caráter didático para representar os períodos com perdas no Inversor.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9D6AEC-E87C-4F1B-9853-7FD346BFB4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3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1EB2A-FB1C-4449-975A-D1C13C7AB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87001" y="899866"/>
            <a:ext cx="8116135" cy="1114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Motor: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- Perdas Resistivas.</a:t>
            </a:r>
          </a:p>
          <a:p>
            <a:pPr>
              <a:lnSpc>
                <a:spcPct val="150000"/>
              </a:lnSpc>
            </a:pPr>
            <a:r>
              <a:rPr lang="pt-BR" dirty="0"/>
              <a:t>Ao considerar que o motor possui fases balanceadas, as correntes eficazes de fase são iguais.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C751290-01CA-4E52-8751-BA23ABB77021}"/>
                  </a:ext>
                </a:extLst>
              </p:cNvPr>
              <p:cNvSpPr/>
              <p:nvPr/>
            </p:nvSpPr>
            <p:spPr>
              <a:xfrm>
                <a:off x="697480" y="3528461"/>
                <a:ext cx="4572000" cy="542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resistência de fase;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𝑓𝑎𝑠𝑒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𝑟𝑚𝑠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corrente eficaz de fase.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C751290-01CA-4E52-8751-BA23ABB77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0" y="3528461"/>
                <a:ext cx="4572000" cy="542777"/>
              </a:xfrm>
              <a:prstGeom prst="rect">
                <a:avLst/>
              </a:prstGeom>
              <a:blipFill>
                <a:blip r:embed="rId3"/>
                <a:stretch>
                  <a:fillRect t="-2247" b="-67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A8FDE1C-FDC7-4A32-BE4C-5E62D2CB816C}"/>
                  </a:ext>
                </a:extLst>
              </p:cNvPr>
              <p:cNvSpPr/>
              <p:nvPr/>
            </p:nvSpPr>
            <p:spPr>
              <a:xfrm>
                <a:off x="3597483" y="2571750"/>
                <a:ext cx="1933734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FA8FDE1C-FDC7-4A32-BE4C-5E62D2CB8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483" y="2571750"/>
                <a:ext cx="1933734" cy="353366"/>
              </a:xfrm>
              <a:prstGeom prst="rect">
                <a:avLst/>
              </a:prstGeom>
              <a:blipFill>
                <a:blip r:embed="rId4"/>
                <a:stretch>
                  <a:fillRect t="-87931" b="-127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4B40E-1132-40CA-9DD5-E39F67EF70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329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2.4. Perdas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64D8A8-34B3-4D30-9BBF-9306975F56C9}"/>
              </a:ext>
            </a:extLst>
          </p:cNvPr>
          <p:cNvSpPr/>
          <p:nvPr/>
        </p:nvSpPr>
        <p:spPr>
          <a:xfrm>
            <a:off x="203725" y="832800"/>
            <a:ext cx="8116135" cy="3739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Perdas no Motor: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1600" dirty="0"/>
              <a:t>     - Perdas por fricção mecânica nos rolamentos presentes nos acoplamentos do motor, no encoder utilizado, torquímetro e freio de histerese;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- Perdas Magnéticas são principalmente causadas pelas perdas por histerese , as quais ocorrem devido à variação de fluxo que o núcleo do estator percebe, e corrente de </a:t>
            </a:r>
            <a:r>
              <a:rPr lang="pt-BR" sz="1600" dirty="0" err="1"/>
              <a:t>Focault</a:t>
            </a:r>
            <a:r>
              <a:rPr lang="pt-BR" sz="1600" dirty="0"/>
              <a:t>, as quais são causadas por correntes parasitas induzidas (KRISHNAN, 2010);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- Neste trabalho se considerou que o que não era causado pela perda resistiva, era causado por estas duas últimas componentes de perdas.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6CE883-1993-440D-BD1E-A6077383F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5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2763DD-07E7-40DD-B276-DA7DEB16BD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14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3.1. Condição de Máxima Eficiência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673948F-4CDC-489E-80EE-C447DC8075D6}"/>
              </a:ext>
            </a:extLst>
          </p:cNvPr>
          <p:cNvSpPr txBox="1"/>
          <p:nvPr/>
        </p:nvSpPr>
        <p:spPr>
          <a:xfrm>
            <a:off x="766378" y="1440414"/>
            <a:ext cx="7395294" cy="2632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Fator de Potência Unitário entre corrente de fase e </a:t>
            </a:r>
            <a:r>
              <a:rPr lang="pt-BR" sz="1600" i="1" dirty="0"/>
              <a:t>BEMF</a:t>
            </a:r>
            <a:r>
              <a:rPr lang="pt-BR" sz="1600" dirty="0"/>
              <a:t> (ERICKSON; MAKSIMOVIC, 2001);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Encontrar o compromisso entre menor corrente eficaz e maior </a:t>
            </a:r>
            <a:r>
              <a:rPr lang="pt-BR" sz="1600" i="1" dirty="0"/>
              <a:t>BEMF</a:t>
            </a:r>
            <a:r>
              <a:rPr lang="pt-BR" sz="1600" dirty="0"/>
              <a:t>, pois para se produzir o mesmo torque eletromagnético, um aumento na </a:t>
            </a:r>
            <a:r>
              <a:rPr lang="pt-BR" sz="1600" i="1" dirty="0"/>
              <a:t>BEMF</a:t>
            </a:r>
            <a:r>
              <a:rPr lang="pt-BR" sz="1600" dirty="0"/>
              <a:t> traz mais perdas magnéticas, enquanto que uma menor corrente eficaz traz menos perdas resistivas.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F090F-5260-4EAB-A58E-148C44C38E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6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264EF86-62EA-4903-BDA1-B6E76A60D564}"/>
              </a:ext>
            </a:extLst>
          </p:cNvPr>
          <p:cNvSpPr txBox="1"/>
          <p:nvPr/>
        </p:nvSpPr>
        <p:spPr>
          <a:xfrm>
            <a:off x="473886" y="781950"/>
            <a:ext cx="7749040" cy="2031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Amplamente utilizado na indústria;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Aproveitamento da tensão induzida do motor </a:t>
            </a:r>
            <a:r>
              <a:rPr lang="pt-BR" i="1" dirty="0"/>
              <a:t>BLDC </a:t>
            </a:r>
            <a:r>
              <a:rPr lang="pt-BR" dirty="0"/>
              <a:t>(KRISHNAN, 2010), as quais idealmente possuem defasamento perfeito de 120º entre si;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Deve-se aplicar corrente de fase constante, quando a </a:t>
            </a:r>
            <a:r>
              <a:rPr lang="pt-BR" i="1" dirty="0"/>
              <a:t>BEMF</a:t>
            </a:r>
            <a:r>
              <a:rPr lang="pt-BR" dirty="0"/>
              <a:t> de fase também é;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Utilização de controlador PI, o qual tem como ação de controle um valor de tensão a ser aplicada ao motor e, para isto, foi utilizada a modulação de largura de pulso (PWM).</a:t>
            </a:r>
            <a:r>
              <a:rPr lang="pt-BR" sz="1600" dirty="0"/>
              <a:t>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961570A-294A-4CC7-9DE6-DBF7B97FE0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6" y="2892988"/>
            <a:ext cx="4865675" cy="16918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076DEFF-22DC-4E99-AD89-4C3B5C8019B3}"/>
              </a:ext>
            </a:extLst>
          </p:cNvPr>
          <p:cNvSpPr/>
          <p:nvPr/>
        </p:nvSpPr>
        <p:spPr>
          <a:xfrm>
            <a:off x="1120820" y="4524717"/>
            <a:ext cx="36647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10. Diagrama de Blocos do Controle Trapezoidal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12D5F00-6780-4038-8196-9C9BBCAD75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3FCF04-0F04-4090-8905-158B5EC96A6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63" y="2941121"/>
            <a:ext cx="2231180" cy="19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F913D3B-BE6B-482F-8E14-40DAD02B31BB}"/>
              </a:ext>
            </a:extLst>
          </p:cNvPr>
          <p:cNvSpPr/>
          <p:nvPr/>
        </p:nvSpPr>
        <p:spPr>
          <a:xfrm>
            <a:off x="5843727" y="4801716"/>
            <a:ext cx="20794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11. </a:t>
            </a:r>
            <a:r>
              <a:rPr lang="pt-BR" sz="12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fase ideal</a:t>
            </a:r>
            <a:endParaRPr lang="pt-BR" sz="12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650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F7D4FB-8BDB-4DF9-8480-CCB9DA3F59DB}"/>
              </a:ext>
            </a:extLst>
          </p:cNvPr>
          <p:cNvSpPr txBox="1"/>
          <p:nvPr/>
        </p:nvSpPr>
        <p:spPr>
          <a:xfrm>
            <a:off x="415969" y="651511"/>
            <a:ext cx="8096111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Porém na prática surgem algumas não idealidades que devem ser consideradas (PILLAY; KRISHNAN, 1988):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 comutação gera componentes harmônicas nas correntes, as quais perturbam o torque, gerando ondulações no torque eletromagnético final;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As correntes não variam instantaneamente devido à indutâncias;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extremamente difícil posicionar os ímãs corretamente, acarretando em deformações na </a:t>
            </a:r>
            <a:r>
              <a:rPr lang="pt-BR" i="1" dirty="0"/>
              <a:t>BEMF </a:t>
            </a:r>
            <a:r>
              <a:rPr lang="pt-BR" dirty="0"/>
              <a:t>(KRISHNAN, 2010).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2B2507-B8A4-4477-8EC4-630773A419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32177" y="2657368"/>
            <a:ext cx="4240065" cy="216344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6977CE6-71F9-4AA9-8EF6-33223931048A}"/>
              </a:ext>
            </a:extLst>
          </p:cNvPr>
          <p:cNvSpPr/>
          <p:nvPr/>
        </p:nvSpPr>
        <p:spPr>
          <a:xfrm>
            <a:off x="2466209" y="47364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12. Tensão induzida e corrente na Fase A de um motor BLDC.</a:t>
            </a:r>
            <a:endParaRPr lang="pt-BR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F8BA283-0E2B-421E-ACA2-EEA606247F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3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3.2 Controle Trapezoidal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0BCEE4-2F7E-425A-829F-F5DC7B979FDD}"/>
              </a:ext>
            </a:extLst>
          </p:cNvPr>
          <p:cNvSpPr txBox="1"/>
          <p:nvPr/>
        </p:nvSpPr>
        <p:spPr>
          <a:xfrm>
            <a:off x="460538" y="1001168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Perdas no Controle Trapezoidal: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3BF90B9-B681-4D40-B19E-196B2D2B3EFC}"/>
                  </a:ext>
                </a:extLst>
              </p:cNvPr>
              <p:cNvSpPr/>
              <p:nvPr/>
            </p:nvSpPr>
            <p:spPr>
              <a:xfrm>
                <a:off x="3057688" y="2032180"/>
                <a:ext cx="3013324" cy="3299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=2∙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𝑀𝑂𝑆𝐹𝐸𝑇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𝑑𝑖𝑜𝑑𝑜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3BF90B9-B681-4D40-B19E-196B2D2B3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688" y="2032180"/>
                <a:ext cx="3013324" cy="329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DF690A3-8904-4E7E-90B0-CC45183594DE}"/>
                  </a:ext>
                </a:extLst>
              </p:cNvPr>
              <p:cNvSpPr/>
              <p:nvPr/>
            </p:nvSpPr>
            <p:spPr>
              <a:xfrm>
                <a:off x="-115625" y="3184447"/>
                <a:ext cx="9159300" cy="330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1DF690A3-8904-4E7E-90B0-CC4518359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5625" y="3184447"/>
                <a:ext cx="9159300" cy="33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EAB7552-0361-4708-B63E-17D238E6790F}"/>
                  </a:ext>
                </a:extLst>
              </p:cNvPr>
              <p:cNvSpPr/>
              <p:nvPr/>
            </p:nvSpPr>
            <p:spPr>
              <a:xfrm>
                <a:off x="3482259" y="4142332"/>
                <a:ext cx="2164182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EAB7552-0361-4708-B63E-17D238E67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59" y="4142332"/>
                <a:ext cx="2164182" cy="353366"/>
              </a:xfrm>
              <a:prstGeom prst="rect">
                <a:avLst/>
              </a:prstGeom>
              <a:blipFill>
                <a:blip r:embed="rId5"/>
                <a:stretch>
                  <a:fillRect t="-89474" b="-1315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CD3E3BB7-5E09-41E5-970E-A2965FBBF8AA}"/>
              </a:ext>
            </a:extLst>
          </p:cNvPr>
          <p:cNvSpPr/>
          <p:nvPr/>
        </p:nvSpPr>
        <p:spPr>
          <a:xfrm>
            <a:off x="1618968" y="3727925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Resistivas: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C42C278-6BDA-4AA1-A895-45FE297637D7}"/>
              </a:ext>
            </a:extLst>
          </p:cNvPr>
          <p:cNvSpPr/>
          <p:nvPr/>
        </p:nvSpPr>
        <p:spPr>
          <a:xfrm>
            <a:off x="1604627" y="2663411"/>
            <a:ext cx="21836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por Comutação: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645AC8-CBB1-492B-BF5B-F20EF64587AE}"/>
              </a:ext>
            </a:extLst>
          </p:cNvPr>
          <p:cNvSpPr txBox="1"/>
          <p:nvPr/>
        </p:nvSpPr>
        <p:spPr>
          <a:xfrm>
            <a:off x="1604627" y="151532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Perdas por Condução: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F5F16D-F7B8-444E-A550-CA3DB0AB7D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7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D92AB8E-D0C3-4A83-9B77-F99DEF848C70}"/>
              </a:ext>
            </a:extLst>
          </p:cNvPr>
          <p:cNvSpPr txBox="1"/>
          <p:nvPr/>
        </p:nvSpPr>
        <p:spPr>
          <a:xfrm>
            <a:off x="658714" y="1666387"/>
            <a:ext cx="7610622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Controle Trapezoidal apresenta descontinuidades, inviabilizando a aplicação de corrente senoidal em um motor </a:t>
            </a:r>
            <a:r>
              <a:rPr lang="pt-BR" sz="1600" i="1" dirty="0"/>
              <a:t>BLAC</a:t>
            </a:r>
            <a:r>
              <a:rPr lang="pt-BR" sz="1600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Utilização de controle vetorial associado à transformadas matemáticas para controlar independentemente o torque eletromagnético e o fluxo concatenado;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Utilização sempre de três fases conduzindo.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7B971D-69AD-45D5-9AFA-5CCD725AB6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6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de Park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D1E9BF3B-22E4-495C-8782-CE886449C2FC}"/>
                  </a:ext>
                </a:extLst>
              </p:cNvPr>
              <p:cNvSpPr/>
              <p:nvPr/>
            </p:nvSpPr>
            <p:spPr>
              <a:xfrm>
                <a:off x="562006" y="1236550"/>
                <a:ext cx="23982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D1E9BF3B-22E4-495C-8782-CE886449C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6" y="1236550"/>
                <a:ext cx="2398221" cy="497252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07E6877-7EFA-4A3D-85E5-ADB62C86F906}"/>
                  </a:ext>
                </a:extLst>
              </p:cNvPr>
              <p:cNvSpPr/>
              <p:nvPr/>
            </p:nvSpPr>
            <p:spPr>
              <a:xfrm>
                <a:off x="3733991" y="1109611"/>
                <a:ext cx="4572000" cy="7386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posição elétrica do motor,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𝑞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sistema no referencial rotacional,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o sistema bifásico no referencial estacionário. 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C07E6877-7EFA-4A3D-85E5-ADB62C86F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91" y="1109611"/>
                <a:ext cx="4572000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C27A81E-E5A6-4BA5-B9F8-41FBFFFF24E2}"/>
                  </a:ext>
                </a:extLst>
              </p:cNvPr>
              <p:cNvSpPr/>
              <p:nvPr/>
            </p:nvSpPr>
            <p:spPr>
              <a:xfrm>
                <a:off x="484556" y="2140040"/>
                <a:ext cx="2398221" cy="497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2C27A81E-E5A6-4BA5-B9F8-41FBFFFF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6" y="2140040"/>
                <a:ext cx="2398221" cy="497252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7">
            <a:extLst>
              <a:ext uri="{FF2B5EF4-FFF2-40B4-BE49-F238E27FC236}">
                <a16:creationId xmlns:a16="http://schemas.microsoft.com/office/drawing/2014/main" id="{93BB8909-4517-464F-BA38-47479851F232}"/>
              </a:ext>
            </a:extLst>
          </p:cNvPr>
          <p:cNvGrpSpPr>
            <a:grpSpLocks/>
          </p:cNvGrpSpPr>
          <p:nvPr/>
        </p:nvGrpSpPr>
        <p:grpSpPr bwMode="auto">
          <a:xfrm>
            <a:off x="448567" y="3139770"/>
            <a:ext cx="1693992" cy="1649438"/>
            <a:chOff x="1073" y="711"/>
            <a:chExt cx="2879" cy="2879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D63E0CEA-4FEE-41CD-93B1-8ED98850B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711"/>
              <a:ext cx="2879" cy="2879"/>
              <a:chOff x="2269" y="750"/>
              <a:chExt cx="2879" cy="2879"/>
            </a:xfrm>
          </p:grpSpPr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3D0C0774-80FA-48CD-893F-636D13AF7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50"/>
                <a:ext cx="2879" cy="2879"/>
              </a:xfrm>
              <a:prstGeom prst="ellipse">
                <a:avLst/>
              </a:prstGeom>
              <a:solidFill>
                <a:srgbClr val="4E617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Oval 10">
                <a:extLst>
                  <a:ext uri="{FF2B5EF4-FFF2-40B4-BE49-F238E27FC236}">
                    <a16:creationId xmlns:a16="http://schemas.microsoft.com/office/drawing/2014/main" id="{BAE441DD-A528-45C2-B78C-1A242FAF7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326"/>
                <a:ext cx="1727" cy="17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11">
              <a:extLst>
                <a:ext uri="{FF2B5EF4-FFF2-40B4-BE49-F238E27FC236}">
                  <a16:creationId xmlns:a16="http://schemas.microsoft.com/office/drawing/2014/main" id="{63E7BD86-311C-4FB4-8CC0-8F78E3669C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902"/>
              <a:ext cx="2498" cy="2498"/>
              <a:chOff x="1264" y="902"/>
              <a:chExt cx="2498" cy="2498"/>
            </a:xfrm>
          </p:grpSpPr>
          <p:grpSp>
            <p:nvGrpSpPr>
              <p:cNvPr id="27" name="Group 12">
                <a:extLst>
                  <a:ext uri="{FF2B5EF4-FFF2-40B4-BE49-F238E27FC236}">
                    <a16:creationId xmlns:a16="http://schemas.microsoft.com/office/drawing/2014/main" id="{E161F938-87CA-40A7-A947-984502937A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90" name="Group 13">
                  <a:extLst>
                    <a:ext uri="{FF2B5EF4-FFF2-40B4-BE49-F238E27FC236}">
                      <a16:creationId xmlns:a16="http://schemas.microsoft.com/office/drawing/2014/main" id="{978E0652-4927-4D7A-85F7-055F69260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94" name="AutoShape 14">
                    <a:extLst>
                      <a:ext uri="{FF2B5EF4-FFF2-40B4-BE49-F238E27FC236}">
                        <a16:creationId xmlns:a16="http://schemas.microsoft.com/office/drawing/2014/main" id="{879186CC-5A22-4F39-9D5C-1DCBB9D62D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">
                    <a:extLst>
                      <a:ext uri="{FF2B5EF4-FFF2-40B4-BE49-F238E27FC236}">
                        <a16:creationId xmlns:a16="http://schemas.microsoft.com/office/drawing/2014/main" id="{022A5B44-F745-4A3D-85D2-C6E8921FB8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" name="Group 16">
                  <a:extLst>
                    <a:ext uri="{FF2B5EF4-FFF2-40B4-BE49-F238E27FC236}">
                      <a16:creationId xmlns:a16="http://schemas.microsoft.com/office/drawing/2014/main" id="{D3A285ED-C859-43E6-BB32-E8BD747510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92" name="Rectangle 17">
                    <a:extLst>
                      <a:ext uri="{FF2B5EF4-FFF2-40B4-BE49-F238E27FC236}">
                        <a16:creationId xmlns:a16="http://schemas.microsoft.com/office/drawing/2014/main" id="{63B4C79A-36F4-41AB-8183-2FA8BF243F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Rectangle 18">
                    <a:extLst>
                      <a:ext uri="{FF2B5EF4-FFF2-40B4-BE49-F238E27FC236}">
                        <a16:creationId xmlns:a16="http://schemas.microsoft.com/office/drawing/2014/main" id="{036F6003-FED4-4AAB-86CE-EC2A4A0EE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8" name="Group 19">
                <a:extLst>
                  <a:ext uri="{FF2B5EF4-FFF2-40B4-BE49-F238E27FC236}">
                    <a16:creationId xmlns:a16="http://schemas.microsoft.com/office/drawing/2014/main" id="{D9B2E241-8512-41FF-B150-EF17375418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84" name="Group 20">
                  <a:extLst>
                    <a:ext uri="{FF2B5EF4-FFF2-40B4-BE49-F238E27FC236}">
                      <a16:creationId xmlns:a16="http://schemas.microsoft.com/office/drawing/2014/main" id="{066DC3C4-91BE-4299-92E1-F124DEBF8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88" name="AutoShape 21">
                    <a:extLst>
                      <a:ext uri="{FF2B5EF4-FFF2-40B4-BE49-F238E27FC236}">
                        <a16:creationId xmlns:a16="http://schemas.microsoft.com/office/drawing/2014/main" id="{8B444642-B018-41B3-8045-EA9D44BF5C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AutoShape 22">
                    <a:extLst>
                      <a:ext uri="{FF2B5EF4-FFF2-40B4-BE49-F238E27FC236}">
                        <a16:creationId xmlns:a16="http://schemas.microsoft.com/office/drawing/2014/main" id="{4EA4241E-CDFD-4651-B6A0-F93179FB37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" name="Group 23">
                  <a:extLst>
                    <a:ext uri="{FF2B5EF4-FFF2-40B4-BE49-F238E27FC236}">
                      <a16:creationId xmlns:a16="http://schemas.microsoft.com/office/drawing/2014/main" id="{E7956582-F1C0-4FFC-8CC7-E4DA8BE7AF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86" name="Rectangle 24">
                    <a:extLst>
                      <a:ext uri="{FF2B5EF4-FFF2-40B4-BE49-F238E27FC236}">
                        <a16:creationId xmlns:a16="http://schemas.microsoft.com/office/drawing/2014/main" id="{0FF0699F-ED67-4EB4-9CCF-4535AF9160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" name="Rectangle 25">
                    <a:extLst>
                      <a:ext uri="{FF2B5EF4-FFF2-40B4-BE49-F238E27FC236}">
                        <a16:creationId xmlns:a16="http://schemas.microsoft.com/office/drawing/2014/main" id="{997B03C9-7D99-46D1-86E4-B0640EBE0E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" name="Group 26">
                <a:extLst>
                  <a:ext uri="{FF2B5EF4-FFF2-40B4-BE49-F238E27FC236}">
                    <a16:creationId xmlns:a16="http://schemas.microsoft.com/office/drawing/2014/main" id="{7F953C1C-B43E-4C14-8B12-00DDC03B2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400000"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78" name="Group 27">
                  <a:extLst>
                    <a:ext uri="{FF2B5EF4-FFF2-40B4-BE49-F238E27FC236}">
                      <a16:creationId xmlns:a16="http://schemas.microsoft.com/office/drawing/2014/main" id="{E8DCB720-B73C-4769-A6B9-A31983C99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82" name="AutoShape 28">
                    <a:extLst>
                      <a:ext uri="{FF2B5EF4-FFF2-40B4-BE49-F238E27FC236}">
                        <a16:creationId xmlns:a16="http://schemas.microsoft.com/office/drawing/2014/main" id="{80723AD6-D6CF-4F32-B7BC-C31FEF4A9C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" name="AutoShape 29">
                    <a:extLst>
                      <a:ext uri="{FF2B5EF4-FFF2-40B4-BE49-F238E27FC236}">
                        <a16:creationId xmlns:a16="http://schemas.microsoft.com/office/drawing/2014/main" id="{550AB945-3740-44A4-B0A8-FBE9FD7A58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9" name="Group 30">
                  <a:extLst>
                    <a:ext uri="{FF2B5EF4-FFF2-40B4-BE49-F238E27FC236}">
                      <a16:creationId xmlns:a16="http://schemas.microsoft.com/office/drawing/2014/main" id="{8D3343DE-A647-45AA-87B9-4269D7A8EB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80" name="Rectangle 31">
                    <a:extLst>
                      <a:ext uri="{FF2B5EF4-FFF2-40B4-BE49-F238E27FC236}">
                        <a16:creationId xmlns:a16="http://schemas.microsoft.com/office/drawing/2014/main" id="{0D2F001B-4A9C-44FB-B627-F8334E4AE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32">
                    <a:extLst>
                      <a:ext uri="{FF2B5EF4-FFF2-40B4-BE49-F238E27FC236}">
                        <a16:creationId xmlns:a16="http://schemas.microsoft.com/office/drawing/2014/main" id="{342392FC-7B76-4D8B-B3E3-4337C1E470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" name="Group 33">
                <a:extLst>
                  <a:ext uri="{FF2B5EF4-FFF2-40B4-BE49-F238E27FC236}">
                    <a16:creationId xmlns:a16="http://schemas.microsoft.com/office/drawing/2014/main" id="{4442CFD3-CCD9-4E9C-BB32-F9B83CA9F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384" y="903"/>
                <a:ext cx="257" cy="2497"/>
                <a:chOff x="2384" y="902"/>
                <a:chExt cx="257" cy="2497"/>
              </a:xfrm>
            </p:grpSpPr>
            <p:grpSp>
              <p:nvGrpSpPr>
                <p:cNvPr id="72" name="Group 34">
                  <a:extLst>
                    <a:ext uri="{FF2B5EF4-FFF2-40B4-BE49-F238E27FC236}">
                      <a16:creationId xmlns:a16="http://schemas.microsoft.com/office/drawing/2014/main" id="{07006C30-F370-48B3-86C9-13461C8064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76" name="AutoShape 35">
                    <a:extLst>
                      <a:ext uri="{FF2B5EF4-FFF2-40B4-BE49-F238E27FC236}">
                        <a16:creationId xmlns:a16="http://schemas.microsoft.com/office/drawing/2014/main" id="{F0F94E0A-34AD-46AB-B9EB-1FFD7BB9A6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36">
                    <a:extLst>
                      <a:ext uri="{FF2B5EF4-FFF2-40B4-BE49-F238E27FC236}">
                        <a16:creationId xmlns:a16="http://schemas.microsoft.com/office/drawing/2014/main" id="{33078937-8862-4C8B-9B35-323FE8298E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3" name="Group 37">
                  <a:extLst>
                    <a:ext uri="{FF2B5EF4-FFF2-40B4-BE49-F238E27FC236}">
                      <a16:creationId xmlns:a16="http://schemas.microsoft.com/office/drawing/2014/main" id="{1AE77648-C05E-4DBC-8780-8057921900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74" name="Rectangle 38">
                    <a:extLst>
                      <a:ext uri="{FF2B5EF4-FFF2-40B4-BE49-F238E27FC236}">
                        <a16:creationId xmlns:a16="http://schemas.microsoft.com/office/drawing/2014/main" id="{4694BCED-9C0B-4A48-A78B-E91FDBF867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Rectangle 39">
                    <a:extLst>
                      <a:ext uri="{FF2B5EF4-FFF2-40B4-BE49-F238E27FC236}">
                        <a16:creationId xmlns:a16="http://schemas.microsoft.com/office/drawing/2014/main" id="{94350730-14AC-40BA-9CAB-BB182001F1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40">
                <a:extLst>
                  <a:ext uri="{FF2B5EF4-FFF2-40B4-BE49-F238E27FC236}">
                    <a16:creationId xmlns:a16="http://schemas.microsoft.com/office/drawing/2014/main" id="{CB4D44DF-4022-4376-B8B9-469877D7C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800000">
                <a:off x="2384" y="902"/>
                <a:ext cx="258" cy="2498"/>
                <a:chOff x="2384" y="902"/>
                <a:chExt cx="258" cy="2498"/>
              </a:xfrm>
            </p:grpSpPr>
            <p:grpSp>
              <p:nvGrpSpPr>
                <p:cNvPr id="39" name="Group 41">
                  <a:extLst>
                    <a:ext uri="{FF2B5EF4-FFF2-40B4-BE49-F238E27FC236}">
                      <a16:creationId xmlns:a16="http://schemas.microsoft.com/office/drawing/2014/main" id="{D92BF6BD-FD66-48FA-8C50-245C2007F7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55" name="Group 42">
                    <a:extLst>
                      <a:ext uri="{FF2B5EF4-FFF2-40B4-BE49-F238E27FC236}">
                        <a16:creationId xmlns:a16="http://schemas.microsoft.com/office/drawing/2014/main" id="{3B3D93AB-776E-4404-8C91-6F40C70A00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63" name="Group 43">
                      <a:extLst>
                        <a:ext uri="{FF2B5EF4-FFF2-40B4-BE49-F238E27FC236}">
                          <a16:creationId xmlns:a16="http://schemas.microsoft.com/office/drawing/2014/main" id="{61EB28A4-B454-4DAA-8D1F-6D965BA9512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70" name="AutoShape 44">
                        <a:extLst>
                          <a:ext uri="{FF2B5EF4-FFF2-40B4-BE49-F238E27FC236}">
                            <a16:creationId xmlns:a16="http://schemas.microsoft.com/office/drawing/2014/main" id="{E8D5FEAF-2BAB-45C1-B043-C1FF0574775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AutoShape 45">
                        <a:extLst>
                          <a:ext uri="{FF2B5EF4-FFF2-40B4-BE49-F238E27FC236}">
                            <a16:creationId xmlns:a16="http://schemas.microsoft.com/office/drawing/2014/main" id="{FCF93B56-1BE7-4FFC-81C8-5A4F971F439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7" name="Group 46">
                      <a:extLst>
                        <a:ext uri="{FF2B5EF4-FFF2-40B4-BE49-F238E27FC236}">
                          <a16:creationId xmlns:a16="http://schemas.microsoft.com/office/drawing/2014/main" id="{32C21774-19CC-4EC5-BB07-B074FA8693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68" name="Rectangle 47">
                        <a:extLst>
                          <a:ext uri="{FF2B5EF4-FFF2-40B4-BE49-F238E27FC236}">
                            <a16:creationId xmlns:a16="http://schemas.microsoft.com/office/drawing/2014/main" id="{E85F69F8-D866-43BB-B830-FF1B1479B62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9" name="Rectangle 48">
                        <a:extLst>
                          <a:ext uri="{FF2B5EF4-FFF2-40B4-BE49-F238E27FC236}">
                            <a16:creationId xmlns:a16="http://schemas.microsoft.com/office/drawing/2014/main" id="{CF4CD1BD-557B-422E-A44F-85F98EFB05F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56" name="Group 49">
                    <a:extLst>
                      <a:ext uri="{FF2B5EF4-FFF2-40B4-BE49-F238E27FC236}">
                        <a16:creationId xmlns:a16="http://schemas.microsoft.com/office/drawing/2014/main" id="{0C3EBA24-0091-4EFC-BB87-84E3A14519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57" name="Group 50">
                      <a:extLst>
                        <a:ext uri="{FF2B5EF4-FFF2-40B4-BE49-F238E27FC236}">
                          <a16:creationId xmlns:a16="http://schemas.microsoft.com/office/drawing/2014/main" id="{CBF6EE83-565B-497B-837D-47BC97C905C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61" name="AutoShape 51">
                        <a:extLst>
                          <a:ext uri="{FF2B5EF4-FFF2-40B4-BE49-F238E27FC236}">
                            <a16:creationId xmlns:a16="http://schemas.microsoft.com/office/drawing/2014/main" id="{45A22109-5C2E-4474-ABE2-36728A768E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AutoShape 52">
                        <a:extLst>
                          <a:ext uri="{FF2B5EF4-FFF2-40B4-BE49-F238E27FC236}">
                            <a16:creationId xmlns:a16="http://schemas.microsoft.com/office/drawing/2014/main" id="{B77AED9F-67F3-4A6A-9DC4-9BF817FE0FC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8" name="Group 53">
                      <a:extLst>
                        <a:ext uri="{FF2B5EF4-FFF2-40B4-BE49-F238E27FC236}">
                          <a16:creationId xmlns:a16="http://schemas.microsoft.com/office/drawing/2014/main" id="{31B02A8C-4DE7-4242-B6EC-88523DD2BF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59" name="Rectangle 54">
                        <a:extLst>
                          <a:ext uri="{FF2B5EF4-FFF2-40B4-BE49-F238E27FC236}">
                            <a16:creationId xmlns:a16="http://schemas.microsoft.com/office/drawing/2014/main" id="{26C7782C-9A8C-437C-B71F-2EB5074A34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0" name="Rectangle 55">
                        <a:extLst>
                          <a:ext uri="{FF2B5EF4-FFF2-40B4-BE49-F238E27FC236}">
                            <a16:creationId xmlns:a16="http://schemas.microsoft.com/office/drawing/2014/main" id="{1382F48F-A0F2-499A-85D4-E2AA7B593D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0" name="Group 56">
                  <a:extLst>
                    <a:ext uri="{FF2B5EF4-FFF2-40B4-BE49-F238E27FC236}">
                      <a16:creationId xmlns:a16="http://schemas.microsoft.com/office/drawing/2014/main" id="{8FA98E45-792C-4CEF-94B5-22AE43E58B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400000"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41" name="Group 57">
                    <a:extLst>
                      <a:ext uri="{FF2B5EF4-FFF2-40B4-BE49-F238E27FC236}">
                        <a16:creationId xmlns:a16="http://schemas.microsoft.com/office/drawing/2014/main" id="{07BA480A-0A09-4A3E-B260-5B86767422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49" name="Group 58">
                      <a:extLst>
                        <a:ext uri="{FF2B5EF4-FFF2-40B4-BE49-F238E27FC236}">
                          <a16:creationId xmlns:a16="http://schemas.microsoft.com/office/drawing/2014/main" id="{23D54ECD-390D-4C7B-A7FC-359E97A4BA2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53" name="AutoShape 59">
                        <a:extLst>
                          <a:ext uri="{FF2B5EF4-FFF2-40B4-BE49-F238E27FC236}">
                            <a16:creationId xmlns:a16="http://schemas.microsoft.com/office/drawing/2014/main" id="{0108D9DF-87CD-473D-8E09-7882E0D3042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" name="AutoShape 60">
                        <a:extLst>
                          <a:ext uri="{FF2B5EF4-FFF2-40B4-BE49-F238E27FC236}">
                            <a16:creationId xmlns:a16="http://schemas.microsoft.com/office/drawing/2014/main" id="{20CECC7F-B02B-41D7-8F1A-7379D56EFC4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0" name="Group 61">
                      <a:extLst>
                        <a:ext uri="{FF2B5EF4-FFF2-40B4-BE49-F238E27FC236}">
                          <a16:creationId xmlns:a16="http://schemas.microsoft.com/office/drawing/2014/main" id="{46968D04-030F-432A-AC20-9B27C385C2F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51" name="Rectangle 62">
                        <a:extLst>
                          <a:ext uri="{FF2B5EF4-FFF2-40B4-BE49-F238E27FC236}">
                            <a16:creationId xmlns:a16="http://schemas.microsoft.com/office/drawing/2014/main" id="{0E54AB7F-46CB-4E4E-9970-4554105633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" name="Rectangle 63">
                        <a:extLst>
                          <a:ext uri="{FF2B5EF4-FFF2-40B4-BE49-F238E27FC236}">
                            <a16:creationId xmlns:a16="http://schemas.microsoft.com/office/drawing/2014/main" id="{5825BB5C-E996-4796-B9DC-6E80D07FCEA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2" name="Group 64">
                    <a:extLst>
                      <a:ext uri="{FF2B5EF4-FFF2-40B4-BE49-F238E27FC236}">
                        <a16:creationId xmlns:a16="http://schemas.microsoft.com/office/drawing/2014/main" id="{E8C9937D-032B-4C57-A571-1F4BFF9963C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43" name="Group 65">
                      <a:extLst>
                        <a:ext uri="{FF2B5EF4-FFF2-40B4-BE49-F238E27FC236}">
                          <a16:creationId xmlns:a16="http://schemas.microsoft.com/office/drawing/2014/main" id="{56FC9315-B6F0-4AB1-AD13-595DCDCC40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47" name="AutoShape 66">
                        <a:extLst>
                          <a:ext uri="{FF2B5EF4-FFF2-40B4-BE49-F238E27FC236}">
                            <a16:creationId xmlns:a16="http://schemas.microsoft.com/office/drawing/2014/main" id="{54A2F726-568E-4F94-941D-3590DFB3004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" name="AutoShape 67">
                        <a:extLst>
                          <a:ext uri="{FF2B5EF4-FFF2-40B4-BE49-F238E27FC236}">
                            <a16:creationId xmlns:a16="http://schemas.microsoft.com/office/drawing/2014/main" id="{DD33EA13-2DDE-4D42-9393-06CD7ED8085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44" name="Group 68">
                      <a:extLst>
                        <a:ext uri="{FF2B5EF4-FFF2-40B4-BE49-F238E27FC236}">
                          <a16:creationId xmlns:a16="http://schemas.microsoft.com/office/drawing/2014/main" id="{2CADEF27-ECB9-48B4-B821-E8FAF750A0B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45" name="Rectangle 69">
                        <a:extLst>
                          <a:ext uri="{FF2B5EF4-FFF2-40B4-BE49-F238E27FC236}">
                            <a16:creationId xmlns:a16="http://schemas.microsoft.com/office/drawing/2014/main" id="{DC7472FF-3749-43B5-AC13-62A9F80A81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6" name="Rectangle 70">
                        <a:extLst>
                          <a:ext uri="{FF2B5EF4-FFF2-40B4-BE49-F238E27FC236}">
                            <a16:creationId xmlns:a16="http://schemas.microsoft.com/office/drawing/2014/main" id="{F515CEB2-048D-42F2-B799-936DC119A7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2" name="Group 71">
                <a:extLst>
                  <a:ext uri="{FF2B5EF4-FFF2-40B4-BE49-F238E27FC236}">
                    <a16:creationId xmlns:a16="http://schemas.microsoft.com/office/drawing/2014/main" id="{42E06E40-4665-43F0-AB6A-5658BB4FD8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3" name="Group 72">
                  <a:extLst>
                    <a:ext uri="{FF2B5EF4-FFF2-40B4-BE49-F238E27FC236}">
                      <a16:creationId xmlns:a16="http://schemas.microsoft.com/office/drawing/2014/main" id="{F308174E-2135-46D3-888B-17E157A499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7" name="AutoShape 73">
                    <a:extLst>
                      <a:ext uri="{FF2B5EF4-FFF2-40B4-BE49-F238E27FC236}">
                        <a16:creationId xmlns:a16="http://schemas.microsoft.com/office/drawing/2014/main" id="{AD839C57-785E-4A30-B215-AAE2B66BDC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74">
                    <a:extLst>
                      <a:ext uri="{FF2B5EF4-FFF2-40B4-BE49-F238E27FC236}">
                        <a16:creationId xmlns:a16="http://schemas.microsoft.com/office/drawing/2014/main" id="{3C84EE5A-4920-4FD0-A3FD-F67EFADA0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75">
                  <a:extLst>
                    <a:ext uri="{FF2B5EF4-FFF2-40B4-BE49-F238E27FC236}">
                      <a16:creationId xmlns:a16="http://schemas.microsoft.com/office/drawing/2014/main" id="{712C9E8D-B05D-4C81-8C25-4C64021D4F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" name="Rectangle 76">
                    <a:extLst>
                      <a:ext uri="{FF2B5EF4-FFF2-40B4-BE49-F238E27FC236}">
                        <a16:creationId xmlns:a16="http://schemas.microsoft.com/office/drawing/2014/main" id="{7F08069F-0901-41F0-BB42-563CBA6CAB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Rectangle 77">
                    <a:extLst>
                      <a:ext uri="{FF2B5EF4-FFF2-40B4-BE49-F238E27FC236}">
                        <a16:creationId xmlns:a16="http://schemas.microsoft.com/office/drawing/2014/main" id="{4F94BB6D-5E8E-4A88-B0A2-A1174A6EA2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98" name="Text Box 117">
            <a:extLst>
              <a:ext uri="{FF2B5EF4-FFF2-40B4-BE49-F238E27FC236}">
                <a16:creationId xmlns:a16="http://schemas.microsoft.com/office/drawing/2014/main" id="{46B5064D-A02E-42D1-9987-66AB279F4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286" y="4031491"/>
            <a:ext cx="31576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Monotype Corsiva" pitchFamily="66" charset="0"/>
              </a:rPr>
              <a:t>i</a:t>
            </a:r>
            <a:r>
              <a:rPr lang="en-US" sz="1000" baseline="-25000">
                <a:latin typeface="Monotype Corsiva" pitchFamily="66" charset="0"/>
              </a:rPr>
              <a:t>s</a:t>
            </a:r>
          </a:p>
        </p:txBody>
      </p:sp>
      <p:sp>
        <p:nvSpPr>
          <p:cNvPr id="99" name="Text Box 195">
            <a:extLst>
              <a:ext uri="{FF2B5EF4-FFF2-40B4-BE49-F238E27FC236}">
                <a16:creationId xmlns:a16="http://schemas.microsoft.com/office/drawing/2014/main" id="{B625D15C-17CE-4466-9FEC-946705759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931" y="3749441"/>
            <a:ext cx="204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a</a:t>
            </a:r>
          </a:p>
        </p:txBody>
      </p:sp>
      <p:sp>
        <p:nvSpPr>
          <p:cNvPr id="100" name="Text Box 196">
            <a:extLst>
              <a:ext uri="{FF2B5EF4-FFF2-40B4-BE49-F238E27FC236}">
                <a16:creationId xmlns:a16="http://schemas.microsoft.com/office/drawing/2014/main" id="{17089B3C-600D-4DF3-B8AB-4C05E6B3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400" y="2647798"/>
            <a:ext cx="1929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Symbol" pitchFamily="18" charset="2"/>
              </a:rPr>
              <a:t>b</a:t>
            </a:r>
          </a:p>
        </p:txBody>
      </p:sp>
      <p:sp>
        <p:nvSpPr>
          <p:cNvPr id="101" name="Line 197">
            <a:extLst>
              <a:ext uri="{FF2B5EF4-FFF2-40B4-BE49-F238E27FC236}">
                <a16:creationId xmlns:a16="http://schemas.microsoft.com/office/drawing/2014/main" id="{81C85DB4-6AED-4384-BAA0-9CC5C82A0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5832" y="2824431"/>
            <a:ext cx="0" cy="11428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2" name="Line 198">
            <a:extLst>
              <a:ext uri="{FF2B5EF4-FFF2-40B4-BE49-F238E27FC236}">
                <a16:creationId xmlns:a16="http://schemas.microsoft.com/office/drawing/2014/main" id="{6739EA88-44F7-4974-8740-E565FF0790A1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896145" y="3394905"/>
            <a:ext cx="2" cy="11514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3" name="Group 199">
            <a:extLst>
              <a:ext uri="{FF2B5EF4-FFF2-40B4-BE49-F238E27FC236}">
                <a16:creationId xmlns:a16="http://schemas.microsoft.com/office/drawing/2014/main" id="{5D7A0261-E51F-40CD-B9DC-53332663F5A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138666" y="3166757"/>
            <a:ext cx="2624137" cy="1387475"/>
            <a:chOff x="1517" y="2741"/>
            <a:chExt cx="1653" cy="874"/>
          </a:xfrm>
        </p:grpSpPr>
        <p:sp>
          <p:nvSpPr>
            <p:cNvPr id="104" name="Freeform 200">
              <a:extLst>
                <a:ext uri="{FF2B5EF4-FFF2-40B4-BE49-F238E27FC236}">
                  <a16:creationId xmlns:a16="http://schemas.microsoft.com/office/drawing/2014/main" id="{EC52349B-35F5-46CC-ADCB-B7D8A063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74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01">
              <a:extLst>
                <a:ext uri="{FF2B5EF4-FFF2-40B4-BE49-F238E27FC236}">
                  <a16:creationId xmlns:a16="http://schemas.microsoft.com/office/drawing/2014/main" id="{A2BAFBE5-04FD-4E22-BE0D-253F6CCBD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48"/>
              <a:ext cx="1618" cy="8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0" y="854"/>
                </a:cxn>
                <a:cxn ang="0">
                  <a:pos x="1618" y="2"/>
                </a:cxn>
              </a:cxnLst>
              <a:rect l="0" t="0" r="r" b="b"/>
              <a:pathLst>
                <a:path w="1618" h="856">
                  <a:moveTo>
                    <a:pt x="0" y="0"/>
                  </a:moveTo>
                  <a:cubicBezTo>
                    <a:pt x="276" y="0"/>
                    <a:pt x="532" y="852"/>
                    <a:pt x="820" y="854"/>
                  </a:cubicBezTo>
                  <a:cubicBezTo>
                    <a:pt x="1112" y="856"/>
                    <a:pt x="1382" y="0"/>
                    <a:pt x="1618" y="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 Box 202">
            <a:extLst>
              <a:ext uri="{FF2B5EF4-FFF2-40B4-BE49-F238E27FC236}">
                <a16:creationId xmlns:a16="http://schemas.microsoft.com/office/drawing/2014/main" id="{4264B5A1-D259-498E-82AA-815E5580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316" y="373825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107" name="Text Box 203">
            <a:extLst>
              <a:ext uri="{FF2B5EF4-FFF2-40B4-BE49-F238E27FC236}">
                <a16:creationId xmlns:a16="http://schemas.microsoft.com/office/drawing/2014/main" id="{35626612-29AF-4BB7-8960-69EED378E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053" y="462725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108" name="Text Box 204">
            <a:extLst>
              <a:ext uri="{FF2B5EF4-FFF2-40B4-BE49-F238E27FC236}">
                <a16:creationId xmlns:a16="http://schemas.microsoft.com/office/drawing/2014/main" id="{B3DB1937-B4CF-45DD-B81A-8ABDCF49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335" y="4606619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 dirty="0">
                <a:latin typeface="Symbol" pitchFamily="18" charset="2"/>
              </a:rPr>
              <a:t>2p</a:t>
            </a:r>
          </a:p>
        </p:txBody>
      </p:sp>
      <p:sp>
        <p:nvSpPr>
          <p:cNvPr id="109" name="Rectangle 205">
            <a:extLst>
              <a:ext uri="{FF2B5EF4-FFF2-40B4-BE49-F238E27FC236}">
                <a16:creationId xmlns:a16="http://schemas.microsoft.com/office/drawing/2014/main" id="{37209AE8-66FA-4EF5-900D-1308A957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903" y="3139770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10" name="Group 206">
            <a:extLst>
              <a:ext uri="{FF2B5EF4-FFF2-40B4-BE49-F238E27FC236}">
                <a16:creationId xmlns:a16="http://schemas.microsoft.com/office/drawing/2014/main" id="{87A10CBA-B28F-4796-A83E-4EC79DD2C2A9}"/>
              </a:ext>
            </a:extLst>
          </p:cNvPr>
          <p:cNvGrpSpPr>
            <a:grpSpLocks/>
          </p:cNvGrpSpPr>
          <p:nvPr/>
        </p:nvGrpSpPr>
        <p:grpSpPr bwMode="auto">
          <a:xfrm>
            <a:off x="3055534" y="3055781"/>
            <a:ext cx="2719387" cy="1643063"/>
            <a:chOff x="3335" y="883"/>
            <a:chExt cx="1713" cy="1035"/>
          </a:xfrm>
        </p:grpSpPr>
        <p:grpSp>
          <p:nvGrpSpPr>
            <p:cNvPr id="111" name="Group 207">
              <a:extLst>
                <a:ext uri="{FF2B5EF4-FFF2-40B4-BE49-F238E27FC236}">
                  <a16:creationId xmlns:a16="http://schemas.microsoft.com/office/drawing/2014/main" id="{DB8D3CDE-4ADB-4A41-B68D-45F5CAFAC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125" name="Line 208">
                <a:extLst>
                  <a:ext uri="{FF2B5EF4-FFF2-40B4-BE49-F238E27FC236}">
                    <a16:creationId xmlns:a16="http://schemas.microsoft.com/office/drawing/2014/main" id="{BFE64237-17B5-4F7A-B781-454396DC4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209">
                <a:extLst>
                  <a:ext uri="{FF2B5EF4-FFF2-40B4-BE49-F238E27FC236}">
                    <a16:creationId xmlns:a16="http://schemas.microsoft.com/office/drawing/2014/main" id="{7CFC6A93-D879-4274-BA17-CDC47C63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210">
                <a:extLst>
                  <a:ext uri="{FF2B5EF4-FFF2-40B4-BE49-F238E27FC236}">
                    <a16:creationId xmlns:a16="http://schemas.microsoft.com/office/drawing/2014/main" id="{F8C39369-3F76-4DC3-99B5-D461C2D54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" name="Line 211">
              <a:extLst>
                <a:ext uri="{FF2B5EF4-FFF2-40B4-BE49-F238E27FC236}">
                  <a16:creationId xmlns:a16="http://schemas.microsoft.com/office/drawing/2014/main" id="{C8E717EC-FE5E-4BC2-A73D-8A7061BA43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212">
              <a:extLst>
                <a:ext uri="{FF2B5EF4-FFF2-40B4-BE49-F238E27FC236}">
                  <a16:creationId xmlns:a16="http://schemas.microsoft.com/office/drawing/2014/main" id="{F28FDD1F-A4F2-4FB4-BBD6-FA9595E59E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213">
              <a:extLst>
                <a:ext uri="{FF2B5EF4-FFF2-40B4-BE49-F238E27FC236}">
                  <a16:creationId xmlns:a16="http://schemas.microsoft.com/office/drawing/2014/main" id="{43EB563E-AA2E-43EF-9903-BF3A6759D6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214">
              <a:extLst>
                <a:ext uri="{FF2B5EF4-FFF2-40B4-BE49-F238E27FC236}">
                  <a16:creationId xmlns:a16="http://schemas.microsoft.com/office/drawing/2014/main" id="{9A4F8934-798F-4AC6-8A97-08FF09842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215">
              <a:extLst>
                <a:ext uri="{FF2B5EF4-FFF2-40B4-BE49-F238E27FC236}">
                  <a16:creationId xmlns:a16="http://schemas.microsoft.com/office/drawing/2014/main" id="{6AF01572-F1B9-4237-B332-CE6596E942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216">
              <a:extLst>
                <a:ext uri="{FF2B5EF4-FFF2-40B4-BE49-F238E27FC236}">
                  <a16:creationId xmlns:a16="http://schemas.microsoft.com/office/drawing/2014/main" id="{D1B9F7E4-5AC9-4BB7-8988-4AE24C862D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217">
              <a:extLst>
                <a:ext uri="{FF2B5EF4-FFF2-40B4-BE49-F238E27FC236}">
                  <a16:creationId xmlns:a16="http://schemas.microsoft.com/office/drawing/2014/main" id="{4BD899D3-3062-4D85-85A2-CB1747252F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218">
              <a:extLst>
                <a:ext uri="{FF2B5EF4-FFF2-40B4-BE49-F238E27FC236}">
                  <a16:creationId xmlns:a16="http://schemas.microsoft.com/office/drawing/2014/main" id="{35625F07-3616-4015-AFA2-E352B128AD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219">
              <a:extLst>
                <a:ext uri="{FF2B5EF4-FFF2-40B4-BE49-F238E27FC236}">
                  <a16:creationId xmlns:a16="http://schemas.microsoft.com/office/drawing/2014/main" id="{BC3079FF-A88E-4E7A-8C42-7957B054CE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220">
              <a:extLst>
                <a:ext uri="{FF2B5EF4-FFF2-40B4-BE49-F238E27FC236}">
                  <a16:creationId xmlns:a16="http://schemas.microsoft.com/office/drawing/2014/main" id="{2BAC5B6E-876F-4BC1-8C22-9A55C8185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221">
              <a:extLst>
                <a:ext uri="{FF2B5EF4-FFF2-40B4-BE49-F238E27FC236}">
                  <a16:creationId xmlns:a16="http://schemas.microsoft.com/office/drawing/2014/main" id="{821D5DCB-C372-439B-8CC0-84ECB96D03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222">
              <a:extLst>
                <a:ext uri="{FF2B5EF4-FFF2-40B4-BE49-F238E27FC236}">
                  <a16:creationId xmlns:a16="http://schemas.microsoft.com/office/drawing/2014/main" id="{18455142-D160-4390-9F33-D98BB92739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223">
              <a:extLst>
                <a:ext uri="{FF2B5EF4-FFF2-40B4-BE49-F238E27FC236}">
                  <a16:creationId xmlns:a16="http://schemas.microsoft.com/office/drawing/2014/main" id="{48BCD9EC-52DC-448A-B04F-6A7AEEC673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Text Box 225">
            <a:extLst>
              <a:ext uri="{FF2B5EF4-FFF2-40B4-BE49-F238E27FC236}">
                <a16:creationId xmlns:a16="http://schemas.microsoft.com/office/drawing/2014/main" id="{793D1DA4-E13C-4361-B7FF-40D8ADB2A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0691" y="3055632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29" name="Text Box 226">
            <a:extLst>
              <a:ext uri="{FF2B5EF4-FFF2-40B4-BE49-F238E27FC236}">
                <a16:creationId xmlns:a16="http://schemas.microsoft.com/office/drawing/2014/main" id="{37051D01-C18D-44A0-95FE-9C77F3A7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598" y="4418353"/>
            <a:ext cx="29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</a:t>
            </a:r>
          </a:p>
        </p:txBody>
      </p:sp>
      <p:sp>
        <p:nvSpPr>
          <p:cNvPr id="130" name="Text Box 231">
            <a:extLst>
              <a:ext uri="{FF2B5EF4-FFF2-40B4-BE49-F238E27FC236}">
                <a16:creationId xmlns:a16="http://schemas.microsoft.com/office/drawing/2014/main" id="{237F5912-7F28-4B92-A0EF-AF459ECF4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616" y="377360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131" name="Text Box 232">
            <a:extLst>
              <a:ext uri="{FF2B5EF4-FFF2-40B4-BE49-F238E27FC236}">
                <a16:creationId xmlns:a16="http://schemas.microsoft.com/office/drawing/2014/main" id="{50BD45CE-62F7-4E6F-9E64-540407D0E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353" y="4662606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132" name="Text Box 233">
            <a:extLst>
              <a:ext uri="{FF2B5EF4-FFF2-40B4-BE49-F238E27FC236}">
                <a16:creationId xmlns:a16="http://schemas.microsoft.com/office/drawing/2014/main" id="{68A2646A-3A61-455B-AE71-40781007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1291" y="4664194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sp>
        <p:nvSpPr>
          <p:cNvPr id="133" name="Text Box 254">
            <a:extLst>
              <a:ext uri="{FF2B5EF4-FFF2-40B4-BE49-F238E27FC236}">
                <a16:creationId xmlns:a16="http://schemas.microsoft.com/office/drawing/2014/main" id="{D19CD043-E07D-45EF-8C17-FC4890B9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991" y="3090981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4" name="Text Box 255">
            <a:extLst>
              <a:ext uri="{FF2B5EF4-FFF2-40B4-BE49-F238E27FC236}">
                <a16:creationId xmlns:a16="http://schemas.microsoft.com/office/drawing/2014/main" id="{B332DC26-0EF4-45E9-8FAB-02A53A64C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128" y="4449881"/>
            <a:ext cx="2968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</a:t>
            </a:r>
          </a:p>
        </p:txBody>
      </p:sp>
      <p:grpSp>
        <p:nvGrpSpPr>
          <p:cNvPr id="135" name="Group 261">
            <a:extLst>
              <a:ext uri="{FF2B5EF4-FFF2-40B4-BE49-F238E27FC236}">
                <a16:creationId xmlns:a16="http://schemas.microsoft.com/office/drawing/2014/main" id="{8D01CE0B-1DBB-401F-AA93-0E13E8E98B47}"/>
              </a:ext>
            </a:extLst>
          </p:cNvPr>
          <p:cNvGrpSpPr>
            <a:grpSpLocks/>
          </p:cNvGrpSpPr>
          <p:nvPr/>
        </p:nvGrpSpPr>
        <p:grpSpPr bwMode="auto">
          <a:xfrm>
            <a:off x="6326378" y="3362444"/>
            <a:ext cx="2609850" cy="417512"/>
            <a:chOff x="2972" y="2625"/>
            <a:chExt cx="1644" cy="263"/>
          </a:xfrm>
        </p:grpSpPr>
        <p:sp>
          <p:nvSpPr>
            <p:cNvPr id="136" name="Line 259">
              <a:extLst>
                <a:ext uri="{FF2B5EF4-FFF2-40B4-BE49-F238E27FC236}">
                  <a16:creationId xmlns:a16="http://schemas.microsoft.com/office/drawing/2014/main" id="{9E18819D-AF8D-42FA-A10A-08BB5CAA7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2888"/>
              <a:ext cx="164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260">
              <a:extLst>
                <a:ext uri="{FF2B5EF4-FFF2-40B4-BE49-F238E27FC236}">
                  <a16:creationId xmlns:a16="http://schemas.microsoft.com/office/drawing/2014/main" id="{C6B59461-7071-482B-891E-90467861F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2625"/>
              <a:ext cx="1644" cy="0"/>
            </a:xfrm>
            <a:prstGeom prst="line">
              <a:avLst/>
            </a:prstGeom>
            <a:noFill/>
            <a:ln w="28575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Rectangle 234">
            <a:extLst>
              <a:ext uri="{FF2B5EF4-FFF2-40B4-BE49-F238E27FC236}">
                <a16:creationId xmlns:a16="http://schemas.microsoft.com/office/drawing/2014/main" id="{CD0834AA-BB62-44FC-A87A-CE8706FD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203" y="3175119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139" name="Group 235">
            <a:extLst>
              <a:ext uri="{FF2B5EF4-FFF2-40B4-BE49-F238E27FC236}">
                <a16:creationId xmlns:a16="http://schemas.microsoft.com/office/drawing/2014/main" id="{A813F8D1-5E6D-4F6D-8F8E-7E50F9B0FB64}"/>
              </a:ext>
            </a:extLst>
          </p:cNvPr>
          <p:cNvGrpSpPr>
            <a:grpSpLocks/>
          </p:cNvGrpSpPr>
          <p:nvPr/>
        </p:nvGrpSpPr>
        <p:grpSpPr bwMode="auto">
          <a:xfrm>
            <a:off x="6264466" y="3075106"/>
            <a:ext cx="2719387" cy="1643063"/>
            <a:chOff x="3335" y="883"/>
            <a:chExt cx="1713" cy="1035"/>
          </a:xfrm>
        </p:grpSpPr>
        <p:grpSp>
          <p:nvGrpSpPr>
            <p:cNvPr id="140" name="Group 236">
              <a:extLst>
                <a:ext uri="{FF2B5EF4-FFF2-40B4-BE49-F238E27FC236}">
                  <a16:creationId xmlns:a16="http://schemas.microsoft.com/office/drawing/2014/main" id="{26BE3BE2-3FCE-49CC-819E-CA81C4F68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154" name="Line 237">
                <a:extLst>
                  <a:ext uri="{FF2B5EF4-FFF2-40B4-BE49-F238E27FC236}">
                    <a16:creationId xmlns:a16="http://schemas.microsoft.com/office/drawing/2014/main" id="{B2BCD4CA-ECE5-4892-BFDA-C4B426B71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238">
                <a:extLst>
                  <a:ext uri="{FF2B5EF4-FFF2-40B4-BE49-F238E27FC236}">
                    <a16:creationId xmlns:a16="http://schemas.microsoft.com/office/drawing/2014/main" id="{56A11AE8-94EE-4838-ADF4-C2313CF9B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239">
                <a:extLst>
                  <a:ext uri="{FF2B5EF4-FFF2-40B4-BE49-F238E27FC236}">
                    <a16:creationId xmlns:a16="http://schemas.microsoft.com/office/drawing/2014/main" id="{E0859996-F9BA-456B-8E6D-6700CB78E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1" name="Line 240">
              <a:extLst>
                <a:ext uri="{FF2B5EF4-FFF2-40B4-BE49-F238E27FC236}">
                  <a16:creationId xmlns:a16="http://schemas.microsoft.com/office/drawing/2014/main" id="{7F9AFEA9-06B3-4377-AA5F-9968E4EF3D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241">
              <a:extLst>
                <a:ext uri="{FF2B5EF4-FFF2-40B4-BE49-F238E27FC236}">
                  <a16:creationId xmlns:a16="http://schemas.microsoft.com/office/drawing/2014/main" id="{1028328A-55A3-44B7-9AF3-B427577FF2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42">
              <a:extLst>
                <a:ext uri="{FF2B5EF4-FFF2-40B4-BE49-F238E27FC236}">
                  <a16:creationId xmlns:a16="http://schemas.microsoft.com/office/drawing/2014/main" id="{B01E8130-BCF7-4484-AA2D-58B6B855C7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43">
              <a:extLst>
                <a:ext uri="{FF2B5EF4-FFF2-40B4-BE49-F238E27FC236}">
                  <a16:creationId xmlns:a16="http://schemas.microsoft.com/office/drawing/2014/main" id="{E5D0E236-10B1-47DD-A0DB-910919FC81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244">
              <a:extLst>
                <a:ext uri="{FF2B5EF4-FFF2-40B4-BE49-F238E27FC236}">
                  <a16:creationId xmlns:a16="http://schemas.microsoft.com/office/drawing/2014/main" id="{63B4362E-C02F-4511-9EA2-AD3289681C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245">
              <a:extLst>
                <a:ext uri="{FF2B5EF4-FFF2-40B4-BE49-F238E27FC236}">
                  <a16:creationId xmlns:a16="http://schemas.microsoft.com/office/drawing/2014/main" id="{0E99DF61-06A7-447E-962A-09331BB125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246">
              <a:extLst>
                <a:ext uri="{FF2B5EF4-FFF2-40B4-BE49-F238E27FC236}">
                  <a16:creationId xmlns:a16="http://schemas.microsoft.com/office/drawing/2014/main" id="{E10479B4-AD5B-4743-92AA-64AFF31CF1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Line 247">
              <a:extLst>
                <a:ext uri="{FF2B5EF4-FFF2-40B4-BE49-F238E27FC236}">
                  <a16:creationId xmlns:a16="http://schemas.microsoft.com/office/drawing/2014/main" id="{25533E43-C064-4B5E-86C1-90B9662202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248">
              <a:extLst>
                <a:ext uri="{FF2B5EF4-FFF2-40B4-BE49-F238E27FC236}">
                  <a16:creationId xmlns:a16="http://schemas.microsoft.com/office/drawing/2014/main" id="{5798A660-666F-43B2-B986-00549B338E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249">
              <a:extLst>
                <a:ext uri="{FF2B5EF4-FFF2-40B4-BE49-F238E27FC236}">
                  <a16:creationId xmlns:a16="http://schemas.microsoft.com/office/drawing/2014/main" id="{0A9F3C37-9BB8-4E16-92ED-765A756B08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250">
              <a:extLst>
                <a:ext uri="{FF2B5EF4-FFF2-40B4-BE49-F238E27FC236}">
                  <a16:creationId xmlns:a16="http://schemas.microsoft.com/office/drawing/2014/main" id="{41F5B020-0D15-4671-A3CF-19E8F825BD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251">
              <a:extLst>
                <a:ext uri="{FF2B5EF4-FFF2-40B4-BE49-F238E27FC236}">
                  <a16:creationId xmlns:a16="http://schemas.microsoft.com/office/drawing/2014/main" id="{B4259CDD-EBB9-40D0-8E6B-E3F747191C6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252">
              <a:extLst>
                <a:ext uri="{FF2B5EF4-FFF2-40B4-BE49-F238E27FC236}">
                  <a16:creationId xmlns:a16="http://schemas.microsoft.com/office/drawing/2014/main" id="{1C6998C7-C1ED-4E8F-8459-1DF717A5C2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277">
            <a:extLst>
              <a:ext uri="{FF2B5EF4-FFF2-40B4-BE49-F238E27FC236}">
                <a16:creationId xmlns:a16="http://schemas.microsoft.com/office/drawing/2014/main" id="{DB897227-7BFA-464E-91CB-9C031862F7C1}"/>
              </a:ext>
            </a:extLst>
          </p:cNvPr>
          <p:cNvGrpSpPr>
            <a:grpSpLocks/>
          </p:cNvGrpSpPr>
          <p:nvPr/>
        </p:nvGrpSpPr>
        <p:grpSpPr bwMode="auto">
          <a:xfrm>
            <a:off x="7169695" y="2725460"/>
            <a:ext cx="933450" cy="366712"/>
            <a:chOff x="3291" y="2217"/>
            <a:chExt cx="588" cy="231"/>
          </a:xfrm>
        </p:grpSpPr>
        <p:sp>
          <p:nvSpPr>
            <p:cNvPr id="158" name="Text Box 275">
              <a:extLst>
                <a:ext uri="{FF2B5EF4-FFF2-40B4-BE49-F238E27FC236}">
                  <a16:creationId xmlns:a16="http://schemas.microsoft.com/office/drawing/2014/main" id="{B3468FE3-A45F-4BBB-9B8F-A080C41A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217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chemeClr val="accent1"/>
                  </a:solidFill>
                  <a:latin typeface="Monotype Corsiva" pitchFamily="66" charset="0"/>
                </a:rPr>
                <a:t>d</a:t>
              </a:r>
              <a:endParaRPr lang="en-US" b="1">
                <a:solidFill>
                  <a:schemeClr val="accent1"/>
                </a:solidFill>
                <a:latin typeface="Monotype Corsiva" pitchFamily="66" charset="0"/>
              </a:endParaRPr>
            </a:p>
          </p:txBody>
        </p:sp>
        <p:sp>
          <p:nvSpPr>
            <p:cNvPr id="159" name="Text Box 276">
              <a:extLst>
                <a:ext uri="{FF2B5EF4-FFF2-40B4-BE49-F238E27FC236}">
                  <a16:creationId xmlns:a16="http://schemas.microsoft.com/office/drawing/2014/main" id="{5D71AF94-21D4-489C-AC91-5E4574C24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" y="2217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Monotype Corsiva" pitchFamily="66" charset="0"/>
                </a:rPr>
                <a:t>q</a:t>
              </a:r>
              <a:endParaRPr lang="en-US" b="1">
                <a:solidFill>
                  <a:srgbClr val="D00C33"/>
                </a:solidFill>
                <a:latin typeface="Monotype Corsiva" pitchFamily="66" charset="0"/>
              </a:endParaRPr>
            </a:p>
          </p:txBody>
        </p:sp>
      </p:grpSp>
      <p:grpSp>
        <p:nvGrpSpPr>
          <p:cNvPr id="173" name="Group 268">
            <a:extLst>
              <a:ext uri="{FF2B5EF4-FFF2-40B4-BE49-F238E27FC236}">
                <a16:creationId xmlns:a16="http://schemas.microsoft.com/office/drawing/2014/main" id="{04896EA1-9F40-4903-8585-F5B5C81958A0}"/>
              </a:ext>
            </a:extLst>
          </p:cNvPr>
          <p:cNvGrpSpPr>
            <a:grpSpLocks/>
          </p:cNvGrpSpPr>
          <p:nvPr/>
        </p:nvGrpSpPr>
        <p:grpSpPr bwMode="auto">
          <a:xfrm>
            <a:off x="163793" y="2757406"/>
            <a:ext cx="2283004" cy="2414166"/>
            <a:chOff x="296" y="1197"/>
            <a:chExt cx="2067" cy="2067"/>
          </a:xfrm>
        </p:grpSpPr>
        <p:grpSp>
          <p:nvGrpSpPr>
            <p:cNvPr id="174" name="Group 160">
              <a:extLst>
                <a:ext uri="{FF2B5EF4-FFF2-40B4-BE49-F238E27FC236}">
                  <a16:creationId xmlns:a16="http://schemas.microsoft.com/office/drawing/2014/main" id="{94E8A8C8-E807-4AEB-8EC3-F0E595687017}"/>
                </a:ext>
              </a:extLst>
            </p:cNvPr>
            <p:cNvGrpSpPr>
              <a:grpSpLocks/>
            </p:cNvGrpSpPr>
            <p:nvPr/>
          </p:nvGrpSpPr>
          <p:grpSpPr bwMode="auto">
            <a:xfrm rot="9142461">
              <a:off x="296" y="1197"/>
              <a:ext cx="2067" cy="2067"/>
              <a:chOff x="558" y="723"/>
              <a:chExt cx="2067" cy="2067"/>
            </a:xfrm>
          </p:grpSpPr>
          <p:sp>
            <p:nvSpPr>
              <p:cNvPr id="184" name="Line 156">
                <a:extLst>
                  <a:ext uri="{FF2B5EF4-FFF2-40B4-BE49-F238E27FC236}">
                    <a16:creationId xmlns:a16="http://schemas.microsoft.com/office/drawing/2014/main" id="{6E817369-6A17-4A91-BA98-F844A5125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1" y="723"/>
                <a:ext cx="0" cy="20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57">
                <a:extLst>
                  <a:ext uri="{FF2B5EF4-FFF2-40B4-BE49-F238E27FC236}">
                    <a16:creationId xmlns:a16="http://schemas.microsoft.com/office/drawing/2014/main" id="{76F3CE08-A1EF-4D98-939E-137F05543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592" y="723"/>
                <a:ext cx="0" cy="20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5" name="Group 155">
              <a:extLst>
                <a:ext uri="{FF2B5EF4-FFF2-40B4-BE49-F238E27FC236}">
                  <a16:creationId xmlns:a16="http://schemas.microsoft.com/office/drawing/2014/main" id="{31A01A43-E932-4AD2-9018-39FB5C631CD7}"/>
                </a:ext>
              </a:extLst>
            </p:cNvPr>
            <p:cNvGrpSpPr>
              <a:grpSpLocks/>
            </p:cNvGrpSpPr>
            <p:nvPr/>
          </p:nvGrpSpPr>
          <p:grpSpPr bwMode="auto">
            <a:xfrm rot="9142461">
              <a:off x="1152" y="2114"/>
              <a:ext cx="403" cy="617"/>
              <a:chOff x="1346" y="1380"/>
              <a:chExt cx="403" cy="617"/>
            </a:xfrm>
          </p:grpSpPr>
          <p:grpSp>
            <p:nvGrpSpPr>
              <p:cNvPr id="176" name="Group 82">
                <a:extLst>
                  <a:ext uri="{FF2B5EF4-FFF2-40B4-BE49-F238E27FC236}">
                    <a16:creationId xmlns:a16="http://schemas.microsoft.com/office/drawing/2014/main" id="{AD3302D7-E6E9-42E7-961A-0618DDD1EE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1" y="1486"/>
                <a:ext cx="204" cy="384"/>
                <a:chOff x="2685" y="1210"/>
                <a:chExt cx="282" cy="530"/>
              </a:xfrm>
            </p:grpSpPr>
            <p:sp>
              <p:nvSpPr>
                <p:cNvPr id="182" name="Line 83">
                  <a:extLst>
                    <a:ext uri="{FF2B5EF4-FFF2-40B4-BE49-F238E27FC236}">
                      <a16:creationId xmlns:a16="http://schemas.microsoft.com/office/drawing/2014/main" id="{936AAD57-D4B0-4B45-A753-E083756D3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7" y="1212"/>
                  <a:ext cx="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84">
                  <a:extLst>
                    <a:ext uri="{FF2B5EF4-FFF2-40B4-BE49-F238E27FC236}">
                      <a16:creationId xmlns:a16="http://schemas.microsoft.com/office/drawing/2014/main" id="{4382FFA2-01FA-48BF-A274-5DC21EA60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2826" y="1069"/>
                  <a:ext cx="0" cy="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7" name="Line 85">
                <a:extLst>
                  <a:ext uri="{FF2B5EF4-FFF2-40B4-BE49-F238E27FC236}">
                    <a16:creationId xmlns:a16="http://schemas.microsoft.com/office/drawing/2014/main" id="{BD07C321-0F91-4FC1-A9E8-DFBB4AFDF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3597" flipV="1">
                <a:off x="1482" y="1476"/>
                <a:ext cx="203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86">
                <a:extLst>
                  <a:ext uri="{FF2B5EF4-FFF2-40B4-BE49-F238E27FC236}">
                    <a16:creationId xmlns:a16="http://schemas.microsoft.com/office/drawing/2014/main" id="{BCA27038-7780-4112-8FA5-383B17603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7" y="1869"/>
                <a:ext cx="209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87">
                <a:extLst>
                  <a:ext uri="{FF2B5EF4-FFF2-40B4-BE49-F238E27FC236}">
                    <a16:creationId xmlns:a16="http://schemas.microsoft.com/office/drawing/2014/main" id="{3242B380-1B44-4A3F-938D-3646CF598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1" y="1483"/>
                <a:ext cx="0" cy="388"/>
              </a:xfrm>
              <a:prstGeom prst="line">
                <a:avLst/>
              </a:prstGeom>
              <a:noFill/>
              <a:ln w="19050">
                <a:solidFill>
                  <a:srgbClr val="D00C33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88">
                <a:extLst>
                  <a:ext uri="{FF2B5EF4-FFF2-40B4-BE49-F238E27FC236}">
                    <a16:creationId xmlns:a16="http://schemas.microsoft.com/office/drawing/2014/main" id="{A9F4588D-7288-4BC4-98AD-6BA47B7C3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9" y="1843"/>
                <a:ext cx="160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dirty="0">
                    <a:latin typeface="Monotype Corsiva" pitchFamily="66" charset="0"/>
                  </a:rPr>
                  <a:t>i</a:t>
                </a:r>
                <a:r>
                  <a:rPr lang="en-US" sz="1000" baseline="-25000" dirty="0">
                    <a:latin typeface="Monotype Corsiva" pitchFamily="66" charset="0"/>
                  </a:rPr>
                  <a:t>d</a:t>
                </a:r>
              </a:p>
            </p:txBody>
          </p:sp>
          <p:sp>
            <p:nvSpPr>
              <p:cNvPr id="181" name="Text Box 89">
                <a:extLst>
                  <a:ext uri="{FF2B5EF4-FFF2-40B4-BE49-F238E27FC236}">
                    <a16:creationId xmlns:a16="http://schemas.microsoft.com/office/drawing/2014/main" id="{ADDAE0FA-929D-455B-BC00-9FFA0CCF67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6" y="1380"/>
                <a:ext cx="15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>
                    <a:latin typeface="Monotype Corsiva" pitchFamily="66" charset="0"/>
                  </a:rPr>
                  <a:t>i</a:t>
                </a:r>
                <a:r>
                  <a:rPr lang="en-US" sz="1000" baseline="-25000">
                    <a:latin typeface="Monotype Corsiva" pitchFamily="66" charset="0"/>
                  </a:rPr>
                  <a:t>q</a:t>
                </a:r>
              </a:p>
            </p:txBody>
          </p:sp>
        </p:grpSp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8C9B0484-F092-489C-8B50-87F538EE5924}"/>
              </a:ext>
            </a:extLst>
          </p:cNvPr>
          <p:cNvSpPr/>
          <p:nvPr/>
        </p:nvSpPr>
        <p:spPr>
          <a:xfrm>
            <a:off x="224206" y="1783732"/>
            <a:ext cx="2888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Inversa de Park</a:t>
            </a:r>
          </a:p>
        </p:txBody>
      </p:sp>
      <p:grpSp>
        <p:nvGrpSpPr>
          <p:cNvPr id="186" name="Group 213">
            <a:extLst>
              <a:ext uri="{FF2B5EF4-FFF2-40B4-BE49-F238E27FC236}">
                <a16:creationId xmlns:a16="http://schemas.microsoft.com/office/drawing/2014/main" id="{1AF77B8C-CB72-4E3E-9B82-6A5117137246}"/>
              </a:ext>
            </a:extLst>
          </p:cNvPr>
          <p:cNvGrpSpPr>
            <a:grpSpLocks/>
          </p:cNvGrpSpPr>
          <p:nvPr/>
        </p:nvGrpSpPr>
        <p:grpSpPr bwMode="auto">
          <a:xfrm>
            <a:off x="4028869" y="2739646"/>
            <a:ext cx="763588" cy="373062"/>
            <a:chOff x="2759" y="2385"/>
            <a:chExt cx="481" cy="235"/>
          </a:xfrm>
        </p:grpSpPr>
        <p:sp>
          <p:nvSpPr>
            <p:cNvPr id="187" name="Text Box 211">
              <a:extLst>
                <a:ext uri="{FF2B5EF4-FFF2-40B4-BE49-F238E27FC236}">
                  <a16:creationId xmlns:a16="http://schemas.microsoft.com/office/drawing/2014/main" id="{9ACDFCF3-DB0F-4053-B4FF-38B25C81A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2389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  <a:latin typeface="Symbol" pitchFamily="18" charset="2"/>
                </a:rPr>
                <a:t>a</a:t>
              </a:r>
              <a:endParaRPr lang="en-US" b="1" dirty="0">
                <a:solidFill>
                  <a:schemeClr val="accent1"/>
                </a:solidFill>
                <a:latin typeface="Symbol" pitchFamily="18" charset="2"/>
              </a:endParaRPr>
            </a:p>
          </p:txBody>
        </p:sp>
        <p:sp>
          <p:nvSpPr>
            <p:cNvPr id="188" name="Text Box 212">
              <a:extLst>
                <a:ext uri="{FF2B5EF4-FFF2-40B4-BE49-F238E27FC236}">
                  <a16:creationId xmlns:a16="http://schemas.microsoft.com/office/drawing/2014/main" id="{E6588951-F919-47DE-8703-97F472A7F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2385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Symbol" pitchFamily="18" charset="2"/>
                </a:rPr>
                <a:t>b</a:t>
              </a:r>
              <a:endParaRPr lang="en-US" b="1">
                <a:solidFill>
                  <a:srgbClr val="D00C33"/>
                </a:solidFill>
                <a:latin typeface="Symbol" pitchFamily="18" charset="2"/>
              </a:endParaRPr>
            </a:p>
          </p:txBody>
        </p:sp>
      </p:grpSp>
      <p:sp>
        <p:nvSpPr>
          <p:cNvPr id="189" name="Retângulo 188">
            <a:extLst>
              <a:ext uri="{FF2B5EF4-FFF2-40B4-BE49-F238E27FC236}">
                <a16:creationId xmlns:a16="http://schemas.microsoft.com/office/drawing/2014/main" id="{31FD2CAB-E7EB-4406-B4FB-96223F60B66A}"/>
              </a:ext>
            </a:extLst>
          </p:cNvPr>
          <p:cNvSpPr/>
          <p:nvPr/>
        </p:nvSpPr>
        <p:spPr>
          <a:xfrm>
            <a:off x="-364098" y="4933611"/>
            <a:ext cx="2192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13. Transformada de Park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1" name="Espaço Reservado para Número de Slide 190">
            <a:extLst>
              <a:ext uri="{FF2B5EF4-FFF2-40B4-BE49-F238E27FC236}">
                <a16:creationId xmlns:a16="http://schemas.microsoft.com/office/drawing/2014/main" id="{6D32EA77-1868-4D46-94A4-0B58A3CDD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6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0.00489 C 0.03838 -0.00553 0.06338 -0.05576 0.05574 -0.10599 C 0.0481 -0.15645 0.01043 -0.18747 -0.02778 -0.17729 C -0.06649 -0.16571 -0.0908 -0.11872 -0.08316 -0.06849 C -0.07534 -0.01803 -0.03837 0.01531 9.16667E-6 0.00489 Z " pathEditMode="fixed" rAng="-686960" ptsTypes="fffff">
                                      <p:cBhvr>
                                        <p:cTn id="6" dur="4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-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4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9" grpId="0" animBg="1"/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40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de Clarke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D640270-1DE6-4B15-B18D-FDC3C6CC6452}"/>
                  </a:ext>
                </a:extLst>
              </p:cNvPr>
              <p:cNvSpPr/>
              <p:nvPr/>
            </p:nvSpPr>
            <p:spPr>
              <a:xfrm>
                <a:off x="112880" y="1294485"/>
                <a:ext cx="2498056" cy="6263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CD640270-1DE6-4B15-B18D-FDC3C6CC6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0" y="1294485"/>
                <a:ext cx="2498056" cy="626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DCAA833-416F-4E64-A3A7-FBA76355D4D6}"/>
                  </a:ext>
                </a:extLst>
              </p:cNvPr>
              <p:cNvSpPr/>
              <p:nvPr/>
            </p:nvSpPr>
            <p:spPr>
              <a:xfrm>
                <a:off x="265496" y="2202264"/>
                <a:ext cx="2229648" cy="777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DCAA833-416F-4E64-A3A7-FBA76355D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6" y="2202264"/>
                <a:ext cx="2229648" cy="777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2" name="Group 7">
            <a:extLst>
              <a:ext uri="{FF2B5EF4-FFF2-40B4-BE49-F238E27FC236}">
                <a16:creationId xmlns:a16="http://schemas.microsoft.com/office/drawing/2014/main" id="{F4C12E9C-EDCB-4A72-A670-36688DDEB331}"/>
              </a:ext>
            </a:extLst>
          </p:cNvPr>
          <p:cNvGrpSpPr>
            <a:grpSpLocks/>
          </p:cNvGrpSpPr>
          <p:nvPr/>
        </p:nvGrpSpPr>
        <p:grpSpPr bwMode="auto">
          <a:xfrm>
            <a:off x="2503446" y="2505075"/>
            <a:ext cx="2592387" cy="2543175"/>
            <a:chOff x="1073" y="711"/>
            <a:chExt cx="2879" cy="2879"/>
          </a:xfrm>
        </p:grpSpPr>
        <p:grpSp>
          <p:nvGrpSpPr>
            <p:cNvPr id="293" name="Group 8">
              <a:extLst>
                <a:ext uri="{FF2B5EF4-FFF2-40B4-BE49-F238E27FC236}">
                  <a16:creationId xmlns:a16="http://schemas.microsoft.com/office/drawing/2014/main" id="{850EB1D9-8D81-4FF6-A547-62C217D20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3" y="711"/>
              <a:ext cx="2879" cy="2879"/>
              <a:chOff x="2269" y="750"/>
              <a:chExt cx="2879" cy="2879"/>
            </a:xfrm>
          </p:grpSpPr>
          <p:sp>
            <p:nvSpPr>
              <p:cNvPr id="361" name="Oval 9">
                <a:extLst>
                  <a:ext uri="{FF2B5EF4-FFF2-40B4-BE49-F238E27FC236}">
                    <a16:creationId xmlns:a16="http://schemas.microsoft.com/office/drawing/2014/main" id="{69CA5CCD-7B64-4B4E-A27F-892D1D3A8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750"/>
                <a:ext cx="2879" cy="2879"/>
              </a:xfrm>
              <a:prstGeom prst="ellipse">
                <a:avLst/>
              </a:prstGeom>
              <a:solidFill>
                <a:srgbClr val="4E617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" name="Oval 10">
                <a:extLst>
                  <a:ext uri="{FF2B5EF4-FFF2-40B4-BE49-F238E27FC236}">
                    <a16:creationId xmlns:a16="http://schemas.microsoft.com/office/drawing/2014/main" id="{32B457F4-3CC9-4DCD-87A2-49A56340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326"/>
                <a:ext cx="1727" cy="172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94" name="Group 11">
              <a:extLst>
                <a:ext uri="{FF2B5EF4-FFF2-40B4-BE49-F238E27FC236}">
                  <a16:creationId xmlns:a16="http://schemas.microsoft.com/office/drawing/2014/main" id="{D719C786-07D6-47C2-BEFA-7E001601C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902"/>
              <a:ext cx="2498" cy="2498"/>
              <a:chOff x="1264" y="902"/>
              <a:chExt cx="2498" cy="2498"/>
            </a:xfrm>
          </p:grpSpPr>
          <p:grpSp>
            <p:nvGrpSpPr>
              <p:cNvPr id="295" name="Group 12">
                <a:extLst>
                  <a:ext uri="{FF2B5EF4-FFF2-40B4-BE49-F238E27FC236}">
                    <a16:creationId xmlns:a16="http://schemas.microsoft.com/office/drawing/2014/main" id="{E170EC17-C4FE-4CC4-BB6D-E856DDADDF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355" name="Group 13">
                  <a:extLst>
                    <a:ext uri="{FF2B5EF4-FFF2-40B4-BE49-F238E27FC236}">
                      <a16:creationId xmlns:a16="http://schemas.microsoft.com/office/drawing/2014/main" id="{50327176-D8DF-4073-9E1C-9F82DC3094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59" name="AutoShape 14">
                    <a:extLst>
                      <a:ext uri="{FF2B5EF4-FFF2-40B4-BE49-F238E27FC236}">
                        <a16:creationId xmlns:a16="http://schemas.microsoft.com/office/drawing/2014/main" id="{77D542E6-59CC-4AD5-9CA3-78F6B0F9D8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AutoShape 15">
                    <a:extLst>
                      <a:ext uri="{FF2B5EF4-FFF2-40B4-BE49-F238E27FC236}">
                        <a16:creationId xmlns:a16="http://schemas.microsoft.com/office/drawing/2014/main" id="{C68CFFC9-7188-4442-B142-50F51A745C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" name="Group 16">
                  <a:extLst>
                    <a:ext uri="{FF2B5EF4-FFF2-40B4-BE49-F238E27FC236}">
                      <a16:creationId xmlns:a16="http://schemas.microsoft.com/office/drawing/2014/main" id="{7752A56D-EEFF-4DA3-A2D8-CCEE9A9C3F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7" name="Rectangle 17">
                    <a:extLst>
                      <a:ext uri="{FF2B5EF4-FFF2-40B4-BE49-F238E27FC236}">
                        <a16:creationId xmlns:a16="http://schemas.microsoft.com/office/drawing/2014/main" id="{53B40B53-5160-4F34-A853-4382874CE8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8" name="Rectangle 18">
                    <a:extLst>
                      <a:ext uri="{FF2B5EF4-FFF2-40B4-BE49-F238E27FC236}">
                        <a16:creationId xmlns:a16="http://schemas.microsoft.com/office/drawing/2014/main" id="{8C0AEEFE-519A-4631-B19F-A08FA0A365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6" name="Group 19">
                <a:extLst>
                  <a:ext uri="{FF2B5EF4-FFF2-40B4-BE49-F238E27FC236}">
                    <a16:creationId xmlns:a16="http://schemas.microsoft.com/office/drawing/2014/main" id="{28986653-1152-49A3-BA8F-2E3D558B81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49" name="Group 20">
                  <a:extLst>
                    <a:ext uri="{FF2B5EF4-FFF2-40B4-BE49-F238E27FC236}">
                      <a16:creationId xmlns:a16="http://schemas.microsoft.com/office/drawing/2014/main" id="{91529014-5578-4C40-B919-CDC76F58EC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53" name="AutoShape 21">
                    <a:extLst>
                      <a:ext uri="{FF2B5EF4-FFF2-40B4-BE49-F238E27FC236}">
                        <a16:creationId xmlns:a16="http://schemas.microsoft.com/office/drawing/2014/main" id="{784130D1-CED1-4651-BA0A-FD236634C0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4" name="AutoShape 22">
                    <a:extLst>
                      <a:ext uri="{FF2B5EF4-FFF2-40B4-BE49-F238E27FC236}">
                        <a16:creationId xmlns:a16="http://schemas.microsoft.com/office/drawing/2014/main" id="{7D531331-7DBC-4055-A139-7B031CF361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0" name="Group 23">
                  <a:extLst>
                    <a:ext uri="{FF2B5EF4-FFF2-40B4-BE49-F238E27FC236}">
                      <a16:creationId xmlns:a16="http://schemas.microsoft.com/office/drawing/2014/main" id="{9DA41082-3538-4B0A-A70C-B6340C586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51" name="Rectangle 24">
                    <a:extLst>
                      <a:ext uri="{FF2B5EF4-FFF2-40B4-BE49-F238E27FC236}">
                        <a16:creationId xmlns:a16="http://schemas.microsoft.com/office/drawing/2014/main" id="{CA0212B7-BC76-4633-BDB1-1B627C2DE8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2" name="Rectangle 25">
                    <a:extLst>
                      <a:ext uri="{FF2B5EF4-FFF2-40B4-BE49-F238E27FC236}">
                        <a16:creationId xmlns:a16="http://schemas.microsoft.com/office/drawing/2014/main" id="{4BD64E94-4660-4C16-9467-4646CC5EB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7" name="Group 26">
                <a:extLst>
                  <a:ext uri="{FF2B5EF4-FFF2-40B4-BE49-F238E27FC236}">
                    <a16:creationId xmlns:a16="http://schemas.microsoft.com/office/drawing/2014/main" id="{933C5E81-77D1-4502-9FD6-FEFAF4BC4D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400000">
                <a:off x="2384" y="902"/>
                <a:ext cx="257" cy="2497"/>
                <a:chOff x="2384" y="902"/>
                <a:chExt cx="257" cy="2497"/>
              </a:xfrm>
            </p:grpSpPr>
            <p:grpSp>
              <p:nvGrpSpPr>
                <p:cNvPr id="343" name="Group 27">
                  <a:extLst>
                    <a:ext uri="{FF2B5EF4-FFF2-40B4-BE49-F238E27FC236}">
                      <a16:creationId xmlns:a16="http://schemas.microsoft.com/office/drawing/2014/main" id="{AB0FD72F-6844-4BBD-9E41-8195432321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47" name="AutoShape 28">
                    <a:extLst>
                      <a:ext uri="{FF2B5EF4-FFF2-40B4-BE49-F238E27FC236}">
                        <a16:creationId xmlns:a16="http://schemas.microsoft.com/office/drawing/2014/main" id="{6CA47E19-5879-4FD5-B055-8D91805921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" name="AutoShape 29">
                    <a:extLst>
                      <a:ext uri="{FF2B5EF4-FFF2-40B4-BE49-F238E27FC236}">
                        <a16:creationId xmlns:a16="http://schemas.microsoft.com/office/drawing/2014/main" id="{96F87A76-69A1-44B3-8A78-7526461439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4" name="Group 30">
                  <a:extLst>
                    <a:ext uri="{FF2B5EF4-FFF2-40B4-BE49-F238E27FC236}">
                      <a16:creationId xmlns:a16="http://schemas.microsoft.com/office/drawing/2014/main" id="{90BDB824-76FE-453E-BE27-1AC0AED1B3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45" name="Rectangle 31">
                    <a:extLst>
                      <a:ext uri="{FF2B5EF4-FFF2-40B4-BE49-F238E27FC236}">
                        <a16:creationId xmlns:a16="http://schemas.microsoft.com/office/drawing/2014/main" id="{ADAFC01C-3421-49E0-93DD-E525055914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6" name="Rectangle 32">
                    <a:extLst>
                      <a:ext uri="{FF2B5EF4-FFF2-40B4-BE49-F238E27FC236}">
                        <a16:creationId xmlns:a16="http://schemas.microsoft.com/office/drawing/2014/main" id="{AFF320BE-559D-410F-AEA1-E169BC39E8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8" name="Group 33">
                <a:extLst>
                  <a:ext uri="{FF2B5EF4-FFF2-40B4-BE49-F238E27FC236}">
                    <a16:creationId xmlns:a16="http://schemas.microsoft.com/office/drawing/2014/main" id="{0D9BB0CC-2325-40F7-9847-E2577D1126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384" y="903"/>
                <a:ext cx="257" cy="2497"/>
                <a:chOff x="2384" y="902"/>
                <a:chExt cx="257" cy="2497"/>
              </a:xfrm>
            </p:grpSpPr>
            <p:grpSp>
              <p:nvGrpSpPr>
                <p:cNvPr id="337" name="Group 34">
                  <a:extLst>
                    <a:ext uri="{FF2B5EF4-FFF2-40B4-BE49-F238E27FC236}">
                      <a16:creationId xmlns:a16="http://schemas.microsoft.com/office/drawing/2014/main" id="{A6C18A8B-2BDA-4C0D-A43A-F2D8869283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41" name="AutoShape 35">
                    <a:extLst>
                      <a:ext uri="{FF2B5EF4-FFF2-40B4-BE49-F238E27FC236}">
                        <a16:creationId xmlns:a16="http://schemas.microsoft.com/office/drawing/2014/main" id="{C590AC23-8970-4C61-BBDF-AC7B716B8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2" name="AutoShape 36">
                    <a:extLst>
                      <a:ext uri="{FF2B5EF4-FFF2-40B4-BE49-F238E27FC236}">
                        <a16:creationId xmlns:a16="http://schemas.microsoft.com/office/drawing/2014/main" id="{59A2A691-7427-4124-AB3B-7DCEABBBA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8" name="Group 37">
                  <a:extLst>
                    <a:ext uri="{FF2B5EF4-FFF2-40B4-BE49-F238E27FC236}">
                      <a16:creationId xmlns:a16="http://schemas.microsoft.com/office/drawing/2014/main" id="{797FB854-D168-4A22-8A8D-65707BA954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39" name="Rectangle 38">
                    <a:extLst>
                      <a:ext uri="{FF2B5EF4-FFF2-40B4-BE49-F238E27FC236}">
                        <a16:creationId xmlns:a16="http://schemas.microsoft.com/office/drawing/2014/main" id="{B5C3542E-AEED-4110-99D6-5C20A6860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0" name="Rectangle 39">
                    <a:extLst>
                      <a:ext uri="{FF2B5EF4-FFF2-40B4-BE49-F238E27FC236}">
                        <a16:creationId xmlns:a16="http://schemas.microsoft.com/office/drawing/2014/main" id="{894BB350-E952-4076-B579-4EE8812D95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9" name="Group 40">
                <a:extLst>
                  <a:ext uri="{FF2B5EF4-FFF2-40B4-BE49-F238E27FC236}">
                    <a16:creationId xmlns:a16="http://schemas.microsoft.com/office/drawing/2014/main" id="{C2CE7C92-8794-402C-9DEB-233606E54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800000">
                <a:off x="2384" y="902"/>
                <a:ext cx="258" cy="2498"/>
                <a:chOff x="2384" y="902"/>
                <a:chExt cx="258" cy="2498"/>
              </a:xfrm>
            </p:grpSpPr>
            <p:grpSp>
              <p:nvGrpSpPr>
                <p:cNvPr id="307" name="Group 41">
                  <a:extLst>
                    <a:ext uri="{FF2B5EF4-FFF2-40B4-BE49-F238E27FC236}">
                      <a16:creationId xmlns:a16="http://schemas.microsoft.com/office/drawing/2014/main" id="{25FDA179-9EC0-496E-A793-54C7BFB066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323" name="Group 42">
                    <a:extLst>
                      <a:ext uri="{FF2B5EF4-FFF2-40B4-BE49-F238E27FC236}">
                        <a16:creationId xmlns:a16="http://schemas.microsoft.com/office/drawing/2014/main" id="{846FFEAA-E5A1-4ABA-909D-C6112A591A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31" name="Group 43">
                      <a:extLst>
                        <a:ext uri="{FF2B5EF4-FFF2-40B4-BE49-F238E27FC236}">
                          <a16:creationId xmlns:a16="http://schemas.microsoft.com/office/drawing/2014/main" id="{ED0992C1-CB28-4203-805F-F3BCD53EA8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35" name="AutoShape 44">
                        <a:extLst>
                          <a:ext uri="{FF2B5EF4-FFF2-40B4-BE49-F238E27FC236}">
                            <a16:creationId xmlns:a16="http://schemas.microsoft.com/office/drawing/2014/main" id="{F43AC561-9F0C-4E09-81BB-C4AF45BD594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6" name="AutoShape 45">
                        <a:extLst>
                          <a:ext uri="{FF2B5EF4-FFF2-40B4-BE49-F238E27FC236}">
                            <a16:creationId xmlns:a16="http://schemas.microsoft.com/office/drawing/2014/main" id="{6C0B2D44-95F6-4878-B01B-303A06DB218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32" name="Group 46">
                      <a:extLst>
                        <a:ext uri="{FF2B5EF4-FFF2-40B4-BE49-F238E27FC236}">
                          <a16:creationId xmlns:a16="http://schemas.microsoft.com/office/drawing/2014/main" id="{78F3577D-8522-48FF-8414-59C9CF571E5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33" name="Rectangle 47">
                        <a:extLst>
                          <a:ext uri="{FF2B5EF4-FFF2-40B4-BE49-F238E27FC236}">
                            <a16:creationId xmlns:a16="http://schemas.microsoft.com/office/drawing/2014/main" id="{674B5940-E8F5-4884-8654-79D2B8F669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4" name="Rectangle 48">
                        <a:extLst>
                          <a:ext uri="{FF2B5EF4-FFF2-40B4-BE49-F238E27FC236}">
                            <a16:creationId xmlns:a16="http://schemas.microsoft.com/office/drawing/2014/main" id="{F39B3D68-37C6-4286-8D70-5FE04E20A5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4" name="Group 49">
                    <a:extLst>
                      <a:ext uri="{FF2B5EF4-FFF2-40B4-BE49-F238E27FC236}">
                        <a16:creationId xmlns:a16="http://schemas.microsoft.com/office/drawing/2014/main" id="{10730BF4-A5A5-45EF-9168-C464F954D0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25" name="Group 50">
                      <a:extLst>
                        <a:ext uri="{FF2B5EF4-FFF2-40B4-BE49-F238E27FC236}">
                          <a16:creationId xmlns:a16="http://schemas.microsoft.com/office/drawing/2014/main" id="{FA086DF2-E7B2-424A-80E0-1216F052A1A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29" name="AutoShape 51">
                        <a:extLst>
                          <a:ext uri="{FF2B5EF4-FFF2-40B4-BE49-F238E27FC236}">
                            <a16:creationId xmlns:a16="http://schemas.microsoft.com/office/drawing/2014/main" id="{9534E689-27DC-49D8-AEC5-A6E99794B2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0" name="AutoShape 52">
                        <a:extLst>
                          <a:ext uri="{FF2B5EF4-FFF2-40B4-BE49-F238E27FC236}">
                            <a16:creationId xmlns:a16="http://schemas.microsoft.com/office/drawing/2014/main" id="{DA435592-B402-491A-A393-FD35D8A3EA1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26" name="Group 53">
                      <a:extLst>
                        <a:ext uri="{FF2B5EF4-FFF2-40B4-BE49-F238E27FC236}">
                          <a16:creationId xmlns:a16="http://schemas.microsoft.com/office/drawing/2014/main" id="{0855F5A7-E6FA-4639-B72C-828530F694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27" name="Rectangle 54">
                        <a:extLst>
                          <a:ext uri="{FF2B5EF4-FFF2-40B4-BE49-F238E27FC236}">
                            <a16:creationId xmlns:a16="http://schemas.microsoft.com/office/drawing/2014/main" id="{1BBBBB8D-87C1-42EE-8AA9-FBD6F5AB30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" name="Rectangle 55">
                        <a:extLst>
                          <a:ext uri="{FF2B5EF4-FFF2-40B4-BE49-F238E27FC236}">
                            <a16:creationId xmlns:a16="http://schemas.microsoft.com/office/drawing/2014/main" id="{5AD5442D-3740-4AA7-A733-0C2442D081F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08" name="Group 56">
                  <a:extLst>
                    <a:ext uri="{FF2B5EF4-FFF2-40B4-BE49-F238E27FC236}">
                      <a16:creationId xmlns:a16="http://schemas.microsoft.com/office/drawing/2014/main" id="{04F44CC6-01C3-4DCC-8F68-BE25C1B27E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2400000">
                  <a:off x="2384" y="902"/>
                  <a:ext cx="258" cy="2498"/>
                  <a:chOff x="2384" y="902"/>
                  <a:chExt cx="258" cy="2498"/>
                </a:xfrm>
              </p:grpSpPr>
              <p:grpSp>
                <p:nvGrpSpPr>
                  <p:cNvPr id="309" name="Group 57">
                    <a:extLst>
                      <a:ext uri="{FF2B5EF4-FFF2-40B4-BE49-F238E27FC236}">
                        <a16:creationId xmlns:a16="http://schemas.microsoft.com/office/drawing/2014/main" id="{DD7DE1A7-0F16-4751-8E6E-5C8EE02F8F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84" y="902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17" name="Group 58">
                      <a:extLst>
                        <a:ext uri="{FF2B5EF4-FFF2-40B4-BE49-F238E27FC236}">
                          <a16:creationId xmlns:a16="http://schemas.microsoft.com/office/drawing/2014/main" id="{564EED57-494F-4406-885D-7B6758B0599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21" name="AutoShape 59">
                        <a:extLst>
                          <a:ext uri="{FF2B5EF4-FFF2-40B4-BE49-F238E27FC236}">
                            <a16:creationId xmlns:a16="http://schemas.microsoft.com/office/drawing/2014/main" id="{F5230C3E-5A0C-4313-AD85-74E785B2878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2" name="AutoShape 60">
                        <a:extLst>
                          <a:ext uri="{FF2B5EF4-FFF2-40B4-BE49-F238E27FC236}">
                            <a16:creationId xmlns:a16="http://schemas.microsoft.com/office/drawing/2014/main" id="{A16025B4-F2B9-472A-B551-FB34ECFD139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8" name="Group 61">
                      <a:extLst>
                        <a:ext uri="{FF2B5EF4-FFF2-40B4-BE49-F238E27FC236}">
                          <a16:creationId xmlns:a16="http://schemas.microsoft.com/office/drawing/2014/main" id="{88472CDC-AD78-4DA3-8B6C-6C12B179CE5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19" name="Rectangle 62">
                        <a:extLst>
                          <a:ext uri="{FF2B5EF4-FFF2-40B4-BE49-F238E27FC236}">
                            <a16:creationId xmlns:a16="http://schemas.microsoft.com/office/drawing/2014/main" id="{14EECA8F-26FC-4079-ADF9-951E07F5EC0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0" name="Rectangle 63">
                        <a:extLst>
                          <a:ext uri="{FF2B5EF4-FFF2-40B4-BE49-F238E27FC236}">
                            <a16:creationId xmlns:a16="http://schemas.microsoft.com/office/drawing/2014/main" id="{A9A37355-66B3-461F-AFE0-861B66AAE80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10" name="Group 64">
                    <a:extLst>
                      <a:ext uri="{FF2B5EF4-FFF2-40B4-BE49-F238E27FC236}">
                        <a16:creationId xmlns:a16="http://schemas.microsoft.com/office/drawing/2014/main" id="{6EC79CEE-18C0-4274-8F4B-1B40D04292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200000">
                    <a:off x="2385" y="903"/>
                    <a:ext cx="257" cy="2497"/>
                    <a:chOff x="2384" y="902"/>
                    <a:chExt cx="257" cy="2497"/>
                  </a:xfrm>
                </p:grpSpPr>
                <p:grpSp>
                  <p:nvGrpSpPr>
                    <p:cNvPr id="311" name="Group 65">
                      <a:extLst>
                        <a:ext uri="{FF2B5EF4-FFF2-40B4-BE49-F238E27FC236}">
                          <a16:creationId xmlns:a16="http://schemas.microsoft.com/office/drawing/2014/main" id="{1F0D3E02-816F-4591-BDC7-7F4981AAFD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4" y="902"/>
                      <a:ext cx="257" cy="2497"/>
                      <a:chOff x="2372" y="884"/>
                      <a:chExt cx="257" cy="2497"/>
                    </a:xfrm>
                  </p:grpSpPr>
                  <p:sp>
                    <p:nvSpPr>
                      <p:cNvPr id="315" name="AutoShape 66">
                        <a:extLst>
                          <a:ext uri="{FF2B5EF4-FFF2-40B4-BE49-F238E27FC236}">
                            <a16:creationId xmlns:a16="http://schemas.microsoft.com/office/drawing/2014/main" id="{16475C48-3D48-4C7A-A925-1AB6F648AE9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72" y="884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6" name="AutoShape 67">
                        <a:extLst>
                          <a:ext uri="{FF2B5EF4-FFF2-40B4-BE49-F238E27FC236}">
                            <a16:creationId xmlns:a16="http://schemas.microsoft.com/office/drawing/2014/main" id="{B73075A4-E02F-4CC5-8181-5F3981108D9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2373" y="3061"/>
                        <a:ext cx="256" cy="320"/>
                      </a:xfrm>
                      <a:custGeom>
                        <a:avLst/>
                        <a:gdLst>
                          <a:gd name="G0" fmla="+- 3375 0 0"/>
                          <a:gd name="G1" fmla="+- 21600 0 3375"/>
                          <a:gd name="G2" fmla="*/ 3375 1 2"/>
                          <a:gd name="G3" fmla="+- 21600 0 G2"/>
                          <a:gd name="G4" fmla="+/ 3375 21600 2"/>
                          <a:gd name="G5" fmla="+/ G1 0 2"/>
                          <a:gd name="G6" fmla="*/ 21600 21600 3375"/>
                          <a:gd name="G7" fmla="*/ G6 1 2"/>
                          <a:gd name="G8" fmla="+- 21600 0 G7"/>
                          <a:gd name="G9" fmla="*/ 21600 1 2"/>
                          <a:gd name="G10" fmla="+- 3375 0 G9"/>
                          <a:gd name="G11" fmla="?: G10 G8 0"/>
                          <a:gd name="G12" fmla="?: G10 G7 21600"/>
                          <a:gd name="T0" fmla="*/ 19912 w 21600"/>
                          <a:gd name="T1" fmla="*/ 10800 h 21600"/>
                          <a:gd name="T2" fmla="*/ 10800 w 21600"/>
                          <a:gd name="T3" fmla="*/ 21600 h 21600"/>
                          <a:gd name="T4" fmla="*/ 1688 w 21600"/>
                          <a:gd name="T5" fmla="*/ 10800 h 21600"/>
                          <a:gd name="T6" fmla="*/ 10800 w 21600"/>
                          <a:gd name="T7" fmla="*/ 0 h 21600"/>
                          <a:gd name="T8" fmla="*/ 3488 w 21600"/>
                          <a:gd name="T9" fmla="*/ 3488 h 21600"/>
                          <a:gd name="T10" fmla="*/ 18112 w 21600"/>
                          <a:gd name="T11" fmla="*/ 18112 h 216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T8" t="T9" r="T10" b="T11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3375" y="21600"/>
                            </a:lnTo>
                            <a:lnTo>
                              <a:pt x="18225" y="21600"/>
                            </a:lnTo>
                            <a:lnTo>
                              <a:pt x="21600" y="0"/>
                            </a:ln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312" name="Group 68">
                      <a:extLst>
                        <a:ext uri="{FF2B5EF4-FFF2-40B4-BE49-F238E27FC236}">
                          <a16:creationId xmlns:a16="http://schemas.microsoft.com/office/drawing/2014/main" id="{991690B3-5F6F-443C-9289-7395276E5AC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84" y="1158"/>
                      <a:ext cx="57" cy="1985"/>
                      <a:chOff x="2484" y="1156"/>
                      <a:chExt cx="57" cy="1985"/>
                    </a:xfrm>
                  </p:grpSpPr>
                  <p:sp>
                    <p:nvSpPr>
                      <p:cNvPr id="313" name="Rectangle 69">
                        <a:extLst>
                          <a:ext uri="{FF2B5EF4-FFF2-40B4-BE49-F238E27FC236}">
                            <a16:creationId xmlns:a16="http://schemas.microsoft.com/office/drawing/2014/main" id="{C7360D27-1919-4A2E-9B69-E98705CEAA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4" y="1156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4" name="Rectangle 70">
                        <a:extLst>
                          <a:ext uri="{FF2B5EF4-FFF2-40B4-BE49-F238E27FC236}">
                            <a16:creationId xmlns:a16="http://schemas.microsoft.com/office/drawing/2014/main" id="{7BF7559D-F673-41D9-9887-39B983F261D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85" y="3001"/>
                        <a:ext cx="56" cy="1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00" name="Group 71">
                <a:extLst>
                  <a:ext uri="{FF2B5EF4-FFF2-40B4-BE49-F238E27FC236}">
                    <a16:creationId xmlns:a16="http://schemas.microsoft.com/office/drawing/2014/main" id="{BD9A1B41-EF81-4B44-A884-62CE7C886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20400000">
                <a:off x="2385" y="903"/>
                <a:ext cx="257" cy="2497"/>
                <a:chOff x="2384" y="902"/>
                <a:chExt cx="257" cy="2497"/>
              </a:xfrm>
            </p:grpSpPr>
            <p:grpSp>
              <p:nvGrpSpPr>
                <p:cNvPr id="301" name="Group 72">
                  <a:extLst>
                    <a:ext uri="{FF2B5EF4-FFF2-40B4-BE49-F238E27FC236}">
                      <a16:creationId xmlns:a16="http://schemas.microsoft.com/office/drawing/2014/main" id="{E29411BB-401B-4144-8003-F415DF91B0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84" y="902"/>
                  <a:ext cx="257" cy="2497"/>
                  <a:chOff x="2372" y="884"/>
                  <a:chExt cx="257" cy="2497"/>
                </a:xfrm>
              </p:grpSpPr>
              <p:sp>
                <p:nvSpPr>
                  <p:cNvPr id="305" name="AutoShape 73">
                    <a:extLst>
                      <a:ext uri="{FF2B5EF4-FFF2-40B4-BE49-F238E27FC236}">
                        <a16:creationId xmlns:a16="http://schemas.microsoft.com/office/drawing/2014/main" id="{E860E630-27F5-45E9-8B98-852B8A9E52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72" y="884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6" name="AutoShape 74">
                    <a:extLst>
                      <a:ext uri="{FF2B5EF4-FFF2-40B4-BE49-F238E27FC236}">
                        <a16:creationId xmlns:a16="http://schemas.microsoft.com/office/drawing/2014/main" id="{D8811AC2-5F2F-4B79-999B-7F1EB596AB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2373" y="3061"/>
                    <a:ext cx="256" cy="320"/>
                  </a:xfrm>
                  <a:custGeom>
                    <a:avLst/>
                    <a:gdLst>
                      <a:gd name="G0" fmla="+- 3375 0 0"/>
                      <a:gd name="G1" fmla="+- 21600 0 3375"/>
                      <a:gd name="G2" fmla="*/ 3375 1 2"/>
                      <a:gd name="G3" fmla="+- 21600 0 G2"/>
                      <a:gd name="G4" fmla="+/ 3375 21600 2"/>
                      <a:gd name="G5" fmla="+/ G1 0 2"/>
                      <a:gd name="G6" fmla="*/ 21600 21600 3375"/>
                      <a:gd name="G7" fmla="*/ G6 1 2"/>
                      <a:gd name="G8" fmla="+- 21600 0 G7"/>
                      <a:gd name="G9" fmla="*/ 21600 1 2"/>
                      <a:gd name="G10" fmla="+- 3375 0 G9"/>
                      <a:gd name="G11" fmla="?: G10 G8 0"/>
                      <a:gd name="G12" fmla="?: G10 G7 21600"/>
                      <a:gd name="T0" fmla="*/ 19912 w 21600"/>
                      <a:gd name="T1" fmla="*/ 10800 h 21600"/>
                      <a:gd name="T2" fmla="*/ 10800 w 21600"/>
                      <a:gd name="T3" fmla="*/ 21600 h 21600"/>
                      <a:gd name="T4" fmla="*/ 1688 w 21600"/>
                      <a:gd name="T5" fmla="*/ 10800 h 21600"/>
                      <a:gd name="T6" fmla="*/ 10800 w 21600"/>
                      <a:gd name="T7" fmla="*/ 0 h 21600"/>
                      <a:gd name="T8" fmla="*/ 3488 w 21600"/>
                      <a:gd name="T9" fmla="*/ 3488 h 21600"/>
                      <a:gd name="T10" fmla="*/ 18112 w 21600"/>
                      <a:gd name="T11" fmla="*/ 18112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3375" y="21600"/>
                        </a:lnTo>
                        <a:lnTo>
                          <a:pt x="18225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2" name="Group 75">
                  <a:extLst>
                    <a:ext uri="{FF2B5EF4-FFF2-40B4-BE49-F238E27FC236}">
                      <a16:creationId xmlns:a16="http://schemas.microsoft.com/office/drawing/2014/main" id="{C0A89837-3708-4985-BDC2-45854A442D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4" y="1158"/>
                  <a:ext cx="57" cy="1985"/>
                  <a:chOff x="2484" y="1156"/>
                  <a:chExt cx="57" cy="1985"/>
                </a:xfrm>
              </p:grpSpPr>
              <p:sp>
                <p:nvSpPr>
                  <p:cNvPr id="303" name="Rectangle 76">
                    <a:extLst>
                      <a:ext uri="{FF2B5EF4-FFF2-40B4-BE49-F238E27FC236}">
                        <a16:creationId xmlns:a16="http://schemas.microsoft.com/office/drawing/2014/main" id="{B48FD443-3DC2-4B22-8C57-46B7379572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4" y="1156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4" name="Rectangle 77">
                    <a:extLst>
                      <a:ext uri="{FF2B5EF4-FFF2-40B4-BE49-F238E27FC236}">
                        <a16:creationId xmlns:a16="http://schemas.microsoft.com/office/drawing/2014/main" id="{DEE204D5-3B3C-426D-9817-B47F62283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5" y="3001"/>
                    <a:ext cx="56" cy="14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363" name="Text Box 151">
            <a:extLst>
              <a:ext uri="{FF2B5EF4-FFF2-40B4-BE49-F238E27FC236}">
                <a16:creationId xmlns:a16="http://schemas.microsoft.com/office/drawing/2014/main" id="{2430ABC3-34AC-4354-AE52-C5E2F950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46" y="3683000"/>
            <a:ext cx="3127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latin typeface="Symbol" pitchFamily="18" charset="2"/>
              </a:rPr>
              <a:t>a</a:t>
            </a:r>
          </a:p>
        </p:txBody>
      </p:sp>
      <p:sp>
        <p:nvSpPr>
          <p:cNvPr id="364" name="Text Box 152">
            <a:extLst>
              <a:ext uri="{FF2B5EF4-FFF2-40B4-BE49-F238E27FC236}">
                <a16:creationId xmlns:a16="http://schemas.microsoft.com/office/drawing/2014/main" id="{B2AEB02B-12C8-4DD2-B225-FFC389CA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783" y="1920875"/>
            <a:ext cx="295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>
                <a:latin typeface="Symbol" pitchFamily="18" charset="2"/>
              </a:rPr>
              <a:t>b</a:t>
            </a:r>
          </a:p>
        </p:txBody>
      </p:sp>
      <p:sp>
        <p:nvSpPr>
          <p:cNvPr id="365" name="Line 182">
            <a:extLst>
              <a:ext uri="{FF2B5EF4-FFF2-40B4-BE49-F238E27FC236}">
                <a16:creationId xmlns:a16="http://schemas.microsoft.com/office/drawing/2014/main" id="{D897C435-FAFC-43A7-B59D-1D10AEA46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33" y="3776662"/>
            <a:ext cx="12922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6" name="Line 184">
            <a:extLst>
              <a:ext uri="{FF2B5EF4-FFF2-40B4-BE49-F238E27FC236}">
                <a16:creationId xmlns:a16="http://schemas.microsoft.com/office/drawing/2014/main" id="{3967C5AC-0994-4692-88AB-8AFAF83EC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1146" y="3776662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7" name="Line 185">
            <a:extLst>
              <a:ext uri="{FF2B5EF4-FFF2-40B4-BE49-F238E27FC236}">
                <a16:creationId xmlns:a16="http://schemas.microsoft.com/office/drawing/2014/main" id="{A6E185D8-E993-4F17-8D43-53A22E546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5196" y="3776662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" name="Rectangle 189">
            <a:extLst>
              <a:ext uri="{FF2B5EF4-FFF2-40B4-BE49-F238E27FC236}">
                <a16:creationId xmlns:a16="http://schemas.microsoft.com/office/drawing/2014/main" id="{DCA6FC20-6034-4888-A2CF-9B26406A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58" y="3729037"/>
            <a:ext cx="501650" cy="889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" name="Rectangle 190">
            <a:extLst>
              <a:ext uri="{FF2B5EF4-FFF2-40B4-BE49-F238E27FC236}">
                <a16:creationId xmlns:a16="http://schemas.microsoft.com/office/drawing/2014/main" id="{8B70F368-E844-4C4E-84EE-2A65AA49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971" y="3724275"/>
            <a:ext cx="501650" cy="889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0" name="Line 194">
            <a:extLst>
              <a:ext uri="{FF2B5EF4-FFF2-40B4-BE49-F238E27FC236}">
                <a16:creationId xmlns:a16="http://schemas.microsoft.com/office/drawing/2014/main" id="{F6EDDAF4-2006-424F-9B27-995A60C88099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54320" y="3776663"/>
            <a:ext cx="1292225" cy="0"/>
          </a:xfrm>
          <a:prstGeom prst="line">
            <a:avLst/>
          </a:prstGeom>
          <a:noFill/>
          <a:ln w="19050">
            <a:solidFill>
              <a:srgbClr val="D00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1" name="Line 192">
            <a:extLst>
              <a:ext uri="{FF2B5EF4-FFF2-40B4-BE49-F238E27FC236}">
                <a16:creationId xmlns:a16="http://schemas.microsoft.com/office/drawing/2014/main" id="{72BFD627-426E-4E72-8010-6E6D7EF6E26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78965" y="4723606"/>
            <a:ext cx="639762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2" name="Rectangle 193">
            <a:extLst>
              <a:ext uri="{FF2B5EF4-FFF2-40B4-BE49-F238E27FC236}">
                <a16:creationId xmlns:a16="http://schemas.microsoft.com/office/drawing/2014/main" id="{35E8BACD-E7B4-494E-979A-5119FB75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33" y="4884737"/>
            <a:ext cx="50800" cy="155575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3" name="Group 178">
            <a:extLst>
              <a:ext uri="{FF2B5EF4-FFF2-40B4-BE49-F238E27FC236}">
                <a16:creationId xmlns:a16="http://schemas.microsoft.com/office/drawing/2014/main" id="{3A3F4C96-39DB-40CA-84A6-EAFC0C1A3807}"/>
              </a:ext>
            </a:extLst>
          </p:cNvPr>
          <p:cNvGrpSpPr>
            <a:grpSpLocks/>
          </p:cNvGrpSpPr>
          <p:nvPr/>
        </p:nvGrpSpPr>
        <p:grpSpPr bwMode="auto">
          <a:xfrm>
            <a:off x="3800433" y="3046032"/>
            <a:ext cx="0" cy="1370322"/>
            <a:chOff x="2347913" y="1412"/>
            <a:chExt cx="0" cy="981"/>
          </a:xfrm>
        </p:grpSpPr>
        <p:sp>
          <p:nvSpPr>
            <p:cNvPr id="374" name="Line 179">
              <a:extLst>
                <a:ext uri="{FF2B5EF4-FFF2-40B4-BE49-F238E27FC236}">
                  <a16:creationId xmlns:a16="http://schemas.microsoft.com/office/drawing/2014/main" id="{A02EEEB0-F9C3-4FF1-8B8F-B7278E66E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913" y="1937"/>
              <a:ext cx="0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Line 180">
              <a:extLst>
                <a:ext uri="{FF2B5EF4-FFF2-40B4-BE49-F238E27FC236}">
                  <a16:creationId xmlns:a16="http://schemas.microsoft.com/office/drawing/2014/main" id="{FCA993D0-3F9E-4CFE-BD2F-14537799F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913" y="1412"/>
              <a:ext cx="0" cy="456"/>
            </a:xfrm>
            <a:prstGeom prst="line">
              <a:avLst/>
            </a:prstGeom>
            <a:noFill/>
            <a:ln w="31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6" name="Line 183">
            <a:extLst>
              <a:ext uri="{FF2B5EF4-FFF2-40B4-BE49-F238E27FC236}">
                <a16:creationId xmlns:a16="http://schemas.microsoft.com/office/drawing/2014/main" id="{5960E588-2A77-4F08-B28A-D624FAFDD9E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482140" y="3450431"/>
            <a:ext cx="6397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7" name="Rectangle 197">
            <a:extLst>
              <a:ext uri="{FF2B5EF4-FFF2-40B4-BE49-F238E27FC236}">
                <a16:creationId xmlns:a16="http://schemas.microsoft.com/office/drawing/2014/main" id="{E811589C-33DD-4FEF-AD07-7AED2991F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6621" y="2514600"/>
            <a:ext cx="44450" cy="152400"/>
          </a:xfrm>
          <a:prstGeom prst="rect">
            <a:avLst/>
          </a:prstGeom>
          <a:solidFill>
            <a:srgbClr val="4E6172"/>
          </a:solidFill>
          <a:ln w="9525">
            <a:solidFill>
              <a:srgbClr val="4E617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" name="Line 149">
            <a:extLst>
              <a:ext uri="{FF2B5EF4-FFF2-40B4-BE49-F238E27FC236}">
                <a16:creationId xmlns:a16="http://schemas.microsoft.com/office/drawing/2014/main" id="{0BC5B3EC-E1A1-4598-B663-0DC812FDA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0433" y="2006600"/>
            <a:ext cx="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" name="Text Box 101">
            <a:extLst>
              <a:ext uri="{FF2B5EF4-FFF2-40B4-BE49-F238E27FC236}">
                <a16:creationId xmlns:a16="http://schemas.microsoft.com/office/drawing/2014/main" id="{11E8B0D5-D4F5-44E4-A083-9C3405BE7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33" y="4254500"/>
            <a:ext cx="242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000">
                <a:latin typeface="Monotype Corsiva" pitchFamily="66" charset="0"/>
              </a:rPr>
              <a:t>i</a:t>
            </a:r>
            <a:r>
              <a:rPr lang="en-US" sz="1000" baseline="-25000">
                <a:latin typeface="Monotype Corsiva" pitchFamily="66" charset="0"/>
              </a:rPr>
              <a:t>s</a:t>
            </a:r>
          </a:p>
        </p:txBody>
      </p:sp>
      <p:sp>
        <p:nvSpPr>
          <p:cNvPr id="380" name="Line 150">
            <a:extLst>
              <a:ext uri="{FF2B5EF4-FFF2-40B4-BE49-F238E27FC236}">
                <a16:creationId xmlns:a16="http://schemas.microsoft.com/office/drawing/2014/main" id="{BECAD5DD-6ADB-4521-9264-53DEB64F9B3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78321" y="2895599"/>
            <a:ext cx="0" cy="1762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81" name="Group 2">
            <a:extLst>
              <a:ext uri="{FF2B5EF4-FFF2-40B4-BE49-F238E27FC236}">
                <a16:creationId xmlns:a16="http://schemas.microsoft.com/office/drawing/2014/main" id="{6C6DA726-810A-4056-A0EA-A724B79E2FC5}"/>
              </a:ext>
            </a:extLst>
          </p:cNvPr>
          <p:cNvGrpSpPr>
            <a:grpSpLocks/>
          </p:cNvGrpSpPr>
          <p:nvPr/>
        </p:nvGrpSpPr>
        <p:grpSpPr bwMode="auto">
          <a:xfrm>
            <a:off x="5851269" y="1137424"/>
            <a:ext cx="2632075" cy="1401763"/>
            <a:chOff x="901" y="2807"/>
            <a:chExt cx="1658" cy="883"/>
          </a:xfrm>
        </p:grpSpPr>
        <p:sp>
          <p:nvSpPr>
            <p:cNvPr id="382" name="Freeform 3">
              <a:extLst>
                <a:ext uri="{FF2B5EF4-FFF2-40B4-BE49-F238E27FC236}">
                  <a16:creationId xmlns:a16="http://schemas.microsoft.com/office/drawing/2014/main" id="{36539752-7634-4B07-97CB-6DB06EBDB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1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4">
              <a:extLst>
                <a:ext uri="{FF2B5EF4-FFF2-40B4-BE49-F238E27FC236}">
                  <a16:creationId xmlns:a16="http://schemas.microsoft.com/office/drawing/2014/main" id="{439E16E6-5BF5-4D42-9804-394DAB626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16"/>
              <a:ext cx="1655" cy="86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690" y="861"/>
                </a:cxn>
                <a:cxn ang="0">
                  <a:pos x="1506" y="1"/>
                </a:cxn>
                <a:cxn ang="0">
                  <a:pos x="1655" y="57"/>
                </a:cxn>
              </a:cxnLst>
              <a:rect l="0" t="0" r="r" b="b"/>
              <a:pathLst>
                <a:path w="1655" h="863">
                  <a:moveTo>
                    <a:pt x="0" y="61"/>
                  </a:moveTo>
                  <a:cubicBezTo>
                    <a:pt x="152" y="135"/>
                    <a:pt x="432" y="859"/>
                    <a:pt x="690" y="861"/>
                  </a:cubicBezTo>
                  <a:cubicBezTo>
                    <a:pt x="974" y="863"/>
                    <a:pt x="1230" y="0"/>
                    <a:pt x="1506" y="1"/>
                  </a:cubicBezTo>
                  <a:cubicBezTo>
                    <a:pt x="1563" y="1"/>
                    <a:pt x="1611" y="31"/>
                    <a:pt x="1655" y="57"/>
                  </a:cubicBez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5">
              <a:extLst>
                <a:ext uri="{FF2B5EF4-FFF2-40B4-BE49-F238E27FC236}">
                  <a16:creationId xmlns:a16="http://schemas.microsoft.com/office/drawing/2014/main" id="{3E4ACD8D-DF7B-40B3-A4B8-94F18AF6E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" y="2807"/>
              <a:ext cx="1658" cy="883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130" y="870"/>
                </a:cxn>
                <a:cxn ang="0">
                  <a:pos x="954" y="10"/>
                </a:cxn>
                <a:cxn ang="0">
                  <a:pos x="1658" y="812"/>
                </a:cxn>
              </a:cxnLst>
              <a:rect l="0" t="0" r="r" b="b"/>
              <a:pathLst>
                <a:path w="1658" h="883">
                  <a:moveTo>
                    <a:pt x="0" y="818"/>
                  </a:moveTo>
                  <a:cubicBezTo>
                    <a:pt x="58" y="852"/>
                    <a:pt x="44" y="866"/>
                    <a:pt x="130" y="870"/>
                  </a:cubicBezTo>
                  <a:cubicBezTo>
                    <a:pt x="420" y="883"/>
                    <a:pt x="666" y="21"/>
                    <a:pt x="954" y="10"/>
                  </a:cubicBezTo>
                  <a:cubicBezTo>
                    <a:pt x="1230" y="0"/>
                    <a:pt x="1456" y="712"/>
                    <a:pt x="1658" y="81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5" name="Rectangle 78">
            <a:extLst>
              <a:ext uri="{FF2B5EF4-FFF2-40B4-BE49-F238E27FC236}">
                <a16:creationId xmlns:a16="http://schemas.microsoft.com/office/drawing/2014/main" id="{E676960C-1096-4C35-B8CE-1C078020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06" y="1107262"/>
            <a:ext cx="2651125" cy="1439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86" name="Text Box 98">
            <a:extLst>
              <a:ext uri="{FF2B5EF4-FFF2-40B4-BE49-F238E27FC236}">
                <a16:creationId xmlns:a16="http://schemas.microsoft.com/office/drawing/2014/main" id="{FD5308AA-5804-4D74-9F4D-0E0FC110C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0919" y="172003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387" name="Text Box 99">
            <a:extLst>
              <a:ext uri="{FF2B5EF4-FFF2-40B4-BE49-F238E27FC236}">
                <a16:creationId xmlns:a16="http://schemas.microsoft.com/office/drawing/2014/main" id="{4EFF121B-CAD4-4653-96B8-83B5FAE1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656" y="2609037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388" name="Text Box 100">
            <a:extLst>
              <a:ext uri="{FF2B5EF4-FFF2-40B4-BE49-F238E27FC236}">
                <a16:creationId xmlns:a16="http://schemas.microsoft.com/office/drawing/2014/main" id="{1ADFF39A-5FED-4067-A259-453CE33E6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594" y="2610624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grpSp>
        <p:nvGrpSpPr>
          <p:cNvPr id="389" name="Group 79">
            <a:extLst>
              <a:ext uri="{FF2B5EF4-FFF2-40B4-BE49-F238E27FC236}">
                <a16:creationId xmlns:a16="http://schemas.microsoft.com/office/drawing/2014/main" id="{6ABD921D-34A0-4C55-A515-D0A4B78CC36C}"/>
              </a:ext>
            </a:extLst>
          </p:cNvPr>
          <p:cNvGrpSpPr>
            <a:grpSpLocks/>
          </p:cNvGrpSpPr>
          <p:nvPr/>
        </p:nvGrpSpPr>
        <p:grpSpPr bwMode="auto">
          <a:xfrm>
            <a:off x="5787769" y="1021537"/>
            <a:ext cx="2719387" cy="1643062"/>
            <a:chOff x="3335" y="883"/>
            <a:chExt cx="1713" cy="1035"/>
          </a:xfrm>
        </p:grpSpPr>
        <p:grpSp>
          <p:nvGrpSpPr>
            <p:cNvPr id="390" name="Group 80">
              <a:extLst>
                <a:ext uri="{FF2B5EF4-FFF2-40B4-BE49-F238E27FC236}">
                  <a16:creationId xmlns:a16="http://schemas.microsoft.com/office/drawing/2014/main" id="{DFDC561A-07C8-4CC1-A97C-A52A61E64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404" name="Line 81">
                <a:extLst>
                  <a:ext uri="{FF2B5EF4-FFF2-40B4-BE49-F238E27FC236}">
                    <a16:creationId xmlns:a16="http://schemas.microsoft.com/office/drawing/2014/main" id="{B7EC2307-14CD-4056-A95A-B7735E2DB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82">
                <a:extLst>
                  <a:ext uri="{FF2B5EF4-FFF2-40B4-BE49-F238E27FC236}">
                    <a16:creationId xmlns:a16="http://schemas.microsoft.com/office/drawing/2014/main" id="{605BDD9A-8C14-4294-95A0-E5B6D85C13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Line 83">
                <a:extLst>
                  <a:ext uri="{FF2B5EF4-FFF2-40B4-BE49-F238E27FC236}">
                    <a16:creationId xmlns:a16="http://schemas.microsoft.com/office/drawing/2014/main" id="{F557BA29-057A-43D4-8BA9-159E54084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1" name="Line 84">
              <a:extLst>
                <a:ext uri="{FF2B5EF4-FFF2-40B4-BE49-F238E27FC236}">
                  <a16:creationId xmlns:a16="http://schemas.microsoft.com/office/drawing/2014/main" id="{C73302BE-F4EE-4C16-B22D-8A8E1E4505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Line 85">
              <a:extLst>
                <a:ext uri="{FF2B5EF4-FFF2-40B4-BE49-F238E27FC236}">
                  <a16:creationId xmlns:a16="http://schemas.microsoft.com/office/drawing/2014/main" id="{6EF8F2DF-46E3-4F22-B5B8-A436BC245B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Line 86">
              <a:extLst>
                <a:ext uri="{FF2B5EF4-FFF2-40B4-BE49-F238E27FC236}">
                  <a16:creationId xmlns:a16="http://schemas.microsoft.com/office/drawing/2014/main" id="{3C797F56-7DDD-4DBC-8049-07B3D248CA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Line 87">
              <a:extLst>
                <a:ext uri="{FF2B5EF4-FFF2-40B4-BE49-F238E27FC236}">
                  <a16:creationId xmlns:a16="http://schemas.microsoft.com/office/drawing/2014/main" id="{0A302165-7C9F-4B84-8BB2-6313A9DF0C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Line 88">
              <a:extLst>
                <a:ext uri="{FF2B5EF4-FFF2-40B4-BE49-F238E27FC236}">
                  <a16:creationId xmlns:a16="http://schemas.microsoft.com/office/drawing/2014/main" id="{DCC7D9D8-8C05-4CE3-8394-93794728EEB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Line 89">
              <a:extLst>
                <a:ext uri="{FF2B5EF4-FFF2-40B4-BE49-F238E27FC236}">
                  <a16:creationId xmlns:a16="http://schemas.microsoft.com/office/drawing/2014/main" id="{7E25D799-5F4B-4946-BDF2-F042815A7B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Line 90">
              <a:extLst>
                <a:ext uri="{FF2B5EF4-FFF2-40B4-BE49-F238E27FC236}">
                  <a16:creationId xmlns:a16="http://schemas.microsoft.com/office/drawing/2014/main" id="{A44B36C8-3C8C-4FF5-9298-64C1AE1267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Line 91">
              <a:extLst>
                <a:ext uri="{FF2B5EF4-FFF2-40B4-BE49-F238E27FC236}">
                  <a16:creationId xmlns:a16="http://schemas.microsoft.com/office/drawing/2014/main" id="{EA738F98-420C-488A-BC07-20B0137D23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Line 92">
              <a:extLst>
                <a:ext uri="{FF2B5EF4-FFF2-40B4-BE49-F238E27FC236}">
                  <a16:creationId xmlns:a16="http://schemas.microsoft.com/office/drawing/2014/main" id="{4D14E928-8C96-4249-A683-39A73CF36B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Line 93">
              <a:extLst>
                <a:ext uri="{FF2B5EF4-FFF2-40B4-BE49-F238E27FC236}">
                  <a16:creationId xmlns:a16="http://schemas.microsoft.com/office/drawing/2014/main" id="{1E0A38CA-D788-48B8-A47F-80F8556465C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Line 94">
              <a:extLst>
                <a:ext uri="{FF2B5EF4-FFF2-40B4-BE49-F238E27FC236}">
                  <a16:creationId xmlns:a16="http://schemas.microsoft.com/office/drawing/2014/main" id="{DD4BB21E-1D71-4840-B1EB-9A59DE213C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Line 95">
              <a:extLst>
                <a:ext uri="{FF2B5EF4-FFF2-40B4-BE49-F238E27FC236}">
                  <a16:creationId xmlns:a16="http://schemas.microsoft.com/office/drawing/2014/main" id="{423E937E-6F0B-4F16-B5A3-52847D2E13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Line 96">
              <a:extLst>
                <a:ext uri="{FF2B5EF4-FFF2-40B4-BE49-F238E27FC236}">
                  <a16:creationId xmlns:a16="http://schemas.microsoft.com/office/drawing/2014/main" id="{AC1B68BE-2537-4DBE-953F-D4D641528D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7" name="Text Box 200">
            <a:extLst>
              <a:ext uri="{FF2B5EF4-FFF2-40B4-BE49-F238E27FC236}">
                <a16:creationId xmlns:a16="http://schemas.microsoft.com/office/drawing/2014/main" id="{4E1D82A1-A205-4AA2-AB6F-4471A8351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881" y="1037412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408" name="Text Box 201">
            <a:extLst>
              <a:ext uri="{FF2B5EF4-FFF2-40B4-BE49-F238E27FC236}">
                <a16:creationId xmlns:a16="http://schemas.microsoft.com/office/drawing/2014/main" id="{4FF1C64F-815E-47CB-88C7-53B184DD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19" y="2396312"/>
            <a:ext cx="2968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000"/>
              <a:t>-1</a:t>
            </a:r>
          </a:p>
        </p:txBody>
      </p:sp>
      <p:grpSp>
        <p:nvGrpSpPr>
          <p:cNvPr id="409" name="Group 207">
            <a:extLst>
              <a:ext uri="{FF2B5EF4-FFF2-40B4-BE49-F238E27FC236}">
                <a16:creationId xmlns:a16="http://schemas.microsoft.com/office/drawing/2014/main" id="{ED7E36DE-869F-4D7A-AD51-F0F06F40F0D7}"/>
              </a:ext>
            </a:extLst>
          </p:cNvPr>
          <p:cNvGrpSpPr>
            <a:grpSpLocks/>
          </p:cNvGrpSpPr>
          <p:nvPr/>
        </p:nvGrpSpPr>
        <p:grpSpPr bwMode="auto">
          <a:xfrm>
            <a:off x="6356094" y="802462"/>
            <a:ext cx="2032000" cy="274637"/>
            <a:chOff x="3401" y="1173"/>
            <a:chExt cx="1280" cy="173"/>
          </a:xfrm>
        </p:grpSpPr>
        <p:sp>
          <p:nvSpPr>
            <p:cNvPr id="410" name="Text Box 208">
              <a:extLst>
                <a:ext uri="{FF2B5EF4-FFF2-40B4-BE49-F238E27FC236}">
                  <a16:creationId xmlns:a16="http://schemas.microsoft.com/office/drawing/2014/main" id="{0C002FF8-D7A3-4CEC-B6CE-3138F7FAB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1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411" name="Text Box 209">
              <a:extLst>
                <a:ext uri="{FF2B5EF4-FFF2-40B4-BE49-F238E27FC236}">
                  <a16:creationId xmlns:a16="http://schemas.microsoft.com/office/drawing/2014/main" id="{547FE84E-F433-46BD-A327-2A69E124B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0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D00C33"/>
                  </a:solidFill>
                </a:rPr>
                <a:t>B</a:t>
              </a:r>
            </a:p>
          </p:txBody>
        </p:sp>
        <p:sp>
          <p:nvSpPr>
            <p:cNvPr id="412" name="Text Box 210">
              <a:extLst>
                <a:ext uri="{FF2B5EF4-FFF2-40B4-BE49-F238E27FC236}">
                  <a16:creationId xmlns:a16="http://schemas.microsoft.com/office/drawing/2014/main" id="{E6B53726-97FB-4B89-89D4-BC54D0E19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1173"/>
              <a:ext cx="18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</a:rPr>
                <a:t>C</a:t>
              </a:r>
            </a:p>
          </p:txBody>
        </p:sp>
      </p:grpSp>
      <p:grpSp>
        <p:nvGrpSpPr>
          <p:cNvPr id="413" name="Group 153">
            <a:extLst>
              <a:ext uri="{FF2B5EF4-FFF2-40B4-BE49-F238E27FC236}">
                <a16:creationId xmlns:a16="http://schemas.microsoft.com/office/drawing/2014/main" id="{EEEA441D-6E1F-475C-BA64-D2CE70E5DEB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934328" y="3421034"/>
            <a:ext cx="2624138" cy="1387475"/>
            <a:chOff x="1517" y="2741"/>
            <a:chExt cx="1653" cy="874"/>
          </a:xfrm>
        </p:grpSpPr>
        <p:sp>
          <p:nvSpPr>
            <p:cNvPr id="414" name="Freeform 154">
              <a:extLst>
                <a:ext uri="{FF2B5EF4-FFF2-40B4-BE49-F238E27FC236}">
                  <a16:creationId xmlns:a16="http://schemas.microsoft.com/office/drawing/2014/main" id="{F83F4E4F-704C-4E47-90EA-2903C3CA9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741"/>
              <a:ext cx="1653" cy="874"/>
            </a:xfrm>
            <a:custGeom>
              <a:avLst/>
              <a:gdLst/>
              <a:ahLst/>
              <a:cxnLst>
                <a:cxn ang="0">
                  <a:pos x="0" y="438"/>
                </a:cxn>
                <a:cxn ang="0">
                  <a:pos x="408" y="8"/>
                </a:cxn>
                <a:cxn ang="0">
                  <a:pos x="1233" y="864"/>
                </a:cxn>
                <a:cxn ang="0">
                  <a:pos x="1653" y="438"/>
                </a:cxn>
              </a:cxnLst>
              <a:rect l="0" t="0" r="r" b="b"/>
              <a:pathLst>
                <a:path w="1653" h="874">
                  <a:moveTo>
                    <a:pt x="0" y="438"/>
                  </a:moveTo>
                  <a:cubicBezTo>
                    <a:pt x="114" y="258"/>
                    <a:pt x="258" y="12"/>
                    <a:pt x="408" y="8"/>
                  </a:cubicBezTo>
                  <a:cubicBezTo>
                    <a:pt x="699" y="0"/>
                    <a:pt x="945" y="874"/>
                    <a:pt x="1233" y="864"/>
                  </a:cubicBezTo>
                  <a:cubicBezTo>
                    <a:pt x="1410" y="858"/>
                    <a:pt x="1566" y="573"/>
                    <a:pt x="1653" y="438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Freeform 155">
              <a:extLst>
                <a:ext uri="{FF2B5EF4-FFF2-40B4-BE49-F238E27FC236}">
                  <a16:creationId xmlns:a16="http://schemas.microsoft.com/office/drawing/2014/main" id="{BF064F63-97B7-4C45-B1A3-EB2BEA5E0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48"/>
              <a:ext cx="1618" cy="8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20" y="854"/>
                </a:cxn>
                <a:cxn ang="0">
                  <a:pos x="1618" y="2"/>
                </a:cxn>
              </a:cxnLst>
              <a:rect l="0" t="0" r="r" b="b"/>
              <a:pathLst>
                <a:path w="1618" h="856">
                  <a:moveTo>
                    <a:pt x="0" y="0"/>
                  </a:moveTo>
                  <a:cubicBezTo>
                    <a:pt x="276" y="0"/>
                    <a:pt x="532" y="852"/>
                    <a:pt x="820" y="854"/>
                  </a:cubicBezTo>
                  <a:cubicBezTo>
                    <a:pt x="1112" y="856"/>
                    <a:pt x="1382" y="0"/>
                    <a:pt x="1618" y="2"/>
                  </a:cubicBezTo>
                </a:path>
              </a:pathLst>
            </a:custGeom>
            <a:noFill/>
            <a:ln w="28575" cmpd="sng">
              <a:solidFill>
                <a:srgbClr val="D00C33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6" name="Text Box 156">
            <a:extLst>
              <a:ext uri="{FF2B5EF4-FFF2-40B4-BE49-F238E27FC236}">
                <a16:creationId xmlns:a16="http://schemas.microsoft.com/office/drawing/2014/main" id="{99A5B992-DA8F-4A33-83A5-317F6FB8A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978" y="399253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0</a:t>
            </a:r>
          </a:p>
        </p:txBody>
      </p:sp>
      <p:sp>
        <p:nvSpPr>
          <p:cNvPr id="417" name="Text Box 157">
            <a:extLst>
              <a:ext uri="{FF2B5EF4-FFF2-40B4-BE49-F238E27FC236}">
                <a16:creationId xmlns:a16="http://schemas.microsoft.com/office/drawing/2014/main" id="{28503DB1-8FD0-4387-BC4D-ED4C1B28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716" y="4881534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p</a:t>
            </a:r>
          </a:p>
        </p:txBody>
      </p:sp>
      <p:sp>
        <p:nvSpPr>
          <p:cNvPr id="418" name="Text Box 158">
            <a:extLst>
              <a:ext uri="{FF2B5EF4-FFF2-40B4-BE49-F238E27FC236}">
                <a16:creationId xmlns:a16="http://schemas.microsoft.com/office/drawing/2014/main" id="{319CFE35-C472-4BDB-8419-B43E96463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653" y="4883121"/>
            <a:ext cx="317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>
                <a:latin typeface="Symbol" pitchFamily="18" charset="2"/>
              </a:rPr>
              <a:t>2p</a:t>
            </a:r>
          </a:p>
        </p:txBody>
      </p:sp>
      <p:sp>
        <p:nvSpPr>
          <p:cNvPr id="419" name="Rectangle 159">
            <a:extLst>
              <a:ext uri="{FF2B5EF4-FFF2-40B4-BE49-F238E27FC236}">
                <a16:creationId xmlns:a16="http://schemas.microsoft.com/office/drawing/2014/main" id="{E1EAF9D6-2125-4B76-B4FF-7624AB58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566" y="3394046"/>
            <a:ext cx="2651125" cy="14398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420" name="Group 160">
            <a:extLst>
              <a:ext uri="{FF2B5EF4-FFF2-40B4-BE49-F238E27FC236}">
                <a16:creationId xmlns:a16="http://schemas.microsoft.com/office/drawing/2014/main" id="{75B5CEF5-C5A9-492F-B83E-969996CD36A4}"/>
              </a:ext>
            </a:extLst>
          </p:cNvPr>
          <p:cNvGrpSpPr>
            <a:grpSpLocks/>
          </p:cNvGrpSpPr>
          <p:nvPr/>
        </p:nvGrpSpPr>
        <p:grpSpPr bwMode="auto">
          <a:xfrm>
            <a:off x="5870828" y="3294034"/>
            <a:ext cx="2719388" cy="1643062"/>
            <a:chOff x="3335" y="883"/>
            <a:chExt cx="1713" cy="1035"/>
          </a:xfrm>
        </p:grpSpPr>
        <p:grpSp>
          <p:nvGrpSpPr>
            <p:cNvPr id="421" name="Group 161">
              <a:extLst>
                <a:ext uri="{FF2B5EF4-FFF2-40B4-BE49-F238E27FC236}">
                  <a16:creationId xmlns:a16="http://schemas.microsoft.com/office/drawing/2014/main" id="{1FD8ECE6-7D5E-49FD-AF76-5DA9C468BB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5" y="970"/>
              <a:ext cx="1713" cy="859"/>
              <a:chOff x="265" y="1202"/>
              <a:chExt cx="1082" cy="538"/>
            </a:xfrm>
          </p:grpSpPr>
          <p:sp>
            <p:nvSpPr>
              <p:cNvPr id="435" name="Line 162">
                <a:extLst>
                  <a:ext uri="{FF2B5EF4-FFF2-40B4-BE49-F238E27FC236}">
                    <a16:creationId xmlns:a16="http://schemas.microsoft.com/office/drawing/2014/main" id="{7EE5903D-2681-4C09-A30B-208B8A845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202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63">
                <a:extLst>
                  <a:ext uri="{FF2B5EF4-FFF2-40B4-BE49-F238E27FC236}">
                    <a16:creationId xmlns:a16="http://schemas.microsoft.com/office/drawing/2014/main" id="{4D5B2A35-A196-4D3F-8C3D-267D585E6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471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Line 164">
                <a:extLst>
                  <a:ext uri="{FF2B5EF4-FFF2-40B4-BE49-F238E27FC236}">
                    <a16:creationId xmlns:a16="http://schemas.microsoft.com/office/drawing/2014/main" id="{E9374542-CB84-456A-A0C4-8C387D739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1740"/>
                <a:ext cx="1082" cy="0"/>
              </a:xfrm>
              <a:prstGeom prst="line">
                <a:avLst/>
              </a:prstGeom>
              <a:noFill/>
              <a:ln w="9525">
                <a:solidFill>
                  <a:srgbClr val="B2B2B2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2" name="Line 165">
              <a:extLst>
                <a:ext uri="{FF2B5EF4-FFF2-40B4-BE49-F238E27FC236}">
                  <a16:creationId xmlns:a16="http://schemas.microsoft.com/office/drawing/2014/main" id="{45ECFCDC-C796-4BBD-9683-F47D4D4202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6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3" name="Line 166">
              <a:extLst>
                <a:ext uri="{FF2B5EF4-FFF2-40B4-BE49-F238E27FC236}">
                  <a16:creationId xmlns:a16="http://schemas.microsoft.com/office/drawing/2014/main" id="{C9771855-3720-4324-8C8A-45467B6044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4" name="Line 167">
              <a:extLst>
                <a:ext uri="{FF2B5EF4-FFF2-40B4-BE49-F238E27FC236}">
                  <a16:creationId xmlns:a16="http://schemas.microsoft.com/office/drawing/2014/main" id="{247D4D07-A5F7-423E-859D-B49ECDF08F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3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5" name="Line 168">
              <a:extLst>
                <a:ext uri="{FF2B5EF4-FFF2-40B4-BE49-F238E27FC236}">
                  <a16:creationId xmlns:a16="http://schemas.microsoft.com/office/drawing/2014/main" id="{2F2E5055-48CC-4CC0-841B-C4B85893C6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74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6" name="Line 169">
              <a:extLst>
                <a:ext uri="{FF2B5EF4-FFF2-40B4-BE49-F238E27FC236}">
                  <a16:creationId xmlns:a16="http://schemas.microsoft.com/office/drawing/2014/main" id="{07D3017B-63A6-42FF-8D80-B79FEF4878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11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7" name="Line 170">
              <a:extLst>
                <a:ext uri="{FF2B5EF4-FFF2-40B4-BE49-F238E27FC236}">
                  <a16:creationId xmlns:a16="http://schemas.microsoft.com/office/drawing/2014/main" id="{C88A3B21-A478-4193-8A09-AD61EC9D10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48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8" name="Line 171">
              <a:extLst>
                <a:ext uri="{FF2B5EF4-FFF2-40B4-BE49-F238E27FC236}">
                  <a16:creationId xmlns:a16="http://schemas.microsoft.com/office/drawing/2014/main" id="{B0A6E4FA-03DF-4FD1-892C-2A88320021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85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9" name="Line 172">
              <a:extLst>
                <a:ext uri="{FF2B5EF4-FFF2-40B4-BE49-F238E27FC236}">
                  <a16:creationId xmlns:a16="http://schemas.microsoft.com/office/drawing/2014/main" id="{E5626C29-AA09-494F-89C7-F5B1C638F9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22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0" name="Line 173">
              <a:extLst>
                <a:ext uri="{FF2B5EF4-FFF2-40B4-BE49-F238E27FC236}">
                  <a16:creationId xmlns:a16="http://schemas.microsoft.com/office/drawing/2014/main" id="{ED8FEF98-80F6-448F-8D37-40487EF7DD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959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" name="Line 174">
              <a:extLst>
                <a:ext uri="{FF2B5EF4-FFF2-40B4-BE49-F238E27FC236}">
                  <a16:creationId xmlns:a16="http://schemas.microsoft.com/office/drawing/2014/main" id="{08F30240-8D43-43C5-B29A-4AB2CDC8A1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96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Line 175">
              <a:extLst>
                <a:ext uri="{FF2B5EF4-FFF2-40B4-BE49-F238E27FC236}">
                  <a16:creationId xmlns:a16="http://schemas.microsoft.com/office/drawing/2014/main" id="{83134589-BC29-4CA3-AC88-1D83AAB518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33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3" name="Line 176">
              <a:extLst>
                <a:ext uri="{FF2B5EF4-FFF2-40B4-BE49-F238E27FC236}">
                  <a16:creationId xmlns:a16="http://schemas.microsoft.com/office/drawing/2014/main" id="{71D985E0-471B-4E51-B5A0-31F7FB1526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370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177">
              <a:extLst>
                <a:ext uri="{FF2B5EF4-FFF2-40B4-BE49-F238E27FC236}">
                  <a16:creationId xmlns:a16="http://schemas.microsoft.com/office/drawing/2014/main" id="{D79AC150-F1CB-40BB-A559-F58A95821F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507" y="1401"/>
              <a:ext cx="103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8" name="Text Box 202">
            <a:extLst>
              <a:ext uri="{FF2B5EF4-FFF2-40B4-BE49-F238E27FC236}">
                <a16:creationId xmlns:a16="http://schemas.microsoft.com/office/drawing/2014/main" id="{291EDF9D-911F-4D6A-96A1-A2145EF1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853" y="3309909"/>
            <a:ext cx="358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1.5</a:t>
            </a:r>
          </a:p>
        </p:txBody>
      </p:sp>
      <p:sp>
        <p:nvSpPr>
          <p:cNvPr id="439" name="Text Box 203">
            <a:extLst>
              <a:ext uri="{FF2B5EF4-FFF2-40B4-BE49-F238E27FC236}">
                <a16:creationId xmlns:a16="http://schemas.microsoft.com/office/drawing/2014/main" id="{1533F1DC-07CA-4A01-8BC4-91C9FD354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991" y="4668809"/>
            <a:ext cx="4016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00"/>
              <a:t>-1.5</a:t>
            </a:r>
          </a:p>
        </p:txBody>
      </p:sp>
      <p:grpSp>
        <p:nvGrpSpPr>
          <p:cNvPr id="440" name="Group 213">
            <a:extLst>
              <a:ext uri="{FF2B5EF4-FFF2-40B4-BE49-F238E27FC236}">
                <a16:creationId xmlns:a16="http://schemas.microsoft.com/office/drawing/2014/main" id="{0CB647F4-F587-42AB-BC31-15A26FC8C2C0}"/>
              </a:ext>
            </a:extLst>
          </p:cNvPr>
          <p:cNvGrpSpPr>
            <a:grpSpLocks/>
          </p:cNvGrpSpPr>
          <p:nvPr/>
        </p:nvGrpSpPr>
        <p:grpSpPr bwMode="auto">
          <a:xfrm>
            <a:off x="6778369" y="2948821"/>
            <a:ext cx="763588" cy="373062"/>
            <a:chOff x="2759" y="2385"/>
            <a:chExt cx="481" cy="235"/>
          </a:xfrm>
        </p:grpSpPr>
        <p:sp>
          <p:nvSpPr>
            <p:cNvPr id="441" name="Text Box 211">
              <a:extLst>
                <a:ext uri="{FF2B5EF4-FFF2-40B4-BE49-F238E27FC236}">
                  <a16:creationId xmlns:a16="http://schemas.microsoft.com/office/drawing/2014/main" id="{84A33A04-ADE8-4B3B-8BA9-F137E5616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2389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  <a:latin typeface="Symbol" pitchFamily="18" charset="2"/>
                </a:rPr>
                <a:t>a</a:t>
              </a:r>
              <a:endParaRPr lang="en-US" b="1" dirty="0">
                <a:solidFill>
                  <a:schemeClr val="accent1"/>
                </a:solidFill>
                <a:latin typeface="Symbol" pitchFamily="18" charset="2"/>
              </a:endParaRPr>
            </a:p>
          </p:txBody>
        </p:sp>
        <p:sp>
          <p:nvSpPr>
            <p:cNvPr id="442" name="Text Box 212">
              <a:extLst>
                <a:ext uri="{FF2B5EF4-FFF2-40B4-BE49-F238E27FC236}">
                  <a16:creationId xmlns:a16="http://schemas.microsoft.com/office/drawing/2014/main" id="{90C0F290-8613-4AC2-9D14-2AB4917AF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5" y="2385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b="1">
                  <a:solidFill>
                    <a:srgbClr val="D00C33"/>
                  </a:solidFill>
                  <a:latin typeface="Symbol" pitchFamily="18" charset="2"/>
                </a:rPr>
                <a:t>b</a:t>
              </a:r>
              <a:endParaRPr lang="en-US" b="1">
                <a:solidFill>
                  <a:srgbClr val="D00C33"/>
                </a:solidFill>
                <a:latin typeface="Symbol" pitchFamily="18" charset="2"/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82BD71EB-13B4-4944-B6A9-61D67BA1630A}"/>
              </a:ext>
            </a:extLst>
          </p:cNvPr>
          <p:cNvSpPr/>
          <p:nvPr/>
        </p:nvSpPr>
        <p:spPr>
          <a:xfrm>
            <a:off x="84929" y="1862098"/>
            <a:ext cx="30380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Transformada Inversa de Clarke</a:t>
            </a:r>
          </a:p>
        </p:txBody>
      </p:sp>
      <p:sp>
        <p:nvSpPr>
          <p:cNvPr id="443" name="Retângulo 442">
            <a:extLst>
              <a:ext uri="{FF2B5EF4-FFF2-40B4-BE49-F238E27FC236}">
                <a16:creationId xmlns:a16="http://schemas.microsoft.com/office/drawing/2014/main" id="{6E94A2C2-325E-4E20-873E-DE0B5B7AE3DE}"/>
              </a:ext>
            </a:extLst>
          </p:cNvPr>
          <p:cNvSpPr/>
          <p:nvPr/>
        </p:nvSpPr>
        <p:spPr>
          <a:xfrm>
            <a:off x="445984" y="4830168"/>
            <a:ext cx="219211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14. Transformada de Clarke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AB5611-11F2-47E4-A844-4B97C586BE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28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1 0.00347 C 0.02986 -0.00694 0.05486 -0.05712 0.04722 -0.10731 C 0.03959 -0.15796 0.00191 -0.18871 -0.03628 -0.17854 C -0.075 -0.16744 -0.0993 -0.12003 -0.09166 -0.06984 C -0.08385 -0.01943 -0.04687 0.01388 -0.00851 0.00347 Z " pathEditMode="fixed" rAng="-686960" ptsTypes="fffff">
                                      <p:cBhvr>
                                        <p:cTn id="6" dur="4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-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1.24884E-6 L 0.07049 -1.2488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utoRev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11111E-6 -1.24884E-6 L -0.07048 -1.2488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8627 L 1.38889E-6 -0.00023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139 -0.09135 L 0.00139 0.00023 " pathEditMode="fixed" rAng="0" ptsTypes="AA">
                                      <p:cBhvr>
                                        <p:cTn id="16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7 0.00093 L 0.00017 -0.09251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5.73543E-7 L 0.29358 -5.73543E-7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0.29444 -2.22222E-6 " pathEditMode="relative" rAng="0" ptsTypes="AA">
                                      <p:cBhvr>
                                        <p:cTn id="25" dur="4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" grpId="0" animBg="1"/>
      <p:bldP spid="367" grpId="0" animBg="1"/>
      <p:bldP spid="371" grpId="0" animBg="1"/>
      <p:bldP spid="371" grpId="1" animBg="1"/>
      <p:bldP spid="376" grpId="0" animBg="1"/>
      <p:bldP spid="379" grpId="0"/>
      <p:bldP spid="385" grpId="0" animBg="1"/>
      <p:bldP spid="4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3CEE58-CD66-4FFA-A2DF-CA6C8AB900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503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no Referencial Síncrono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E623414-F268-45B7-90FA-736F33E12DE0}"/>
                  </a:ext>
                </a:extLst>
              </p:cNvPr>
              <p:cNvSpPr/>
              <p:nvPr/>
            </p:nvSpPr>
            <p:spPr>
              <a:xfrm>
                <a:off x="548982" y="1345737"/>
                <a:ext cx="3401700" cy="514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𝐿𝑝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𝐿𝑝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1E623414-F268-45B7-90FA-736F33E12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82" y="1345737"/>
                <a:ext cx="3401700" cy="514372"/>
              </a:xfrm>
              <a:prstGeom prst="rect">
                <a:avLst/>
              </a:prstGeom>
              <a:blipFill>
                <a:blip r:embed="rId3"/>
                <a:stretch>
                  <a:fillRect b="-59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B1B6574-2F9E-46BC-816C-6A80D5393C46}"/>
                  </a:ext>
                </a:extLst>
              </p:cNvPr>
              <p:cNvSpPr/>
              <p:nvPr/>
            </p:nvSpPr>
            <p:spPr>
              <a:xfrm>
                <a:off x="4152325" y="1208827"/>
                <a:ext cx="4572000" cy="7552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representa a derivada no tempo,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indutância de eixo direto,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é a indutância de eixo em quadratura.</a:t>
                </a:r>
                <a:endParaRPr lang="pt-BR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0B1B6574-2F9E-46BC-816C-6A80D539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325" y="1208827"/>
                <a:ext cx="4572000" cy="755271"/>
              </a:xfrm>
              <a:prstGeom prst="rect">
                <a:avLst/>
              </a:prstGeom>
              <a:blipFill>
                <a:blip r:embed="rId4"/>
                <a:stretch>
                  <a:fillRect t="-806" b="-56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2D27AA8-7383-4F1E-8AF1-2248DCA20F66}"/>
                  </a:ext>
                </a:extLst>
              </p:cNvPr>
              <p:cNvSpPr/>
              <p:nvPr/>
            </p:nvSpPr>
            <p:spPr>
              <a:xfrm>
                <a:off x="699908" y="2627470"/>
                <a:ext cx="12527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  <m:r>
                        <a:rPr lang="pt-BR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D2D27AA8-7383-4F1E-8AF1-2248DCA20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8" y="2627470"/>
                <a:ext cx="125271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4129218-25FB-4E14-B544-29CE16189BAF}"/>
                  </a:ext>
                </a:extLst>
              </p:cNvPr>
              <p:cNvSpPr/>
              <p:nvPr/>
            </p:nvSpPr>
            <p:spPr>
              <a:xfrm>
                <a:off x="1994340" y="2611471"/>
                <a:ext cx="1660711" cy="3397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∗∗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14129218-25FB-4E14-B544-29CE16189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340" y="2611471"/>
                <a:ext cx="1660711" cy="339773"/>
              </a:xfrm>
              <a:prstGeom prst="rect">
                <a:avLst/>
              </a:prstGeom>
              <a:blipFill>
                <a:blip r:embed="rId6"/>
                <a:stretch>
                  <a:fillRect t="-133929" r="-28205" b="-205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4764D26-3145-4DC8-A34D-9A6E6BF503BD}"/>
                  </a:ext>
                </a:extLst>
              </p:cNvPr>
              <p:cNvSpPr/>
              <p:nvPr/>
            </p:nvSpPr>
            <p:spPr>
              <a:xfrm>
                <a:off x="498185" y="3676750"/>
                <a:ext cx="2908873" cy="517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pt-B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04764D26-3145-4DC8-A34D-9A6E6BF50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85" y="3676750"/>
                <a:ext cx="2908873" cy="5171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C34C3725-3E12-437E-BBE8-1BA97A9F2434}"/>
              </a:ext>
            </a:extLst>
          </p:cNvPr>
          <p:cNvSpPr txBox="1"/>
          <p:nvPr/>
        </p:nvSpPr>
        <p:spPr>
          <a:xfrm>
            <a:off x="311627" y="2288291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Variáveis de Desacoplamento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A4D0F1-5BCB-4435-81EF-384B85C0D4EC}"/>
              </a:ext>
            </a:extLst>
          </p:cNvPr>
          <p:cNvSpPr txBox="1"/>
          <p:nvPr/>
        </p:nvSpPr>
        <p:spPr>
          <a:xfrm>
            <a:off x="203725" y="3284065"/>
            <a:ext cx="4046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Modelo Simplificado no Referencial Síncrono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0292C96-7D70-4227-807B-6D5A06823DD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25" y="2168623"/>
            <a:ext cx="4914550" cy="253866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7A3CF09-3845-451E-8BC5-1C49CC21186B}"/>
              </a:ext>
            </a:extLst>
          </p:cNvPr>
          <p:cNvSpPr/>
          <p:nvPr/>
        </p:nvSpPr>
        <p:spPr>
          <a:xfrm>
            <a:off x="5233119" y="4707283"/>
            <a:ext cx="34912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Figura 13. </a:t>
            </a:r>
            <a:r>
              <a:rPr lang="pt-BR" sz="1000" dirty="0">
                <a:latin typeface="+mj-lt"/>
              </a:rPr>
              <a:t>Diagrama de Blocos do Controle Vetorial</a:t>
            </a:r>
            <a:endParaRPr lang="pt-BR" sz="1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B6F2C9F-F05D-4C09-8A61-4439437FF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9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317191" y="914399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Modulações para Controle Vetorial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12426" y="130648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Senoidal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C96E16-437B-4F59-BE1E-2B2BF49411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5920" y="1762808"/>
            <a:ext cx="3888105" cy="231775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00B1E03-75EF-41A0-8717-0EFE9A63A776}"/>
              </a:ext>
            </a:extLst>
          </p:cNvPr>
          <p:cNvSpPr/>
          <p:nvPr/>
        </p:nvSpPr>
        <p:spPr>
          <a:xfrm>
            <a:off x="1200540" y="4075212"/>
            <a:ext cx="26388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15. Modulação Senoidal (GUPTA 2017)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1E678B-A936-4B41-988B-F858B442D9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88645" y="1611592"/>
            <a:ext cx="3136827" cy="262018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BD4C549-0B90-4748-B3CD-05760D5546F6}"/>
              </a:ext>
            </a:extLst>
          </p:cNvPr>
          <p:cNvSpPr/>
          <p:nvPr/>
        </p:nvSpPr>
        <p:spPr>
          <a:xfrm>
            <a:off x="4230381" y="407521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16. Tensão de Barramento referenciada em espaço de vetores (TEXAS INSTRUMENTS, 1998)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7B21B2C7-4F6D-467D-943C-F6E4C0CD17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66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771728" y="862458"/>
            <a:ext cx="8034647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Não é possível utilizar todo o barramento com o neutro fixo;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Utilização do fato de não se possuir acesso ao neutro para fazer sua flutuação e explorando o máximo do barramento.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1F8F3B-6C5E-42E3-8FA8-5BCF997E93A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5" y="2250832"/>
            <a:ext cx="2015866" cy="1724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A62917E-6ED9-471A-B5B3-5BAB3B781F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94" y="2199982"/>
            <a:ext cx="2015865" cy="1754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7E1D3E-D7BA-4CD1-9CF2-628095FF7449}"/>
              </a:ext>
            </a:extLst>
          </p:cNvPr>
          <p:cNvSpPr/>
          <p:nvPr/>
        </p:nvSpPr>
        <p:spPr>
          <a:xfrm>
            <a:off x="577154" y="3977031"/>
            <a:ext cx="32848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17. Vetores de Tensão de Fase com Neutro constante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B35B10C-EC04-4773-BC84-961E940A595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76" y="2285187"/>
            <a:ext cx="3951999" cy="17242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2A8022A-8940-45D7-A00D-521967020E79}"/>
              </a:ext>
            </a:extLst>
          </p:cNvPr>
          <p:cNvSpPr/>
          <p:nvPr/>
        </p:nvSpPr>
        <p:spPr>
          <a:xfrm>
            <a:off x="3994846" y="400946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18. Flutuação do Ponto Neutro para utilização de </a:t>
            </a:r>
            <a:r>
              <a:rPr lang="pt-BR" sz="1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SVM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1870D82F-6F58-4144-A730-112655DAA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914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966DEB57-709B-41B7-8893-D318BC1E0D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5" y="1159671"/>
            <a:ext cx="3886200" cy="33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68BDDA-1BD1-4994-8B4A-D84863C59527}"/>
              </a:ext>
            </a:extLst>
          </p:cNvPr>
          <p:cNvSpPr txBox="1"/>
          <p:nvPr/>
        </p:nvSpPr>
        <p:spPr>
          <a:xfrm>
            <a:off x="593743" y="1180984"/>
            <a:ext cx="68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- SVM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231351-5E24-4FE0-BC0C-8D286BC67ADB}"/>
              </a:ext>
            </a:extLst>
          </p:cNvPr>
          <p:cNvSpPr/>
          <p:nvPr/>
        </p:nvSpPr>
        <p:spPr>
          <a:xfrm>
            <a:off x="124235" y="45569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19. Diagrama de Vetores Espaciais e sequência de comutação por setor.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7A42AEC-90CB-4FD5-B5E0-064B00AAC38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667" y="1280371"/>
            <a:ext cx="38862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01B58F6A-A8EA-4559-A49A-0A41CD2D9F7F}"/>
              </a:ext>
            </a:extLst>
          </p:cNvPr>
          <p:cNvSpPr/>
          <p:nvPr/>
        </p:nvSpPr>
        <p:spPr>
          <a:xfrm>
            <a:off x="4447767" y="45569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20. Sequência de acionamento para Setor 1. Adaptado de Krishnan (2010).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70EC090-A84D-4C9D-B12F-265E128796C3}"/>
              </a:ext>
            </a:extLst>
          </p:cNvPr>
          <p:cNvSpPr txBox="1"/>
          <p:nvPr/>
        </p:nvSpPr>
        <p:spPr>
          <a:xfrm>
            <a:off x="203725" y="804801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Modulações para Controle Vetorial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D44ADDD-20CC-470A-8012-7769FE94AC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4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3.3 Controle Vetorial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C1D9FB-6431-41C6-9B32-40ED1C703D31}"/>
              </a:ext>
            </a:extLst>
          </p:cNvPr>
          <p:cNvSpPr txBox="1"/>
          <p:nvPr/>
        </p:nvSpPr>
        <p:spPr>
          <a:xfrm>
            <a:off x="203725" y="901050"/>
            <a:ext cx="2831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Perdas para Controle Vetorial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D98DBD4-4405-4547-8280-A6BE4B26AA7A}"/>
                  </a:ext>
                </a:extLst>
              </p:cNvPr>
              <p:cNvSpPr/>
              <p:nvPr/>
            </p:nvSpPr>
            <p:spPr>
              <a:xfrm>
                <a:off x="3341268" y="1720487"/>
                <a:ext cx="2007601" cy="327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=3∙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𝑀𝑂𝑆𝐹𝐸𝑇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5D98DBD4-4405-4547-8280-A6BE4B26A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68" y="1720487"/>
                <a:ext cx="2007601" cy="327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1361663-F3E4-40F7-A674-505B81C463A0}"/>
                  </a:ext>
                </a:extLst>
              </p:cNvPr>
              <p:cNvSpPr/>
              <p:nvPr/>
            </p:nvSpPr>
            <p:spPr>
              <a:xfrm>
                <a:off x="3322182" y="2613047"/>
                <a:ext cx="1934247" cy="33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41361663-F3E4-40F7-A674-505B81C463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182" y="2613047"/>
                <a:ext cx="1934247" cy="330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B973913-A2D9-4218-BF35-743E794D0332}"/>
                  </a:ext>
                </a:extLst>
              </p:cNvPr>
              <p:cNvSpPr/>
              <p:nvPr/>
            </p:nvSpPr>
            <p:spPr>
              <a:xfrm>
                <a:off x="3357906" y="3422846"/>
                <a:ext cx="1974323" cy="33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𝑐𝑜𝑚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 6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𝑐𝑜𝑚</m:t>
                              </m:r>
                            </m:sub>
                          </m:sSub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𝑀𝑂𝑆𝐹𝐸𝑇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4B973913-A2D9-4218-BF35-743E794D0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906" y="3422846"/>
                <a:ext cx="1974323" cy="330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ADA16A03-32B5-4643-BB83-10F9FD15F32A}"/>
              </a:ext>
            </a:extLst>
          </p:cNvPr>
          <p:cNvSpPr txBox="1"/>
          <p:nvPr/>
        </p:nvSpPr>
        <p:spPr>
          <a:xfrm>
            <a:off x="1237957" y="1350499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Perdas por Condução: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C9572E-B5B2-46C6-8EFC-A03CBAE2BDEC}"/>
              </a:ext>
            </a:extLst>
          </p:cNvPr>
          <p:cNvSpPr txBox="1"/>
          <p:nvPr/>
        </p:nvSpPr>
        <p:spPr>
          <a:xfrm>
            <a:off x="1241781" y="2242495"/>
            <a:ext cx="42819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 Perdas por Comutação para modulação senoidal: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26D0050-5F5A-47A7-A5B1-1BFC088C59F1}"/>
              </a:ext>
            </a:extLst>
          </p:cNvPr>
          <p:cNvSpPr/>
          <p:nvPr/>
        </p:nvSpPr>
        <p:spPr>
          <a:xfrm>
            <a:off x="1241781" y="3052294"/>
            <a:ext cx="3029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por Comutação para </a:t>
            </a:r>
            <a:r>
              <a:rPr lang="pt-BR" i="1" dirty="0"/>
              <a:t>SVM</a:t>
            </a:r>
            <a:r>
              <a:rPr lang="pt-BR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761B778-BEF5-4775-8591-DE092F8D98E5}"/>
                  </a:ext>
                </a:extLst>
              </p:cNvPr>
              <p:cNvSpPr/>
              <p:nvPr/>
            </p:nvSpPr>
            <p:spPr>
              <a:xfrm>
                <a:off x="3341268" y="4272273"/>
                <a:ext cx="2164182" cy="3533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end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𝑓𝑎𝑠𝑒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𝑟𝑚𝑠</m:t>
                              </m:r>
                            </m:sub>
                          </m:sSub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)²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C761B778-BEF5-4775-8591-DE092F8D98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68" y="4272273"/>
                <a:ext cx="2164182" cy="353366"/>
              </a:xfrm>
              <a:prstGeom prst="rect">
                <a:avLst/>
              </a:prstGeom>
              <a:blipFill>
                <a:blip r:embed="rId6"/>
                <a:stretch>
                  <a:fillRect t="-87931" b="-127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DA69C384-3368-4512-B4FC-3AB69FB6EA05}"/>
              </a:ext>
            </a:extLst>
          </p:cNvPr>
          <p:cNvSpPr/>
          <p:nvPr/>
        </p:nvSpPr>
        <p:spPr>
          <a:xfrm>
            <a:off x="1237957" y="3815840"/>
            <a:ext cx="177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- Perdas Resistivas: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DA88EF6-D553-4465-A3E3-35BA386AE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660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4A178A-8756-4512-87F5-004200C685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08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71B703E9-06C7-4907-BA58-5D6CA235C6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78" y="591450"/>
            <a:ext cx="5781822" cy="432638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FEEC15-BEBA-4287-94A8-0CFF6EA2AE26}"/>
              </a:ext>
            </a:extLst>
          </p:cNvPr>
          <p:cNvSpPr txBox="1"/>
          <p:nvPr/>
        </p:nvSpPr>
        <p:spPr>
          <a:xfrm>
            <a:off x="289979" y="747150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Condição de Contorno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00434-9F26-4284-8D68-9653E3625F98}"/>
              </a:ext>
            </a:extLst>
          </p:cNvPr>
          <p:cNvSpPr txBox="1"/>
          <p:nvPr/>
        </p:nvSpPr>
        <p:spPr>
          <a:xfrm>
            <a:off x="492368" y="1033676"/>
            <a:ext cx="30808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Implementação do sistema com referencial trifásico e estacionário;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Resolução numérica pelo método de </a:t>
            </a:r>
            <a:r>
              <a:rPr lang="pt-BR" dirty="0" err="1"/>
              <a:t>Runge-Kutta</a:t>
            </a:r>
            <a:r>
              <a:rPr lang="pt-BR" dirty="0"/>
              <a:t>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Para simular a condução pelo diodo </a:t>
            </a:r>
            <a:r>
              <a:rPr lang="pt-BR" dirty="0" err="1"/>
              <a:t>anti-paralelo</a:t>
            </a:r>
            <a:r>
              <a:rPr lang="pt-BR" dirty="0"/>
              <a:t> enquanto não há a extinção da corrente, os interruptores foram modelados como resistores com valores variáveis.</a:t>
            </a:r>
          </a:p>
          <a:p>
            <a:pPr>
              <a:lnSpc>
                <a:spcPct val="150000"/>
              </a:lnSpc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7C3119-6F72-4F20-A4EF-2BB2ADF092FD}"/>
              </a:ext>
            </a:extLst>
          </p:cNvPr>
          <p:cNvSpPr/>
          <p:nvPr/>
        </p:nvSpPr>
        <p:spPr>
          <a:xfrm>
            <a:off x="3775582" y="4804946"/>
            <a:ext cx="53842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21. (a) Condução das Fases B e C. (b) Abertura da Fase C e condução pelo diodo </a:t>
            </a:r>
            <a:r>
              <a:rPr lang="pt-BR" sz="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anti-paralelo</a:t>
            </a:r>
            <a:r>
              <a:rPr lang="pt-BR" sz="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até extinção da corrente. (c) Entrada em condução das Fases A e B.</a:t>
            </a:r>
            <a:endParaRPr lang="pt-BR" sz="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75E6AECC-9BA5-4114-8B63-017E8383D8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411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FEEC15-BEBA-4287-94A8-0CFF6EA2AE26}"/>
              </a:ext>
            </a:extLst>
          </p:cNvPr>
          <p:cNvSpPr txBox="1"/>
          <p:nvPr/>
        </p:nvSpPr>
        <p:spPr>
          <a:xfrm>
            <a:off x="289979" y="747150"/>
            <a:ext cx="2523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Condição de Contorno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0E387-0BA8-468D-BF08-CFB2E87AF9D6}"/>
              </a:ext>
            </a:extLst>
          </p:cNvPr>
          <p:cNvSpPr txBox="1"/>
          <p:nvPr/>
        </p:nvSpPr>
        <p:spPr>
          <a:xfrm>
            <a:off x="528588" y="1028536"/>
            <a:ext cx="7870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pt-BR" dirty="0"/>
              <a:t>Ao se aplicar a Lei de </a:t>
            </a:r>
            <a:r>
              <a:rPr lang="pt-BR" dirty="0" err="1"/>
              <a:t>Kirchhoff</a:t>
            </a:r>
            <a:r>
              <a:rPr lang="pt-BR" dirty="0"/>
              <a:t> das Tensões nos circuitos que representam o motor, as equações podem ser reorganizadas como: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3400FDE4-6FBE-48A9-9556-5601D971B1DA}"/>
                  </a:ext>
                </a:extLst>
              </p:cNvPr>
              <p:cNvSpPr/>
              <p:nvPr/>
            </p:nvSpPr>
            <p:spPr>
              <a:xfrm>
                <a:off x="37762" y="1771304"/>
                <a:ext cx="9053176" cy="920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3∙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  <m:e>
                                    <m:d>
                                      <m:dPr>
                                        <m:begChr m:val="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−2(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pt-BR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pt-BR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𝑑𝑐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&amp;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3400FDE4-6FBE-48A9-9556-5601D971B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2" y="1771304"/>
                <a:ext cx="9053176" cy="920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3492E197-1DBC-4829-B25B-F7956B4A424D}"/>
              </a:ext>
            </a:extLst>
          </p:cNvPr>
          <p:cNvSpPr txBox="1"/>
          <p:nvPr/>
        </p:nvSpPr>
        <p:spPr>
          <a:xfrm>
            <a:off x="1131603" y="2682892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 que: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FB84518-279D-4F3C-8FF3-BA428778E7B4}"/>
                  </a:ext>
                </a:extLst>
              </p:cNvPr>
              <p:cNvSpPr/>
              <p:nvPr/>
            </p:nvSpPr>
            <p:spPr>
              <a:xfrm>
                <a:off x="1247303" y="2931583"/>
                <a:ext cx="1153008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AFB84518-279D-4F3C-8FF3-BA428778E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3" y="2931583"/>
                <a:ext cx="1153008" cy="496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7CD0CAD-1720-4F9E-ACF0-A102E435D5AB}"/>
                  </a:ext>
                </a:extLst>
              </p:cNvPr>
              <p:cNvSpPr/>
              <p:nvPr/>
            </p:nvSpPr>
            <p:spPr>
              <a:xfrm>
                <a:off x="1247303" y="3488254"/>
                <a:ext cx="1153649" cy="497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C7CD0CAD-1720-4F9E-ACF0-A102E435D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3" y="3488254"/>
                <a:ext cx="1153649" cy="497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DD81624-12C3-4C57-B789-3FD143BF472A}"/>
                  </a:ext>
                </a:extLst>
              </p:cNvPr>
              <p:cNvSpPr/>
              <p:nvPr/>
            </p:nvSpPr>
            <p:spPr>
              <a:xfrm>
                <a:off x="1238967" y="4050476"/>
                <a:ext cx="1161344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DD81624-12C3-4C57-B789-3FD143BF4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967" y="4050476"/>
                <a:ext cx="1161344" cy="4978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8596D6D-2C06-4BC7-9BFA-DE74E3852162}"/>
                  </a:ext>
                </a:extLst>
              </p:cNvPr>
              <p:cNvSpPr/>
              <p:nvPr/>
            </p:nvSpPr>
            <p:spPr>
              <a:xfrm>
                <a:off x="2497875" y="2931582"/>
                <a:ext cx="1157176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8596D6D-2C06-4BC7-9BFA-DE74E3852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75" y="2931582"/>
                <a:ext cx="1157176" cy="4964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E8F8CB6-98C1-4A3E-8232-72A2FC37D4FA}"/>
                  </a:ext>
                </a:extLst>
              </p:cNvPr>
              <p:cNvSpPr/>
              <p:nvPr/>
            </p:nvSpPr>
            <p:spPr>
              <a:xfrm>
                <a:off x="2497875" y="3488254"/>
                <a:ext cx="1153649" cy="497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E8F8CB6-98C1-4A3E-8232-72A2FC37D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875" y="3488254"/>
                <a:ext cx="1153649" cy="4975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EE820CC-4DA5-4DBA-B37F-2EDB10800597}"/>
                  </a:ext>
                </a:extLst>
              </p:cNvPr>
              <p:cNvSpPr/>
              <p:nvPr/>
            </p:nvSpPr>
            <p:spPr>
              <a:xfrm>
                <a:off x="2490180" y="4055720"/>
                <a:ext cx="1161344" cy="4978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EE820CC-4DA5-4DBA-B37F-2EDB10800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80" y="4055720"/>
                <a:ext cx="1161344" cy="4978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C4F7473D-48F5-4307-8AAA-2AB012910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025" y="2694847"/>
                <a:ext cx="3812344" cy="2031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r1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1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r2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2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2);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r3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3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3);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r4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4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4);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r5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5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5);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kumimoji="0" lang="pt-BR" altLang="pt-B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altLang="pt-BR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r6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é a resistência do interruptor 6 (</a:t>
                </a:r>
                <a:r>
                  <a:rPr kumimoji="0" lang="pt-BR" altLang="pt-BR" sz="1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Sw</a:t>
                </a:r>
                <a:r>
                  <a:rPr kumimoji="0" lang="pt-BR" altLang="pt-BR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6).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pt-BR" altLang="pt-BR" sz="1200" dirty="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lvl="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kumimoji="0" lang="pt-BR" alt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Times New Roman" panose="02020603050405020304" pitchFamily="18" charset="0"/>
                  </a:rPr>
                  <a:t>As resistências podem apresentar valor de </a:t>
                </a:r>
                <a14:m>
                  <m:oMath xmlns:m="http://schemas.openxmlformats.org/officeDocument/2006/math">
                    <m:r>
                      <a:rPr lang="pt-BR" i="1"/>
                      <m:t>10</m:t>
                    </m:r>
                    <m:r>
                      <a:rPr lang="pt-BR" i="1"/>
                      <m:t>𝑚</m:t>
                    </m:r>
                    <m:r>
                      <a:rPr lang="pt-BR" i="1"/>
                      <m:t>Ω</m:t>
                    </m:r>
                  </m:oMath>
                </a14:m>
                <a:r>
                  <a:rPr kumimoji="0" lang="pt-BR" alt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/>
                      <m:t>5</m:t>
                    </m:r>
                    <m:r>
                      <a:rPr lang="pt-BR" i="1"/>
                      <m:t>𝑀</m:t>
                    </m:r>
                    <m:r>
                      <a:rPr lang="pt-BR" i="1"/>
                      <m:t>Ω</m:t>
                    </m:r>
                  </m:oMath>
                </a14:m>
                <a:r>
                  <a:rPr kumimoji="0" lang="pt-BR" altLang="pt-BR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se o</a:t>
                </a:r>
                <a:r>
                  <a:rPr kumimoji="0" lang="pt-BR" altLang="pt-BR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interruptor estiver conduzindo ou não.</a:t>
                </a:r>
                <a:endParaRPr kumimoji="0" lang="pt-BR" altLang="pt-B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Rectangle 1">
                <a:extLst>
                  <a:ext uri="{FF2B5EF4-FFF2-40B4-BE49-F238E27FC236}">
                    <a16:creationId xmlns:a16="http://schemas.microsoft.com/office/drawing/2014/main" id="{C4F7473D-48F5-4307-8AAA-2AB012910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64025" y="2694847"/>
                <a:ext cx="3812344" cy="2031325"/>
              </a:xfrm>
              <a:prstGeom prst="rect">
                <a:avLst/>
              </a:prstGeom>
              <a:blipFill>
                <a:blip r:embed="rId10"/>
                <a:stretch>
                  <a:fillRect l="-479" r="-319"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8340AF67-593E-4508-A092-656645A9AF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264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FCD0FD-D37A-456E-832A-656955925C5B}"/>
              </a:ext>
            </a:extLst>
          </p:cNvPr>
          <p:cNvSpPr/>
          <p:nvPr/>
        </p:nvSpPr>
        <p:spPr>
          <a:xfrm>
            <a:off x="2797555" y="4061584"/>
            <a:ext cx="3028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22.  Simulação e aquisição das correntes de fase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463165-066D-4058-A91E-FFA2ADB1DB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192126"/>
            <a:ext cx="4411454" cy="275924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03ED0F3-3000-4542-A9B9-E452FB5A59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11454" y="1201433"/>
            <a:ext cx="4660975" cy="275924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DDB572C-40A1-4D0F-82C1-802562EB08C1}"/>
              </a:ext>
            </a:extLst>
          </p:cNvPr>
          <p:cNvSpPr txBox="1"/>
          <p:nvPr/>
        </p:nvSpPr>
        <p:spPr>
          <a:xfrm>
            <a:off x="7978315" y="3643596"/>
            <a:ext cx="127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500 </a:t>
            </a:r>
            <a:r>
              <a:rPr lang="pt-BR" dirty="0" err="1">
                <a:solidFill>
                  <a:schemeClr val="bg1"/>
                </a:solidFill>
              </a:rPr>
              <a:t>mA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D8A738-3C40-4B3D-AE00-74DA732D83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037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4.1. Controle Trapezoidal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BFCD0FD-D37A-456E-832A-656955925C5B}"/>
              </a:ext>
            </a:extLst>
          </p:cNvPr>
          <p:cNvSpPr/>
          <p:nvPr/>
        </p:nvSpPr>
        <p:spPr>
          <a:xfrm>
            <a:off x="2464924" y="4632413"/>
            <a:ext cx="39982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Figura 23.  Torque Eletromagnético produzido para Controle Trapezoidal.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DA78EE2-AC3A-40D1-A389-6E6D4AA68C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35235" y="1313010"/>
            <a:ext cx="5273530" cy="32685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69B772-C98B-44D7-9489-131270F94D63}"/>
                  </a:ext>
                </a:extLst>
              </p:cNvPr>
              <p:cNvSpPr txBox="1"/>
              <p:nvPr/>
            </p:nvSpPr>
            <p:spPr>
              <a:xfrm>
                <a:off x="344657" y="859133"/>
                <a:ext cx="52735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b="0" i="1"/>
                          <m:t>𝑇</m:t>
                        </m:r>
                      </m:e>
                      <m:sub>
                        <m:r>
                          <a:rPr lang="pt-BR" b="0" i="1"/>
                          <m:t>𝑒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pk-pk</a:t>
                </a:r>
                <a:r>
                  <a:rPr lang="pt-BR" dirty="0"/>
                  <a:t> [</a:t>
                </a:r>
                <a:r>
                  <a:rPr lang="pt-BR" dirty="0" err="1"/>
                  <a:t>N.m</a:t>
                </a:r>
                <a:r>
                  <a:rPr lang="pt-BR" dirty="0"/>
                  <a:t>] = 0.2070 </a:t>
                </a:r>
                <a:r>
                  <a:rPr lang="pt-BR" dirty="0" err="1"/>
                  <a:t>N.m</a:t>
                </a:r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969B772-C98B-44D7-9489-131270F94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7" y="859133"/>
                <a:ext cx="5273530" cy="307777"/>
              </a:xfrm>
              <a:prstGeom prst="rect">
                <a:avLst/>
              </a:prstGeom>
              <a:blipFill>
                <a:blip r:embed="rId4"/>
                <a:stretch>
                  <a:fillRect l="-231"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96EBB9-EAFD-4BD1-937B-DEC83EDDE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09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1. Introdução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14CB1-8797-4D97-8BCA-AE9590F9051E}"/>
              </a:ext>
            </a:extLst>
          </p:cNvPr>
          <p:cNvSpPr txBox="1"/>
          <p:nvPr/>
        </p:nvSpPr>
        <p:spPr>
          <a:xfrm>
            <a:off x="507258" y="1007842"/>
            <a:ext cx="8082762" cy="289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Motivação:</a:t>
            </a:r>
          </a:p>
          <a:p>
            <a:pPr algn="just"/>
            <a:endParaRPr lang="pt-BR" sz="2200" b="1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Estágio voltado a controle de motores elétricos;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Recuperação de bancada dinamômetro;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1800" dirty="0"/>
              <a:t>Desejo de entender melhor vantagens e desvantagens de diferentes técnicas de controle.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88CB2F-A2FC-4C4D-AD2E-AD30FD9F4E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493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EDF5888-994B-4297-B204-C04252410545}"/>
              </a:ext>
            </a:extLst>
          </p:cNvPr>
          <p:cNvSpPr/>
          <p:nvPr/>
        </p:nvSpPr>
        <p:spPr>
          <a:xfrm>
            <a:off x="750310" y="1221273"/>
            <a:ext cx="7465113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Condições de Contorno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pPr>
              <a:lnSpc>
                <a:spcPct val="150000"/>
              </a:lnSpc>
            </a:pPr>
            <a:r>
              <a:rPr lang="pt-BR" sz="1600" dirty="0"/>
              <a:t>      - Abstração do inversor para facilitar a implementação das modulações;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 - Definição para que malha interna de controle tenha dinâmica bem mais rápida do que a malha externa;</a:t>
            </a:r>
          </a:p>
          <a:p>
            <a:pPr>
              <a:lnSpc>
                <a:spcPct val="150000"/>
              </a:lnSpc>
            </a:pPr>
            <a:r>
              <a:rPr lang="pt-BR" sz="1600" dirty="0"/>
              <a:t>      - Validação com </a:t>
            </a:r>
            <a:r>
              <a:rPr lang="pt-BR" sz="1600" i="1" dirty="0"/>
              <a:t>BEMF</a:t>
            </a:r>
            <a:r>
              <a:rPr lang="pt-BR" sz="1600" dirty="0"/>
              <a:t> senoidal.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97926-4438-4930-8128-035CFEE7CC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602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56288-E6DA-4656-8BEE-34BCD0F4EF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651899"/>
            <a:ext cx="4556702" cy="30056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2C2D03-029A-4C96-9ADD-808AE2E0635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49372" y="652706"/>
            <a:ext cx="4494628" cy="301192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03CC09E-DC01-467C-8C6F-7071B1D971AF}"/>
              </a:ext>
            </a:extLst>
          </p:cNvPr>
          <p:cNvSpPr/>
          <p:nvPr/>
        </p:nvSpPr>
        <p:spPr>
          <a:xfrm>
            <a:off x="77372" y="3664633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Figura 26. Corrente multiplicada por 100, Tensão e </a:t>
            </a:r>
            <a:r>
              <a:rPr lang="pt-BR" sz="1000" i="1" dirty="0"/>
              <a:t>BEMF</a:t>
            </a:r>
            <a:r>
              <a:rPr lang="pt-BR" sz="1000" dirty="0"/>
              <a:t> de fase em fase entre si para Controle Vetorial de um motor </a:t>
            </a:r>
            <a:r>
              <a:rPr lang="pt-BR" sz="1000" i="1" dirty="0"/>
              <a:t>BLDC </a:t>
            </a:r>
            <a:r>
              <a:rPr lang="pt-BR" sz="1000" dirty="0"/>
              <a:t>com modulação senoidal.</a:t>
            </a:r>
          </a:p>
          <a:p>
            <a:endParaRPr lang="pt-BR" sz="1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23049FD-35F4-4AA9-9952-33F2508F1620}"/>
              </a:ext>
            </a:extLst>
          </p:cNvPr>
          <p:cNvSpPr/>
          <p:nvPr/>
        </p:nvSpPr>
        <p:spPr>
          <a:xfrm>
            <a:off x="4610686" y="369271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000" dirty="0"/>
              <a:t>Figura 27. Corrente multiplicada por 100, Tensão e </a:t>
            </a:r>
            <a:r>
              <a:rPr lang="pt-BR" sz="1000" i="1" dirty="0"/>
              <a:t>BEMF</a:t>
            </a:r>
            <a:r>
              <a:rPr lang="pt-BR" sz="1000" dirty="0"/>
              <a:t> de fase em fase entre si para Controle Vetorial de um motor </a:t>
            </a:r>
            <a:r>
              <a:rPr lang="pt-BR" sz="1000" i="1" dirty="0"/>
              <a:t>BLDC </a:t>
            </a:r>
            <a:r>
              <a:rPr lang="pt-BR" sz="1000" dirty="0"/>
              <a:t>com </a:t>
            </a:r>
            <a:r>
              <a:rPr lang="pt-BR" sz="1000" i="1" dirty="0"/>
              <a:t>SVM.</a:t>
            </a:r>
            <a:endParaRPr lang="pt-BR" sz="1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0E108F-19BA-4982-8587-7F4628830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373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4.2. Controle Vetorial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F145C9-11FB-49F1-80C0-C82A4713A0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974" y="737550"/>
            <a:ext cx="4144168" cy="29283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BB9915-2ADF-4BAB-A0A5-61E677286B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30139" y="737550"/>
            <a:ext cx="4595812" cy="29283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FF0B74-3573-452C-91E5-7F619109B33B}"/>
                  </a:ext>
                </a:extLst>
              </p:cNvPr>
              <p:cNvSpPr txBox="1"/>
              <p:nvPr/>
            </p:nvSpPr>
            <p:spPr>
              <a:xfrm>
                <a:off x="4938239" y="4098173"/>
                <a:ext cx="3099246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/>
                        </m:ctrlPr>
                      </m:sSubPr>
                      <m:e>
                        <m:r>
                          <a:rPr lang="pt-BR" b="0" i="1"/>
                          <m:t>𝑇</m:t>
                        </m:r>
                      </m:e>
                      <m:sub>
                        <m:r>
                          <a:rPr lang="pt-BR" b="0" i="1"/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𝑠𝑒𝑛𝑜𝑖𝑑𝑎𝑙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pk-pk</a:t>
                </a:r>
                <a:r>
                  <a:rPr lang="pt-BR" dirty="0"/>
                  <a:t> [</a:t>
                </a:r>
                <a:r>
                  <a:rPr lang="pt-BR" dirty="0" err="1"/>
                  <a:t>N.m</a:t>
                </a:r>
                <a:r>
                  <a:rPr lang="pt-BR" dirty="0"/>
                  <a:t>] = 0.1023 </a:t>
                </a:r>
                <a:r>
                  <a:rPr lang="pt-BR" dirty="0" err="1"/>
                  <a:t>N.m</a:t>
                </a:r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4BFF0B74-3573-452C-91E5-7F619109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39" y="4098173"/>
                <a:ext cx="3099246" cy="315023"/>
              </a:xfrm>
              <a:prstGeom prst="rect">
                <a:avLst/>
              </a:prstGeom>
              <a:blipFill>
                <a:blip r:embed="rId5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20FEF-B38D-47AD-859E-AE7C0FF474E8}"/>
                  </a:ext>
                </a:extLst>
              </p:cNvPr>
              <p:cNvSpPr txBox="1"/>
              <p:nvPr/>
            </p:nvSpPr>
            <p:spPr>
              <a:xfrm>
                <a:off x="4938238" y="4505951"/>
                <a:ext cx="2815835" cy="31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/>
                        </m:ctrlPr>
                      </m:sSubPr>
                      <m:e>
                        <m:r>
                          <a:rPr lang="pt-BR" b="0" i="1"/>
                          <m:t>𝑇</m:t>
                        </m:r>
                      </m:e>
                      <m:sub>
                        <m:r>
                          <a:rPr lang="pt-BR" b="0" i="1"/>
                          <m:t>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pk-pk</a:t>
                </a:r>
                <a:r>
                  <a:rPr lang="pt-BR" dirty="0"/>
                  <a:t> [</a:t>
                </a:r>
                <a:r>
                  <a:rPr lang="pt-BR" dirty="0" err="1"/>
                  <a:t>N.m</a:t>
                </a:r>
                <a:r>
                  <a:rPr lang="pt-BR" dirty="0"/>
                  <a:t>] = 0.1274 </a:t>
                </a:r>
                <a:r>
                  <a:rPr lang="pt-BR" dirty="0" err="1"/>
                  <a:t>N.m</a:t>
                </a:r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2720FEF-B38D-47AD-859E-AE7C0FF47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238" y="4505951"/>
                <a:ext cx="2815835" cy="315023"/>
              </a:xfrm>
              <a:prstGeom prst="rect">
                <a:avLst/>
              </a:prstGeom>
              <a:blipFill>
                <a:blip r:embed="rId6"/>
                <a:stretch>
                  <a:fillRect t="-3846" b="-173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7DE5766-CA3E-47D6-AA76-7BD676AB8973}"/>
                  </a:ext>
                </a:extLst>
              </p:cNvPr>
              <p:cNvSpPr/>
              <p:nvPr/>
            </p:nvSpPr>
            <p:spPr>
              <a:xfrm>
                <a:off x="-158942" y="3700678"/>
                <a:ext cx="4572000" cy="2580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:r>
                  <a:rPr lang="pt-BR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Figura 28. Zoom das correntes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pt-BR" sz="1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pt-BR" sz="1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em regime </a:t>
                </a:r>
                <a:r>
                  <a:rPr lang="pt-BR" sz="1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permante</a:t>
                </a:r>
                <a:r>
                  <a:rPr lang="pt-BR" sz="1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pt-BR" sz="1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7DE5766-CA3E-47D6-AA76-7BD676AB8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942" y="3700678"/>
                <a:ext cx="4572000" cy="258084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50FE7532-7B82-4125-B098-230E8CE686EF}"/>
              </a:ext>
            </a:extLst>
          </p:cNvPr>
          <p:cNvSpPr/>
          <p:nvPr/>
        </p:nvSpPr>
        <p:spPr>
          <a:xfrm>
            <a:off x="4413058" y="3698063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Figura 29. Resposta do torque eletromagnético ao degrau de carga de 0.2 </a:t>
            </a:r>
            <a:r>
              <a:rPr lang="pt-BR" sz="1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N.m</a:t>
            </a:r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</a:rPr>
              <a:t> com modulação senoidal</a:t>
            </a:r>
            <a:endParaRPr lang="pt-BR" sz="1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249006-9D88-452B-A82A-897A06635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371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EDEB9A-AB78-4C9C-9E4A-852678A238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56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5. Resultados</a:t>
            </a: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8194" name="Imagem 65">
            <a:extLst>
              <a:ext uri="{FF2B5EF4-FFF2-40B4-BE49-F238E27FC236}">
                <a16:creationId xmlns:a16="http://schemas.microsoft.com/office/drawing/2014/main" id="{C5F0F3CF-2EAD-44C2-8CC4-4FB3A4D3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7" y="3314432"/>
            <a:ext cx="4997062" cy="116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Imagem 66">
            <a:extLst>
              <a:ext uri="{FF2B5EF4-FFF2-40B4-BE49-F238E27FC236}">
                <a16:creationId xmlns:a16="http://schemas.microsoft.com/office/drawing/2014/main" id="{000CB338-6DBE-4D3E-B5C9-BA3970B41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39" y="3664580"/>
            <a:ext cx="3434434" cy="7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E3123B68-BFD8-4011-A22B-A4C788E89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106211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3F38D8-6AC0-4D6F-8CB4-D435D9BB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22908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4EE516-E04E-4616-834F-EE0616D814A5}"/>
              </a:ext>
            </a:extLst>
          </p:cNvPr>
          <p:cNvSpPr/>
          <p:nvPr/>
        </p:nvSpPr>
        <p:spPr>
          <a:xfrm>
            <a:off x="2330503" y="4543157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6. Resumo da média das Eficiências e o desvio padrão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011A4C90-0B6E-4256-A6E4-778374A7E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551004"/>
                  </p:ext>
                </p:extLst>
              </p:nvPr>
            </p:nvGraphicFramePr>
            <p:xfrm>
              <a:off x="1095300" y="1246363"/>
              <a:ext cx="4150813" cy="180640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828397">
                      <a:extLst>
                        <a:ext uri="{9D8B030D-6E8A-4147-A177-3AD203B41FA5}">
                          <a16:colId xmlns:a16="http://schemas.microsoft.com/office/drawing/2014/main" val="3008321649"/>
                        </a:ext>
                      </a:extLst>
                    </a:gridCol>
                    <a:gridCol w="661360">
                      <a:extLst>
                        <a:ext uri="{9D8B030D-6E8A-4147-A177-3AD203B41FA5}">
                          <a16:colId xmlns:a16="http://schemas.microsoft.com/office/drawing/2014/main" val="1723275960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1705360161"/>
                        </a:ext>
                      </a:extLst>
                    </a:gridCol>
                    <a:gridCol w="662038">
                      <a:extLst>
                        <a:ext uri="{9D8B030D-6E8A-4147-A177-3AD203B41FA5}">
                          <a16:colId xmlns:a16="http://schemas.microsoft.com/office/drawing/2014/main" val="1381996805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3023966129"/>
                        </a:ext>
                      </a:extLst>
                    </a:gridCol>
                    <a:gridCol w="665434">
                      <a:extLst>
                        <a:ext uri="{9D8B030D-6E8A-4147-A177-3AD203B41FA5}">
                          <a16:colId xmlns:a16="http://schemas.microsoft.com/office/drawing/2014/main" val="1498381455"/>
                        </a:ext>
                      </a:extLst>
                    </a:gridCol>
                  </a:tblGrid>
                  <a:tr h="4153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1050" dirty="0">
                              <a:effectLst/>
                            </a:rPr>
                            <a:t> 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>
                              <a:effectLst/>
                            </a:rPr>
                            <a:t> pk [A]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𝐈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>
                              <a:effectLst/>
                            </a:rPr>
                            <a:t> rms [A]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  <a:latin typeface="Cambria Math" panose="02040503050406030204" pitchFamily="18" charset="0"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</a:t>
                          </a:r>
                          <a:r>
                            <a:rPr lang="pt-BR" sz="950" dirty="0" err="1">
                              <a:effectLst/>
                            </a:rPr>
                            <a:t>pk</a:t>
                          </a:r>
                          <a:r>
                            <a:rPr lang="pt-BR" sz="950" dirty="0">
                              <a:effectLst/>
                            </a:rPr>
                            <a:t> [V]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ф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</a:t>
                          </a:r>
                          <a:r>
                            <a:rPr lang="pt-BR" sz="950" dirty="0" err="1">
                              <a:effectLst/>
                            </a:rPr>
                            <a:t>rms</a:t>
                          </a:r>
                          <a:r>
                            <a:rPr lang="pt-BR" sz="950" dirty="0">
                              <a:effectLst/>
                            </a:rPr>
                            <a:t> [V]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950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pt-BR" sz="950">
                                      <a:effectLst/>
                                    </a:rPr>
                                    <m:t>𝐓</m:t>
                                  </m:r>
                                </m:e>
                                <m:sub>
                                  <m:r>
                                    <a:rPr lang="pt-BR" sz="950">
                                      <a:effectLst/>
                                    </a:rPr>
                                    <m:t>𝐞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950" dirty="0">
                              <a:effectLst/>
                            </a:rPr>
                            <a:t> </a:t>
                          </a:r>
                          <a:r>
                            <a:rPr lang="pt-BR" sz="950" dirty="0" err="1">
                              <a:effectLst/>
                            </a:rPr>
                            <a:t>pk-pk</a:t>
                          </a:r>
                          <a:r>
                            <a:rPr lang="pt-BR" sz="950" dirty="0">
                              <a:effectLst/>
                            </a:rPr>
                            <a:t> [</a:t>
                          </a:r>
                          <a:r>
                            <a:rPr lang="pt-BR" sz="950" dirty="0" err="1">
                              <a:effectLst/>
                            </a:rPr>
                            <a:t>N.m</a:t>
                          </a:r>
                          <a:r>
                            <a:rPr lang="pt-BR" sz="950" dirty="0">
                              <a:effectLst/>
                            </a:rPr>
                            <a:t>]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65099426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Trapezoidal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0.5713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0.3303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62.43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49.35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0. 2070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0324748"/>
                      </a:ext>
                    </a:extLst>
                  </a:tr>
                  <a:tr h="59618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Vetorial c/ Modulação Senoidal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0.3000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0.1682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68.28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48.84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0. 1023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636493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Vetorial c/ SVM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0.3416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0.2055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58.76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49.81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0. 1274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739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ela 10">
                <a:extLst>
                  <a:ext uri="{FF2B5EF4-FFF2-40B4-BE49-F238E27FC236}">
                    <a16:creationId xmlns:a16="http://schemas.microsoft.com/office/drawing/2014/main" id="{011A4C90-0B6E-4256-A6E4-778374A7ED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7551004"/>
                  </p:ext>
                </p:extLst>
              </p:nvPr>
            </p:nvGraphicFramePr>
            <p:xfrm>
              <a:off x="1095300" y="1246363"/>
              <a:ext cx="4150813" cy="1806409"/>
            </p:xfrm>
            <a:graphic>
              <a:graphicData uri="http://schemas.openxmlformats.org/drawingml/2006/table">
                <a:tbl>
                  <a:tblPr firstRow="1" firstCol="1" bandRow="1">
                    <a:tableStyleId>{7DF18680-E054-41AD-8BC1-D1AEF772440D}</a:tableStyleId>
                  </a:tblPr>
                  <a:tblGrid>
                    <a:gridCol w="828397">
                      <a:extLst>
                        <a:ext uri="{9D8B030D-6E8A-4147-A177-3AD203B41FA5}">
                          <a16:colId xmlns:a16="http://schemas.microsoft.com/office/drawing/2014/main" val="3008321649"/>
                        </a:ext>
                      </a:extLst>
                    </a:gridCol>
                    <a:gridCol w="661360">
                      <a:extLst>
                        <a:ext uri="{9D8B030D-6E8A-4147-A177-3AD203B41FA5}">
                          <a16:colId xmlns:a16="http://schemas.microsoft.com/office/drawing/2014/main" val="1723275960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1705360161"/>
                        </a:ext>
                      </a:extLst>
                    </a:gridCol>
                    <a:gridCol w="662038">
                      <a:extLst>
                        <a:ext uri="{9D8B030D-6E8A-4147-A177-3AD203B41FA5}">
                          <a16:colId xmlns:a16="http://schemas.microsoft.com/office/drawing/2014/main" val="1381996805"/>
                        </a:ext>
                      </a:extLst>
                    </a:gridCol>
                    <a:gridCol w="666792">
                      <a:extLst>
                        <a:ext uri="{9D8B030D-6E8A-4147-A177-3AD203B41FA5}">
                          <a16:colId xmlns:a16="http://schemas.microsoft.com/office/drawing/2014/main" val="3023966129"/>
                        </a:ext>
                      </a:extLst>
                    </a:gridCol>
                    <a:gridCol w="665434">
                      <a:extLst>
                        <a:ext uri="{9D8B030D-6E8A-4147-A177-3AD203B41FA5}">
                          <a16:colId xmlns:a16="http://schemas.microsoft.com/office/drawing/2014/main" val="1498381455"/>
                        </a:ext>
                      </a:extLst>
                    </a:gridCol>
                  </a:tblGrid>
                  <a:tr h="415322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1050" dirty="0">
                              <a:effectLst/>
                            </a:rPr>
                            <a:t> 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25688" t="-10294" r="-40458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25688" t="-10294" r="-30458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25688" t="-10294" r="-20458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21818" t="-10294" r="-102727" b="-33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6606" t="-10294" r="-3670" b="-3397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5099426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Trapezoidal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0.5713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0.3303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62.43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49.35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0. 2070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80324748"/>
                      </a:ext>
                    </a:extLst>
                  </a:tr>
                  <a:tr h="596181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Vetorial c/ Modulação Senoidal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0.3000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0.1682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68.28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48.84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0. 1023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179636493"/>
                      </a:ext>
                    </a:extLst>
                  </a:tr>
                  <a:tr h="397453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Vetorial c/ SVM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0.3416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>
                              <a:effectLst/>
                            </a:rPr>
                            <a:t>0.2055</a:t>
                          </a:r>
                          <a:endParaRPr lang="pt-BR" sz="105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58.76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49.81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pt-BR" sz="950" dirty="0">
                              <a:effectLst/>
                            </a:rPr>
                            <a:t>0. 1274</a:t>
                          </a:r>
                          <a:endParaRPr lang="pt-BR" sz="105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96739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348BD0C-6570-40B5-91DA-A7AF6EA2B77A}"/>
                  </a:ext>
                </a:extLst>
              </p:cNvPr>
              <p:cNvSpPr/>
              <p:nvPr/>
            </p:nvSpPr>
            <p:spPr>
              <a:xfrm>
                <a:off x="5884269" y="1433465"/>
                <a:ext cx="2619651" cy="1307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Em que: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representam os valores de pico da corrente e tensão de fase;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rms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</m:e>
                      <m:sub>
                        <m:r>
                          <a:rPr lang="pt-BR" sz="11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rms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representam os valores eficazes da corrente e tensão de fase;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sz="11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1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pt-BR" sz="1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pk-pk</a:t>
                </a:r>
                <a:r>
                  <a:rPr lang="pt-BR" sz="1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representa o valor de pico-a-pico do torque eletromagnético.</a:t>
                </a:r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8348BD0C-6570-40B5-91DA-A7AF6EA2B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69" y="1433465"/>
                <a:ext cx="2619651" cy="1307666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FFF8DB22-9D5A-4877-B82A-B723DEA33DC7}"/>
              </a:ext>
            </a:extLst>
          </p:cNvPr>
          <p:cNvSpPr txBox="1"/>
          <p:nvPr/>
        </p:nvSpPr>
        <p:spPr>
          <a:xfrm>
            <a:off x="54974" y="758661"/>
            <a:ext cx="455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Setpoint</a:t>
            </a:r>
            <a:r>
              <a:rPr lang="pt-BR" b="1" dirty="0"/>
              <a:t>:</a:t>
            </a:r>
            <a:r>
              <a:rPr lang="pt-BR" dirty="0"/>
              <a:t> 1600 RPM</a:t>
            </a:r>
          </a:p>
          <a:p>
            <a:r>
              <a:rPr lang="pt-BR" dirty="0"/>
              <a:t>                0.2 </a:t>
            </a:r>
            <a:r>
              <a:rPr lang="pt-BR" dirty="0" err="1"/>
              <a:t>N.m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E56096-EE87-4257-9E82-7B983632E9F5}"/>
              </a:ext>
            </a:extLst>
          </p:cNvPr>
          <p:cNvSpPr/>
          <p:nvPr/>
        </p:nvSpPr>
        <p:spPr>
          <a:xfrm>
            <a:off x="2065612" y="2990803"/>
            <a:ext cx="23984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Tabela 5. Comparativo entre as simulações</a:t>
            </a:r>
            <a:endParaRPr lang="pt-BR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DAD9C50-0762-4300-A9DD-C3AF051A6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63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Conclusão.</a:t>
            </a:r>
          </a:p>
          <a:p>
            <a:pPr lvl="3"/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149010-E6EA-41DA-96EE-3818EBAE7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433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Asakadkjad</a:t>
            </a:r>
            <a:endParaRPr dirty="0"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6. Conclusão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3F6C35-10A0-4667-A682-0514CA37D921}"/>
              </a:ext>
            </a:extLst>
          </p:cNvPr>
          <p:cNvSpPr txBox="1"/>
          <p:nvPr/>
        </p:nvSpPr>
        <p:spPr>
          <a:xfrm>
            <a:off x="795067" y="832800"/>
            <a:ext cx="7538565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Apesar de o controle vetorial apresentar maior eficiência do ponto de vista do motor do que o trapezoidal, as maiores perdas no inversor prejudicam a técnica;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 a tecnologia comercial atual, o controle trapezoidal ainda é mais vantajoso do ponto de vista de eficiência global;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Com a melhoria de circuitos de comando e interruptores constante, se faz importante uma constante revisão do controle vetorial;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Aperfeiçoamento do modelo no MATLAB com inversor para controle vetorial;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Detalhamento das perdas nos rolamentos.</a:t>
            </a:r>
          </a:p>
          <a:p>
            <a:pPr>
              <a:lnSpc>
                <a:spcPct val="150000"/>
              </a:lnSpc>
            </a:pPr>
            <a:endParaRPr lang="pt-BR" sz="16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2E190F-681D-4E23-B314-6B6F56E03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75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1. Introdução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14CB1-8797-4D97-8BCA-AE9590F9051E}"/>
              </a:ext>
            </a:extLst>
          </p:cNvPr>
          <p:cNvSpPr txBox="1"/>
          <p:nvPr/>
        </p:nvSpPr>
        <p:spPr>
          <a:xfrm>
            <a:off x="422644" y="781950"/>
            <a:ext cx="808276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/>
              <a:t>Objetivo geral: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Estudo de motores MSIP (motores síncronos à ímãs permanentes) aplicados à indústria de linha branca, com foco na análise de diferentes técnicas de controle, modulação e acionamento com relação à eficiência do sistema.</a:t>
            </a:r>
          </a:p>
          <a:p>
            <a:pPr algn="just">
              <a:lnSpc>
                <a:spcPct val="150000"/>
              </a:lnSpc>
            </a:pPr>
            <a:endParaRPr lang="pt-BR" sz="1600" dirty="0"/>
          </a:p>
          <a:p>
            <a:pPr algn="just">
              <a:lnSpc>
                <a:spcPct val="150000"/>
              </a:lnSpc>
            </a:pPr>
            <a:r>
              <a:rPr lang="pt-BR" sz="2200" b="1" dirty="0"/>
              <a:t>Objetivos específicos: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Analisar a eficiência do conjunto motor-inversor para cada tipo de controle e modulação estudado, e;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Concluir qual a melhor estratégia para tal sistema em uma determinada condição de contorno.</a:t>
            </a:r>
          </a:p>
          <a:p>
            <a:pPr algn="just">
              <a:lnSpc>
                <a:spcPct val="150000"/>
              </a:lnSpc>
            </a:pPr>
            <a:endParaRPr lang="pt-BR" sz="2200" b="1" dirty="0"/>
          </a:p>
          <a:p>
            <a:pPr algn="just">
              <a:lnSpc>
                <a:spcPct val="150000"/>
              </a:lnSpc>
            </a:pPr>
            <a:endParaRPr lang="pt-BR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FAC92-F3A2-4E09-B586-46B5B1C9C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53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Agenda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C4348C-9962-4CE2-9AE5-885321577DE2}"/>
              </a:ext>
            </a:extLst>
          </p:cNvPr>
          <p:cNvSpPr txBox="1"/>
          <p:nvPr/>
        </p:nvSpPr>
        <p:spPr>
          <a:xfrm>
            <a:off x="553982" y="625204"/>
            <a:ext cx="6621057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Introdução;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b="1" dirty="0"/>
              <a:t>Motores Síncronos;</a:t>
            </a:r>
          </a:p>
          <a:p>
            <a:pPr lvl="3">
              <a:lnSpc>
                <a:spcPct val="150000"/>
              </a:lnSpc>
            </a:pPr>
            <a:r>
              <a:rPr lang="pt-BR" sz="1200" dirty="0"/>
              <a:t>        </a:t>
            </a:r>
            <a:r>
              <a:rPr lang="pt-BR" sz="1100" dirty="0"/>
              <a:t>2.1. Motores Síncronos à Ímãs Permanentes;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Modelo Matemático;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2.3. Inversor de Frequência;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2.2. Perdas;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Tipos de Controle;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3.1. Condições de Máxima Eficiência;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3.2.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3.3. Controle Vetorial;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Modelo MATLAB;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4.1. Controle Trapezoidal;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4.2. Controle Vetorial;</a:t>
            </a:r>
          </a:p>
          <a:p>
            <a:pPr lvl="3">
              <a:lnSpc>
                <a:spcPct val="150000"/>
              </a:lnSpc>
            </a:pPr>
            <a:r>
              <a:rPr lang="pt-BR" sz="1100" dirty="0"/>
              <a:t>        4.3. Comparação entre simulações;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Resultados, e;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200" dirty="0"/>
              <a:t>Conclusão.</a:t>
            </a:r>
          </a:p>
          <a:p>
            <a:pPr marL="342900" lvl="3" indent="-342900">
              <a:buFont typeface="+mj-lt"/>
              <a:buAutoNum type="arabicPeriod"/>
            </a:pPr>
            <a:endParaRPr lang="pt-BR" dirty="0"/>
          </a:p>
          <a:p>
            <a:pPr lvl="7"/>
            <a:endParaRPr lang="pt-BR" dirty="0"/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6658C3-D3A1-4B73-A173-BF3E9E089B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6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5" y="95250"/>
            <a:ext cx="39555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 Motores Síncronos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F57BE9-A84E-4FEF-99CC-E4626D99A3D2}"/>
              </a:ext>
            </a:extLst>
          </p:cNvPr>
          <p:cNvSpPr txBox="1"/>
          <p:nvPr/>
        </p:nvSpPr>
        <p:spPr>
          <a:xfrm>
            <a:off x="360420" y="981145"/>
            <a:ext cx="8089437" cy="27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Composto por:</a:t>
            </a:r>
          </a:p>
          <a:p>
            <a:endParaRPr lang="pt-BR" dirty="0"/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Enrolamento de armadura e de campo;</a:t>
            </a:r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Fonte de excitação CC;</a:t>
            </a:r>
          </a:p>
          <a:p>
            <a:pPr marL="285750" lvl="5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Escovas para comutação</a:t>
            </a: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Velocidade é proporcional à frequência da corrente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      na armadura do motor em regime permanente.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3DF616-9A28-4A09-82E7-4BDC347D0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F57BE9-A84E-4FEF-99CC-E4626D99A3D2}"/>
              </a:ext>
            </a:extLst>
          </p:cNvPr>
          <p:cNvSpPr txBox="1"/>
          <p:nvPr/>
        </p:nvSpPr>
        <p:spPr>
          <a:xfrm>
            <a:off x="360420" y="981145"/>
            <a:ext cx="808943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Introdução de ímãs permanentes em pesquisas relacionadas à máquinas elétricas na década de 50 (KRISHNAN, 2010);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Substituição da fonte de excitação CC por ímãs permanentes: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     - Redução do tamanho do motor;</a:t>
            </a:r>
          </a:p>
          <a:p>
            <a:pPr lvl="1" algn="just">
              <a:lnSpc>
                <a:spcPct val="150000"/>
              </a:lnSpc>
            </a:pPr>
            <a:r>
              <a:rPr lang="pt-BR" sz="1600" dirty="0"/>
              <a:t>     - Maior segurança devido à ausência de escovas (FITZGERALD; KINGSLEY; UMANS, 2003);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Controle da frequência das correntes de armadura através de inversores de frequência.</a:t>
            </a:r>
          </a:p>
          <a:p>
            <a:pPr lvl="1" algn="just">
              <a:lnSpc>
                <a:spcPct val="150000"/>
              </a:lnSpc>
            </a:pPr>
            <a:endParaRPr lang="pt-BR" dirty="0"/>
          </a:p>
          <a:p>
            <a:r>
              <a:rPr lang="pt-BR" sz="1600" dirty="0"/>
              <a:t>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84EACE-8051-44CA-A9EC-960375F38B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49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03725" y="130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Asakadkjad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15300" y="0"/>
            <a:ext cx="9159300" cy="651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54974" y="95250"/>
            <a:ext cx="7200155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rgbClr val="FFFFFF"/>
                </a:solidFill>
              </a:rPr>
              <a:t>2.1. Motores Síncronos à Ímãs Permanentes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1DAF8BB-B7E8-47B7-AA1A-B2FF91A1CEB7}"/>
              </a:ext>
            </a:extLst>
          </p:cNvPr>
          <p:cNvSpPr txBox="1"/>
          <p:nvPr/>
        </p:nvSpPr>
        <p:spPr>
          <a:xfrm>
            <a:off x="553980" y="861011"/>
            <a:ext cx="7749039" cy="108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Diferentes disposições do ímã acarretam em diferentes força contra eletromotriz, </a:t>
            </a:r>
            <a:r>
              <a:rPr lang="pt-BR" sz="1500" i="1" dirty="0"/>
              <a:t>BEMF</a:t>
            </a:r>
            <a:r>
              <a:rPr lang="pt-BR" sz="1500" dirty="0"/>
              <a:t>, como o formato trapezoidal, </a:t>
            </a:r>
            <a:r>
              <a:rPr lang="pt-BR" sz="1500" i="1" dirty="0"/>
              <a:t>BLDC </a:t>
            </a:r>
            <a:r>
              <a:rPr lang="pt-BR" sz="1500" dirty="0"/>
              <a:t>(</a:t>
            </a:r>
            <a:r>
              <a:rPr lang="pt-BR" sz="1500" i="1" dirty="0" err="1"/>
              <a:t>brushless</a:t>
            </a:r>
            <a:r>
              <a:rPr lang="pt-BR" sz="1500" dirty="0"/>
              <a:t> </a:t>
            </a:r>
            <a:r>
              <a:rPr lang="pt-BR" sz="1500" i="1" dirty="0"/>
              <a:t>DC motor</a:t>
            </a:r>
            <a:r>
              <a:rPr lang="pt-BR" sz="1500" dirty="0"/>
              <a:t>), ou o formato senoidal, </a:t>
            </a:r>
            <a:r>
              <a:rPr lang="pt-BR" sz="1500" i="1" dirty="0"/>
              <a:t>BLAC </a:t>
            </a:r>
            <a:r>
              <a:rPr lang="pt-BR" sz="1500" dirty="0"/>
              <a:t>(</a:t>
            </a:r>
            <a:r>
              <a:rPr lang="pt-BR" sz="1500" i="1" dirty="0" err="1"/>
              <a:t>brushless</a:t>
            </a:r>
            <a:r>
              <a:rPr lang="pt-BR" sz="1500" dirty="0"/>
              <a:t> </a:t>
            </a:r>
            <a:r>
              <a:rPr lang="pt-BR" sz="1500" i="1" dirty="0"/>
              <a:t>AC motor</a:t>
            </a:r>
            <a:r>
              <a:rPr lang="pt-BR" sz="1500" dirty="0"/>
              <a:t>)</a:t>
            </a:r>
            <a:r>
              <a:rPr lang="pt-BR" sz="1500" i="1" dirty="0"/>
              <a:t>.</a:t>
            </a:r>
            <a:endParaRPr lang="pt-BR" sz="15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BF1A12-76D3-4484-9919-8B54935E082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122" y="2020626"/>
            <a:ext cx="3123574" cy="25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C6C898-47D8-4AA3-9CE8-F28E7F073B1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27" y="2101984"/>
            <a:ext cx="2883570" cy="2367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BA0FCDA-311C-4B19-9540-750DB97C4860}"/>
              </a:ext>
            </a:extLst>
          </p:cNvPr>
          <p:cNvSpPr/>
          <p:nvPr/>
        </p:nvSpPr>
        <p:spPr>
          <a:xfrm>
            <a:off x="1938928" y="446986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88645"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(a)                                                   (b)</a:t>
            </a:r>
            <a:endParaRPr lang="pt-BR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Figura 1. (a) 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trapezoidal. (b) </a:t>
            </a:r>
            <a:r>
              <a:rPr lang="pt-BR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BEMF</a:t>
            </a: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senoidal. 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A21802-324E-4215-8295-D98BCB224A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895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10243</TotalTime>
  <Words>4368</Words>
  <Application>Microsoft Office PowerPoint</Application>
  <PresentationFormat>Apresentação na tela (16:9)</PresentationFormat>
  <Paragraphs>604</Paragraphs>
  <Slides>46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Monotype Corsiva</vt:lpstr>
      <vt:lpstr>Symbol</vt:lpstr>
      <vt:lpstr>Tahoma</vt:lpstr>
      <vt:lpstr>Times New Roman</vt:lpstr>
      <vt:lpstr>Simple Light</vt:lpstr>
      <vt:lpstr>Apresentação do PowerPoint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Apresentação do PowerPoint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  <vt:lpstr>Asakadkjad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Eberhardt Menegon</dc:creator>
  <cp:lastModifiedBy>Victor Eberhardt Menegon</cp:lastModifiedBy>
  <cp:revision>73</cp:revision>
  <dcterms:modified xsi:type="dcterms:W3CDTF">2018-06-25T22:50:30Z</dcterms:modified>
</cp:coreProperties>
</file>