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5">
  <p:sldMasterIdLst>
    <p:sldMasterId id="2147483659" r:id="rId1"/>
  </p:sldMasterIdLst>
  <p:notesMasterIdLst>
    <p:notesMasterId r:id="rId54"/>
  </p:notesMasterIdLst>
  <p:sldIdLst>
    <p:sldId id="256" r:id="rId2"/>
    <p:sldId id="257" r:id="rId3"/>
    <p:sldId id="258" r:id="rId4"/>
    <p:sldId id="296" r:id="rId5"/>
    <p:sldId id="259" r:id="rId6"/>
    <p:sldId id="260" r:id="rId7"/>
    <p:sldId id="29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98" r:id="rId24"/>
    <p:sldId id="276" r:id="rId25"/>
    <p:sldId id="280" r:id="rId26"/>
    <p:sldId id="308" r:id="rId27"/>
    <p:sldId id="309" r:id="rId28"/>
    <p:sldId id="281" r:id="rId29"/>
    <p:sldId id="282" r:id="rId30"/>
    <p:sldId id="283" r:id="rId31"/>
    <p:sldId id="284" r:id="rId32"/>
    <p:sldId id="285" r:id="rId33"/>
    <p:sldId id="286" r:id="rId34"/>
    <p:sldId id="310" r:id="rId35"/>
    <p:sldId id="311" r:id="rId36"/>
    <p:sldId id="312" r:id="rId37"/>
    <p:sldId id="287" r:id="rId38"/>
    <p:sldId id="299" r:id="rId39"/>
    <p:sldId id="291" r:id="rId40"/>
    <p:sldId id="292" r:id="rId41"/>
    <p:sldId id="290" r:id="rId42"/>
    <p:sldId id="293" r:id="rId43"/>
    <p:sldId id="294" r:id="rId44"/>
    <p:sldId id="295" r:id="rId45"/>
    <p:sldId id="300" r:id="rId46"/>
    <p:sldId id="303" r:id="rId47"/>
    <p:sldId id="301" r:id="rId48"/>
    <p:sldId id="304" r:id="rId49"/>
    <p:sldId id="307" r:id="rId50"/>
    <p:sldId id="302" r:id="rId51"/>
    <p:sldId id="305" r:id="rId52"/>
    <p:sldId id="306" r:id="rId5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92" autoAdjust="0"/>
  </p:normalViewPr>
  <p:slideViewPr>
    <p:cSldViewPr snapToGrid="0">
      <p:cViewPr varScale="1">
        <p:scale>
          <a:sx n="136" d="100"/>
          <a:sy n="136" d="100"/>
        </p:scale>
        <p:origin x="8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012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1153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6086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8623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7713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0361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1666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0676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9327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823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9749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2381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4254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943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966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9463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31513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6488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94933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144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0970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551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7047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0287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73116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04195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45810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53631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8561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0568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6914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0185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6456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31674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33022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91692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4237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1791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30650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6491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33784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7062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7582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864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32323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5954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774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679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21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15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0" name="Shape 20"/>
          <p:cNvSpPr txBox="1"/>
          <p:nvPr/>
        </p:nvSpPr>
        <p:spPr>
          <a:xfrm>
            <a:off x="-15300" y="0"/>
            <a:ext cx="9159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" name="Shape 2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2455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579225" y="352525"/>
            <a:ext cx="8310000" cy="16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3200" dirty="0">
              <a:solidFill>
                <a:srgbClr val="FFFFFF"/>
              </a:solidFill>
            </a:endParaRPr>
          </a:p>
          <a:p>
            <a:pPr algn="ctr"/>
            <a:r>
              <a:rPr lang="pt-BR" sz="2400" b="1" dirty="0">
                <a:solidFill>
                  <a:schemeClr val="bg1"/>
                </a:solidFill>
              </a:rPr>
              <a:t>DESENVOLVIMENTO E ANÁLISE DE DIFERENTES TIPOS DE CONTROLE PARA MSIP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2158200" y="2527125"/>
            <a:ext cx="4827600" cy="2058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30434"/>
              </a:lnSpc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pt-BR" b="1" dirty="0"/>
              <a:t>EEL7890</a:t>
            </a:r>
            <a:r>
              <a:rPr lang="pt-BR" b="1" dirty="0">
                <a:solidFill>
                  <a:srgbClr val="333333"/>
                </a:solidFill>
              </a:rPr>
              <a:t> - Trabalho de Conclusão do Curso</a:t>
            </a:r>
          </a:p>
          <a:p>
            <a:pPr algn="ctr">
              <a:lnSpc>
                <a:spcPct val="130434"/>
              </a:lnSpc>
              <a:spcBef>
                <a:spcPts val="800"/>
              </a:spcBef>
              <a:buClr>
                <a:schemeClr val="dk1"/>
              </a:buClr>
              <a:buSzPts val="1100"/>
            </a:pPr>
            <a:endParaRPr lang="pt-B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Victor Eberhardt Menegon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victormenegon.eel@gmail.com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dirty="0"/>
              <a:t>Orientador: Prof. Dr. Marcelo Lobo </a:t>
            </a:r>
            <a:r>
              <a:rPr lang="pt-BR" dirty="0" err="1"/>
              <a:t>Heldwein</a:t>
            </a:r>
            <a:endParaRPr lang="pt-BR"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dirty="0" err="1"/>
              <a:t>Co-orientador</a:t>
            </a:r>
            <a:r>
              <a:rPr lang="pt-BR" dirty="0"/>
              <a:t>: Eng. </a:t>
            </a:r>
            <a:r>
              <a:rPr lang="pt-BR" dirty="0" err="1"/>
              <a:t>Msc</a:t>
            </a:r>
            <a:r>
              <a:rPr lang="pt-BR" dirty="0"/>
              <a:t>. Cláudio Eduardo Soares 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2756475" y="46428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</a:rPr>
              <a:t>Florianópolis, 25 de junho de 2018</a:t>
            </a:r>
            <a:endParaRPr sz="12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2.1. Motores Síncronos à Ímãs Permanentes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1DAF8BB-B7E8-47B7-AA1A-B2FF91A1CEB7}"/>
              </a:ext>
            </a:extLst>
          </p:cNvPr>
          <p:cNvSpPr txBox="1"/>
          <p:nvPr/>
        </p:nvSpPr>
        <p:spPr>
          <a:xfrm>
            <a:off x="553980" y="861011"/>
            <a:ext cx="7749039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Neste trabalho foi utilizado um motor </a:t>
            </a:r>
            <a:r>
              <a:rPr lang="pt-BR" i="1" dirty="0"/>
              <a:t>BLDC</a:t>
            </a:r>
            <a:r>
              <a:rPr lang="pt-BR" dirty="0"/>
              <a:t> com as seguintes características:</a:t>
            </a:r>
          </a:p>
          <a:p>
            <a:pPr algn="just">
              <a:lnSpc>
                <a:spcPct val="150000"/>
              </a:lnSpc>
            </a:pP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B95EDDA3-900A-4BB4-B528-BD52896E9F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7016646"/>
                  </p:ext>
                </p:extLst>
              </p:nvPr>
            </p:nvGraphicFramePr>
            <p:xfrm>
              <a:off x="645131" y="2056049"/>
              <a:ext cx="3989730" cy="1645935"/>
            </p:xfrm>
            <a:graphic>
              <a:graphicData uri="http://schemas.openxmlformats.org/drawingml/2006/table">
                <a:tbl>
                  <a:tblPr firstRow="1" firstCol="1" bandRow="1">
                    <a:tableStyleId>{22838BEF-8BB2-4498-84A7-C5851F593DF1}</a:tableStyleId>
                  </a:tblPr>
                  <a:tblGrid>
                    <a:gridCol w="2309775">
                      <a:extLst>
                        <a:ext uri="{9D8B030D-6E8A-4147-A177-3AD203B41FA5}">
                          <a16:colId xmlns:a16="http://schemas.microsoft.com/office/drawing/2014/main" val="834052925"/>
                        </a:ext>
                      </a:extLst>
                    </a:gridCol>
                    <a:gridCol w="1679955">
                      <a:extLst>
                        <a:ext uri="{9D8B030D-6E8A-4147-A177-3AD203B41FA5}">
                          <a16:colId xmlns:a16="http://schemas.microsoft.com/office/drawing/2014/main" val="1242001826"/>
                        </a:ext>
                      </a:extLst>
                    </a:gridCol>
                  </a:tblGrid>
                  <a:tr h="25621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B [</a:t>
                          </a:r>
                          <a:r>
                            <a:rPr lang="pt-BR" sz="950" dirty="0" err="1">
                              <a:effectLst/>
                            </a:rPr>
                            <a:t>Nm.s</a:t>
                          </a:r>
                          <a:r>
                            <a:rPr lang="pt-BR" sz="950" dirty="0">
                              <a:effectLst/>
                            </a:rPr>
                            <a:t>] – Coeficiente de Atrito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950">
                                    <a:effectLst/>
                                  </a:rPr>
                                  <m:t>2.8142∙</m:t>
                                </m:r>
                                <m:sSup>
                                  <m:sSupPr>
                                    <m:ctrlPr>
                                      <a:rPr lang="pt-BR" sz="95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950">
                                        <a:effectLst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t-BR" sz="950">
                                        <a:effectLst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41961093"/>
                      </a:ext>
                    </a:extLst>
                  </a:tr>
                  <a:tr h="25621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J [kgm²] – Momento de Inércia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950">
                                    <a:effectLst/>
                                  </a:rPr>
                                  <m:t>8.7∙</m:t>
                                </m:r>
                                <m:sSup>
                                  <m:sSupPr>
                                    <m:ctrlPr>
                                      <a:rPr lang="pt-BR" sz="95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950">
                                        <a:effectLst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t-BR" sz="950">
                                        <a:effectLst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01461692"/>
                      </a:ext>
                    </a:extLst>
                  </a:tr>
                  <a:tr h="25125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Rs [Ω] – Resistência de Fase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950">
                                    <a:effectLst/>
                                  </a:rPr>
                                  <m:t>4.65</m:t>
                                </m:r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5879514"/>
                      </a:ext>
                    </a:extLst>
                  </a:tr>
                  <a:tr h="25125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Polos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4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55472307"/>
                      </a:ext>
                    </a:extLst>
                  </a:tr>
                  <a:tr h="2568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L [H] – Indutância de Fase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950">
                                    <a:effectLst/>
                                  </a:rPr>
                                  <m:t>67.6∙</m:t>
                                </m:r>
                                <m:sSup>
                                  <m:sSupPr>
                                    <m:ctrlPr>
                                      <a:rPr lang="pt-BR" sz="95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950">
                                        <a:effectLst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t-BR" sz="950">
                                        <a:effectLst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13093553"/>
                      </a:ext>
                    </a:extLst>
                  </a:tr>
                  <a:tr h="37412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 err="1">
                              <a:effectLst/>
                            </a:rPr>
                            <a:t>kt</a:t>
                          </a:r>
                          <a14:m>
                            <m:oMath xmlns:m="http://schemas.openxmlformats.org/officeDocument/2006/math">
                              <m:r>
                                <a:rPr lang="pt-BR" sz="950">
                                  <a:effectLst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950">
                                      <a:effectLst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950">
                                          <a:effectLst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pt-BR" sz="950">
                                          <a:effectLst/>
                                        </a:rPr>
                                        <m:t>V</m:t>
                                      </m:r>
                                      <m:r>
                                        <a:rPr lang="pt-BR" sz="950">
                                          <a:effectLst/>
                                        </a:rPr>
                                        <m:t>∙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950">
                                          <a:effectLst/>
                                        </a:rPr>
                                        <m:t>s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pt-BR" sz="950">
                                          <a:effectLst/>
                                        </a:rPr>
                                        <m:t>rad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pt-BR" sz="950" dirty="0">
                              <a:effectLst/>
                            </a:rPr>
                            <a:t> – Constante de fluxo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0.359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110625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B95EDDA3-900A-4BB4-B528-BD52896E9F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7016646"/>
                  </p:ext>
                </p:extLst>
              </p:nvPr>
            </p:nvGraphicFramePr>
            <p:xfrm>
              <a:off x="645131" y="2056049"/>
              <a:ext cx="3989730" cy="1645935"/>
            </p:xfrm>
            <a:graphic>
              <a:graphicData uri="http://schemas.openxmlformats.org/drawingml/2006/table">
                <a:tbl>
                  <a:tblPr firstRow="1" firstCol="1" bandRow="1">
                    <a:tableStyleId>{22838BEF-8BB2-4498-84A7-C5851F593DF1}</a:tableStyleId>
                  </a:tblPr>
                  <a:tblGrid>
                    <a:gridCol w="2309775">
                      <a:extLst>
                        <a:ext uri="{9D8B030D-6E8A-4147-A177-3AD203B41FA5}">
                          <a16:colId xmlns:a16="http://schemas.microsoft.com/office/drawing/2014/main" val="834052925"/>
                        </a:ext>
                      </a:extLst>
                    </a:gridCol>
                    <a:gridCol w="1679955">
                      <a:extLst>
                        <a:ext uri="{9D8B030D-6E8A-4147-A177-3AD203B41FA5}">
                          <a16:colId xmlns:a16="http://schemas.microsoft.com/office/drawing/2014/main" val="1242001826"/>
                        </a:ext>
                      </a:extLst>
                    </a:gridCol>
                  </a:tblGrid>
                  <a:tr h="25621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B [</a:t>
                          </a:r>
                          <a:r>
                            <a:rPr lang="pt-BR" sz="950" dirty="0" err="1">
                              <a:effectLst/>
                            </a:rPr>
                            <a:t>Nm.s</a:t>
                          </a:r>
                          <a:r>
                            <a:rPr lang="pt-BR" sz="950" dirty="0">
                              <a:effectLst/>
                            </a:rPr>
                            <a:t>] – Coeficiente de Atrito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8043" t="-2381" r="-725" b="-5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1961093"/>
                      </a:ext>
                    </a:extLst>
                  </a:tr>
                  <a:tr h="25621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J [kgm²] – Momento de Inércia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8043" t="-102381" r="-725" b="-4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1461692"/>
                      </a:ext>
                    </a:extLst>
                  </a:tr>
                  <a:tr h="25125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Rs [Ω] – Resistência de Fase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8043" t="-202381" r="-725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79514"/>
                      </a:ext>
                    </a:extLst>
                  </a:tr>
                  <a:tr h="25125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Polos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4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55472307"/>
                      </a:ext>
                    </a:extLst>
                  </a:tr>
                  <a:tr h="2568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L [H] – Indutância de Fase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8043" t="-400000" r="-725" b="-15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3093553"/>
                      </a:ext>
                    </a:extLst>
                  </a:tr>
                  <a:tr h="374126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63" t="-338710" r="-7315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0.359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1106256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Imagem 11">
            <a:extLst>
              <a:ext uri="{FF2B5EF4-FFF2-40B4-BE49-F238E27FC236}">
                <a16:creationId xmlns:a16="http://schemas.microsoft.com/office/drawing/2014/main" id="{7FE76FD0-67D5-4178-862D-E4CDAA5730F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00958" y="1800008"/>
            <a:ext cx="1852295" cy="18415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04F6339-0B4E-4FAB-A0BD-7262428C94F0}"/>
              </a:ext>
            </a:extLst>
          </p:cNvPr>
          <p:cNvSpPr/>
          <p:nvPr/>
        </p:nvSpPr>
        <p:spPr>
          <a:xfrm>
            <a:off x="1332007" y="3701984"/>
            <a:ext cx="2672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Tabela 1. Parâmetros do motor utilizado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B43AB2C-EA57-42C9-8299-29C66B97E137}"/>
              </a:ext>
            </a:extLst>
          </p:cNvPr>
          <p:cNvSpPr/>
          <p:nvPr/>
        </p:nvSpPr>
        <p:spPr>
          <a:xfrm>
            <a:off x="5151194" y="3701984"/>
            <a:ext cx="31518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2. </a:t>
            </a:r>
            <a:r>
              <a:rPr lang="pt-BR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BLDC</a:t>
            </a:r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 4 polos e ímãs superficiais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45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2.2. Modelo Matemático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2B73A95-22F0-421F-8283-FE473B28E652}"/>
              </a:ext>
            </a:extLst>
          </p:cNvPr>
          <p:cNvSpPr/>
          <p:nvPr/>
        </p:nvSpPr>
        <p:spPr>
          <a:xfrm>
            <a:off x="266977" y="737550"/>
            <a:ext cx="8189553" cy="3786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Para a dedução do modelo matemático foram consideradas as seguintes simplificações:</a:t>
            </a:r>
          </a:p>
          <a:p>
            <a:pPr algn="just">
              <a:lnSpc>
                <a:spcPct val="150000"/>
              </a:lnSpc>
            </a:pPr>
            <a:endParaRPr lang="pt-BR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 fases do estator são simétricas e balanceadas;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Correntes induzidas no rotor causadas por componentes harmônicas no estator são desconsideradas;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Perdas no ferro e por dispersão são desconsideradas;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distância angular entre os ímãs é desconsiderada;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Os polos do rotor são lisos e superficiais;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Não há acesso físico ao neutro do motor.</a:t>
            </a:r>
          </a:p>
        </p:txBody>
      </p:sp>
    </p:spTree>
    <p:extLst>
      <p:ext uri="{BB962C8B-B14F-4D97-AF65-F5344CB8AC3E}">
        <p14:creationId xmlns:p14="http://schemas.microsoft.com/office/powerpoint/2010/main" val="414642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2.2. Modelo Matemático</a:t>
            </a:r>
            <a:endParaRPr sz="18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89098CB-31F6-4048-808A-6FB89C227C37}"/>
                  </a:ext>
                </a:extLst>
              </p:cNvPr>
              <p:cNvSpPr txBox="1"/>
              <p:nvPr/>
            </p:nvSpPr>
            <p:spPr>
              <a:xfrm>
                <a:off x="140609" y="927749"/>
                <a:ext cx="5826798" cy="3777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latin typeface="+mj-lt"/>
                  </a:rPr>
                  <a:t>O modelo matemático trifásico é descrito como (KRISHNAN, 2010):</a:t>
                </a:r>
              </a:p>
              <a:p>
                <a:endParaRPr lang="pt-BR" sz="1600" dirty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+mj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+mj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𝑎𝑛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𝑏𝑛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𝑐𝑛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+mj-lt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+mj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+mj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+mj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+mj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+mj-lt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+mj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+mj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+mj-lt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+mj-lt"/>
                                  </a:rPr>
                                  <m:t>𝑀</m:t>
                                </m:r>
                              </m:e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+mj-lt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+mj-lt"/>
                                  </a:rPr>
                                  <m:t>𝑀</m:t>
                                </m:r>
                              </m:e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+mj-lt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+mj-lt"/>
                                  </a:rPr>
                                  <m:t>𝑀</m:t>
                                </m:r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pt-BR" i="1">
                              <a:latin typeface="+mj-lt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+mj-lt"/>
                            </a:rPr>
                            <m:t>𝑑</m:t>
                          </m:r>
                        </m:num>
                        <m:den>
                          <m:r>
                            <a:rPr lang="pt-BR" i="1">
                              <a:latin typeface="+mj-lt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+mj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+mj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+mj-lt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+mj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+mj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>
                  <a:latin typeface="+mj-lt"/>
                </a:endParaRPr>
              </a:p>
              <a:p>
                <a:pPr algn="ctr"/>
                <a:endParaRPr lang="pt-BR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+mj-lt"/>
                          </a:rPr>
                        </m:ctrlPr>
                      </m:sSubPr>
                      <m:e>
                        <m:r>
                          <a:rPr lang="pt-BR" i="1">
                            <a:latin typeface="+mj-lt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+mj-lt"/>
                          </a:rPr>
                          <m:t>𝑎𝑛</m:t>
                        </m:r>
                      </m:sub>
                    </m:sSub>
                    <m:r>
                      <a:rPr lang="pt-BR" i="1">
                        <a:latin typeface="+mj-lt"/>
                      </a:rPr>
                      <m:t>, </m:t>
                    </m:r>
                    <m:sSub>
                      <m:sSubPr>
                        <m:ctrlPr>
                          <a:rPr lang="pt-BR" i="1">
                            <a:latin typeface="+mj-lt"/>
                          </a:rPr>
                        </m:ctrlPr>
                      </m:sSubPr>
                      <m:e>
                        <m:r>
                          <a:rPr lang="pt-BR" i="1">
                            <a:latin typeface="+mj-lt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+mj-lt"/>
                          </a:rPr>
                          <m:t>𝑏𝑛</m:t>
                        </m:r>
                      </m:sub>
                    </m:sSub>
                    <m:r>
                      <a:rPr lang="pt-BR" i="1">
                        <a:latin typeface="+mj-lt"/>
                      </a:rPr>
                      <m:t>𝑒</m:t>
                    </m:r>
                    <m:r>
                      <a:rPr lang="pt-BR" i="1">
                        <a:latin typeface="+mj-lt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+mj-lt"/>
                          </a:rPr>
                        </m:ctrlPr>
                      </m:sSubPr>
                      <m:e>
                        <m:r>
                          <a:rPr lang="pt-BR" i="1">
                            <a:latin typeface="+mj-lt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+mj-lt"/>
                          </a:rPr>
                          <m:t>𝑐𝑛</m:t>
                        </m:r>
                      </m:sub>
                    </m:sSub>
                  </m:oMath>
                </a14:m>
                <a:r>
                  <a:rPr lang="pt-BR" dirty="0">
                    <a:latin typeface="+mj-lt"/>
                  </a:rPr>
                  <a:t> são as tensões fase-neutro do motor [V];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+mj-lt"/>
                          </a:rPr>
                        </m:ctrlPr>
                      </m:sSubPr>
                      <m:e>
                        <m:r>
                          <a:rPr lang="pt-BR" i="1">
                            <a:latin typeface="+mj-lt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+mj-lt"/>
                          </a:rPr>
                          <m:t>𝑎</m:t>
                        </m:r>
                      </m:sub>
                    </m:sSub>
                    <m:r>
                      <a:rPr lang="pt-BR" i="1">
                        <a:latin typeface="+mj-lt"/>
                      </a:rPr>
                      <m:t>, </m:t>
                    </m:r>
                    <m:sSub>
                      <m:sSubPr>
                        <m:ctrlPr>
                          <a:rPr lang="pt-BR" i="1">
                            <a:latin typeface="+mj-lt"/>
                          </a:rPr>
                        </m:ctrlPr>
                      </m:sSubPr>
                      <m:e>
                        <m:r>
                          <a:rPr lang="pt-BR" i="1">
                            <a:latin typeface="+mj-lt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+mj-lt"/>
                          </a:rPr>
                          <m:t>𝑏</m:t>
                        </m:r>
                      </m:sub>
                    </m:sSub>
                    <m:r>
                      <a:rPr lang="pt-BR" i="1">
                        <a:latin typeface="+mj-lt"/>
                      </a:rPr>
                      <m:t> </m:t>
                    </m:r>
                    <m:r>
                      <a:rPr lang="pt-BR" i="1">
                        <a:latin typeface="+mj-lt"/>
                      </a:rPr>
                      <m:t>𝑒</m:t>
                    </m:r>
                    <m:r>
                      <a:rPr lang="pt-BR" i="1">
                        <a:latin typeface="+mj-lt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+mj-lt"/>
                          </a:rPr>
                        </m:ctrlPr>
                      </m:sSubPr>
                      <m:e>
                        <m:r>
                          <a:rPr lang="pt-BR" i="1">
                            <a:latin typeface="+mj-lt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+mj-lt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dirty="0">
                    <a:latin typeface="+mj-lt"/>
                  </a:rPr>
                  <a:t> são as resistências de cada fase, como o motor é balanceado, as três são iguais [Ω];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+mj-lt"/>
                          </a:rPr>
                        </m:ctrlPr>
                      </m:sSubPr>
                      <m:e>
                        <m:r>
                          <a:rPr lang="pt-BR" i="1">
                            <a:latin typeface="+mj-lt"/>
                          </a:rPr>
                          <m:t>𝐿</m:t>
                        </m:r>
                      </m:e>
                      <m:sub>
                        <m:r>
                          <a:rPr lang="pt-BR" i="1">
                            <a:latin typeface="+mj-lt"/>
                          </a:rPr>
                          <m:t>𝑠</m:t>
                        </m:r>
                      </m:sub>
                    </m:sSub>
                    <m:r>
                      <a:rPr lang="pt-BR" b="0" i="1" smtClean="0">
                        <a:latin typeface="+mj-lt"/>
                      </a:rPr>
                      <m:t> </m:t>
                    </m:r>
                  </m:oMath>
                </a14:m>
                <a:r>
                  <a:rPr lang="pt-BR" dirty="0">
                    <a:latin typeface="+mj-lt"/>
                  </a:rPr>
                  <a:t>são as indutâncias próprias;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i="1">
                        <a:latin typeface="+mj-lt"/>
                      </a:rPr>
                      <m:t>𝑀</m:t>
                    </m:r>
                    <m:r>
                      <a:rPr lang="pt-BR" b="0" i="1" smtClean="0">
                        <a:latin typeface="+mj-lt"/>
                      </a:rPr>
                      <m:t> </m:t>
                    </m:r>
                  </m:oMath>
                </a14:m>
                <a:r>
                  <a:rPr lang="pt-BR" dirty="0">
                    <a:latin typeface="+mj-lt"/>
                  </a:rPr>
                  <a:t>são as indutâncias mútuas.</a:t>
                </a:r>
              </a:p>
              <a:p>
                <a:pPr algn="ctr"/>
                <a:endParaRPr lang="pt-BR" dirty="0">
                  <a:latin typeface="+mj-lt"/>
                </a:endParaRPr>
              </a:p>
              <a:p>
                <a:pPr algn="just"/>
                <a:r>
                  <a:rPr lang="pt-BR" dirty="0">
                    <a:latin typeface="+mj-lt"/>
                  </a:rPr>
                  <a:t> </a:t>
                </a:r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89098CB-31F6-4048-808A-6FB89C227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09" y="927749"/>
                <a:ext cx="5826798" cy="3777894"/>
              </a:xfrm>
              <a:prstGeom prst="rect">
                <a:avLst/>
              </a:prstGeom>
              <a:blipFill>
                <a:blip r:embed="rId3"/>
                <a:stretch>
                  <a:fillRect l="-523" t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1E90E636-0998-4BA3-B8BE-B2C34CF2FED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97" y="955750"/>
            <a:ext cx="2949694" cy="32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024D7542-7626-41D7-B12C-E52C5E29BFB3}"/>
              </a:ext>
            </a:extLst>
          </p:cNvPr>
          <p:cNvSpPr/>
          <p:nvPr/>
        </p:nvSpPr>
        <p:spPr>
          <a:xfrm>
            <a:off x="5991906" y="4187750"/>
            <a:ext cx="3073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3. Circuito Elétrico de um motor </a:t>
            </a:r>
            <a:r>
              <a:rPr lang="pt-BR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BLDC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14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2.2. Modelo Matemático</a:t>
            </a:r>
            <a:endParaRPr sz="18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246C325-02D4-45FE-ABD3-5A33A7D3F10B}"/>
                  </a:ext>
                </a:extLst>
              </p:cNvPr>
              <p:cNvSpPr txBox="1"/>
              <p:nvPr/>
            </p:nvSpPr>
            <p:spPr>
              <a:xfrm>
                <a:off x="567327" y="737550"/>
                <a:ext cx="7381945" cy="4149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1600" dirty="0"/>
                  <a:t>As </a:t>
                </a:r>
                <a:r>
                  <a:rPr lang="pt-BR" sz="1600" i="1" dirty="0" err="1"/>
                  <a:t>BEMFs</a:t>
                </a:r>
                <a:r>
                  <a:rPr lang="pt-BR" sz="1600" i="1" dirty="0"/>
                  <a:t> </a:t>
                </a:r>
                <a:r>
                  <a:rPr lang="pt-BR" sz="1600" dirty="0"/>
                  <a:t>podem ser descritas em função da velocidade ω e da constante de fluxo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/>
                        </m:ctrlPr>
                      </m:sSubPr>
                      <m:e>
                        <m:r>
                          <a:rPr lang="pt-BR" sz="1600" i="1"/>
                          <m:t>𝐾</m:t>
                        </m:r>
                      </m:e>
                      <m:sub>
                        <m:r>
                          <a:rPr lang="pt-BR" sz="1600" i="1"/>
                          <m:t>𝑒</m:t>
                        </m:r>
                      </m:sub>
                    </m:sSub>
                  </m:oMath>
                </a14:m>
                <a:r>
                  <a:rPr lang="pt-BR" sz="1600" dirty="0"/>
                  <a:t> (CHIASSON, 2005) e (KRISHNAN, 2010). </a:t>
                </a:r>
                <a:endParaRPr lang="pt-BR" sz="1600" i="1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6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/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600" i="1"/>
                                  </m:ctrlPr>
                                </m:sSubPr>
                                <m:e>
                                  <m:r>
                                    <a:rPr lang="pt-BR" sz="1600" i="1"/>
                                    <m:t>𝐸</m:t>
                                  </m:r>
                                </m:e>
                                <m:sub>
                                  <m:r>
                                    <a:rPr lang="pt-BR" sz="1600" i="1"/>
                                    <m:t>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600" i="1"/>
                                  </m:ctrlPr>
                                </m:sSubPr>
                                <m:e>
                                  <m:r>
                                    <a:rPr lang="pt-BR" sz="1600" i="1"/>
                                    <m:t>𝐸</m:t>
                                  </m:r>
                                </m:e>
                                <m:sub>
                                  <m:r>
                                    <a:rPr lang="pt-BR" sz="1600" i="1"/>
                                    <m:t>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600" i="1"/>
                                  </m:ctrlPr>
                                </m:sSubPr>
                                <m:e>
                                  <m:r>
                                    <a:rPr lang="pt-BR" sz="1600" i="1"/>
                                    <m:t>𝐸</m:t>
                                  </m:r>
                                </m:e>
                                <m:sub>
                                  <m:r>
                                    <a:rPr lang="pt-BR" sz="1600" i="1"/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 sz="1600" i="1"/>
                      <m:t>= </m:t>
                    </m:r>
                    <m:r>
                      <m:rPr>
                        <m:sty m:val="p"/>
                      </m:rPr>
                      <a:rPr lang="pt-BR" sz="1600"/>
                      <m:t>ω</m:t>
                    </m:r>
                    <m:sSub>
                      <m:sSubPr>
                        <m:ctrlPr>
                          <a:rPr lang="pt-BR" sz="1600" i="1"/>
                        </m:ctrlPr>
                      </m:sSubPr>
                      <m:e>
                        <m:r>
                          <a:rPr lang="pt-BR" sz="1600" i="1"/>
                          <m:t>𝐾</m:t>
                        </m:r>
                      </m:e>
                      <m:sub>
                        <m:r>
                          <a:rPr lang="pt-BR" sz="1600" i="1"/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pt-BR" sz="16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/>
                            </m:ctrlPr>
                          </m:mPr>
                          <m:mr>
                            <m:e>
                              <m:r>
                                <a:rPr lang="pt-BR" sz="1600" i="1"/>
                                <m:t>𝑓</m:t>
                              </m:r>
                              <m:r>
                                <a:rPr lang="pt-BR" sz="1600" i="1"/>
                                <m:t>(</m:t>
                              </m:r>
                              <m:sSub>
                                <m:sSubPr>
                                  <m:ctrlPr>
                                    <a:rPr lang="pt-BR" sz="1600" i="1"/>
                                  </m:ctrlPr>
                                </m:sSubPr>
                                <m:e>
                                  <m:r>
                                    <a:rPr lang="pt-BR" sz="1600" i="1"/>
                                    <m:t>𝜃</m:t>
                                  </m:r>
                                </m:e>
                                <m:sub>
                                  <m:r>
                                    <a:rPr lang="pt-BR" sz="1600" i="1"/>
                                    <m:t>𝑟</m:t>
                                  </m:r>
                                </m:sub>
                              </m:sSub>
                              <m:r>
                                <a:rPr lang="pt-BR" sz="1600" i="1"/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pt-BR" sz="1600" i="1"/>
                                <m:t>𝑓</m:t>
                              </m:r>
                              <m:d>
                                <m:dPr>
                                  <m:ctrlPr>
                                    <a:rPr lang="pt-BR" sz="16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600" i="1"/>
                                      </m:ctrlPr>
                                    </m:sSubPr>
                                    <m:e>
                                      <m:r>
                                        <a:rPr lang="pt-BR" sz="1600" i="1"/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pt-BR" sz="1600" i="1"/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pt-BR" sz="1600" i="1"/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BR" sz="1600" i="1"/>
                                      </m:ctrlPr>
                                    </m:fPr>
                                    <m:num>
                                      <m:r>
                                        <a:rPr lang="pt-BR" sz="1600" i="1"/>
                                        <m:t>2</m:t>
                                      </m:r>
                                      <m:r>
                                        <a:rPr lang="pt-BR" sz="1600" i="1"/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pt-BR" sz="1600" i="1"/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pt-BR" sz="1600" i="1"/>
                                <m:t>𝑓</m:t>
                              </m:r>
                              <m:d>
                                <m:dPr>
                                  <m:ctrlPr>
                                    <a:rPr lang="pt-BR" sz="16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600" i="1"/>
                                      </m:ctrlPr>
                                    </m:sSubPr>
                                    <m:e>
                                      <m:r>
                                        <a:rPr lang="pt-BR" sz="1600" i="1"/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pt-BR" sz="1600" i="1"/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pt-BR" sz="1600" i="1"/>
                                    <m:t>+</m:t>
                                  </m:r>
                                  <m:f>
                                    <m:fPr>
                                      <m:ctrlPr>
                                        <a:rPr lang="pt-BR" sz="1600" i="1"/>
                                      </m:ctrlPr>
                                    </m:fPr>
                                    <m:num>
                                      <m:r>
                                        <a:rPr lang="pt-BR" sz="1600" i="1"/>
                                        <m:t>2</m:t>
                                      </m:r>
                                      <m:r>
                                        <a:rPr lang="pt-BR" sz="1600" i="1"/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pt-BR" sz="1600" i="1"/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sz="1600" dirty="0"/>
                  <a:t>      e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600"/>
                      <m:t>ω</m:t>
                    </m:r>
                    <m:r>
                      <a:rPr lang="pt-BR" sz="1600"/>
                      <m:t>=</m:t>
                    </m:r>
                    <m:f>
                      <m:fPr>
                        <m:ctrlPr>
                          <a:rPr lang="pt-BR" sz="1600" i="1"/>
                        </m:ctrlPr>
                      </m:fPr>
                      <m:num>
                        <m:r>
                          <a:rPr lang="pt-BR" sz="1600" i="1"/>
                          <m:t>𝑑</m:t>
                        </m:r>
                        <m:sSub>
                          <m:sSubPr>
                            <m:ctrlPr>
                              <a:rPr lang="pt-BR" sz="1600" i="1"/>
                            </m:ctrlPr>
                          </m:sSubPr>
                          <m:e>
                            <m:r>
                              <a:rPr lang="pt-BR" sz="1600" i="1"/>
                              <m:t>𝜃</m:t>
                            </m:r>
                          </m:e>
                          <m:sub>
                            <m:r>
                              <a:rPr lang="pt-BR" sz="1600" i="1"/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pt-BR" sz="1600" i="1"/>
                          <m:t>𝑑𝑡</m:t>
                        </m:r>
                      </m:den>
                    </m:f>
                  </m:oMath>
                </a14:m>
                <a:endParaRPr lang="pt-BR" sz="1600" dirty="0"/>
              </a:p>
              <a:p>
                <a:pPr algn="ctr">
                  <a:lnSpc>
                    <a:spcPct val="150000"/>
                  </a:lnSpc>
                </a:pPr>
                <a:endParaRPr lang="pt-BR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pt-BR" sz="1600" dirty="0"/>
                  <a:t>Já o torque eletromagnético produzido é descrito por: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/>
                          </m:ctrlPr>
                        </m:sSubPr>
                        <m:e>
                          <m:r>
                            <a:rPr lang="pt-BR" i="1"/>
                            <m:t>𝑇</m:t>
                          </m:r>
                        </m:e>
                        <m:sub>
                          <m:r>
                            <a:rPr lang="pt-BR" i="1"/>
                            <m:t>𝑒</m:t>
                          </m:r>
                        </m:sub>
                      </m:sSub>
                      <m:r>
                        <a:rPr lang="pt-BR" i="1"/>
                        <m:t>=</m:t>
                      </m:r>
                      <m:f>
                        <m:fPr>
                          <m:ctrlPr>
                            <a:rPr lang="pt-BR" i="1"/>
                          </m:ctrlPr>
                        </m:fPr>
                        <m:num>
                          <m:r>
                            <a:rPr lang="pt-BR" i="1"/>
                            <m:t>𝑃</m:t>
                          </m:r>
                        </m:num>
                        <m:den>
                          <m:r>
                            <a:rPr lang="pt-BR" i="1"/>
                            <m:t>2</m:t>
                          </m:r>
                        </m:den>
                      </m:f>
                      <m:f>
                        <m:fPr>
                          <m:ctrlPr>
                            <a:rPr lang="pt-BR" i="1"/>
                          </m:ctrlPr>
                        </m:fPr>
                        <m:num>
                          <m:r>
                            <a:rPr lang="pt-BR" i="1"/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/>
                            <m:t>ω</m:t>
                          </m:r>
                        </m:den>
                      </m:f>
                      <m:d>
                        <m:dPr>
                          <m:ctrlPr>
                            <a:rPr lang="pt-BR" i="1"/>
                          </m:ctrlPr>
                        </m:dPr>
                        <m:e>
                          <m:sSub>
                            <m:sSubPr>
                              <m:ctrlPr>
                                <a:rPr lang="pt-BR" i="1"/>
                              </m:ctrlPr>
                            </m:sSubPr>
                            <m:e>
                              <m:r>
                                <a:rPr lang="pt-BR" i="1"/>
                                <m:t>𝐸</m:t>
                              </m:r>
                            </m:e>
                            <m:sub>
                              <m:r>
                                <a:rPr lang="pt-BR" i="1"/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/>
                              </m:ctrlPr>
                            </m:sSubPr>
                            <m:e>
                              <m:r>
                                <a:rPr lang="pt-BR" i="1"/>
                                <m:t>𝑖</m:t>
                              </m:r>
                            </m:e>
                            <m:sub>
                              <m:r>
                                <a:rPr lang="pt-BR" i="1"/>
                                <m:t>𝑎</m:t>
                              </m:r>
                            </m:sub>
                          </m:sSub>
                          <m:r>
                            <a:rPr lang="pt-BR" i="1"/>
                            <m:t>+</m:t>
                          </m:r>
                          <m:sSub>
                            <m:sSubPr>
                              <m:ctrlPr>
                                <a:rPr lang="pt-BR" i="1"/>
                              </m:ctrlPr>
                            </m:sSubPr>
                            <m:e>
                              <m:r>
                                <a:rPr lang="pt-BR" i="1"/>
                                <m:t>𝐸</m:t>
                              </m:r>
                            </m:e>
                            <m:sub>
                              <m:r>
                                <a:rPr lang="pt-BR" i="1"/>
                                <m:t>𝑏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/>
                              </m:ctrlPr>
                            </m:sSubPr>
                            <m:e>
                              <m:r>
                                <a:rPr lang="pt-BR" i="1"/>
                                <m:t>𝑖</m:t>
                              </m:r>
                            </m:e>
                            <m:sub>
                              <m:r>
                                <a:rPr lang="pt-BR" i="1"/>
                                <m:t>𝑏</m:t>
                              </m:r>
                            </m:sub>
                          </m:sSub>
                          <m:r>
                            <a:rPr lang="pt-BR" i="1"/>
                            <m:t>+</m:t>
                          </m:r>
                          <m:sSub>
                            <m:sSubPr>
                              <m:ctrlPr>
                                <a:rPr lang="pt-BR" i="1"/>
                              </m:ctrlPr>
                            </m:sSubPr>
                            <m:e>
                              <m:r>
                                <a:rPr lang="pt-BR" i="1"/>
                                <m:t>𝐸</m:t>
                              </m:r>
                            </m:e>
                            <m:sub>
                              <m:r>
                                <a:rPr lang="pt-BR" i="1"/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/>
                              </m:ctrlPr>
                            </m:sSubPr>
                            <m:e>
                              <m:r>
                                <a:rPr lang="pt-BR" i="1"/>
                                <m:t>𝑖</m:t>
                              </m:r>
                            </m:e>
                            <m:sub>
                              <m:r>
                                <a:rPr lang="pt-BR" i="1"/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600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246C325-02D4-45FE-ABD3-5A33A7D3F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27" y="737550"/>
                <a:ext cx="7381945" cy="4149534"/>
              </a:xfrm>
              <a:prstGeom prst="rect">
                <a:avLst/>
              </a:prstGeom>
              <a:blipFill>
                <a:blip r:embed="rId3"/>
                <a:stretch>
                  <a:fillRect l="-4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056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2.2. Modelo Matemático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147A23D-4944-4303-9984-F6209BEEC0D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875" y="864714"/>
            <a:ext cx="2406030" cy="17520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DEBB040-530C-4585-BB55-107DDCE0AD37}"/>
              </a:ext>
            </a:extLst>
          </p:cNvPr>
          <p:cNvSpPr txBox="1"/>
          <p:nvPr/>
        </p:nvSpPr>
        <p:spPr>
          <a:xfrm>
            <a:off x="423420" y="1200528"/>
            <a:ext cx="5146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Já a equação mecânica é descrita com base nas forças aplicadas, as quais podem ser vistas na figura ao lado.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93B118B-9820-4DB0-B699-EB9024510411}"/>
                  </a:ext>
                </a:extLst>
              </p:cNvPr>
              <p:cNvSpPr/>
              <p:nvPr/>
            </p:nvSpPr>
            <p:spPr>
              <a:xfrm>
                <a:off x="1723473" y="2196345"/>
                <a:ext cx="1839221" cy="5013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J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93B118B-9820-4DB0-B699-EB90245104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473" y="2196345"/>
                <a:ext cx="1839221" cy="501356"/>
              </a:xfrm>
              <a:prstGeom prst="rect">
                <a:avLst/>
              </a:prstGeom>
              <a:blipFill>
                <a:blip r:embed="rId4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F72D0A1B-FA0E-4383-B0A3-6553D72B304E}"/>
                  </a:ext>
                </a:extLst>
              </p:cNvPr>
              <p:cNvSpPr/>
              <p:nvPr/>
            </p:nvSpPr>
            <p:spPr>
              <a:xfrm>
                <a:off x="370280" y="2862522"/>
                <a:ext cx="5903705" cy="13368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pt-BR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o coeficiente de atrito viscoso nos acoplamentos do motor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pt-BR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Nm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pt-BR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rad</m:t>
                            </m:r>
                          </m:den>
                        </m:f>
                      </m:e>
                    </m:d>
                  </m:oMath>
                </a14:m>
                <a:r>
                  <a:rPr lang="pt-BR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pt-BR" sz="1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6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</m:t>
                    </m:r>
                  </m:oMath>
                </a14:m>
                <a:r>
                  <a:rPr lang="pt-BR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representa a constante de inércia do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kg</m:t>
                        </m:r>
                        <m:sSup>
                          <m:sSup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pt-BR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pt-BR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pt-BR" sz="1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o torque aplicado pela carga 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pt-BR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pt-BR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</m:d>
                  </m:oMath>
                </a14:m>
                <a:r>
                  <a:rPr lang="pt-BR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pt-BR" sz="1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F72D0A1B-FA0E-4383-B0A3-6553D72B3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80" y="2862522"/>
                <a:ext cx="5903705" cy="1336841"/>
              </a:xfrm>
              <a:prstGeom prst="rect">
                <a:avLst/>
              </a:prstGeom>
              <a:blipFill>
                <a:blip r:embed="rId5"/>
                <a:stretch>
                  <a:fillRect b="-50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>
            <a:extLst>
              <a:ext uri="{FF2B5EF4-FFF2-40B4-BE49-F238E27FC236}">
                <a16:creationId xmlns:a16="http://schemas.microsoft.com/office/drawing/2014/main" id="{636DE5AF-46CB-4866-915A-84565F75D39B}"/>
              </a:ext>
            </a:extLst>
          </p:cNvPr>
          <p:cNvSpPr/>
          <p:nvPr/>
        </p:nvSpPr>
        <p:spPr>
          <a:xfrm>
            <a:off x="6080341" y="2559201"/>
            <a:ext cx="30636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4. Diagrama de forças atuantes no rotor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816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2.3. Inversor de Frequência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D6D59B9-7FC5-481F-8593-64012A9884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25" y="2938197"/>
            <a:ext cx="3886200" cy="18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C9CF383-ED4E-4906-B16C-BC7411474AE2}"/>
              </a:ext>
            </a:extLst>
          </p:cNvPr>
          <p:cNvSpPr/>
          <p:nvPr/>
        </p:nvSpPr>
        <p:spPr>
          <a:xfrm>
            <a:off x="2947425" y="4587708"/>
            <a:ext cx="30332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5. Modelo simplificado inversor-motor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201CE8-7B35-4507-80F2-F99FDDB2C16B}"/>
              </a:ext>
            </a:extLst>
          </p:cNvPr>
          <p:cNvSpPr txBox="1"/>
          <p:nvPr/>
        </p:nvSpPr>
        <p:spPr>
          <a:xfrm>
            <a:off x="580677" y="807609"/>
            <a:ext cx="7729016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Possibilita variação de frequência e tensão aplicada nos terminais do motor;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Permite a comutação das fases sem as escovas;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Composto principalmente por:</a:t>
            </a:r>
          </a:p>
          <a:p>
            <a:pPr>
              <a:lnSpc>
                <a:spcPct val="150000"/>
              </a:lnSpc>
            </a:pPr>
            <a:r>
              <a:rPr lang="pt-BR" dirty="0"/>
              <a:t>      - Circuito de retificação da tensão de entrada da rede;</a:t>
            </a:r>
          </a:p>
          <a:p>
            <a:pPr>
              <a:lnSpc>
                <a:spcPct val="150000"/>
              </a:lnSpc>
            </a:pPr>
            <a:r>
              <a:rPr lang="pt-BR" dirty="0"/>
              <a:t>      - Circuito de comando;</a:t>
            </a:r>
          </a:p>
          <a:p>
            <a:pPr>
              <a:lnSpc>
                <a:spcPct val="150000"/>
              </a:lnSpc>
            </a:pPr>
            <a:r>
              <a:rPr lang="pt-BR" dirty="0"/>
              <a:t>      - 6 interruptores que fazem o acionamento do motor.</a:t>
            </a:r>
          </a:p>
        </p:txBody>
      </p:sp>
    </p:spTree>
    <p:extLst>
      <p:ext uri="{BB962C8B-B14F-4D97-AF65-F5344CB8AC3E}">
        <p14:creationId xmlns:p14="http://schemas.microsoft.com/office/powerpoint/2010/main" val="1850280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2.4. Perdas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5A537FA-0E5C-4A31-B031-756FD4B3DFB2}"/>
              </a:ext>
            </a:extLst>
          </p:cNvPr>
          <p:cNvSpPr txBox="1"/>
          <p:nvPr/>
        </p:nvSpPr>
        <p:spPr>
          <a:xfrm>
            <a:off x="487235" y="894377"/>
            <a:ext cx="7895877" cy="3745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/>
              <a:t>Como o objetivo deste trabalho é analisar e concluir qual a melhor estratégia de controle para uma dada condição de contorno, é de suma importância que as perdas sejam entendidas, por isso elas foram divididas em: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Perdas no Inversor de Frequência, as quais foram modeladas considerando a utilização de </a:t>
            </a:r>
            <a:r>
              <a:rPr lang="pt-BR" dirty="0" err="1"/>
              <a:t>MOSFETs</a:t>
            </a:r>
            <a:r>
              <a:rPr lang="pt-BR" dirty="0"/>
              <a:t> como interruptores:</a:t>
            </a:r>
          </a:p>
          <a:p>
            <a:pPr>
              <a:lnSpc>
                <a:spcPct val="150000"/>
              </a:lnSpc>
            </a:pPr>
            <a:r>
              <a:rPr lang="pt-BR" dirty="0"/>
              <a:t>      - Perdas por Condução;</a:t>
            </a:r>
          </a:p>
          <a:p>
            <a:pPr>
              <a:lnSpc>
                <a:spcPct val="150000"/>
              </a:lnSpc>
            </a:pPr>
            <a:r>
              <a:rPr lang="pt-BR" dirty="0"/>
              <a:t>      - Perdas por Comutação;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Perdas Mecânicas:</a:t>
            </a:r>
          </a:p>
          <a:p>
            <a:pPr>
              <a:lnSpc>
                <a:spcPct val="150000"/>
              </a:lnSpc>
            </a:pPr>
            <a:r>
              <a:rPr lang="pt-BR" dirty="0"/>
              <a:t>      - Perdas Resistivas;</a:t>
            </a:r>
          </a:p>
          <a:p>
            <a:pPr>
              <a:lnSpc>
                <a:spcPct val="150000"/>
              </a:lnSpc>
            </a:pPr>
            <a:r>
              <a:rPr lang="pt-BR" dirty="0"/>
              <a:t>      - Perdas por fricção mecânica nos rolamentos;</a:t>
            </a:r>
          </a:p>
          <a:p>
            <a:pPr>
              <a:lnSpc>
                <a:spcPct val="150000"/>
              </a:lnSpc>
            </a:pPr>
            <a:r>
              <a:rPr lang="pt-BR" dirty="0"/>
              <a:t>      - Perdas magnéticas.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0D315AD-F2E0-44FA-AEAE-C5F25CDBA37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155" y="2571750"/>
            <a:ext cx="980440" cy="1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5950FAA4-67C1-45AE-9CB5-4ECD39CB2B79}"/>
              </a:ext>
            </a:extLst>
          </p:cNvPr>
          <p:cNvSpPr/>
          <p:nvPr/>
        </p:nvSpPr>
        <p:spPr>
          <a:xfrm>
            <a:off x="5681384" y="3976360"/>
            <a:ext cx="1958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6. Representação de um MOSFET </a:t>
            </a:r>
          </a:p>
          <a:p>
            <a:pPr algn="ctr"/>
            <a:r>
              <a:rPr lang="pt-BR" sz="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 diodo </a:t>
            </a:r>
            <a:r>
              <a:rPr lang="pt-BR" sz="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anti-paralelo</a:t>
            </a:r>
            <a:endParaRPr lang="pt-BR" sz="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92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2.4. Perdas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D64D8A8-34B3-4D30-9BBF-9306975F56C9}"/>
              </a:ext>
            </a:extLst>
          </p:cNvPr>
          <p:cNvSpPr/>
          <p:nvPr/>
        </p:nvSpPr>
        <p:spPr>
          <a:xfrm>
            <a:off x="287001" y="899866"/>
            <a:ext cx="8219435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Perdas no Inversor de Frequência:</a:t>
            </a:r>
          </a:p>
          <a:p>
            <a:pPr>
              <a:lnSpc>
                <a:spcPct val="150000"/>
              </a:lnSpc>
            </a:pPr>
            <a:r>
              <a:rPr lang="pt-BR" sz="1600" b="1" dirty="0"/>
              <a:t>      </a:t>
            </a:r>
            <a:r>
              <a:rPr lang="pt-BR" sz="1600" dirty="0"/>
              <a:t>- Perdas por Condução no interruptor quando está em estágio de condução.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8D0454B-6998-4CD2-BB63-6D97009F0253}"/>
                  </a:ext>
                </a:extLst>
              </p:cNvPr>
              <p:cNvSpPr/>
              <p:nvPr/>
            </p:nvSpPr>
            <p:spPr>
              <a:xfrm>
                <a:off x="2785007" y="2251657"/>
                <a:ext cx="3358035" cy="756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𝑐𝑜𝑛𝑑</m:t>
                              </m:r>
                            </m:sub>
                          </m:sSub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𝑀𝑂𝑆𝐹𝐸𝑇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</m:sub>
                              </m:sSub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endChr m:val="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𝐷𝑆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𝑜𝑛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pt-BR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8D0454B-6998-4CD2-BB63-6D97009F0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007" y="2251657"/>
                <a:ext cx="3358035" cy="756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59ABE602-4520-4CAC-98CE-8E204D534E34}"/>
                  </a:ext>
                </a:extLst>
              </p:cNvPr>
              <p:cNvSpPr/>
              <p:nvPr/>
            </p:nvSpPr>
            <p:spPr>
              <a:xfrm>
                <a:off x="804271" y="3172390"/>
                <a:ext cx="4572000" cy="12282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𝐷𝑆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𝑜𝑛</m:t>
                            </m:r>
                          </m:sub>
                        </m:sSub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é o tempo em que o interruptor está conduzindo;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o período de comutação do inversor;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𝐷𝑆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a resistência que caracteriza o MOSFET enquanto este conduz;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𝐷𝑆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a corrente conduzida pelo MOSFET.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59ABE602-4520-4CAC-98CE-8E204D534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71" y="3172390"/>
                <a:ext cx="4572000" cy="1228221"/>
              </a:xfrm>
              <a:prstGeom prst="rect">
                <a:avLst/>
              </a:prstGeom>
              <a:blipFill>
                <a:blip r:embed="rId4"/>
                <a:stretch>
                  <a:fillRect l="-400" t="-495" r="-400" b="-2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996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2.4. Perdas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D64D8A8-34B3-4D30-9BBF-9306975F56C9}"/>
              </a:ext>
            </a:extLst>
          </p:cNvPr>
          <p:cNvSpPr/>
          <p:nvPr/>
        </p:nvSpPr>
        <p:spPr>
          <a:xfrm>
            <a:off x="287001" y="899866"/>
            <a:ext cx="8219435" cy="1154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Perdas no Inversor de Frequência:</a:t>
            </a:r>
          </a:p>
          <a:p>
            <a:pPr>
              <a:lnSpc>
                <a:spcPct val="150000"/>
              </a:lnSpc>
            </a:pPr>
            <a:r>
              <a:rPr lang="pt-BR" sz="1600" b="1" dirty="0"/>
              <a:t>      </a:t>
            </a:r>
            <a:r>
              <a:rPr lang="pt-BR" sz="1600" dirty="0"/>
              <a:t>- Perdas por Condução pelo diodo </a:t>
            </a:r>
            <a:r>
              <a:rPr lang="pt-BR" sz="1600" dirty="0" err="1"/>
              <a:t>anti-paralelo</a:t>
            </a:r>
            <a:r>
              <a:rPr lang="pt-BR" sz="1600" dirty="0"/>
              <a:t> quando o interruptor está em operação de não condução.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59ABE602-4520-4CAC-98CE-8E204D534E34}"/>
                  </a:ext>
                </a:extLst>
              </p:cNvPr>
              <p:cNvSpPr/>
              <p:nvPr/>
            </p:nvSpPr>
            <p:spPr>
              <a:xfrm>
                <a:off x="764147" y="3412671"/>
                <a:ext cx="7265142" cy="1189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𝐷𝑆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𝑜𝑛</m:t>
                            </m:r>
                          </m:sub>
                        </m:sSub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é o tempo em que o interruptor está conduzindo;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é o período de comutação do inversor;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/>
                        </m:ctrlPr>
                      </m:sSubPr>
                      <m:e>
                        <m:r>
                          <a:rPr lang="pt-BR" i="1"/>
                          <m:t>𝑉</m:t>
                        </m:r>
                      </m:e>
                      <m:sub>
                        <m:r>
                          <a:rPr lang="pt-BR" i="1"/>
                          <m:t>𝑑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é a tensão de polarização do diodo </a:t>
                </a:r>
                <a:r>
                  <a:rPr lang="pt-BR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anti-paralelo</a:t>
                </a:r>
                <a:r>
                  <a:rPr lang="pt-BR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/>
                        </m:ctrlPr>
                      </m:sSubPr>
                      <m:e>
                        <m:r>
                          <a:rPr lang="pt-BR" i="1"/>
                          <m:t>𝐼</m:t>
                        </m:r>
                      </m:e>
                      <m:sub>
                        <m:r>
                          <a:rPr lang="pt-BR" i="1"/>
                          <m:t>𝑑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é a corrente que antes passava pelo MOSFET e agora é conduzida pelo diodo </a:t>
                </a:r>
                <a:r>
                  <a:rPr lang="pt-BR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anti-paralelo</a:t>
                </a:r>
                <a:r>
                  <a:rPr lang="pt-BR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59ABE602-4520-4CAC-98CE-8E204D534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47" y="3412671"/>
                <a:ext cx="7265142" cy="1189108"/>
              </a:xfrm>
              <a:prstGeom prst="rect">
                <a:avLst/>
              </a:prstGeom>
              <a:blipFill>
                <a:blip r:embed="rId3"/>
                <a:stretch>
                  <a:fillRect t="-10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68F98244-D903-41FA-BFF0-A5CB70C09F23}"/>
                  </a:ext>
                </a:extLst>
              </p:cNvPr>
              <p:cNvSpPr/>
              <p:nvPr/>
            </p:nvSpPr>
            <p:spPr>
              <a:xfrm>
                <a:off x="3094726" y="2153896"/>
                <a:ext cx="2603983" cy="7900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𝑐𝑜𝑛𝑑</m:t>
                              </m:r>
                            </m:sub>
                          </m:sSub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𝑑𝑖𝑜𝑑𝑜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</m:sub>
                              </m:sSub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68F98244-D903-41FA-BFF0-A5CB70C09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726" y="2153896"/>
                <a:ext cx="2603983" cy="790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371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2.4. Perdas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D64D8A8-34B3-4D30-9BBF-9306975F56C9}"/>
              </a:ext>
            </a:extLst>
          </p:cNvPr>
          <p:cNvSpPr/>
          <p:nvPr/>
        </p:nvSpPr>
        <p:spPr>
          <a:xfrm>
            <a:off x="287001" y="899866"/>
            <a:ext cx="8219435" cy="1154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Perdas no Inversor de Frequência:</a:t>
            </a:r>
          </a:p>
          <a:p>
            <a:pPr>
              <a:lnSpc>
                <a:spcPct val="150000"/>
              </a:lnSpc>
            </a:pPr>
            <a:r>
              <a:rPr lang="pt-BR" sz="1600" b="1" dirty="0"/>
              <a:t>      </a:t>
            </a:r>
            <a:r>
              <a:rPr lang="pt-BR" sz="1600" dirty="0"/>
              <a:t>- Perdas por Condução pelo diodo </a:t>
            </a:r>
            <a:r>
              <a:rPr lang="pt-BR" sz="1600" dirty="0" err="1"/>
              <a:t>anti-paralelo</a:t>
            </a:r>
            <a:r>
              <a:rPr lang="pt-BR" sz="1600" dirty="0"/>
              <a:t> quando há transição da comutação de uma fase para outra.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59ABE602-4520-4CAC-98CE-8E204D534E34}"/>
                  </a:ext>
                </a:extLst>
              </p:cNvPr>
              <p:cNvSpPr/>
              <p:nvPr/>
            </p:nvSpPr>
            <p:spPr>
              <a:xfrm>
                <a:off x="764147" y="3412671"/>
                <a:ext cx="7265142" cy="1189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/>
                        </m:ctrlPr>
                      </m:sSubPr>
                      <m:e>
                        <m:r>
                          <a:rPr lang="pt-BR" i="1"/>
                          <m:t>𝑇</m:t>
                        </m:r>
                      </m:e>
                      <m:sub>
                        <m:r>
                          <a:rPr lang="pt-BR" i="1"/>
                          <m:t>𝑒𝑥𝑡</m:t>
                        </m:r>
                        <m:r>
                          <a:rPr lang="pt-BR" i="1"/>
                          <m:t>.</m:t>
                        </m:r>
                      </m:sub>
                    </m:sSub>
                    <m:r>
                      <a:rPr lang="pt-BR" i="1"/>
                      <m:t> </m:t>
                    </m:r>
                  </m:oMath>
                </a14:m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é o tempo que a corrente demora para ser extinta</a:t>
                </a:r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é o período de comutação do inversor;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/>
                        </m:ctrlPr>
                      </m:sSubPr>
                      <m:e>
                        <m:r>
                          <a:rPr lang="pt-BR" i="1"/>
                          <m:t>𝑉</m:t>
                        </m:r>
                      </m:e>
                      <m:sub>
                        <m:r>
                          <a:rPr lang="pt-BR" i="1"/>
                          <m:t>𝑑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é a tensão de polarização do diodo </a:t>
                </a:r>
                <a:r>
                  <a:rPr lang="pt-BR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anti-paralelo</a:t>
                </a:r>
                <a:r>
                  <a:rPr lang="pt-BR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/>
                        </m:ctrlPr>
                      </m:sSubPr>
                      <m:e>
                        <m:r>
                          <a:rPr lang="pt-BR" i="1"/>
                          <m:t>𝐼</m:t>
                        </m:r>
                      </m:e>
                      <m:sub>
                        <m:r>
                          <a:rPr lang="pt-BR" i="1"/>
                          <m:t>𝑑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é a corrente que antes passava pelo MOSFET e agora é conduzida pelo diodo </a:t>
                </a:r>
                <a:r>
                  <a:rPr lang="pt-BR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anti-paralelo</a:t>
                </a:r>
                <a:r>
                  <a:rPr lang="pt-BR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59ABE602-4520-4CAC-98CE-8E204D534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47" y="3412671"/>
                <a:ext cx="7265142" cy="1189108"/>
              </a:xfrm>
              <a:prstGeom prst="rect">
                <a:avLst/>
              </a:prstGeom>
              <a:blipFill>
                <a:blip r:embed="rId3"/>
                <a:stretch>
                  <a:fillRect t="-10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47F08E4-9E4E-458C-ABF6-D863249E71BD}"/>
                  </a:ext>
                </a:extLst>
              </p:cNvPr>
              <p:cNvSpPr/>
              <p:nvPr/>
            </p:nvSpPr>
            <p:spPr>
              <a:xfrm>
                <a:off x="3347125" y="2347282"/>
                <a:ext cx="2434449" cy="741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𝑑𝑖𝑜𝑑𝑜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47F08E4-9E4E-458C-ABF6-D863249E7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125" y="2347282"/>
                <a:ext cx="2434449" cy="7416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17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5" y="952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Agenda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C4348C-9962-4CE2-9AE5-885321577DE2}"/>
              </a:ext>
            </a:extLst>
          </p:cNvPr>
          <p:cNvSpPr txBox="1"/>
          <p:nvPr/>
        </p:nvSpPr>
        <p:spPr>
          <a:xfrm>
            <a:off x="553982" y="625204"/>
            <a:ext cx="6621057" cy="5205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Introdução;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Motores Síncronos;</a:t>
            </a:r>
          </a:p>
          <a:p>
            <a:pPr lvl="3">
              <a:lnSpc>
                <a:spcPct val="150000"/>
              </a:lnSpc>
            </a:pPr>
            <a:r>
              <a:rPr lang="pt-BR" sz="1200" dirty="0"/>
              <a:t>        </a:t>
            </a:r>
            <a:r>
              <a:rPr lang="pt-BR" sz="1100" dirty="0"/>
              <a:t>2.1. Motores Síncronos à Ímãs Permanentes;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Modelo Matemático;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2.3. Inversor de Frequência;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Perdas;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Tipos de Controle;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3.1. Condições de Máxima Eficiência;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3.2.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3.3.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Modelo MATLAB;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4.1.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4.2. Controle Vetorial;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4.3. Comparação entre simulações;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Controladores Digitais;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Resultados, e;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Conclusão.</a:t>
            </a:r>
          </a:p>
          <a:p>
            <a:pPr marL="342900" lvl="3" indent="-342900">
              <a:buFont typeface="+mj-lt"/>
              <a:buAutoNum type="arabicPeriod"/>
            </a:pPr>
            <a:endParaRPr lang="pt-BR" dirty="0"/>
          </a:p>
          <a:p>
            <a:pPr lvl="7"/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2.4. Perdas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D64D8A8-34B3-4D30-9BBF-9306975F56C9}"/>
              </a:ext>
            </a:extLst>
          </p:cNvPr>
          <p:cNvSpPr/>
          <p:nvPr/>
        </p:nvSpPr>
        <p:spPr>
          <a:xfrm>
            <a:off x="287001" y="899866"/>
            <a:ext cx="8219435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Perdas no Inversor de Frequência:</a:t>
            </a:r>
          </a:p>
          <a:p>
            <a:pPr>
              <a:lnSpc>
                <a:spcPct val="150000"/>
              </a:lnSpc>
            </a:pPr>
            <a:r>
              <a:rPr lang="pt-BR" sz="1600" b="1" dirty="0"/>
              <a:t>      </a:t>
            </a:r>
            <a:r>
              <a:rPr lang="pt-BR" sz="1600" dirty="0"/>
              <a:t>- Perdas por Comutação.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024F09AA-954B-4D16-BB65-25D171144E10}"/>
                  </a:ext>
                </a:extLst>
              </p:cNvPr>
              <p:cNvSpPr/>
              <p:nvPr/>
            </p:nvSpPr>
            <p:spPr>
              <a:xfrm>
                <a:off x="203725" y="1954871"/>
                <a:ext cx="8573180" cy="6868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12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𝑐𝑜𝑚</m:t>
                              </m:r>
                            </m:sub>
                          </m:sSub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𝑀𝑂𝑆𝐹𝐸𝑇</m:t>
                          </m:r>
                        </m:sub>
                      </m:sSub>
                      <m:r>
                        <a:rPr lang="pt-BR" sz="12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20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𝑅𝐼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𝑠𝑤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𝑜𝑓𝑓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𝑠𝑤</m:t>
                                          </m:r>
                                        </m:e>
                                        <m:sub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𝑜𝑛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𝑅𝐼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𝐹𝑉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𝑠𝑤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𝑜𝑛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endChr m:val=""/>
                                          <m:ctrlP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d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𝑠𝑤</m:t>
                                          </m:r>
                                        </m:e>
                                        <m:sub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𝑜𝑓𝑓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pt-BR" sz="1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pt-BR" sz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sz="12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𝐹𝑉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𝑅𝑉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𝑠𝑤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𝑜𝑛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endChr m:val=""/>
                                          <m:ctrlP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d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𝑠𝑤</m:t>
                                          </m:r>
                                        </m:e>
                                        <m:sub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𝑜𝑓𝑓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pt-BR" sz="1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pt-BR" sz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sz="12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𝑅𝑉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𝐹𝐼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𝑠𝑤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𝑜𝑓𝑓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𝑠𝑤</m:t>
                                          </m:r>
                                        </m:e>
                                        <m:sub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𝑜𝑛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𝐹𝐼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</m:oMath>
                  </m:oMathPara>
                </a14:m>
                <a:endPara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024F09AA-954B-4D16-BB65-25D171144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25" y="1954871"/>
                <a:ext cx="8573180" cy="686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16C220-F154-40A0-AF7E-100BFAF163EB}"/>
                  </a:ext>
                </a:extLst>
              </p:cNvPr>
              <p:cNvSpPr/>
              <p:nvPr/>
            </p:nvSpPr>
            <p:spPr>
              <a:xfrm>
                <a:off x="413815" y="2911386"/>
                <a:ext cx="7288503" cy="1878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a frequência de comutação;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𝑅𝐼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o tempo que a corrente demora até atingir o valor de condução;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𝐹𝑉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o tempo que a tensão demora até atingir a tensão de condução;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𝑅𝑉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o tempo que a tensão demora para assumir o valor em aberto;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𝐹𝐼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o tempo que a corrente demora até ser extinguida;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𝑜𝑛</m:t>
                            </m:r>
                          </m:sub>
                        </m:sSub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é a corrente que o </a:t>
                </a:r>
                <a:r>
                  <a:rPr lang="pt-B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interruptor</a:t>
                </a:r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conduz quando fechado;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a queda de tensão sobre o interruptor quando este conduz;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𝑜𝑓𝑓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a tensão sobre o </a:t>
                </a:r>
                <a:r>
                  <a:rPr lang="pt-B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interruptor</a:t>
                </a:r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quando este não conduz.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16C220-F154-40A0-AF7E-100BFAF16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15" y="2911386"/>
                <a:ext cx="7288503" cy="1878015"/>
              </a:xfrm>
              <a:prstGeom prst="rect">
                <a:avLst/>
              </a:prstGeom>
              <a:blipFill>
                <a:blip r:embed="rId4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489E6E0C-7882-4AC8-B56B-B2583CFA7DF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973" y="2688270"/>
            <a:ext cx="3486804" cy="21545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3CFD6965-18E0-41D8-9ACC-2A77F5592A28}"/>
              </a:ext>
            </a:extLst>
          </p:cNvPr>
          <p:cNvSpPr/>
          <p:nvPr/>
        </p:nvSpPr>
        <p:spPr>
          <a:xfrm>
            <a:off x="4902385" y="469123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7. Ilustração de caráter didático para representar os períodos com perdas no Inversor.</a:t>
            </a:r>
            <a:endParaRPr lang="pt-BR" sz="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30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2.4. Perdas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D64D8A8-34B3-4D30-9BBF-9306975F56C9}"/>
              </a:ext>
            </a:extLst>
          </p:cNvPr>
          <p:cNvSpPr/>
          <p:nvPr/>
        </p:nvSpPr>
        <p:spPr>
          <a:xfrm>
            <a:off x="287001" y="899866"/>
            <a:ext cx="8116135" cy="1114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Perdas Mecânicas:</a:t>
            </a:r>
          </a:p>
          <a:p>
            <a:pPr>
              <a:lnSpc>
                <a:spcPct val="150000"/>
              </a:lnSpc>
            </a:pPr>
            <a:r>
              <a:rPr lang="pt-BR" sz="1600" dirty="0"/>
              <a:t>     - Perdas Resistivas.</a:t>
            </a:r>
          </a:p>
          <a:p>
            <a:pPr>
              <a:lnSpc>
                <a:spcPct val="150000"/>
              </a:lnSpc>
            </a:pPr>
            <a:r>
              <a:rPr lang="pt-BR" dirty="0"/>
              <a:t>Ao considerar que o motor possui fases balanceadas, as correntes eficazes de fase são iguais.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FC751290-01CA-4E52-8751-BA23ABB77021}"/>
                  </a:ext>
                </a:extLst>
              </p:cNvPr>
              <p:cNvSpPr/>
              <p:nvPr/>
            </p:nvSpPr>
            <p:spPr>
              <a:xfrm>
                <a:off x="697480" y="3528461"/>
                <a:ext cx="4572000" cy="542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a resistência de fase;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𝑓𝑎𝑠𝑒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𝑟𝑚𝑠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a corrente eficaz de fase.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FC751290-01CA-4E52-8751-BA23ABB77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0" y="3528461"/>
                <a:ext cx="4572000" cy="542777"/>
              </a:xfrm>
              <a:prstGeom prst="rect">
                <a:avLst/>
              </a:prstGeom>
              <a:blipFill>
                <a:blip r:embed="rId3"/>
                <a:stretch>
                  <a:fillRect t="-2247" b="-67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FA8FDE1C-FDC7-4A32-BE4C-5E62D2CB816C}"/>
                  </a:ext>
                </a:extLst>
              </p:cNvPr>
              <p:cNvSpPr/>
              <p:nvPr/>
            </p:nvSpPr>
            <p:spPr>
              <a:xfrm>
                <a:off x="3597483" y="2571750"/>
                <a:ext cx="1933734" cy="3533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endChr m:val="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𝑓𝑎𝑠𝑒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)²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FA8FDE1C-FDC7-4A32-BE4C-5E62D2CB8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483" y="2571750"/>
                <a:ext cx="1933734" cy="353366"/>
              </a:xfrm>
              <a:prstGeom prst="rect">
                <a:avLst/>
              </a:prstGeom>
              <a:blipFill>
                <a:blip r:embed="rId4"/>
                <a:stretch>
                  <a:fillRect t="-87931" b="-1275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329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2.4. Perdas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D64D8A8-34B3-4D30-9BBF-9306975F56C9}"/>
              </a:ext>
            </a:extLst>
          </p:cNvPr>
          <p:cNvSpPr/>
          <p:nvPr/>
        </p:nvSpPr>
        <p:spPr>
          <a:xfrm>
            <a:off x="203725" y="832800"/>
            <a:ext cx="8116135" cy="3370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Perdas Mecânicas:</a:t>
            </a:r>
          </a:p>
          <a:p>
            <a:pPr algn="just">
              <a:lnSpc>
                <a:spcPct val="150000"/>
              </a:lnSpc>
            </a:pPr>
            <a:endParaRPr lang="pt-BR" sz="1600" dirty="0"/>
          </a:p>
          <a:p>
            <a:pPr algn="just">
              <a:lnSpc>
                <a:spcPct val="150000"/>
              </a:lnSpc>
            </a:pPr>
            <a:r>
              <a:rPr lang="pt-BR" sz="1600" dirty="0"/>
              <a:t>     - Perdas por fricção mecânica nos rolamentos presentes nos acoplamentos do motor, no encoder utilizado, torquímetro e freio de histerese;</a:t>
            </a:r>
          </a:p>
          <a:p>
            <a:pPr algn="just">
              <a:lnSpc>
                <a:spcPct val="150000"/>
              </a:lnSpc>
            </a:pPr>
            <a:r>
              <a:rPr lang="pt-BR" sz="1600" dirty="0"/>
              <a:t>     - Perdas Magnéticas são principalmente causadas pelas perdas por histerese e corrente de </a:t>
            </a:r>
            <a:r>
              <a:rPr lang="pt-BR" sz="1600" dirty="0" err="1"/>
              <a:t>Focault</a:t>
            </a:r>
            <a:r>
              <a:rPr lang="pt-BR" sz="1600" dirty="0"/>
              <a:t>, as quais ocorrem devido à variação de fluxo que o núcleo do estator percebe (KRISHNAN, 2010);</a:t>
            </a:r>
          </a:p>
          <a:p>
            <a:pPr algn="just">
              <a:lnSpc>
                <a:spcPct val="150000"/>
              </a:lnSpc>
            </a:pPr>
            <a:r>
              <a:rPr lang="pt-BR" sz="1600" dirty="0"/>
              <a:t>     - Neste trabalho se considerou que o que não era causado pela perda resistiva, era causado por estas duas últimas componentes de perdas mecânicas.</a:t>
            </a:r>
          </a:p>
        </p:txBody>
      </p:sp>
    </p:spTree>
    <p:extLst>
      <p:ext uri="{BB962C8B-B14F-4D97-AF65-F5344CB8AC3E}">
        <p14:creationId xmlns:p14="http://schemas.microsoft.com/office/powerpoint/2010/main" val="3310750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5" y="952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Agenda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C4348C-9962-4CE2-9AE5-885321577DE2}"/>
              </a:ext>
            </a:extLst>
          </p:cNvPr>
          <p:cNvSpPr txBox="1"/>
          <p:nvPr/>
        </p:nvSpPr>
        <p:spPr>
          <a:xfrm>
            <a:off x="553982" y="625204"/>
            <a:ext cx="6621057" cy="5205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Introdução;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Motores Síncronos;</a:t>
            </a:r>
          </a:p>
          <a:p>
            <a:pPr lvl="3">
              <a:lnSpc>
                <a:spcPct val="150000"/>
              </a:lnSpc>
            </a:pPr>
            <a:r>
              <a:rPr lang="pt-BR" sz="1200" dirty="0"/>
              <a:t>        </a:t>
            </a:r>
            <a:r>
              <a:rPr lang="pt-BR" sz="1100" dirty="0"/>
              <a:t>2.1. Motores Síncronos à Ímãs Permanentes;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Modelo Matemático;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2.3. Inversor de Frequência;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Perdas;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b="1" dirty="0"/>
              <a:t>Tipos de Controle;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3.1. Condições de Máxima Eficiência;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3.2.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3.3.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Modelo MATLAB;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4.1.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4.2. Controle Vetorial;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4.3. Comparação entre simulações;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Controladores Digitais;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Resultados, e;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Conclusão.</a:t>
            </a:r>
          </a:p>
          <a:p>
            <a:pPr marL="342900" lvl="3" indent="-342900">
              <a:buFont typeface="+mj-lt"/>
              <a:buAutoNum type="arabicPeriod"/>
            </a:pPr>
            <a:endParaRPr lang="pt-BR" dirty="0"/>
          </a:p>
          <a:p>
            <a:pPr lvl="7"/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2144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3.1. Condição de Máxima Eficiência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673948F-4CDC-489E-80EE-C447DC8075D6}"/>
              </a:ext>
            </a:extLst>
          </p:cNvPr>
          <p:cNvSpPr txBox="1"/>
          <p:nvPr/>
        </p:nvSpPr>
        <p:spPr>
          <a:xfrm>
            <a:off x="766378" y="1440414"/>
            <a:ext cx="7395294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Fator de Potência Unitário entre corrente de fase e </a:t>
            </a:r>
            <a:r>
              <a:rPr lang="pt-BR" sz="1600" i="1" dirty="0"/>
              <a:t>BEMF</a:t>
            </a:r>
            <a:r>
              <a:rPr lang="pt-BR" sz="1600" dirty="0"/>
              <a:t>, além de possuírem o mesmo formato (ERICKSON; MAKSIMOVIC, 2001);</a:t>
            </a:r>
          </a:p>
          <a:p>
            <a:pPr algn="just">
              <a:lnSpc>
                <a:spcPct val="150000"/>
              </a:lnSpc>
            </a:pPr>
            <a:endParaRPr lang="pt-B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Menor corrente eficaz e maior </a:t>
            </a:r>
            <a:r>
              <a:rPr lang="pt-BR" sz="1600" i="1" dirty="0"/>
              <a:t>BEMF</a:t>
            </a:r>
            <a:r>
              <a:rPr lang="pt-BR" sz="1600" dirty="0"/>
              <a:t> quanto possível, visto que o torque eletromagnético é proporcional a essas duas variáveis, além de acarretar em menos perdas no inversor. </a:t>
            </a:r>
          </a:p>
        </p:txBody>
      </p:sp>
    </p:spTree>
    <p:extLst>
      <p:ext uri="{BB962C8B-B14F-4D97-AF65-F5344CB8AC3E}">
        <p14:creationId xmlns:p14="http://schemas.microsoft.com/office/powerpoint/2010/main" val="39256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3.2 Controle Trapezoidal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64EF86-62EA-4903-BDA1-B6E76A60D564}"/>
              </a:ext>
            </a:extLst>
          </p:cNvPr>
          <p:cNvSpPr txBox="1"/>
          <p:nvPr/>
        </p:nvSpPr>
        <p:spPr>
          <a:xfrm>
            <a:off x="473886" y="781950"/>
            <a:ext cx="7749040" cy="2031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Amplamente utilizado na indústria;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Aproveitamento da tensão induzida do motor </a:t>
            </a:r>
            <a:r>
              <a:rPr lang="pt-BR" i="1" dirty="0"/>
              <a:t>BLDC </a:t>
            </a:r>
            <a:r>
              <a:rPr lang="pt-BR" dirty="0"/>
              <a:t>(KRISHNAN, 2010), as quais idealmente possuem defasamento perfeito de 120º entre si;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Deve-se aplicar corrente de fase constante, quando a </a:t>
            </a:r>
            <a:r>
              <a:rPr lang="pt-BR" i="1" dirty="0"/>
              <a:t>BEMF</a:t>
            </a:r>
            <a:r>
              <a:rPr lang="pt-BR" dirty="0"/>
              <a:t> de fase também é;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Utilização de controlador PI, o qual tem como ação de controle um valor de tensão a ser aplicada ao motor e, para isto, foi utilizada a modulação de largura de pulso (PWM).</a:t>
            </a:r>
            <a:r>
              <a:rPr lang="pt-BR" sz="1600" dirty="0"/>
              <a:t>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961570A-294A-4CC7-9DE6-DBF7B97FE0F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080" y="2813788"/>
            <a:ext cx="4865675" cy="16918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076DEFF-22DC-4E99-AD89-4C3B5C8019B3}"/>
              </a:ext>
            </a:extLst>
          </p:cNvPr>
          <p:cNvSpPr/>
          <p:nvPr/>
        </p:nvSpPr>
        <p:spPr>
          <a:xfrm>
            <a:off x="2846397" y="4505668"/>
            <a:ext cx="3664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8. Diagrama de Blocos do Controle Trapezoidal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50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3.2 Controle Trapezoidal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0E01CA2-D9BB-41E2-82E3-9898EC03389C}"/>
              </a:ext>
            </a:extLst>
          </p:cNvPr>
          <p:cNvSpPr txBox="1"/>
          <p:nvPr/>
        </p:nvSpPr>
        <p:spPr>
          <a:xfrm>
            <a:off x="814283" y="847211"/>
            <a:ext cx="6560987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 inversor comuta seus interruptores idealmente a cada 60º, de tal maneira que somente duas fases conduzam ao mesmo tempo;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Nesta estratégia de controle existem somente seis estados de condução permitidos e eles podem ser vistos na tabela abaixo.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B92224E1-401E-4B52-B822-8A11E4EEDF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474720"/>
                  </p:ext>
                </p:extLst>
              </p:nvPr>
            </p:nvGraphicFramePr>
            <p:xfrm>
              <a:off x="303500" y="2336721"/>
              <a:ext cx="8521700" cy="2115820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852170">
                      <a:extLst>
                        <a:ext uri="{9D8B030D-6E8A-4147-A177-3AD203B41FA5}">
                          <a16:colId xmlns:a16="http://schemas.microsoft.com/office/drawing/2014/main" val="1337493588"/>
                        </a:ext>
                      </a:extLst>
                    </a:gridCol>
                    <a:gridCol w="852170">
                      <a:extLst>
                        <a:ext uri="{9D8B030D-6E8A-4147-A177-3AD203B41FA5}">
                          <a16:colId xmlns:a16="http://schemas.microsoft.com/office/drawing/2014/main" val="318646506"/>
                        </a:ext>
                      </a:extLst>
                    </a:gridCol>
                    <a:gridCol w="852170">
                      <a:extLst>
                        <a:ext uri="{9D8B030D-6E8A-4147-A177-3AD203B41FA5}">
                          <a16:colId xmlns:a16="http://schemas.microsoft.com/office/drawing/2014/main" val="1659268628"/>
                        </a:ext>
                      </a:extLst>
                    </a:gridCol>
                    <a:gridCol w="852170">
                      <a:extLst>
                        <a:ext uri="{9D8B030D-6E8A-4147-A177-3AD203B41FA5}">
                          <a16:colId xmlns:a16="http://schemas.microsoft.com/office/drawing/2014/main" val="4274280961"/>
                        </a:ext>
                      </a:extLst>
                    </a:gridCol>
                    <a:gridCol w="852170">
                      <a:extLst>
                        <a:ext uri="{9D8B030D-6E8A-4147-A177-3AD203B41FA5}">
                          <a16:colId xmlns:a16="http://schemas.microsoft.com/office/drawing/2014/main" val="2718585689"/>
                        </a:ext>
                      </a:extLst>
                    </a:gridCol>
                    <a:gridCol w="852170">
                      <a:extLst>
                        <a:ext uri="{9D8B030D-6E8A-4147-A177-3AD203B41FA5}">
                          <a16:colId xmlns:a16="http://schemas.microsoft.com/office/drawing/2014/main" val="925104494"/>
                        </a:ext>
                      </a:extLst>
                    </a:gridCol>
                    <a:gridCol w="852170">
                      <a:extLst>
                        <a:ext uri="{9D8B030D-6E8A-4147-A177-3AD203B41FA5}">
                          <a16:colId xmlns:a16="http://schemas.microsoft.com/office/drawing/2014/main" val="3994342331"/>
                        </a:ext>
                      </a:extLst>
                    </a:gridCol>
                    <a:gridCol w="852170">
                      <a:extLst>
                        <a:ext uri="{9D8B030D-6E8A-4147-A177-3AD203B41FA5}">
                          <a16:colId xmlns:a16="http://schemas.microsoft.com/office/drawing/2014/main" val="3117755909"/>
                        </a:ext>
                      </a:extLst>
                    </a:gridCol>
                    <a:gridCol w="852170">
                      <a:extLst>
                        <a:ext uri="{9D8B030D-6E8A-4147-A177-3AD203B41FA5}">
                          <a16:colId xmlns:a16="http://schemas.microsoft.com/office/drawing/2014/main" val="3440967607"/>
                        </a:ext>
                      </a:extLst>
                    </a:gridCol>
                    <a:gridCol w="852170">
                      <a:extLst>
                        <a:ext uri="{9D8B030D-6E8A-4147-A177-3AD203B41FA5}">
                          <a16:colId xmlns:a16="http://schemas.microsoft.com/office/drawing/2014/main" val="189788249"/>
                        </a:ext>
                      </a:extLst>
                    </a:gridCol>
                  </a:tblGrid>
                  <a:tr h="3022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 dirty="0" err="1">
                              <a:effectLst/>
                            </a:rPr>
                            <a:t>Step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Sw 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Sw 2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Sw 3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Sw 4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Sw 5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Sw 6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Fase A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Fase B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Fase C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70253605"/>
                      </a:ext>
                    </a:extLst>
                  </a:tr>
                  <a:tr h="3022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 dirty="0">
                              <a:effectLst/>
                            </a:rPr>
                            <a:t>1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-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900">
                                    <a:effectLst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900">
                                        <a:effectLst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𝑑𝑐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900">
                                        <a:effectLst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900">
                                        <a:effectLst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𝑑𝑐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900">
                                        <a:effectLst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28310687"/>
                      </a:ext>
                    </a:extLst>
                  </a:tr>
                  <a:tr h="3022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2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900">
                                        <a:effectLst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𝑑𝑐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900">
                                        <a:effectLst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900">
                                    <a:effectLst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900">
                                        <a:effectLst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𝑑𝑐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900">
                                        <a:effectLst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-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54089316"/>
                      </a:ext>
                    </a:extLst>
                  </a:tr>
                  <a:tr h="3022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3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900">
                                        <a:effectLst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𝑑𝑐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900">
                                        <a:effectLst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-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900">
                                    <a:effectLst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900">
                                        <a:effectLst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𝑑𝑐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900">
                                        <a:effectLst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21689456"/>
                      </a:ext>
                    </a:extLst>
                  </a:tr>
                  <a:tr h="3022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4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-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900">
                                        <a:effectLst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𝑑𝑐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900">
                                        <a:effectLst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900">
                                    <a:effectLst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900">
                                        <a:effectLst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𝑑𝑐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900">
                                        <a:effectLst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16369672"/>
                      </a:ext>
                    </a:extLst>
                  </a:tr>
                  <a:tr h="3022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5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900">
                                    <a:effectLst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900">
                                        <a:effectLst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𝑑𝑐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900">
                                        <a:effectLst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900">
                                        <a:effectLst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𝑑𝑐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900">
                                        <a:effectLst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-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46951525"/>
                      </a:ext>
                    </a:extLst>
                  </a:tr>
                  <a:tr h="3022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6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 dirty="0">
                              <a:effectLst/>
                            </a:rPr>
                            <a:t>0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900">
                                    <a:effectLst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900">
                                        <a:effectLst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𝑑𝑐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900">
                                        <a:effectLst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-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900">
                                        <a:effectLst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𝑑𝑐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900">
                                        <a:effectLst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166299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B92224E1-401E-4B52-B822-8A11E4EEDF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474720"/>
                  </p:ext>
                </p:extLst>
              </p:nvPr>
            </p:nvGraphicFramePr>
            <p:xfrm>
              <a:off x="303500" y="2336721"/>
              <a:ext cx="8521700" cy="2115820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852170">
                      <a:extLst>
                        <a:ext uri="{9D8B030D-6E8A-4147-A177-3AD203B41FA5}">
                          <a16:colId xmlns:a16="http://schemas.microsoft.com/office/drawing/2014/main" val="1337493588"/>
                        </a:ext>
                      </a:extLst>
                    </a:gridCol>
                    <a:gridCol w="852170">
                      <a:extLst>
                        <a:ext uri="{9D8B030D-6E8A-4147-A177-3AD203B41FA5}">
                          <a16:colId xmlns:a16="http://schemas.microsoft.com/office/drawing/2014/main" val="318646506"/>
                        </a:ext>
                      </a:extLst>
                    </a:gridCol>
                    <a:gridCol w="852170">
                      <a:extLst>
                        <a:ext uri="{9D8B030D-6E8A-4147-A177-3AD203B41FA5}">
                          <a16:colId xmlns:a16="http://schemas.microsoft.com/office/drawing/2014/main" val="1659268628"/>
                        </a:ext>
                      </a:extLst>
                    </a:gridCol>
                    <a:gridCol w="852170">
                      <a:extLst>
                        <a:ext uri="{9D8B030D-6E8A-4147-A177-3AD203B41FA5}">
                          <a16:colId xmlns:a16="http://schemas.microsoft.com/office/drawing/2014/main" val="4274280961"/>
                        </a:ext>
                      </a:extLst>
                    </a:gridCol>
                    <a:gridCol w="852170">
                      <a:extLst>
                        <a:ext uri="{9D8B030D-6E8A-4147-A177-3AD203B41FA5}">
                          <a16:colId xmlns:a16="http://schemas.microsoft.com/office/drawing/2014/main" val="2718585689"/>
                        </a:ext>
                      </a:extLst>
                    </a:gridCol>
                    <a:gridCol w="852170">
                      <a:extLst>
                        <a:ext uri="{9D8B030D-6E8A-4147-A177-3AD203B41FA5}">
                          <a16:colId xmlns:a16="http://schemas.microsoft.com/office/drawing/2014/main" val="925104494"/>
                        </a:ext>
                      </a:extLst>
                    </a:gridCol>
                    <a:gridCol w="852170">
                      <a:extLst>
                        <a:ext uri="{9D8B030D-6E8A-4147-A177-3AD203B41FA5}">
                          <a16:colId xmlns:a16="http://schemas.microsoft.com/office/drawing/2014/main" val="3994342331"/>
                        </a:ext>
                      </a:extLst>
                    </a:gridCol>
                    <a:gridCol w="852170">
                      <a:extLst>
                        <a:ext uri="{9D8B030D-6E8A-4147-A177-3AD203B41FA5}">
                          <a16:colId xmlns:a16="http://schemas.microsoft.com/office/drawing/2014/main" val="3117755909"/>
                        </a:ext>
                      </a:extLst>
                    </a:gridCol>
                    <a:gridCol w="852170">
                      <a:extLst>
                        <a:ext uri="{9D8B030D-6E8A-4147-A177-3AD203B41FA5}">
                          <a16:colId xmlns:a16="http://schemas.microsoft.com/office/drawing/2014/main" val="3440967607"/>
                        </a:ext>
                      </a:extLst>
                    </a:gridCol>
                    <a:gridCol w="852170">
                      <a:extLst>
                        <a:ext uri="{9D8B030D-6E8A-4147-A177-3AD203B41FA5}">
                          <a16:colId xmlns:a16="http://schemas.microsoft.com/office/drawing/2014/main" val="189788249"/>
                        </a:ext>
                      </a:extLst>
                    </a:gridCol>
                  </a:tblGrid>
                  <a:tr h="3022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 dirty="0" err="1">
                              <a:effectLst/>
                            </a:rPr>
                            <a:t>Step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Sw 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Sw 2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Sw 3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Sw 4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Sw 5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Sw 6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Fase A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Fase B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Fase C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70253605"/>
                      </a:ext>
                    </a:extLst>
                  </a:tr>
                  <a:tr h="3022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 dirty="0">
                              <a:effectLst/>
                            </a:rPr>
                            <a:t>1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-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800000" t="-104082" r="-102857" b="-52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900000" t="-104082" r="-2857" b="-520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8310687"/>
                      </a:ext>
                    </a:extLst>
                  </a:tr>
                  <a:tr h="3022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2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700000" t="-200000" r="-202857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800000" t="-200000" r="-102857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-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54089316"/>
                      </a:ext>
                    </a:extLst>
                  </a:tr>
                  <a:tr h="3022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3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700000" t="-300000" r="-202857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-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900000" t="-300000" r="-2857" b="-3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1689456"/>
                      </a:ext>
                    </a:extLst>
                  </a:tr>
                  <a:tr h="3022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4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-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800000" t="-400000" r="-102857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900000" t="-400000" r="-2857" b="-2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6369672"/>
                      </a:ext>
                    </a:extLst>
                  </a:tr>
                  <a:tr h="3022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5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700000" t="-510204" r="-202857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800000" t="-510204" r="-102857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-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46951525"/>
                      </a:ext>
                    </a:extLst>
                  </a:tr>
                  <a:tr h="3022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6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 dirty="0">
                              <a:effectLst/>
                            </a:rPr>
                            <a:t>0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700000" t="-598000" r="-202857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-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900000" t="-598000" r="-2857" b="-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66299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B38FC8C6-0CE6-4DB9-9D7B-23E88E9767D4}"/>
              </a:ext>
            </a:extLst>
          </p:cNvPr>
          <p:cNvSpPr/>
          <p:nvPr/>
        </p:nvSpPr>
        <p:spPr>
          <a:xfrm>
            <a:off x="2292673" y="4458503"/>
            <a:ext cx="53495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Tabela 2. Padrão de comutação para Controle Vetorial para </a:t>
            </a:r>
            <a:r>
              <a:rPr lang="pt-BR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duty</a:t>
            </a:r>
            <a:r>
              <a:rPr lang="pt-BR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cycle</a:t>
            </a:r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100%.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98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3.2 Controle Trapezoidal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F7D4FB-8BDB-4DF9-8480-CCB9DA3F59DB}"/>
              </a:ext>
            </a:extLst>
          </p:cNvPr>
          <p:cNvSpPr txBox="1"/>
          <p:nvPr/>
        </p:nvSpPr>
        <p:spPr>
          <a:xfrm>
            <a:off x="415969" y="651511"/>
            <a:ext cx="8096111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Porém na prática surgem algumas não idealidades que devem ser consideradas (PILLAY; KRISHNAN, 1988):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 comutação gera componentes harmônicas nas correntes, as quais produzem torque, gerando ondulações no torque eletromagnético final;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As correntes não variam instantaneamente devido à indutâncias;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É extremamente difícil posicionar os ímãs corretamente, acarretando em deformações na </a:t>
            </a:r>
            <a:r>
              <a:rPr lang="pt-BR" i="1" dirty="0"/>
              <a:t>BEMF </a:t>
            </a:r>
            <a:r>
              <a:rPr lang="pt-BR" dirty="0"/>
              <a:t>(KRISHNAN, 2010).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B2B2507-B8A4-4477-8EC4-630773A419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32177" y="2657368"/>
            <a:ext cx="4240065" cy="216344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6977CE6-71F9-4AA9-8EF6-33223931048A}"/>
              </a:ext>
            </a:extLst>
          </p:cNvPr>
          <p:cNvSpPr/>
          <p:nvPr/>
        </p:nvSpPr>
        <p:spPr>
          <a:xfrm>
            <a:off x="2466209" y="473645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9. Tensão induzida e corrente na Fase A de um motor BLDC.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34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3.2 Controle Trapezoidal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10BCEE4-2F7E-425A-829F-F5DC7B979FDD}"/>
              </a:ext>
            </a:extLst>
          </p:cNvPr>
          <p:cNvSpPr txBox="1"/>
          <p:nvPr/>
        </p:nvSpPr>
        <p:spPr>
          <a:xfrm>
            <a:off x="460538" y="1001168"/>
            <a:ext cx="2760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Perdas no Controle Trapezoidal: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63BF90B9-B681-4D40-B19E-196B2D2B3EFC}"/>
                  </a:ext>
                </a:extLst>
              </p:cNvPr>
              <p:cNvSpPr/>
              <p:nvPr/>
            </p:nvSpPr>
            <p:spPr>
              <a:xfrm>
                <a:off x="2168230" y="1699277"/>
                <a:ext cx="3939860" cy="329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=2∙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𝑐𝑜𝑛𝑑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𝑀𝑂𝑆𝐹𝐸𝑇</m:t>
                              </m:r>
                            </m:sub>
                          </m:sSub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𝑐𝑜𝑛𝑑</m:t>
                              </m:r>
                            </m:sub>
                          </m:sSub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𝑑𝑖𝑜𝑑𝑜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𝑑𝑖𝑜𝑑𝑜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63BF90B9-B681-4D40-B19E-196B2D2B3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230" y="1699277"/>
                <a:ext cx="3939860" cy="329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1DF690A3-8904-4E7E-90B0-CC45183594DE}"/>
                  </a:ext>
                </a:extLst>
              </p:cNvPr>
              <p:cNvSpPr/>
              <p:nvPr/>
            </p:nvSpPr>
            <p:spPr>
              <a:xfrm>
                <a:off x="203725" y="2305472"/>
                <a:ext cx="9159300" cy="587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10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000" i="1">
                                  <a:latin typeface="Cambria Math" panose="02040503050406030204" pitchFamily="18" charset="0"/>
                                </a:rPr>
                                <m:t>𝑐𝑜𝑚</m:t>
                              </m:r>
                            </m:sub>
                          </m:sSub>
                        </m:e>
                        <m:sub>
                          <m:r>
                            <a:rPr lang="pt-BR" sz="1000" i="1">
                              <a:latin typeface="Cambria Math" panose="02040503050406030204" pitchFamily="18" charset="0"/>
                            </a:rPr>
                            <m:t>𝑀𝑂𝑆𝐹𝐸𝑇</m:t>
                          </m:r>
                        </m:sub>
                      </m:sSub>
                      <m:r>
                        <a:rPr lang="pt-BR" sz="10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1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00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pt-BR" sz="1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sz="1000" i="1">
                                      <a:latin typeface="Cambria Math" panose="02040503050406030204" pitchFamily="18" charset="0"/>
                                    </a:rPr>
                                    <m:t>𝑅𝐼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pt-B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  <m:t>𝑠𝑤</m:t>
                                      </m:r>
                                    </m:e>
                                    <m:sub>
                                      <m: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  <m:t>𝑜𝑓𝑓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pt-BR" sz="1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pt-B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000" i="1">
                                              <a:latin typeface="Cambria Math" panose="02040503050406030204" pitchFamily="18" charset="0"/>
                                            </a:rPr>
                                            <m:t>𝑠𝑤</m:t>
                                          </m:r>
                                        </m:e>
                                        <m:sub>
                                          <m:r>
                                            <a:rPr lang="pt-BR" sz="1000" i="1">
                                              <a:latin typeface="Cambria Math" panose="02040503050406030204" pitchFamily="18" charset="0"/>
                                            </a:rPr>
                                            <m:t>𝑜𝑛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pt-BR" sz="1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  <m:t>𝑅𝐼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pt-BR" sz="10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pt-BR" sz="100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pt-BR" sz="1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sz="1000" i="1">
                                      <a:latin typeface="Cambria Math" panose="02040503050406030204" pitchFamily="18" charset="0"/>
                                    </a:rPr>
                                    <m:t>𝐹𝑉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pt-B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  <m:t>𝑠𝑤</m:t>
                                      </m:r>
                                    </m:e>
                                    <m:sub>
                                      <m: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  <m:t>𝑜𝑛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pt-BR" sz="1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endChr m:val=""/>
                                          <m:ctrlPr>
                                            <a:rPr lang="pt-B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0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d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pt-B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000" i="1">
                                              <a:latin typeface="Cambria Math" panose="02040503050406030204" pitchFamily="18" charset="0"/>
                                            </a:rPr>
                                            <m:t>𝑠𝑤</m:t>
                                          </m:r>
                                        </m:e>
                                        <m:sub>
                                          <m:r>
                                            <a:rPr lang="pt-BR" sz="1000" i="1">
                                              <a:latin typeface="Cambria Math" panose="02040503050406030204" pitchFamily="18" charset="0"/>
                                            </a:rPr>
                                            <m:t>𝑜𝑓𝑓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pt-BR" sz="1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pt-BR" sz="1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sz="10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sz="1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  <m:t>𝐹𝑉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pt-BR" sz="10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pt-BR" sz="100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pt-BR" sz="1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sz="1000" i="1">
                                      <a:latin typeface="Cambria Math" panose="02040503050406030204" pitchFamily="18" charset="0"/>
                                    </a:rPr>
                                    <m:t>𝑅𝑉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pt-B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  <m:t>𝑠𝑤</m:t>
                                      </m:r>
                                    </m:e>
                                    <m:sub>
                                      <m: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  <m:t>𝑜𝑛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pt-BR" sz="1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endChr m:val=""/>
                                          <m:ctrlPr>
                                            <a:rPr lang="pt-B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0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d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pt-B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000" i="1">
                                              <a:latin typeface="Cambria Math" panose="02040503050406030204" pitchFamily="18" charset="0"/>
                                            </a:rPr>
                                            <m:t>𝑠𝑤</m:t>
                                          </m:r>
                                        </m:e>
                                        <m:sub>
                                          <m:r>
                                            <a:rPr lang="pt-BR" sz="1000" i="1">
                                              <a:latin typeface="Cambria Math" panose="02040503050406030204" pitchFamily="18" charset="0"/>
                                            </a:rPr>
                                            <m:t>𝑜𝑓𝑓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pt-BR" sz="1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pt-BR" sz="1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sz="10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sz="1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  <m:t>𝑅𝑉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pt-BR" sz="10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pt-BR" sz="100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pt-BR" sz="1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sz="1000" i="1">
                                      <a:latin typeface="Cambria Math" panose="02040503050406030204" pitchFamily="18" charset="0"/>
                                    </a:rPr>
                                    <m:t>𝐹𝐼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pt-B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  <m:t>𝑠𝑤</m:t>
                                      </m:r>
                                    </m:e>
                                    <m:sub>
                                      <m: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  <m:t>𝑜𝑓𝑓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pt-BR" sz="1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pt-B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000" i="1">
                                              <a:latin typeface="Cambria Math" panose="02040503050406030204" pitchFamily="18" charset="0"/>
                                            </a:rPr>
                                            <m:t>𝑠𝑤</m:t>
                                          </m:r>
                                        </m:e>
                                        <m:sub>
                                          <m:r>
                                            <a:rPr lang="pt-BR" sz="1000" i="1">
                                              <a:latin typeface="Cambria Math" panose="02040503050406030204" pitchFamily="18" charset="0"/>
                                            </a:rPr>
                                            <m:t>𝑜𝑛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pt-BR" sz="1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  <m:t>𝐹𝐼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pt-BR" sz="1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</m:oMath>
                  </m:oMathPara>
                </a14:m>
                <a:endParaRPr lang="pt-BR" sz="1000" dirty="0"/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1DF690A3-8904-4E7E-90B0-CC4518359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25" y="2305472"/>
                <a:ext cx="9159300" cy="587790"/>
              </a:xfrm>
              <a:prstGeom prst="rect">
                <a:avLst/>
              </a:prstGeom>
              <a:blipFill>
                <a:blip r:embed="rId4"/>
                <a:stretch>
                  <a:fillRect t="-91753" b="-1412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EAB7552-0361-4708-B63E-17D238E6790F}"/>
                  </a:ext>
                </a:extLst>
              </p:cNvPr>
              <p:cNvSpPr/>
              <p:nvPr/>
            </p:nvSpPr>
            <p:spPr>
              <a:xfrm>
                <a:off x="2971060" y="3169495"/>
                <a:ext cx="1933734" cy="3533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endChr m:val="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𝑓𝑎𝑠𝑒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)²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EAB7552-0361-4708-B63E-17D238E67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060" y="3169495"/>
                <a:ext cx="1933734" cy="353366"/>
              </a:xfrm>
              <a:prstGeom prst="rect">
                <a:avLst/>
              </a:prstGeom>
              <a:blipFill>
                <a:blip r:embed="rId5"/>
                <a:stretch>
                  <a:fillRect t="-87931" b="-1275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279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3.3 Controle Vetorial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C79312-FB6C-43F5-BF5E-7F32B733427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835" y="1700954"/>
            <a:ext cx="4736595" cy="236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B584FD9-4421-4580-87AE-CF470992EA6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68" y="2368297"/>
            <a:ext cx="1288415" cy="1141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636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5" y="952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1. Introdução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E14CB1-8797-4D97-8BCA-AE9590F9051E}"/>
              </a:ext>
            </a:extLst>
          </p:cNvPr>
          <p:cNvSpPr txBox="1"/>
          <p:nvPr/>
        </p:nvSpPr>
        <p:spPr>
          <a:xfrm>
            <a:off x="507258" y="1007842"/>
            <a:ext cx="8082762" cy="2899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Motivação:</a:t>
            </a:r>
          </a:p>
          <a:p>
            <a:pPr algn="just"/>
            <a:endParaRPr lang="pt-BR" sz="2200" b="1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800" dirty="0"/>
              <a:t>Substituição dos enrolamentos de campo por ímãs permanentes;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800" dirty="0"/>
              <a:t>Eliminação da fonte de excitação externa;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800" dirty="0"/>
              <a:t>Ausência de escovas para realizar a comutação das fases;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800" dirty="0"/>
              <a:t>Uso de inversores e técnicas de controle.</a:t>
            </a:r>
          </a:p>
        </p:txBody>
      </p:sp>
    </p:spTree>
    <p:extLst>
      <p:ext uri="{BB962C8B-B14F-4D97-AF65-F5344CB8AC3E}">
        <p14:creationId xmlns:p14="http://schemas.microsoft.com/office/powerpoint/2010/main" val="4201493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3.3 Controle Vetorial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C1D9FB-6431-41C6-9B32-40ED1C703D31}"/>
              </a:ext>
            </a:extLst>
          </p:cNvPr>
          <p:cNvSpPr txBox="1"/>
          <p:nvPr/>
        </p:nvSpPr>
        <p:spPr>
          <a:xfrm>
            <a:off x="203725" y="901050"/>
            <a:ext cx="1963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Transformada de Park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D1E9BF3B-22E4-495C-8782-CE886449C2FC}"/>
                  </a:ext>
                </a:extLst>
              </p:cNvPr>
              <p:cNvSpPr/>
              <p:nvPr/>
            </p:nvSpPr>
            <p:spPr>
              <a:xfrm>
                <a:off x="562006" y="1236550"/>
                <a:ext cx="2398221" cy="4972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D1E9BF3B-22E4-495C-8782-CE886449C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06" y="1236550"/>
                <a:ext cx="2398221" cy="497252"/>
              </a:xfrm>
              <a:prstGeom prst="rect">
                <a:avLst/>
              </a:prstGeom>
              <a:blipFill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C07E6877-7EFA-4A3D-85E5-ADB62C86F906}"/>
                  </a:ext>
                </a:extLst>
              </p:cNvPr>
              <p:cNvSpPr/>
              <p:nvPr/>
            </p:nvSpPr>
            <p:spPr>
              <a:xfrm>
                <a:off x="3370137" y="1115844"/>
                <a:ext cx="4572000" cy="7386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a posição elétrica do motor,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o sistema no referencial rotacional,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o sistema bifásico no referencial estacionário. 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C07E6877-7EFA-4A3D-85E5-ADB62C86F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137" y="1115844"/>
                <a:ext cx="4572000" cy="738664"/>
              </a:xfrm>
              <a:prstGeom prst="rect">
                <a:avLst/>
              </a:prstGeom>
              <a:blipFill>
                <a:blip r:embed="rId4"/>
                <a:stretch>
                  <a:fillRect t="-1653" b="-82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2C27A81E-E5A6-4BA5-B9F8-41FBFFFF24E2}"/>
                  </a:ext>
                </a:extLst>
              </p:cNvPr>
              <p:cNvSpPr/>
              <p:nvPr/>
            </p:nvSpPr>
            <p:spPr>
              <a:xfrm>
                <a:off x="484556" y="2140040"/>
                <a:ext cx="2398221" cy="4972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2C27A81E-E5A6-4BA5-B9F8-41FBFFFF2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56" y="2140040"/>
                <a:ext cx="2398221" cy="497252"/>
              </a:xfrm>
              <a:prstGeom prst="rect">
                <a:avLst/>
              </a:prstGeom>
              <a:blipFill>
                <a:blip r:embed="rId5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7">
            <a:extLst>
              <a:ext uri="{FF2B5EF4-FFF2-40B4-BE49-F238E27FC236}">
                <a16:creationId xmlns:a16="http://schemas.microsoft.com/office/drawing/2014/main" id="{93BB8909-4517-464F-BA38-47479851F232}"/>
              </a:ext>
            </a:extLst>
          </p:cNvPr>
          <p:cNvGrpSpPr>
            <a:grpSpLocks/>
          </p:cNvGrpSpPr>
          <p:nvPr/>
        </p:nvGrpSpPr>
        <p:grpSpPr bwMode="auto">
          <a:xfrm>
            <a:off x="448567" y="3139770"/>
            <a:ext cx="1693992" cy="1649438"/>
            <a:chOff x="1073" y="711"/>
            <a:chExt cx="2879" cy="2879"/>
          </a:xfrm>
        </p:grpSpPr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D63E0CEA-4FEE-41CD-93B1-8ED98850BD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3" y="711"/>
              <a:ext cx="2879" cy="2879"/>
              <a:chOff x="2269" y="750"/>
              <a:chExt cx="2879" cy="2879"/>
            </a:xfrm>
          </p:grpSpPr>
          <p:sp>
            <p:nvSpPr>
              <p:cNvPr id="96" name="Oval 9">
                <a:extLst>
                  <a:ext uri="{FF2B5EF4-FFF2-40B4-BE49-F238E27FC236}">
                    <a16:creationId xmlns:a16="http://schemas.microsoft.com/office/drawing/2014/main" id="{3D0C0774-80FA-48CD-893F-636D13AF7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750"/>
                <a:ext cx="2879" cy="2879"/>
              </a:xfrm>
              <a:prstGeom prst="ellipse">
                <a:avLst/>
              </a:prstGeom>
              <a:solidFill>
                <a:srgbClr val="4E617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Oval 10">
                <a:extLst>
                  <a:ext uri="{FF2B5EF4-FFF2-40B4-BE49-F238E27FC236}">
                    <a16:creationId xmlns:a16="http://schemas.microsoft.com/office/drawing/2014/main" id="{BAE441DD-A528-45C2-B78C-1A242FAF7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" y="1326"/>
                <a:ext cx="1727" cy="172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6" name="Group 11">
              <a:extLst>
                <a:ext uri="{FF2B5EF4-FFF2-40B4-BE49-F238E27FC236}">
                  <a16:creationId xmlns:a16="http://schemas.microsoft.com/office/drawing/2014/main" id="{63E7BD86-311C-4FB4-8CC0-8F78E3669C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4" y="902"/>
              <a:ext cx="2498" cy="2498"/>
              <a:chOff x="1264" y="902"/>
              <a:chExt cx="2498" cy="2498"/>
            </a:xfrm>
          </p:grpSpPr>
          <p:grpSp>
            <p:nvGrpSpPr>
              <p:cNvPr id="27" name="Group 12">
                <a:extLst>
                  <a:ext uri="{FF2B5EF4-FFF2-40B4-BE49-F238E27FC236}">
                    <a16:creationId xmlns:a16="http://schemas.microsoft.com/office/drawing/2014/main" id="{E161F938-87CA-40A7-A947-984502937A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4" y="902"/>
                <a:ext cx="257" cy="2497"/>
                <a:chOff x="2384" y="902"/>
                <a:chExt cx="257" cy="2497"/>
              </a:xfrm>
            </p:grpSpPr>
            <p:grpSp>
              <p:nvGrpSpPr>
                <p:cNvPr id="90" name="Group 13">
                  <a:extLst>
                    <a:ext uri="{FF2B5EF4-FFF2-40B4-BE49-F238E27FC236}">
                      <a16:creationId xmlns:a16="http://schemas.microsoft.com/office/drawing/2014/main" id="{978E0652-4927-4D7A-85F7-055F692604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7" cy="2497"/>
                  <a:chOff x="2372" y="884"/>
                  <a:chExt cx="257" cy="2497"/>
                </a:xfrm>
              </p:grpSpPr>
              <p:sp>
                <p:nvSpPr>
                  <p:cNvPr id="94" name="AutoShape 14">
                    <a:extLst>
                      <a:ext uri="{FF2B5EF4-FFF2-40B4-BE49-F238E27FC236}">
                        <a16:creationId xmlns:a16="http://schemas.microsoft.com/office/drawing/2014/main" id="{879186CC-5A22-4F39-9D5C-1DCBB9D62D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2" y="884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" name="AutoShape 15">
                    <a:extLst>
                      <a:ext uri="{FF2B5EF4-FFF2-40B4-BE49-F238E27FC236}">
                        <a16:creationId xmlns:a16="http://schemas.microsoft.com/office/drawing/2014/main" id="{022A5B44-F745-4A3D-85D2-C6E8921FB8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373" y="3061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1" name="Group 16">
                  <a:extLst>
                    <a:ext uri="{FF2B5EF4-FFF2-40B4-BE49-F238E27FC236}">
                      <a16:creationId xmlns:a16="http://schemas.microsoft.com/office/drawing/2014/main" id="{D3A285ED-C859-43E6-BB32-E8BD747510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4" y="1158"/>
                  <a:ext cx="57" cy="1985"/>
                  <a:chOff x="2484" y="1156"/>
                  <a:chExt cx="57" cy="1985"/>
                </a:xfrm>
              </p:grpSpPr>
              <p:sp>
                <p:nvSpPr>
                  <p:cNvPr id="92" name="Rectangle 17">
                    <a:extLst>
                      <a:ext uri="{FF2B5EF4-FFF2-40B4-BE49-F238E27FC236}">
                        <a16:creationId xmlns:a16="http://schemas.microsoft.com/office/drawing/2014/main" id="{63B4C79A-36F4-41AB-8183-2FA8BF243F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1156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" name="Rectangle 18">
                    <a:extLst>
                      <a:ext uri="{FF2B5EF4-FFF2-40B4-BE49-F238E27FC236}">
                        <a16:creationId xmlns:a16="http://schemas.microsoft.com/office/drawing/2014/main" id="{036F6003-FED4-4AAB-86CE-EC2A4A0EE6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3001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8" name="Group 19">
                <a:extLst>
                  <a:ext uri="{FF2B5EF4-FFF2-40B4-BE49-F238E27FC236}">
                    <a16:creationId xmlns:a16="http://schemas.microsoft.com/office/drawing/2014/main" id="{D9B2E241-8512-41FF-B150-EF17375418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200000">
                <a:off x="2385" y="903"/>
                <a:ext cx="257" cy="2497"/>
                <a:chOff x="2384" y="902"/>
                <a:chExt cx="257" cy="2497"/>
              </a:xfrm>
            </p:grpSpPr>
            <p:grpSp>
              <p:nvGrpSpPr>
                <p:cNvPr id="84" name="Group 20">
                  <a:extLst>
                    <a:ext uri="{FF2B5EF4-FFF2-40B4-BE49-F238E27FC236}">
                      <a16:creationId xmlns:a16="http://schemas.microsoft.com/office/drawing/2014/main" id="{066DC3C4-91BE-4299-92E1-F124DEBF86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7" cy="2497"/>
                  <a:chOff x="2372" y="884"/>
                  <a:chExt cx="257" cy="2497"/>
                </a:xfrm>
              </p:grpSpPr>
              <p:sp>
                <p:nvSpPr>
                  <p:cNvPr id="88" name="AutoShape 21">
                    <a:extLst>
                      <a:ext uri="{FF2B5EF4-FFF2-40B4-BE49-F238E27FC236}">
                        <a16:creationId xmlns:a16="http://schemas.microsoft.com/office/drawing/2014/main" id="{8B444642-B018-41B3-8045-EA9D44BF5C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2" y="884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" name="AutoShape 22">
                    <a:extLst>
                      <a:ext uri="{FF2B5EF4-FFF2-40B4-BE49-F238E27FC236}">
                        <a16:creationId xmlns:a16="http://schemas.microsoft.com/office/drawing/2014/main" id="{4EA4241E-CDFD-4651-B6A0-F93179FB37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373" y="3061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5" name="Group 23">
                  <a:extLst>
                    <a:ext uri="{FF2B5EF4-FFF2-40B4-BE49-F238E27FC236}">
                      <a16:creationId xmlns:a16="http://schemas.microsoft.com/office/drawing/2014/main" id="{E7956582-F1C0-4FFC-8CC7-E4DA8BE7AF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4" y="1158"/>
                  <a:ext cx="57" cy="1985"/>
                  <a:chOff x="2484" y="1156"/>
                  <a:chExt cx="57" cy="1985"/>
                </a:xfrm>
              </p:grpSpPr>
              <p:sp>
                <p:nvSpPr>
                  <p:cNvPr id="86" name="Rectangle 24">
                    <a:extLst>
                      <a:ext uri="{FF2B5EF4-FFF2-40B4-BE49-F238E27FC236}">
                        <a16:creationId xmlns:a16="http://schemas.microsoft.com/office/drawing/2014/main" id="{0FF0699F-ED67-4EB4-9CCF-4535AF9160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1156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" name="Rectangle 25">
                    <a:extLst>
                      <a:ext uri="{FF2B5EF4-FFF2-40B4-BE49-F238E27FC236}">
                        <a16:creationId xmlns:a16="http://schemas.microsoft.com/office/drawing/2014/main" id="{997B03C9-7D99-46D1-86E4-B0640EBE0E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3001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" name="Group 26">
                <a:extLst>
                  <a:ext uri="{FF2B5EF4-FFF2-40B4-BE49-F238E27FC236}">
                    <a16:creationId xmlns:a16="http://schemas.microsoft.com/office/drawing/2014/main" id="{7F953C1C-B43E-4C14-8B12-00DDC03B23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400000">
                <a:off x="2384" y="902"/>
                <a:ext cx="257" cy="2497"/>
                <a:chOff x="2384" y="902"/>
                <a:chExt cx="257" cy="2497"/>
              </a:xfrm>
            </p:grpSpPr>
            <p:grpSp>
              <p:nvGrpSpPr>
                <p:cNvPr id="78" name="Group 27">
                  <a:extLst>
                    <a:ext uri="{FF2B5EF4-FFF2-40B4-BE49-F238E27FC236}">
                      <a16:creationId xmlns:a16="http://schemas.microsoft.com/office/drawing/2014/main" id="{E8DCB720-B73C-4769-A6B9-A31983C99E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7" cy="2497"/>
                  <a:chOff x="2372" y="884"/>
                  <a:chExt cx="257" cy="2497"/>
                </a:xfrm>
              </p:grpSpPr>
              <p:sp>
                <p:nvSpPr>
                  <p:cNvPr id="82" name="AutoShape 28">
                    <a:extLst>
                      <a:ext uri="{FF2B5EF4-FFF2-40B4-BE49-F238E27FC236}">
                        <a16:creationId xmlns:a16="http://schemas.microsoft.com/office/drawing/2014/main" id="{80723AD6-D6CF-4F32-B7BC-C31FEF4A9C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2" y="884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" name="AutoShape 29">
                    <a:extLst>
                      <a:ext uri="{FF2B5EF4-FFF2-40B4-BE49-F238E27FC236}">
                        <a16:creationId xmlns:a16="http://schemas.microsoft.com/office/drawing/2014/main" id="{550AB945-3740-44A4-B0A8-FBE9FD7A58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373" y="3061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9" name="Group 30">
                  <a:extLst>
                    <a:ext uri="{FF2B5EF4-FFF2-40B4-BE49-F238E27FC236}">
                      <a16:creationId xmlns:a16="http://schemas.microsoft.com/office/drawing/2014/main" id="{8D3343DE-A647-45AA-87B9-4269D7A8EB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4" y="1158"/>
                  <a:ext cx="57" cy="1985"/>
                  <a:chOff x="2484" y="1156"/>
                  <a:chExt cx="57" cy="1985"/>
                </a:xfrm>
              </p:grpSpPr>
              <p:sp>
                <p:nvSpPr>
                  <p:cNvPr id="80" name="Rectangle 31">
                    <a:extLst>
                      <a:ext uri="{FF2B5EF4-FFF2-40B4-BE49-F238E27FC236}">
                        <a16:creationId xmlns:a16="http://schemas.microsoft.com/office/drawing/2014/main" id="{0D2F001B-4A9C-44FB-B627-F8334E4AEB8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1156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Rectangle 32">
                    <a:extLst>
                      <a:ext uri="{FF2B5EF4-FFF2-40B4-BE49-F238E27FC236}">
                        <a16:creationId xmlns:a16="http://schemas.microsoft.com/office/drawing/2014/main" id="{342392FC-7B76-4D8B-B3E3-4337C1E470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3001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" name="Group 33">
                <a:extLst>
                  <a:ext uri="{FF2B5EF4-FFF2-40B4-BE49-F238E27FC236}">
                    <a16:creationId xmlns:a16="http://schemas.microsoft.com/office/drawing/2014/main" id="{4442CFD3-CCD9-4E9C-BB32-F9B83CA9F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3600000">
                <a:off x="2384" y="903"/>
                <a:ext cx="257" cy="2497"/>
                <a:chOff x="2384" y="902"/>
                <a:chExt cx="257" cy="2497"/>
              </a:xfrm>
            </p:grpSpPr>
            <p:grpSp>
              <p:nvGrpSpPr>
                <p:cNvPr id="72" name="Group 34">
                  <a:extLst>
                    <a:ext uri="{FF2B5EF4-FFF2-40B4-BE49-F238E27FC236}">
                      <a16:creationId xmlns:a16="http://schemas.microsoft.com/office/drawing/2014/main" id="{07006C30-F370-48B3-86C9-13461C8064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7" cy="2497"/>
                  <a:chOff x="2372" y="884"/>
                  <a:chExt cx="257" cy="2497"/>
                </a:xfrm>
              </p:grpSpPr>
              <p:sp>
                <p:nvSpPr>
                  <p:cNvPr id="76" name="AutoShape 35">
                    <a:extLst>
                      <a:ext uri="{FF2B5EF4-FFF2-40B4-BE49-F238E27FC236}">
                        <a16:creationId xmlns:a16="http://schemas.microsoft.com/office/drawing/2014/main" id="{F0F94E0A-34AD-46AB-B9EB-1FFD7BB9A6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2" y="884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AutoShape 36">
                    <a:extLst>
                      <a:ext uri="{FF2B5EF4-FFF2-40B4-BE49-F238E27FC236}">
                        <a16:creationId xmlns:a16="http://schemas.microsoft.com/office/drawing/2014/main" id="{33078937-8862-4C8B-9B35-323FE8298E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373" y="3061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3" name="Group 37">
                  <a:extLst>
                    <a:ext uri="{FF2B5EF4-FFF2-40B4-BE49-F238E27FC236}">
                      <a16:creationId xmlns:a16="http://schemas.microsoft.com/office/drawing/2014/main" id="{1AE77648-C05E-4DBC-8780-8057921900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4" y="1158"/>
                  <a:ext cx="57" cy="1985"/>
                  <a:chOff x="2484" y="1156"/>
                  <a:chExt cx="57" cy="1985"/>
                </a:xfrm>
              </p:grpSpPr>
              <p:sp>
                <p:nvSpPr>
                  <p:cNvPr id="74" name="Rectangle 38">
                    <a:extLst>
                      <a:ext uri="{FF2B5EF4-FFF2-40B4-BE49-F238E27FC236}">
                        <a16:creationId xmlns:a16="http://schemas.microsoft.com/office/drawing/2014/main" id="{4694BCED-9C0B-4A48-A78B-E91FDBF867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1156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Rectangle 39">
                    <a:extLst>
                      <a:ext uri="{FF2B5EF4-FFF2-40B4-BE49-F238E27FC236}">
                        <a16:creationId xmlns:a16="http://schemas.microsoft.com/office/drawing/2014/main" id="{94350730-14AC-40BA-9CAB-BB182001F1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3001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1" name="Group 40">
                <a:extLst>
                  <a:ext uri="{FF2B5EF4-FFF2-40B4-BE49-F238E27FC236}">
                    <a16:creationId xmlns:a16="http://schemas.microsoft.com/office/drawing/2014/main" id="{CB4D44DF-4022-4376-B8B9-469877D7C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4800000">
                <a:off x="2384" y="902"/>
                <a:ext cx="258" cy="2498"/>
                <a:chOff x="2384" y="902"/>
                <a:chExt cx="258" cy="2498"/>
              </a:xfrm>
            </p:grpSpPr>
            <p:grpSp>
              <p:nvGrpSpPr>
                <p:cNvPr id="39" name="Group 41">
                  <a:extLst>
                    <a:ext uri="{FF2B5EF4-FFF2-40B4-BE49-F238E27FC236}">
                      <a16:creationId xmlns:a16="http://schemas.microsoft.com/office/drawing/2014/main" id="{D92BF6BD-FD66-48FA-8C50-245C2007F7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8" cy="2498"/>
                  <a:chOff x="2384" y="902"/>
                  <a:chExt cx="258" cy="2498"/>
                </a:xfrm>
              </p:grpSpPr>
              <p:grpSp>
                <p:nvGrpSpPr>
                  <p:cNvPr id="55" name="Group 42">
                    <a:extLst>
                      <a:ext uri="{FF2B5EF4-FFF2-40B4-BE49-F238E27FC236}">
                        <a16:creationId xmlns:a16="http://schemas.microsoft.com/office/drawing/2014/main" id="{3B3D93AB-776E-4404-8C91-6F40C70A002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84" y="902"/>
                    <a:ext cx="257" cy="2497"/>
                    <a:chOff x="2384" y="902"/>
                    <a:chExt cx="257" cy="2497"/>
                  </a:xfrm>
                </p:grpSpPr>
                <p:grpSp>
                  <p:nvGrpSpPr>
                    <p:cNvPr id="63" name="Group 43">
                      <a:extLst>
                        <a:ext uri="{FF2B5EF4-FFF2-40B4-BE49-F238E27FC236}">
                          <a16:creationId xmlns:a16="http://schemas.microsoft.com/office/drawing/2014/main" id="{61EB28A4-B454-4DAA-8D1F-6D965BA9512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4" y="902"/>
                      <a:ext cx="257" cy="2497"/>
                      <a:chOff x="2372" y="884"/>
                      <a:chExt cx="257" cy="2497"/>
                    </a:xfrm>
                  </p:grpSpPr>
                  <p:sp>
                    <p:nvSpPr>
                      <p:cNvPr id="70" name="AutoShape 44">
                        <a:extLst>
                          <a:ext uri="{FF2B5EF4-FFF2-40B4-BE49-F238E27FC236}">
                            <a16:creationId xmlns:a16="http://schemas.microsoft.com/office/drawing/2014/main" id="{E8D5FEAF-2BAB-45C1-B043-C1FF0574775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72" y="884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1" name="AutoShape 45">
                        <a:extLst>
                          <a:ext uri="{FF2B5EF4-FFF2-40B4-BE49-F238E27FC236}">
                            <a16:creationId xmlns:a16="http://schemas.microsoft.com/office/drawing/2014/main" id="{FCF93B56-1BE7-4FFC-81C8-5A4F971F439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373" y="3061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67" name="Group 46">
                      <a:extLst>
                        <a:ext uri="{FF2B5EF4-FFF2-40B4-BE49-F238E27FC236}">
                          <a16:creationId xmlns:a16="http://schemas.microsoft.com/office/drawing/2014/main" id="{32C21774-19CC-4EC5-BB07-B074FA86931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84" y="1158"/>
                      <a:ext cx="57" cy="1985"/>
                      <a:chOff x="2484" y="1156"/>
                      <a:chExt cx="57" cy="1985"/>
                    </a:xfrm>
                  </p:grpSpPr>
                  <p:sp>
                    <p:nvSpPr>
                      <p:cNvPr id="68" name="Rectangle 47">
                        <a:extLst>
                          <a:ext uri="{FF2B5EF4-FFF2-40B4-BE49-F238E27FC236}">
                            <a16:creationId xmlns:a16="http://schemas.microsoft.com/office/drawing/2014/main" id="{E85F69F8-D866-43BB-B830-FF1B1479B62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4" y="1156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9" name="Rectangle 48">
                        <a:extLst>
                          <a:ext uri="{FF2B5EF4-FFF2-40B4-BE49-F238E27FC236}">
                            <a16:creationId xmlns:a16="http://schemas.microsoft.com/office/drawing/2014/main" id="{CF4CD1BD-557B-422E-A44F-85F98EFB05F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5" y="3001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56" name="Group 49">
                    <a:extLst>
                      <a:ext uri="{FF2B5EF4-FFF2-40B4-BE49-F238E27FC236}">
                        <a16:creationId xmlns:a16="http://schemas.microsoft.com/office/drawing/2014/main" id="{0C3EBA24-0091-4EFC-BB87-84E3A14519C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200000">
                    <a:off x="2385" y="903"/>
                    <a:ext cx="257" cy="2497"/>
                    <a:chOff x="2384" y="902"/>
                    <a:chExt cx="257" cy="2497"/>
                  </a:xfrm>
                </p:grpSpPr>
                <p:grpSp>
                  <p:nvGrpSpPr>
                    <p:cNvPr id="57" name="Group 50">
                      <a:extLst>
                        <a:ext uri="{FF2B5EF4-FFF2-40B4-BE49-F238E27FC236}">
                          <a16:creationId xmlns:a16="http://schemas.microsoft.com/office/drawing/2014/main" id="{CBF6EE83-565B-497B-837D-47BC97C905C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4" y="902"/>
                      <a:ext cx="257" cy="2497"/>
                      <a:chOff x="2372" y="884"/>
                      <a:chExt cx="257" cy="2497"/>
                    </a:xfrm>
                  </p:grpSpPr>
                  <p:sp>
                    <p:nvSpPr>
                      <p:cNvPr id="61" name="AutoShape 51">
                        <a:extLst>
                          <a:ext uri="{FF2B5EF4-FFF2-40B4-BE49-F238E27FC236}">
                            <a16:creationId xmlns:a16="http://schemas.microsoft.com/office/drawing/2014/main" id="{45A22109-5C2E-4474-ABE2-36728A768E8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72" y="884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2" name="AutoShape 52">
                        <a:extLst>
                          <a:ext uri="{FF2B5EF4-FFF2-40B4-BE49-F238E27FC236}">
                            <a16:creationId xmlns:a16="http://schemas.microsoft.com/office/drawing/2014/main" id="{B77AED9F-67F3-4A6A-9DC4-9BF817FE0FC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373" y="3061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58" name="Group 53">
                      <a:extLst>
                        <a:ext uri="{FF2B5EF4-FFF2-40B4-BE49-F238E27FC236}">
                          <a16:creationId xmlns:a16="http://schemas.microsoft.com/office/drawing/2014/main" id="{31B02A8C-4DE7-4242-B6EC-88523DD2BF0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84" y="1158"/>
                      <a:ext cx="57" cy="1985"/>
                      <a:chOff x="2484" y="1156"/>
                      <a:chExt cx="57" cy="1985"/>
                    </a:xfrm>
                  </p:grpSpPr>
                  <p:sp>
                    <p:nvSpPr>
                      <p:cNvPr id="59" name="Rectangle 54">
                        <a:extLst>
                          <a:ext uri="{FF2B5EF4-FFF2-40B4-BE49-F238E27FC236}">
                            <a16:creationId xmlns:a16="http://schemas.microsoft.com/office/drawing/2014/main" id="{26C7782C-9A8C-437C-B71F-2EB5074A341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4" y="1156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0" name="Rectangle 55">
                        <a:extLst>
                          <a:ext uri="{FF2B5EF4-FFF2-40B4-BE49-F238E27FC236}">
                            <a16:creationId xmlns:a16="http://schemas.microsoft.com/office/drawing/2014/main" id="{1382F48F-A0F2-499A-85D4-E2AA7B593D1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5" y="3001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40" name="Group 56">
                  <a:extLst>
                    <a:ext uri="{FF2B5EF4-FFF2-40B4-BE49-F238E27FC236}">
                      <a16:creationId xmlns:a16="http://schemas.microsoft.com/office/drawing/2014/main" id="{8FA98E45-792C-4CEF-94B5-22AE43E58B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2400000">
                  <a:off x="2384" y="902"/>
                  <a:ext cx="258" cy="2498"/>
                  <a:chOff x="2384" y="902"/>
                  <a:chExt cx="258" cy="2498"/>
                </a:xfrm>
              </p:grpSpPr>
              <p:grpSp>
                <p:nvGrpSpPr>
                  <p:cNvPr id="41" name="Group 57">
                    <a:extLst>
                      <a:ext uri="{FF2B5EF4-FFF2-40B4-BE49-F238E27FC236}">
                        <a16:creationId xmlns:a16="http://schemas.microsoft.com/office/drawing/2014/main" id="{07BA480A-0A09-4A3E-B260-5B86767422C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84" y="902"/>
                    <a:ext cx="257" cy="2497"/>
                    <a:chOff x="2384" y="902"/>
                    <a:chExt cx="257" cy="2497"/>
                  </a:xfrm>
                </p:grpSpPr>
                <p:grpSp>
                  <p:nvGrpSpPr>
                    <p:cNvPr id="49" name="Group 58">
                      <a:extLst>
                        <a:ext uri="{FF2B5EF4-FFF2-40B4-BE49-F238E27FC236}">
                          <a16:creationId xmlns:a16="http://schemas.microsoft.com/office/drawing/2014/main" id="{23D54ECD-390D-4C7B-A7FC-359E97A4BA2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4" y="902"/>
                      <a:ext cx="257" cy="2497"/>
                      <a:chOff x="2372" y="884"/>
                      <a:chExt cx="257" cy="2497"/>
                    </a:xfrm>
                  </p:grpSpPr>
                  <p:sp>
                    <p:nvSpPr>
                      <p:cNvPr id="53" name="AutoShape 59">
                        <a:extLst>
                          <a:ext uri="{FF2B5EF4-FFF2-40B4-BE49-F238E27FC236}">
                            <a16:creationId xmlns:a16="http://schemas.microsoft.com/office/drawing/2014/main" id="{0108D9DF-87CD-473D-8E09-7882E0D3042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72" y="884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4" name="AutoShape 60">
                        <a:extLst>
                          <a:ext uri="{FF2B5EF4-FFF2-40B4-BE49-F238E27FC236}">
                            <a16:creationId xmlns:a16="http://schemas.microsoft.com/office/drawing/2014/main" id="{20CECC7F-B02B-41D7-8F1A-7379D56EFC4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373" y="3061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50" name="Group 61">
                      <a:extLst>
                        <a:ext uri="{FF2B5EF4-FFF2-40B4-BE49-F238E27FC236}">
                          <a16:creationId xmlns:a16="http://schemas.microsoft.com/office/drawing/2014/main" id="{46968D04-030F-432A-AC20-9B27C385C2F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84" y="1158"/>
                      <a:ext cx="57" cy="1985"/>
                      <a:chOff x="2484" y="1156"/>
                      <a:chExt cx="57" cy="1985"/>
                    </a:xfrm>
                  </p:grpSpPr>
                  <p:sp>
                    <p:nvSpPr>
                      <p:cNvPr id="51" name="Rectangle 62">
                        <a:extLst>
                          <a:ext uri="{FF2B5EF4-FFF2-40B4-BE49-F238E27FC236}">
                            <a16:creationId xmlns:a16="http://schemas.microsoft.com/office/drawing/2014/main" id="{0E54AB7F-46CB-4E4E-9970-45541056339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4" y="1156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2" name="Rectangle 63">
                        <a:extLst>
                          <a:ext uri="{FF2B5EF4-FFF2-40B4-BE49-F238E27FC236}">
                            <a16:creationId xmlns:a16="http://schemas.microsoft.com/office/drawing/2014/main" id="{5825BB5C-E996-4796-B9DC-6E80D07FCEA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5" y="3001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42" name="Group 64">
                    <a:extLst>
                      <a:ext uri="{FF2B5EF4-FFF2-40B4-BE49-F238E27FC236}">
                        <a16:creationId xmlns:a16="http://schemas.microsoft.com/office/drawing/2014/main" id="{E8C9937D-032B-4C57-A571-1F4BFF9963C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200000">
                    <a:off x="2385" y="903"/>
                    <a:ext cx="257" cy="2497"/>
                    <a:chOff x="2384" y="902"/>
                    <a:chExt cx="257" cy="2497"/>
                  </a:xfrm>
                </p:grpSpPr>
                <p:grpSp>
                  <p:nvGrpSpPr>
                    <p:cNvPr id="43" name="Group 65">
                      <a:extLst>
                        <a:ext uri="{FF2B5EF4-FFF2-40B4-BE49-F238E27FC236}">
                          <a16:creationId xmlns:a16="http://schemas.microsoft.com/office/drawing/2014/main" id="{56FC9315-B6F0-4AB1-AD13-595DCDCC409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4" y="902"/>
                      <a:ext cx="257" cy="2497"/>
                      <a:chOff x="2372" y="884"/>
                      <a:chExt cx="257" cy="2497"/>
                    </a:xfrm>
                  </p:grpSpPr>
                  <p:sp>
                    <p:nvSpPr>
                      <p:cNvPr id="47" name="AutoShape 66">
                        <a:extLst>
                          <a:ext uri="{FF2B5EF4-FFF2-40B4-BE49-F238E27FC236}">
                            <a16:creationId xmlns:a16="http://schemas.microsoft.com/office/drawing/2014/main" id="{54A2F726-568E-4F94-941D-3590DFB3004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72" y="884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8" name="AutoShape 67">
                        <a:extLst>
                          <a:ext uri="{FF2B5EF4-FFF2-40B4-BE49-F238E27FC236}">
                            <a16:creationId xmlns:a16="http://schemas.microsoft.com/office/drawing/2014/main" id="{DD33EA13-2DDE-4D42-9393-06CD7ED8085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373" y="3061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44" name="Group 68">
                      <a:extLst>
                        <a:ext uri="{FF2B5EF4-FFF2-40B4-BE49-F238E27FC236}">
                          <a16:creationId xmlns:a16="http://schemas.microsoft.com/office/drawing/2014/main" id="{2CADEF27-ECB9-48B4-B821-E8FAF750A0B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84" y="1158"/>
                      <a:ext cx="57" cy="1985"/>
                      <a:chOff x="2484" y="1156"/>
                      <a:chExt cx="57" cy="1985"/>
                    </a:xfrm>
                  </p:grpSpPr>
                  <p:sp>
                    <p:nvSpPr>
                      <p:cNvPr id="45" name="Rectangle 69">
                        <a:extLst>
                          <a:ext uri="{FF2B5EF4-FFF2-40B4-BE49-F238E27FC236}">
                            <a16:creationId xmlns:a16="http://schemas.microsoft.com/office/drawing/2014/main" id="{DC7472FF-3749-43B5-AC13-62A9F80A816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4" y="1156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6" name="Rectangle 70">
                        <a:extLst>
                          <a:ext uri="{FF2B5EF4-FFF2-40B4-BE49-F238E27FC236}">
                            <a16:creationId xmlns:a16="http://schemas.microsoft.com/office/drawing/2014/main" id="{F515CEB2-048D-42F2-B799-936DC119A75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5" y="3001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32" name="Group 71">
                <a:extLst>
                  <a:ext uri="{FF2B5EF4-FFF2-40B4-BE49-F238E27FC236}">
                    <a16:creationId xmlns:a16="http://schemas.microsoft.com/office/drawing/2014/main" id="{42E06E40-4665-43F0-AB6A-5658BB4FD8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0400000">
                <a:off x="2385" y="903"/>
                <a:ext cx="257" cy="2497"/>
                <a:chOff x="2384" y="902"/>
                <a:chExt cx="257" cy="2497"/>
              </a:xfrm>
            </p:grpSpPr>
            <p:grpSp>
              <p:nvGrpSpPr>
                <p:cNvPr id="33" name="Group 72">
                  <a:extLst>
                    <a:ext uri="{FF2B5EF4-FFF2-40B4-BE49-F238E27FC236}">
                      <a16:creationId xmlns:a16="http://schemas.microsoft.com/office/drawing/2014/main" id="{F308174E-2135-46D3-888B-17E157A499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7" cy="2497"/>
                  <a:chOff x="2372" y="884"/>
                  <a:chExt cx="257" cy="2497"/>
                </a:xfrm>
              </p:grpSpPr>
              <p:sp>
                <p:nvSpPr>
                  <p:cNvPr id="37" name="AutoShape 73">
                    <a:extLst>
                      <a:ext uri="{FF2B5EF4-FFF2-40B4-BE49-F238E27FC236}">
                        <a16:creationId xmlns:a16="http://schemas.microsoft.com/office/drawing/2014/main" id="{AD839C57-785E-4A30-B215-AAE2B66BDC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2" y="884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AutoShape 74">
                    <a:extLst>
                      <a:ext uri="{FF2B5EF4-FFF2-40B4-BE49-F238E27FC236}">
                        <a16:creationId xmlns:a16="http://schemas.microsoft.com/office/drawing/2014/main" id="{3C84EE5A-4920-4FD0-A3FD-F67EFADA01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373" y="3061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75">
                  <a:extLst>
                    <a:ext uri="{FF2B5EF4-FFF2-40B4-BE49-F238E27FC236}">
                      <a16:creationId xmlns:a16="http://schemas.microsoft.com/office/drawing/2014/main" id="{712C9E8D-B05D-4C81-8C25-4C64021D4F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4" y="1158"/>
                  <a:ext cx="57" cy="1985"/>
                  <a:chOff x="2484" y="1156"/>
                  <a:chExt cx="57" cy="1985"/>
                </a:xfrm>
              </p:grpSpPr>
              <p:sp>
                <p:nvSpPr>
                  <p:cNvPr id="35" name="Rectangle 76">
                    <a:extLst>
                      <a:ext uri="{FF2B5EF4-FFF2-40B4-BE49-F238E27FC236}">
                        <a16:creationId xmlns:a16="http://schemas.microsoft.com/office/drawing/2014/main" id="{7F08069F-0901-41F0-BB42-563CBA6CAB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1156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Rectangle 77">
                    <a:extLst>
                      <a:ext uri="{FF2B5EF4-FFF2-40B4-BE49-F238E27FC236}">
                        <a16:creationId xmlns:a16="http://schemas.microsoft.com/office/drawing/2014/main" id="{4F94BB6D-5E8E-4A88-B0A2-A1174A6EA2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3001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98" name="Text Box 117">
            <a:extLst>
              <a:ext uri="{FF2B5EF4-FFF2-40B4-BE49-F238E27FC236}">
                <a16:creationId xmlns:a16="http://schemas.microsoft.com/office/drawing/2014/main" id="{46B5064D-A02E-42D1-9987-66AB279F4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286" y="4031491"/>
            <a:ext cx="315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>
                <a:latin typeface="Monotype Corsiva" pitchFamily="66" charset="0"/>
              </a:rPr>
              <a:t>i</a:t>
            </a:r>
            <a:r>
              <a:rPr lang="en-US" sz="1000" baseline="-25000">
                <a:latin typeface="Monotype Corsiva" pitchFamily="66" charset="0"/>
              </a:rPr>
              <a:t>s</a:t>
            </a:r>
          </a:p>
        </p:txBody>
      </p:sp>
      <p:sp>
        <p:nvSpPr>
          <p:cNvPr id="99" name="Text Box 195">
            <a:extLst>
              <a:ext uri="{FF2B5EF4-FFF2-40B4-BE49-F238E27FC236}">
                <a16:creationId xmlns:a16="http://schemas.microsoft.com/office/drawing/2014/main" id="{B625D15C-17CE-4466-9FEC-946705759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931" y="3749441"/>
            <a:ext cx="2043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latin typeface="Symbol" pitchFamily="18" charset="2"/>
              </a:rPr>
              <a:t>a</a:t>
            </a:r>
          </a:p>
        </p:txBody>
      </p:sp>
      <p:sp>
        <p:nvSpPr>
          <p:cNvPr id="100" name="Text Box 196">
            <a:extLst>
              <a:ext uri="{FF2B5EF4-FFF2-40B4-BE49-F238E27FC236}">
                <a16:creationId xmlns:a16="http://schemas.microsoft.com/office/drawing/2014/main" id="{17089B3C-600D-4DF3-B8AB-4C05E6B30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400" y="2647798"/>
            <a:ext cx="1929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latin typeface="Symbol" pitchFamily="18" charset="2"/>
              </a:rPr>
              <a:t>b</a:t>
            </a:r>
          </a:p>
        </p:txBody>
      </p:sp>
      <p:sp>
        <p:nvSpPr>
          <p:cNvPr id="101" name="Line 197">
            <a:extLst>
              <a:ext uri="{FF2B5EF4-FFF2-40B4-BE49-F238E27FC236}">
                <a16:creationId xmlns:a16="http://schemas.microsoft.com/office/drawing/2014/main" id="{81C85DB4-6AED-4384-BAA0-9CC5C82A09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5832" y="2824431"/>
            <a:ext cx="0" cy="11428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" name="Line 198">
            <a:extLst>
              <a:ext uri="{FF2B5EF4-FFF2-40B4-BE49-F238E27FC236}">
                <a16:creationId xmlns:a16="http://schemas.microsoft.com/office/drawing/2014/main" id="{6739EA88-44F7-4974-8740-E565FF0790A1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896145" y="3394905"/>
            <a:ext cx="2" cy="11514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3" name="Group 199">
            <a:extLst>
              <a:ext uri="{FF2B5EF4-FFF2-40B4-BE49-F238E27FC236}">
                <a16:creationId xmlns:a16="http://schemas.microsoft.com/office/drawing/2014/main" id="{5D7A0261-E51F-40CD-B9DC-53332663F5A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138666" y="3166757"/>
            <a:ext cx="2624137" cy="1387475"/>
            <a:chOff x="1517" y="2741"/>
            <a:chExt cx="1653" cy="874"/>
          </a:xfrm>
        </p:grpSpPr>
        <p:sp>
          <p:nvSpPr>
            <p:cNvPr id="104" name="Freeform 200">
              <a:extLst>
                <a:ext uri="{FF2B5EF4-FFF2-40B4-BE49-F238E27FC236}">
                  <a16:creationId xmlns:a16="http://schemas.microsoft.com/office/drawing/2014/main" id="{EC52349B-35F5-46CC-ADCB-B7D8A0638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741"/>
              <a:ext cx="1653" cy="874"/>
            </a:xfrm>
            <a:custGeom>
              <a:avLst/>
              <a:gdLst/>
              <a:ahLst/>
              <a:cxnLst>
                <a:cxn ang="0">
                  <a:pos x="0" y="438"/>
                </a:cxn>
                <a:cxn ang="0">
                  <a:pos x="408" y="8"/>
                </a:cxn>
                <a:cxn ang="0">
                  <a:pos x="1233" y="864"/>
                </a:cxn>
                <a:cxn ang="0">
                  <a:pos x="1653" y="438"/>
                </a:cxn>
              </a:cxnLst>
              <a:rect l="0" t="0" r="r" b="b"/>
              <a:pathLst>
                <a:path w="1653" h="874">
                  <a:moveTo>
                    <a:pt x="0" y="438"/>
                  </a:moveTo>
                  <a:cubicBezTo>
                    <a:pt x="114" y="258"/>
                    <a:pt x="258" y="12"/>
                    <a:pt x="408" y="8"/>
                  </a:cubicBezTo>
                  <a:cubicBezTo>
                    <a:pt x="699" y="0"/>
                    <a:pt x="945" y="874"/>
                    <a:pt x="1233" y="864"/>
                  </a:cubicBezTo>
                  <a:cubicBezTo>
                    <a:pt x="1410" y="858"/>
                    <a:pt x="1566" y="573"/>
                    <a:pt x="1653" y="438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201">
              <a:extLst>
                <a:ext uri="{FF2B5EF4-FFF2-40B4-BE49-F238E27FC236}">
                  <a16:creationId xmlns:a16="http://schemas.microsoft.com/office/drawing/2014/main" id="{A2BAFBE5-04FD-4E22-BE0D-253F6CCBD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" y="2748"/>
              <a:ext cx="1618" cy="8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0" y="854"/>
                </a:cxn>
                <a:cxn ang="0">
                  <a:pos x="1618" y="2"/>
                </a:cxn>
              </a:cxnLst>
              <a:rect l="0" t="0" r="r" b="b"/>
              <a:pathLst>
                <a:path w="1618" h="856">
                  <a:moveTo>
                    <a:pt x="0" y="0"/>
                  </a:moveTo>
                  <a:cubicBezTo>
                    <a:pt x="276" y="0"/>
                    <a:pt x="532" y="852"/>
                    <a:pt x="820" y="854"/>
                  </a:cubicBezTo>
                  <a:cubicBezTo>
                    <a:pt x="1112" y="856"/>
                    <a:pt x="1382" y="0"/>
                    <a:pt x="1618" y="2"/>
                  </a:cubicBezTo>
                </a:path>
              </a:pathLst>
            </a:custGeom>
            <a:noFill/>
            <a:ln w="28575" cmpd="sng">
              <a:solidFill>
                <a:srgbClr val="D00C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" name="Text Box 202">
            <a:extLst>
              <a:ext uri="{FF2B5EF4-FFF2-40B4-BE49-F238E27FC236}">
                <a16:creationId xmlns:a16="http://schemas.microsoft.com/office/drawing/2014/main" id="{4264B5A1-D259-498E-82AA-815E55809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316" y="3738257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107" name="Text Box 203">
            <a:extLst>
              <a:ext uri="{FF2B5EF4-FFF2-40B4-BE49-F238E27FC236}">
                <a16:creationId xmlns:a16="http://schemas.microsoft.com/office/drawing/2014/main" id="{35626612-29AF-4BB7-8960-69EED378E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053" y="4627257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latin typeface="Symbol" pitchFamily="18" charset="2"/>
              </a:rPr>
              <a:t>p</a:t>
            </a:r>
          </a:p>
        </p:txBody>
      </p:sp>
      <p:sp>
        <p:nvSpPr>
          <p:cNvPr id="108" name="Text Box 204">
            <a:extLst>
              <a:ext uri="{FF2B5EF4-FFF2-40B4-BE49-F238E27FC236}">
                <a16:creationId xmlns:a16="http://schemas.microsoft.com/office/drawing/2014/main" id="{B3DB1937-B4CF-45DD-B81A-8ABDCF49F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335" y="4606619"/>
            <a:ext cx="317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dirty="0">
                <a:latin typeface="Symbol" pitchFamily="18" charset="2"/>
              </a:rPr>
              <a:t>2p</a:t>
            </a:r>
          </a:p>
        </p:txBody>
      </p:sp>
      <p:sp>
        <p:nvSpPr>
          <p:cNvPr id="109" name="Rectangle 205">
            <a:extLst>
              <a:ext uri="{FF2B5EF4-FFF2-40B4-BE49-F238E27FC236}">
                <a16:creationId xmlns:a16="http://schemas.microsoft.com/office/drawing/2014/main" id="{37209AE8-66FA-4EF5-900D-1308A957E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903" y="3139770"/>
            <a:ext cx="2651125" cy="14398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110" name="Group 206">
            <a:extLst>
              <a:ext uri="{FF2B5EF4-FFF2-40B4-BE49-F238E27FC236}">
                <a16:creationId xmlns:a16="http://schemas.microsoft.com/office/drawing/2014/main" id="{87A10CBA-B28F-4796-A83E-4EC79DD2C2A9}"/>
              </a:ext>
            </a:extLst>
          </p:cNvPr>
          <p:cNvGrpSpPr>
            <a:grpSpLocks/>
          </p:cNvGrpSpPr>
          <p:nvPr/>
        </p:nvGrpSpPr>
        <p:grpSpPr bwMode="auto">
          <a:xfrm>
            <a:off x="3055534" y="3055781"/>
            <a:ext cx="2719387" cy="1643063"/>
            <a:chOff x="3335" y="883"/>
            <a:chExt cx="1713" cy="1035"/>
          </a:xfrm>
        </p:grpSpPr>
        <p:grpSp>
          <p:nvGrpSpPr>
            <p:cNvPr id="111" name="Group 207">
              <a:extLst>
                <a:ext uri="{FF2B5EF4-FFF2-40B4-BE49-F238E27FC236}">
                  <a16:creationId xmlns:a16="http://schemas.microsoft.com/office/drawing/2014/main" id="{DB8D3CDE-4ADB-4A41-B68D-45F5CAFACF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5" y="970"/>
              <a:ext cx="1713" cy="859"/>
              <a:chOff x="265" y="1202"/>
              <a:chExt cx="1082" cy="538"/>
            </a:xfrm>
          </p:grpSpPr>
          <p:sp>
            <p:nvSpPr>
              <p:cNvPr id="125" name="Line 208">
                <a:extLst>
                  <a:ext uri="{FF2B5EF4-FFF2-40B4-BE49-F238E27FC236}">
                    <a16:creationId xmlns:a16="http://schemas.microsoft.com/office/drawing/2014/main" id="{BFE64237-17B5-4F7A-B781-454396DC4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202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209">
                <a:extLst>
                  <a:ext uri="{FF2B5EF4-FFF2-40B4-BE49-F238E27FC236}">
                    <a16:creationId xmlns:a16="http://schemas.microsoft.com/office/drawing/2014/main" id="{7CFC6A93-D879-4274-BA17-CDC47C637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471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210">
                <a:extLst>
                  <a:ext uri="{FF2B5EF4-FFF2-40B4-BE49-F238E27FC236}">
                    <a16:creationId xmlns:a16="http://schemas.microsoft.com/office/drawing/2014/main" id="{F8C39369-3F76-4DC3-99B5-D461C2D544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740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" name="Line 211">
              <a:extLst>
                <a:ext uri="{FF2B5EF4-FFF2-40B4-BE49-F238E27FC236}">
                  <a16:creationId xmlns:a16="http://schemas.microsoft.com/office/drawing/2014/main" id="{C8E717EC-FE5E-4BC2-A73D-8A7061BA43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63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212">
              <a:extLst>
                <a:ext uri="{FF2B5EF4-FFF2-40B4-BE49-F238E27FC236}">
                  <a16:creationId xmlns:a16="http://schemas.microsoft.com/office/drawing/2014/main" id="{F28FDD1F-A4F2-4FB4-BBD6-FA9595E59E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000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213">
              <a:extLst>
                <a:ext uri="{FF2B5EF4-FFF2-40B4-BE49-F238E27FC236}">
                  <a16:creationId xmlns:a16="http://schemas.microsoft.com/office/drawing/2014/main" id="{43EB563E-AA2E-43EF-9903-BF3A6759D65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37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214">
              <a:extLst>
                <a:ext uri="{FF2B5EF4-FFF2-40B4-BE49-F238E27FC236}">
                  <a16:creationId xmlns:a16="http://schemas.microsoft.com/office/drawing/2014/main" id="{9A4F8934-798F-4AC6-8A97-08FF098429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74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215">
              <a:extLst>
                <a:ext uri="{FF2B5EF4-FFF2-40B4-BE49-F238E27FC236}">
                  <a16:creationId xmlns:a16="http://schemas.microsoft.com/office/drawing/2014/main" id="{6AF01572-F1B9-4237-B332-CE6596E942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411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216">
              <a:extLst>
                <a:ext uri="{FF2B5EF4-FFF2-40B4-BE49-F238E27FC236}">
                  <a16:creationId xmlns:a16="http://schemas.microsoft.com/office/drawing/2014/main" id="{D1B9F7E4-5AC9-4BB7-8988-4AE24C862D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48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217">
              <a:extLst>
                <a:ext uri="{FF2B5EF4-FFF2-40B4-BE49-F238E27FC236}">
                  <a16:creationId xmlns:a16="http://schemas.microsoft.com/office/drawing/2014/main" id="{4BD899D3-3062-4D85-85A2-CB1747252F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685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218">
              <a:extLst>
                <a:ext uri="{FF2B5EF4-FFF2-40B4-BE49-F238E27FC236}">
                  <a16:creationId xmlns:a16="http://schemas.microsoft.com/office/drawing/2014/main" id="{35625F07-3616-4015-AFA2-E352B128AD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822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219">
              <a:extLst>
                <a:ext uri="{FF2B5EF4-FFF2-40B4-BE49-F238E27FC236}">
                  <a16:creationId xmlns:a16="http://schemas.microsoft.com/office/drawing/2014/main" id="{BC3079FF-A88E-4E7A-8C42-7957B054CE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59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220">
              <a:extLst>
                <a:ext uri="{FF2B5EF4-FFF2-40B4-BE49-F238E27FC236}">
                  <a16:creationId xmlns:a16="http://schemas.microsoft.com/office/drawing/2014/main" id="{2BAC5B6E-876F-4BC1-8C22-9A55C81854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96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221">
              <a:extLst>
                <a:ext uri="{FF2B5EF4-FFF2-40B4-BE49-F238E27FC236}">
                  <a16:creationId xmlns:a16="http://schemas.microsoft.com/office/drawing/2014/main" id="{821D5DCB-C372-439B-8CC0-84ECB96D03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233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222">
              <a:extLst>
                <a:ext uri="{FF2B5EF4-FFF2-40B4-BE49-F238E27FC236}">
                  <a16:creationId xmlns:a16="http://schemas.microsoft.com/office/drawing/2014/main" id="{18455142-D160-4390-9F33-D98BB92739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370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223">
              <a:extLst>
                <a:ext uri="{FF2B5EF4-FFF2-40B4-BE49-F238E27FC236}">
                  <a16:creationId xmlns:a16="http://schemas.microsoft.com/office/drawing/2014/main" id="{48BCD9EC-52DC-448A-B04F-6A7AEEC673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507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8" name="Text Box 225">
            <a:extLst>
              <a:ext uri="{FF2B5EF4-FFF2-40B4-BE49-F238E27FC236}">
                <a16:creationId xmlns:a16="http://schemas.microsoft.com/office/drawing/2014/main" id="{793D1DA4-E13C-4361-B7FF-40D8ADB2A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691" y="3055632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129" name="Text Box 226">
            <a:extLst>
              <a:ext uri="{FF2B5EF4-FFF2-40B4-BE49-F238E27FC236}">
                <a16:creationId xmlns:a16="http://schemas.microsoft.com/office/drawing/2014/main" id="{37051D01-C18D-44A0-95FE-9C77F3A74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598" y="4418353"/>
            <a:ext cx="296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-1</a:t>
            </a:r>
          </a:p>
        </p:txBody>
      </p:sp>
      <p:sp>
        <p:nvSpPr>
          <p:cNvPr id="130" name="Text Box 231">
            <a:extLst>
              <a:ext uri="{FF2B5EF4-FFF2-40B4-BE49-F238E27FC236}">
                <a16:creationId xmlns:a16="http://schemas.microsoft.com/office/drawing/2014/main" id="{237F5912-7F28-4B92-A0EF-AF459ECF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616" y="3773606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131" name="Text Box 232">
            <a:extLst>
              <a:ext uri="{FF2B5EF4-FFF2-40B4-BE49-F238E27FC236}">
                <a16:creationId xmlns:a16="http://schemas.microsoft.com/office/drawing/2014/main" id="{50BD45CE-62F7-4E6F-9E64-540407D0E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3353" y="4662606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latin typeface="Symbol" pitchFamily="18" charset="2"/>
              </a:rPr>
              <a:t>p</a:t>
            </a:r>
          </a:p>
        </p:txBody>
      </p:sp>
      <p:sp>
        <p:nvSpPr>
          <p:cNvPr id="132" name="Text Box 233">
            <a:extLst>
              <a:ext uri="{FF2B5EF4-FFF2-40B4-BE49-F238E27FC236}">
                <a16:creationId xmlns:a16="http://schemas.microsoft.com/office/drawing/2014/main" id="{68A2646A-3A61-455B-AE71-40781007B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1291" y="4664194"/>
            <a:ext cx="317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latin typeface="Symbol" pitchFamily="18" charset="2"/>
              </a:rPr>
              <a:t>2p</a:t>
            </a:r>
          </a:p>
        </p:txBody>
      </p:sp>
      <p:sp>
        <p:nvSpPr>
          <p:cNvPr id="133" name="Text Box 254">
            <a:extLst>
              <a:ext uri="{FF2B5EF4-FFF2-40B4-BE49-F238E27FC236}">
                <a16:creationId xmlns:a16="http://schemas.microsoft.com/office/drawing/2014/main" id="{D19CD043-E07D-45EF-8C17-FC4890B98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991" y="3090981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134" name="Text Box 255">
            <a:extLst>
              <a:ext uri="{FF2B5EF4-FFF2-40B4-BE49-F238E27FC236}">
                <a16:creationId xmlns:a16="http://schemas.microsoft.com/office/drawing/2014/main" id="{B332DC26-0EF4-45E9-8FAB-02A53A64C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128" y="4449881"/>
            <a:ext cx="296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-1</a:t>
            </a:r>
          </a:p>
        </p:txBody>
      </p:sp>
      <p:grpSp>
        <p:nvGrpSpPr>
          <p:cNvPr id="135" name="Group 261">
            <a:extLst>
              <a:ext uri="{FF2B5EF4-FFF2-40B4-BE49-F238E27FC236}">
                <a16:creationId xmlns:a16="http://schemas.microsoft.com/office/drawing/2014/main" id="{8D01CE0B-1DBB-401F-AA93-0E13E8E98B47}"/>
              </a:ext>
            </a:extLst>
          </p:cNvPr>
          <p:cNvGrpSpPr>
            <a:grpSpLocks/>
          </p:cNvGrpSpPr>
          <p:nvPr/>
        </p:nvGrpSpPr>
        <p:grpSpPr bwMode="auto">
          <a:xfrm>
            <a:off x="6326378" y="3362444"/>
            <a:ext cx="2609850" cy="417512"/>
            <a:chOff x="2972" y="2625"/>
            <a:chExt cx="1644" cy="263"/>
          </a:xfrm>
        </p:grpSpPr>
        <p:sp>
          <p:nvSpPr>
            <p:cNvPr id="136" name="Line 259">
              <a:extLst>
                <a:ext uri="{FF2B5EF4-FFF2-40B4-BE49-F238E27FC236}">
                  <a16:creationId xmlns:a16="http://schemas.microsoft.com/office/drawing/2014/main" id="{9E18819D-AF8D-42FA-A10A-08BB5CAA7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2" y="2888"/>
              <a:ext cx="164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260">
              <a:extLst>
                <a:ext uri="{FF2B5EF4-FFF2-40B4-BE49-F238E27FC236}">
                  <a16:creationId xmlns:a16="http://schemas.microsoft.com/office/drawing/2014/main" id="{C6B59461-7071-482B-891E-90467861F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2" y="2625"/>
              <a:ext cx="1644" cy="0"/>
            </a:xfrm>
            <a:prstGeom prst="line">
              <a:avLst/>
            </a:prstGeom>
            <a:noFill/>
            <a:ln w="28575">
              <a:solidFill>
                <a:srgbClr val="D00C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8" name="Rectangle 234">
            <a:extLst>
              <a:ext uri="{FF2B5EF4-FFF2-40B4-BE49-F238E27FC236}">
                <a16:creationId xmlns:a16="http://schemas.microsoft.com/office/drawing/2014/main" id="{CD0834AA-BB62-44FC-A87A-CE8706FD3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203" y="3175119"/>
            <a:ext cx="2651125" cy="14398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139" name="Group 235">
            <a:extLst>
              <a:ext uri="{FF2B5EF4-FFF2-40B4-BE49-F238E27FC236}">
                <a16:creationId xmlns:a16="http://schemas.microsoft.com/office/drawing/2014/main" id="{A813F8D1-5E6D-4F6D-8F8E-7E50F9B0FB64}"/>
              </a:ext>
            </a:extLst>
          </p:cNvPr>
          <p:cNvGrpSpPr>
            <a:grpSpLocks/>
          </p:cNvGrpSpPr>
          <p:nvPr/>
        </p:nvGrpSpPr>
        <p:grpSpPr bwMode="auto">
          <a:xfrm>
            <a:off x="6264466" y="3075106"/>
            <a:ext cx="2719387" cy="1643063"/>
            <a:chOff x="3335" y="883"/>
            <a:chExt cx="1713" cy="1035"/>
          </a:xfrm>
        </p:grpSpPr>
        <p:grpSp>
          <p:nvGrpSpPr>
            <p:cNvPr id="140" name="Group 236">
              <a:extLst>
                <a:ext uri="{FF2B5EF4-FFF2-40B4-BE49-F238E27FC236}">
                  <a16:creationId xmlns:a16="http://schemas.microsoft.com/office/drawing/2014/main" id="{26BE3BE2-3FCE-49CC-819E-CA81C4F68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5" y="970"/>
              <a:ext cx="1713" cy="859"/>
              <a:chOff x="265" y="1202"/>
              <a:chExt cx="1082" cy="538"/>
            </a:xfrm>
          </p:grpSpPr>
          <p:sp>
            <p:nvSpPr>
              <p:cNvPr id="154" name="Line 237">
                <a:extLst>
                  <a:ext uri="{FF2B5EF4-FFF2-40B4-BE49-F238E27FC236}">
                    <a16:creationId xmlns:a16="http://schemas.microsoft.com/office/drawing/2014/main" id="{B2BCD4CA-ECE5-4892-BFDA-C4B426B71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202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238">
                <a:extLst>
                  <a:ext uri="{FF2B5EF4-FFF2-40B4-BE49-F238E27FC236}">
                    <a16:creationId xmlns:a16="http://schemas.microsoft.com/office/drawing/2014/main" id="{56A11AE8-94EE-4838-ADF4-C2313CF9B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471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239">
                <a:extLst>
                  <a:ext uri="{FF2B5EF4-FFF2-40B4-BE49-F238E27FC236}">
                    <a16:creationId xmlns:a16="http://schemas.microsoft.com/office/drawing/2014/main" id="{E0859996-F9BA-456B-8E6D-6700CB78E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740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1" name="Line 240">
              <a:extLst>
                <a:ext uri="{FF2B5EF4-FFF2-40B4-BE49-F238E27FC236}">
                  <a16:creationId xmlns:a16="http://schemas.microsoft.com/office/drawing/2014/main" id="{7F9AFEA9-06B3-4377-AA5F-9968E4EF3D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63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241">
              <a:extLst>
                <a:ext uri="{FF2B5EF4-FFF2-40B4-BE49-F238E27FC236}">
                  <a16:creationId xmlns:a16="http://schemas.microsoft.com/office/drawing/2014/main" id="{1028328A-55A3-44B7-9AF3-B427577FF2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000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242">
              <a:extLst>
                <a:ext uri="{FF2B5EF4-FFF2-40B4-BE49-F238E27FC236}">
                  <a16:creationId xmlns:a16="http://schemas.microsoft.com/office/drawing/2014/main" id="{B01E8130-BCF7-4484-AA2D-58B6B855C7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37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243">
              <a:extLst>
                <a:ext uri="{FF2B5EF4-FFF2-40B4-BE49-F238E27FC236}">
                  <a16:creationId xmlns:a16="http://schemas.microsoft.com/office/drawing/2014/main" id="{E5D0E236-10B1-47DD-A0DB-910919FC81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74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244">
              <a:extLst>
                <a:ext uri="{FF2B5EF4-FFF2-40B4-BE49-F238E27FC236}">
                  <a16:creationId xmlns:a16="http://schemas.microsoft.com/office/drawing/2014/main" id="{63B4362E-C02F-4511-9EA2-AD3289681C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411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245">
              <a:extLst>
                <a:ext uri="{FF2B5EF4-FFF2-40B4-BE49-F238E27FC236}">
                  <a16:creationId xmlns:a16="http://schemas.microsoft.com/office/drawing/2014/main" id="{0E99DF61-06A7-447E-962A-09331BB1257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48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246">
              <a:extLst>
                <a:ext uri="{FF2B5EF4-FFF2-40B4-BE49-F238E27FC236}">
                  <a16:creationId xmlns:a16="http://schemas.microsoft.com/office/drawing/2014/main" id="{E10479B4-AD5B-4743-92AA-64AFF31CF1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685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247">
              <a:extLst>
                <a:ext uri="{FF2B5EF4-FFF2-40B4-BE49-F238E27FC236}">
                  <a16:creationId xmlns:a16="http://schemas.microsoft.com/office/drawing/2014/main" id="{25533E43-C064-4B5E-86C1-90B96622021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822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248">
              <a:extLst>
                <a:ext uri="{FF2B5EF4-FFF2-40B4-BE49-F238E27FC236}">
                  <a16:creationId xmlns:a16="http://schemas.microsoft.com/office/drawing/2014/main" id="{5798A660-666F-43B2-B986-00549B338E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59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249">
              <a:extLst>
                <a:ext uri="{FF2B5EF4-FFF2-40B4-BE49-F238E27FC236}">
                  <a16:creationId xmlns:a16="http://schemas.microsoft.com/office/drawing/2014/main" id="{0A9F3C37-9BB8-4E16-92ED-765A756B08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96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250">
              <a:extLst>
                <a:ext uri="{FF2B5EF4-FFF2-40B4-BE49-F238E27FC236}">
                  <a16:creationId xmlns:a16="http://schemas.microsoft.com/office/drawing/2014/main" id="{41F5B020-0D15-4671-A3CF-19E8F825BD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233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251">
              <a:extLst>
                <a:ext uri="{FF2B5EF4-FFF2-40B4-BE49-F238E27FC236}">
                  <a16:creationId xmlns:a16="http://schemas.microsoft.com/office/drawing/2014/main" id="{B4259CDD-EBB9-40D0-8E6B-E3F747191C6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370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252">
              <a:extLst>
                <a:ext uri="{FF2B5EF4-FFF2-40B4-BE49-F238E27FC236}">
                  <a16:creationId xmlns:a16="http://schemas.microsoft.com/office/drawing/2014/main" id="{1C6998C7-C1ED-4E8F-8459-1DF717A5C2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507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7" name="Group 277">
            <a:extLst>
              <a:ext uri="{FF2B5EF4-FFF2-40B4-BE49-F238E27FC236}">
                <a16:creationId xmlns:a16="http://schemas.microsoft.com/office/drawing/2014/main" id="{DB897227-7BFA-464E-91CB-9C031862F7C1}"/>
              </a:ext>
            </a:extLst>
          </p:cNvPr>
          <p:cNvGrpSpPr>
            <a:grpSpLocks/>
          </p:cNvGrpSpPr>
          <p:nvPr/>
        </p:nvGrpSpPr>
        <p:grpSpPr bwMode="auto">
          <a:xfrm>
            <a:off x="7169695" y="2725460"/>
            <a:ext cx="933450" cy="366712"/>
            <a:chOff x="3291" y="2217"/>
            <a:chExt cx="588" cy="231"/>
          </a:xfrm>
        </p:grpSpPr>
        <p:sp>
          <p:nvSpPr>
            <p:cNvPr id="158" name="Text Box 275">
              <a:extLst>
                <a:ext uri="{FF2B5EF4-FFF2-40B4-BE49-F238E27FC236}">
                  <a16:creationId xmlns:a16="http://schemas.microsoft.com/office/drawing/2014/main" id="{B3468FE3-A45F-4BBB-9B8F-A080C41AF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2217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b="1">
                  <a:solidFill>
                    <a:schemeClr val="accent1"/>
                  </a:solidFill>
                  <a:latin typeface="Monotype Corsiva" pitchFamily="66" charset="0"/>
                </a:rPr>
                <a:t>d</a:t>
              </a:r>
              <a:endParaRPr lang="en-US" b="1">
                <a:solidFill>
                  <a:schemeClr val="accent1"/>
                </a:solidFill>
                <a:latin typeface="Monotype Corsiva" pitchFamily="66" charset="0"/>
              </a:endParaRPr>
            </a:p>
          </p:txBody>
        </p:sp>
        <p:sp>
          <p:nvSpPr>
            <p:cNvPr id="159" name="Text Box 276">
              <a:extLst>
                <a:ext uri="{FF2B5EF4-FFF2-40B4-BE49-F238E27FC236}">
                  <a16:creationId xmlns:a16="http://schemas.microsoft.com/office/drawing/2014/main" id="{5D71AF94-21D4-489C-AC91-5E4574C24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5" y="2217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b="1">
                  <a:solidFill>
                    <a:srgbClr val="D00C33"/>
                  </a:solidFill>
                  <a:latin typeface="Monotype Corsiva" pitchFamily="66" charset="0"/>
                </a:rPr>
                <a:t>q</a:t>
              </a:r>
              <a:endParaRPr lang="en-US" b="1">
                <a:solidFill>
                  <a:srgbClr val="D00C33"/>
                </a:solidFill>
                <a:latin typeface="Monotype Corsiva" pitchFamily="66" charset="0"/>
              </a:endParaRPr>
            </a:p>
          </p:txBody>
        </p:sp>
      </p:grpSp>
      <p:grpSp>
        <p:nvGrpSpPr>
          <p:cNvPr id="173" name="Group 268">
            <a:extLst>
              <a:ext uri="{FF2B5EF4-FFF2-40B4-BE49-F238E27FC236}">
                <a16:creationId xmlns:a16="http://schemas.microsoft.com/office/drawing/2014/main" id="{04896EA1-9F40-4903-8585-F5B5C81958A0}"/>
              </a:ext>
            </a:extLst>
          </p:cNvPr>
          <p:cNvGrpSpPr>
            <a:grpSpLocks/>
          </p:cNvGrpSpPr>
          <p:nvPr/>
        </p:nvGrpSpPr>
        <p:grpSpPr bwMode="auto">
          <a:xfrm>
            <a:off x="163793" y="2757406"/>
            <a:ext cx="2283004" cy="2414166"/>
            <a:chOff x="296" y="1197"/>
            <a:chExt cx="2067" cy="2067"/>
          </a:xfrm>
        </p:grpSpPr>
        <p:grpSp>
          <p:nvGrpSpPr>
            <p:cNvPr id="174" name="Group 160">
              <a:extLst>
                <a:ext uri="{FF2B5EF4-FFF2-40B4-BE49-F238E27FC236}">
                  <a16:creationId xmlns:a16="http://schemas.microsoft.com/office/drawing/2014/main" id="{94E8A8C8-E807-4AEB-8EC3-F0E595687017}"/>
                </a:ext>
              </a:extLst>
            </p:cNvPr>
            <p:cNvGrpSpPr>
              <a:grpSpLocks/>
            </p:cNvGrpSpPr>
            <p:nvPr/>
          </p:nvGrpSpPr>
          <p:grpSpPr bwMode="auto">
            <a:xfrm rot="9142461">
              <a:off x="296" y="1197"/>
              <a:ext cx="2067" cy="2067"/>
              <a:chOff x="558" y="723"/>
              <a:chExt cx="2067" cy="2067"/>
            </a:xfrm>
          </p:grpSpPr>
          <p:sp>
            <p:nvSpPr>
              <p:cNvPr id="184" name="Line 156">
                <a:extLst>
                  <a:ext uri="{FF2B5EF4-FFF2-40B4-BE49-F238E27FC236}">
                    <a16:creationId xmlns:a16="http://schemas.microsoft.com/office/drawing/2014/main" id="{6E817369-6A17-4A91-BA98-F844A51257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1" y="723"/>
                <a:ext cx="0" cy="20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157">
                <a:extLst>
                  <a:ext uri="{FF2B5EF4-FFF2-40B4-BE49-F238E27FC236}">
                    <a16:creationId xmlns:a16="http://schemas.microsoft.com/office/drawing/2014/main" id="{76F3CE08-A1EF-4D98-939E-137F05543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592" y="723"/>
                <a:ext cx="0" cy="20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5" name="Group 155">
              <a:extLst>
                <a:ext uri="{FF2B5EF4-FFF2-40B4-BE49-F238E27FC236}">
                  <a16:creationId xmlns:a16="http://schemas.microsoft.com/office/drawing/2014/main" id="{31A01A43-E932-4AD2-9018-39FB5C631CD7}"/>
                </a:ext>
              </a:extLst>
            </p:cNvPr>
            <p:cNvGrpSpPr>
              <a:grpSpLocks/>
            </p:cNvGrpSpPr>
            <p:nvPr/>
          </p:nvGrpSpPr>
          <p:grpSpPr bwMode="auto">
            <a:xfrm rot="9142461">
              <a:off x="1152" y="2114"/>
              <a:ext cx="403" cy="617"/>
              <a:chOff x="1346" y="1380"/>
              <a:chExt cx="403" cy="617"/>
            </a:xfrm>
          </p:grpSpPr>
          <p:grpSp>
            <p:nvGrpSpPr>
              <p:cNvPr id="176" name="Group 82">
                <a:extLst>
                  <a:ext uri="{FF2B5EF4-FFF2-40B4-BE49-F238E27FC236}">
                    <a16:creationId xmlns:a16="http://schemas.microsoft.com/office/drawing/2014/main" id="{AD3302D7-E6E9-42E7-961A-0618DDD1EE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1" y="1486"/>
                <a:ext cx="204" cy="384"/>
                <a:chOff x="2685" y="1210"/>
                <a:chExt cx="282" cy="530"/>
              </a:xfrm>
            </p:grpSpPr>
            <p:sp>
              <p:nvSpPr>
                <p:cNvPr id="182" name="Line 83">
                  <a:extLst>
                    <a:ext uri="{FF2B5EF4-FFF2-40B4-BE49-F238E27FC236}">
                      <a16:creationId xmlns:a16="http://schemas.microsoft.com/office/drawing/2014/main" id="{936AAD57-D4B0-4B45-A753-E083756D33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67" y="1212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Line 84">
                  <a:extLst>
                    <a:ext uri="{FF2B5EF4-FFF2-40B4-BE49-F238E27FC236}">
                      <a16:creationId xmlns:a16="http://schemas.microsoft.com/office/drawing/2014/main" id="{4382FFA2-01FA-48BF-A274-5DC21EA601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26" y="1069"/>
                  <a:ext cx="0" cy="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7" name="Line 85">
                <a:extLst>
                  <a:ext uri="{FF2B5EF4-FFF2-40B4-BE49-F238E27FC236}">
                    <a16:creationId xmlns:a16="http://schemas.microsoft.com/office/drawing/2014/main" id="{BD07C321-0F91-4FC1-A9E8-DFBB4AFDF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3597" flipV="1">
                <a:off x="1482" y="1476"/>
                <a:ext cx="203" cy="3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Line 86">
                <a:extLst>
                  <a:ext uri="{FF2B5EF4-FFF2-40B4-BE49-F238E27FC236}">
                    <a16:creationId xmlns:a16="http://schemas.microsoft.com/office/drawing/2014/main" id="{BCA27038-7780-4112-8FA5-383B17603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7" y="1869"/>
                <a:ext cx="209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87">
                <a:extLst>
                  <a:ext uri="{FF2B5EF4-FFF2-40B4-BE49-F238E27FC236}">
                    <a16:creationId xmlns:a16="http://schemas.microsoft.com/office/drawing/2014/main" id="{3242B380-1B44-4A3F-938D-3646CF598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1" y="1483"/>
                <a:ext cx="0" cy="388"/>
              </a:xfrm>
              <a:prstGeom prst="line">
                <a:avLst/>
              </a:prstGeom>
              <a:noFill/>
              <a:ln w="19050">
                <a:solidFill>
                  <a:srgbClr val="D00C33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Text Box 88">
                <a:extLst>
                  <a:ext uri="{FF2B5EF4-FFF2-40B4-BE49-F238E27FC236}">
                    <a16:creationId xmlns:a16="http://schemas.microsoft.com/office/drawing/2014/main" id="{A9F4588D-7288-4BC4-98AD-6BA47B7C3C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9" y="1843"/>
                <a:ext cx="16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dirty="0">
                    <a:latin typeface="Monotype Corsiva" pitchFamily="66" charset="0"/>
                  </a:rPr>
                  <a:t>i</a:t>
                </a:r>
                <a:r>
                  <a:rPr lang="en-US" sz="1000" baseline="-25000" dirty="0">
                    <a:latin typeface="Monotype Corsiva" pitchFamily="66" charset="0"/>
                  </a:rPr>
                  <a:t>d</a:t>
                </a:r>
              </a:p>
            </p:txBody>
          </p:sp>
          <p:sp>
            <p:nvSpPr>
              <p:cNvPr id="181" name="Text Box 89">
                <a:extLst>
                  <a:ext uri="{FF2B5EF4-FFF2-40B4-BE49-F238E27FC236}">
                    <a16:creationId xmlns:a16="http://schemas.microsoft.com/office/drawing/2014/main" id="{ADDAE0FA-929D-455B-BC00-9FFA0CCF67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6" y="1380"/>
                <a:ext cx="15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Monotype Corsiva" pitchFamily="66" charset="0"/>
                  </a:rPr>
                  <a:t>i</a:t>
                </a:r>
                <a:r>
                  <a:rPr lang="en-US" sz="1000" baseline="-25000">
                    <a:latin typeface="Monotype Corsiva" pitchFamily="66" charset="0"/>
                  </a:rPr>
                  <a:t>q</a:t>
                </a:r>
              </a:p>
            </p:txBody>
          </p:sp>
        </p:grp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8C9B0484-F092-489C-8B50-87F538EE5924}"/>
              </a:ext>
            </a:extLst>
          </p:cNvPr>
          <p:cNvSpPr/>
          <p:nvPr/>
        </p:nvSpPr>
        <p:spPr>
          <a:xfrm>
            <a:off x="224206" y="1783732"/>
            <a:ext cx="26003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Transformada Inversa de Park</a:t>
            </a:r>
          </a:p>
        </p:txBody>
      </p:sp>
    </p:spTree>
    <p:extLst>
      <p:ext uri="{BB962C8B-B14F-4D97-AF65-F5344CB8AC3E}">
        <p14:creationId xmlns:p14="http://schemas.microsoft.com/office/powerpoint/2010/main" val="175963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16667E-6 0.00489 C 0.03838 -0.00553 0.06338 -0.05576 0.05574 -0.10599 C 0.0481 -0.15645 0.01043 -0.18747 -0.02778 -0.17729 C -0.06649 -0.16571 -0.0908 -0.11872 -0.08316 -0.06849 C -0.07534 -0.01803 -0.03837 0.01531 9.16667E-6 0.00489 Z " pathEditMode="fixed" rAng="-686960" ptsTypes="fffff">
                                      <p:cBhvr>
                                        <p:cTn id="6" dur="4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" y="-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0.29444 -2.22222E-6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0.29444 -2.22222E-6 " pathEditMode="relative" rAng="0" ptsTypes="AA">
                                      <p:cBhvr>
                                        <p:cTn id="10" dur="4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4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9" grpId="0" animBg="1"/>
      <p:bldP spid="13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3.3 Controle Vetorial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C1D9FB-6431-41C6-9B32-40ED1C703D31}"/>
              </a:ext>
            </a:extLst>
          </p:cNvPr>
          <p:cNvSpPr txBox="1"/>
          <p:nvPr/>
        </p:nvSpPr>
        <p:spPr>
          <a:xfrm>
            <a:off x="203725" y="901050"/>
            <a:ext cx="21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Transformada de Clarke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CD640270-1DE6-4B15-B18D-FDC3C6CC6452}"/>
                  </a:ext>
                </a:extLst>
              </p:cNvPr>
              <p:cNvSpPr/>
              <p:nvPr/>
            </p:nvSpPr>
            <p:spPr>
              <a:xfrm>
                <a:off x="112880" y="1294485"/>
                <a:ext cx="2498056" cy="6263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CD640270-1DE6-4B15-B18D-FDC3C6CC6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80" y="1294485"/>
                <a:ext cx="2498056" cy="626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DCAA833-416F-4E64-A3A7-FBA76355D4D6}"/>
                  </a:ext>
                </a:extLst>
              </p:cNvPr>
              <p:cNvSpPr/>
              <p:nvPr/>
            </p:nvSpPr>
            <p:spPr>
              <a:xfrm>
                <a:off x="265496" y="2202264"/>
                <a:ext cx="2229648" cy="777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DCAA833-416F-4E64-A3A7-FBA76355D4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96" y="2202264"/>
                <a:ext cx="2229648" cy="7770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2" name="Group 7">
            <a:extLst>
              <a:ext uri="{FF2B5EF4-FFF2-40B4-BE49-F238E27FC236}">
                <a16:creationId xmlns:a16="http://schemas.microsoft.com/office/drawing/2014/main" id="{F4C12E9C-EDCB-4A72-A670-36688DDEB331}"/>
              </a:ext>
            </a:extLst>
          </p:cNvPr>
          <p:cNvGrpSpPr>
            <a:grpSpLocks/>
          </p:cNvGrpSpPr>
          <p:nvPr/>
        </p:nvGrpSpPr>
        <p:grpSpPr bwMode="auto">
          <a:xfrm>
            <a:off x="2503446" y="2505075"/>
            <a:ext cx="2592387" cy="2543175"/>
            <a:chOff x="1073" y="711"/>
            <a:chExt cx="2879" cy="2879"/>
          </a:xfrm>
        </p:grpSpPr>
        <p:grpSp>
          <p:nvGrpSpPr>
            <p:cNvPr id="293" name="Group 8">
              <a:extLst>
                <a:ext uri="{FF2B5EF4-FFF2-40B4-BE49-F238E27FC236}">
                  <a16:creationId xmlns:a16="http://schemas.microsoft.com/office/drawing/2014/main" id="{850EB1D9-8D81-4FF6-A547-62C217D200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3" y="711"/>
              <a:ext cx="2879" cy="2879"/>
              <a:chOff x="2269" y="750"/>
              <a:chExt cx="2879" cy="2879"/>
            </a:xfrm>
          </p:grpSpPr>
          <p:sp>
            <p:nvSpPr>
              <p:cNvPr id="361" name="Oval 9">
                <a:extLst>
                  <a:ext uri="{FF2B5EF4-FFF2-40B4-BE49-F238E27FC236}">
                    <a16:creationId xmlns:a16="http://schemas.microsoft.com/office/drawing/2014/main" id="{69CA5CCD-7B64-4B4E-A27F-892D1D3A8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750"/>
                <a:ext cx="2879" cy="2879"/>
              </a:xfrm>
              <a:prstGeom prst="ellipse">
                <a:avLst/>
              </a:prstGeom>
              <a:solidFill>
                <a:srgbClr val="4E617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" name="Oval 10">
                <a:extLst>
                  <a:ext uri="{FF2B5EF4-FFF2-40B4-BE49-F238E27FC236}">
                    <a16:creationId xmlns:a16="http://schemas.microsoft.com/office/drawing/2014/main" id="{32B457F4-3CC9-4DCD-87A2-49A56340B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" y="1326"/>
                <a:ext cx="1727" cy="172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4" name="Group 11">
              <a:extLst>
                <a:ext uri="{FF2B5EF4-FFF2-40B4-BE49-F238E27FC236}">
                  <a16:creationId xmlns:a16="http://schemas.microsoft.com/office/drawing/2014/main" id="{D719C786-07D6-47C2-BEFA-7E001601C5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4" y="902"/>
              <a:ext cx="2498" cy="2498"/>
              <a:chOff x="1264" y="902"/>
              <a:chExt cx="2498" cy="2498"/>
            </a:xfrm>
          </p:grpSpPr>
          <p:grpSp>
            <p:nvGrpSpPr>
              <p:cNvPr id="295" name="Group 12">
                <a:extLst>
                  <a:ext uri="{FF2B5EF4-FFF2-40B4-BE49-F238E27FC236}">
                    <a16:creationId xmlns:a16="http://schemas.microsoft.com/office/drawing/2014/main" id="{E170EC17-C4FE-4CC4-BB6D-E856DDADDF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4" y="902"/>
                <a:ext cx="257" cy="2497"/>
                <a:chOff x="2384" y="902"/>
                <a:chExt cx="257" cy="2497"/>
              </a:xfrm>
            </p:grpSpPr>
            <p:grpSp>
              <p:nvGrpSpPr>
                <p:cNvPr id="355" name="Group 13">
                  <a:extLst>
                    <a:ext uri="{FF2B5EF4-FFF2-40B4-BE49-F238E27FC236}">
                      <a16:creationId xmlns:a16="http://schemas.microsoft.com/office/drawing/2014/main" id="{50327176-D8DF-4073-9E1C-9F82DC3094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7" cy="2497"/>
                  <a:chOff x="2372" y="884"/>
                  <a:chExt cx="257" cy="2497"/>
                </a:xfrm>
              </p:grpSpPr>
              <p:sp>
                <p:nvSpPr>
                  <p:cNvPr id="359" name="AutoShape 14">
                    <a:extLst>
                      <a:ext uri="{FF2B5EF4-FFF2-40B4-BE49-F238E27FC236}">
                        <a16:creationId xmlns:a16="http://schemas.microsoft.com/office/drawing/2014/main" id="{77D542E6-59CC-4AD5-9CA3-78F6B0F9D8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2" y="884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0" name="AutoShape 15">
                    <a:extLst>
                      <a:ext uri="{FF2B5EF4-FFF2-40B4-BE49-F238E27FC236}">
                        <a16:creationId xmlns:a16="http://schemas.microsoft.com/office/drawing/2014/main" id="{C68CFFC9-7188-4442-B142-50F51A745C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373" y="3061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6" name="Group 16">
                  <a:extLst>
                    <a:ext uri="{FF2B5EF4-FFF2-40B4-BE49-F238E27FC236}">
                      <a16:creationId xmlns:a16="http://schemas.microsoft.com/office/drawing/2014/main" id="{7752A56D-EEFF-4DA3-A2D8-CCEE9A9C3F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4" y="1158"/>
                  <a:ext cx="57" cy="1985"/>
                  <a:chOff x="2484" y="1156"/>
                  <a:chExt cx="57" cy="1985"/>
                </a:xfrm>
              </p:grpSpPr>
              <p:sp>
                <p:nvSpPr>
                  <p:cNvPr id="357" name="Rectangle 17">
                    <a:extLst>
                      <a:ext uri="{FF2B5EF4-FFF2-40B4-BE49-F238E27FC236}">
                        <a16:creationId xmlns:a16="http://schemas.microsoft.com/office/drawing/2014/main" id="{53B40B53-5160-4F34-A853-4382874CE8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1156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8" name="Rectangle 18">
                    <a:extLst>
                      <a:ext uri="{FF2B5EF4-FFF2-40B4-BE49-F238E27FC236}">
                        <a16:creationId xmlns:a16="http://schemas.microsoft.com/office/drawing/2014/main" id="{8C0AEEFE-519A-4631-B19F-A08FA0A365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3001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6" name="Group 19">
                <a:extLst>
                  <a:ext uri="{FF2B5EF4-FFF2-40B4-BE49-F238E27FC236}">
                    <a16:creationId xmlns:a16="http://schemas.microsoft.com/office/drawing/2014/main" id="{28986653-1152-49A3-BA8F-2E3D558B81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200000">
                <a:off x="2385" y="903"/>
                <a:ext cx="257" cy="2497"/>
                <a:chOff x="2384" y="902"/>
                <a:chExt cx="257" cy="2497"/>
              </a:xfrm>
            </p:grpSpPr>
            <p:grpSp>
              <p:nvGrpSpPr>
                <p:cNvPr id="349" name="Group 20">
                  <a:extLst>
                    <a:ext uri="{FF2B5EF4-FFF2-40B4-BE49-F238E27FC236}">
                      <a16:creationId xmlns:a16="http://schemas.microsoft.com/office/drawing/2014/main" id="{91529014-5578-4C40-B919-CDC76F58EC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7" cy="2497"/>
                  <a:chOff x="2372" y="884"/>
                  <a:chExt cx="257" cy="2497"/>
                </a:xfrm>
              </p:grpSpPr>
              <p:sp>
                <p:nvSpPr>
                  <p:cNvPr id="353" name="AutoShape 21">
                    <a:extLst>
                      <a:ext uri="{FF2B5EF4-FFF2-40B4-BE49-F238E27FC236}">
                        <a16:creationId xmlns:a16="http://schemas.microsoft.com/office/drawing/2014/main" id="{784130D1-CED1-4651-BA0A-FD236634C0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2" y="884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4" name="AutoShape 22">
                    <a:extLst>
                      <a:ext uri="{FF2B5EF4-FFF2-40B4-BE49-F238E27FC236}">
                        <a16:creationId xmlns:a16="http://schemas.microsoft.com/office/drawing/2014/main" id="{7D531331-7DBC-4055-A139-7B031CF361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373" y="3061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0" name="Group 23">
                  <a:extLst>
                    <a:ext uri="{FF2B5EF4-FFF2-40B4-BE49-F238E27FC236}">
                      <a16:creationId xmlns:a16="http://schemas.microsoft.com/office/drawing/2014/main" id="{9DA41082-3538-4B0A-A70C-B6340C586E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4" y="1158"/>
                  <a:ext cx="57" cy="1985"/>
                  <a:chOff x="2484" y="1156"/>
                  <a:chExt cx="57" cy="1985"/>
                </a:xfrm>
              </p:grpSpPr>
              <p:sp>
                <p:nvSpPr>
                  <p:cNvPr id="351" name="Rectangle 24">
                    <a:extLst>
                      <a:ext uri="{FF2B5EF4-FFF2-40B4-BE49-F238E27FC236}">
                        <a16:creationId xmlns:a16="http://schemas.microsoft.com/office/drawing/2014/main" id="{CA0212B7-BC76-4633-BDB1-1B627C2DE8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1156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2" name="Rectangle 25">
                    <a:extLst>
                      <a:ext uri="{FF2B5EF4-FFF2-40B4-BE49-F238E27FC236}">
                        <a16:creationId xmlns:a16="http://schemas.microsoft.com/office/drawing/2014/main" id="{4BD64E94-4660-4C16-9467-4646CC5EB8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3001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7" name="Group 26">
                <a:extLst>
                  <a:ext uri="{FF2B5EF4-FFF2-40B4-BE49-F238E27FC236}">
                    <a16:creationId xmlns:a16="http://schemas.microsoft.com/office/drawing/2014/main" id="{933C5E81-77D1-4502-9FD6-FEFAF4BC4D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400000">
                <a:off x="2384" y="902"/>
                <a:ext cx="257" cy="2497"/>
                <a:chOff x="2384" y="902"/>
                <a:chExt cx="257" cy="2497"/>
              </a:xfrm>
            </p:grpSpPr>
            <p:grpSp>
              <p:nvGrpSpPr>
                <p:cNvPr id="343" name="Group 27">
                  <a:extLst>
                    <a:ext uri="{FF2B5EF4-FFF2-40B4-BE49-F238E27FC236}">
                      <a16:creationId xmlns:a16="http://schemas.microsoft.com/office/drawing/2014/main" id="{AB0FD72F-6844-4BBD-9E41-8195432321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7" cy="2497"/>
                  <a:chOff x="2372" y="884"/>
                  <a:chExt cx="257" cy="2497"/>
                </a:xfrm>
              </p:grpSpPr>
              <p:sp>
                <p:nvSpPr>
                  <p:cNvPr id="347" name="AutoShape 28">
                    <a:extLst>
                      <a:ext uri="{FF2B5EF4-FFF2-40B4-BE49-F238E27FC236}">
                        <a16:creationId xmlns:a16="http://schemas.microsoft.com/office/drawing/2014/main" id="{6CA47E19-5879-4FD5-B055-8D91805921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2" y="884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" name="AutoShape 29">
                    <a:extLst>
                      <a:ext uri="{FF2B5EF4-FFF2-40B4-BE49-F238E27FC236}">
                        <a16:creationId xmlns:a16="http://schemas.microsoft.com/office/drawing/2014/main" id="{96F87A76-69A1-44B3-8A78-7526461439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373" y="3061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4" name="Group 30">
                  <a:extLst>
                    <a:ext uri="{FF2B5EF4-FFF2-40B4-BE49-F238E27FC236}">
                      <a16:creationId xmlns:a16="http://schemas.microsoft.com/office/drawing/2014/main" id="{90BDB824-76FE-453E-BE27-1AC0AED1B3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4" y="1158"/>
                  <a:ext cx="57" cy="1985"/>
                  <a:chOff x="2484" y="1156"/>
                  <a:chExt cx="57" cy="1985"/>
                </a:xfrm>
              </p:grpSpPr>
              <p:sp>
                <p:nvSpPr>
                  <p:cNvPr id="345" name="Rectangle 31">
                    <a:extLst>
                      <a:ext uri="{FF2B5EF4-FFF2-40B4-BE49-F238E27FC236}">
                        <a16:creationId xmlns:a16="http://schemas.microsoft.com/office/drawing/2014/main" id="{ADAFC01C-3421-49E0-93DD-E525055914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1156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6" name="Rectangle 32">
                    <a:extLst>
                      <a:ext uri="{FF2B5EF4-FFF2-40B4-BE49-F238E27FC236}">
                        <a16:creationId xmlns:a16="http://schemas.microsoft.com/office/drawing/2014/main" id="{AFF320BE-559D-410F-AEA1-E169BC39E8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3001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8" name="Group 33">
                <a:extLst>
                  <a:ext uri="{FF2B5EF4-FFF2-40B4-BE49-F238E27FC236}">
                    <a16:creationId xmlns:a16="http://schemas.microsoft.com/office/drawing/2014/main" id="{0D9BB0CC-2325-40F7-9847-E2577D1126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3600000">
                <a:off x="2384" y="903"/>
                <a:ext cx="257" cy="2497"/>
                <a:chOff x="2384" y="902"/>
                <a:chExt cx="257" cy="2497"/>
              </a:xfrm>
            </p:grpSpPr>
            <p:grpSp>
              <p:nvGrpSpPr>
                <p:cNvPr id="337" name="Group 34">
                  <a:extLst>
                    <a:ext uri="{FF2B5EF4-FFF2-40B4-BE49-F238E27FC236}">
                      <a16:creationId xmlns:a16="http://schemas.microsoft.com/office/drawing/2014/main" id="{A6C18A8B-2BDA-4C0D-A43A-F2D8869283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7" cy="2497"/>
                  <a:chOff x="2372" y="884"/>
                  <a:chExt cx="257" cy="2497"/>
                </a:xfrm>
              </p:grpSpPr>
              <p:sp>
                <p:nvSpPr>
                  <p:cNvPr id="341" name="AutoShape 35">
                    <a:extLst>
                      <a:ext uri="{FF2B5EF4-FFF2-40B4-BE49-F238E27FC236}">
                        <a16:creationId xmlns:a16="http://schemas.microsoft.com/office/drawing/2014/main" id="{C590AC23-8970-4C61-BBDF-AC7B716B89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2" y="884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2" name="AutoShape 36">
                    <a:extLst>
                      <a:ext uri="{FF2B5EF4-FFF2-40B4-BE49-F238E27FC236}">
                        <a16:creationId xmlns:a16="http://schemas.microsoft.com/office/drawing/2014/main" id="{59A2A691-7427-4124-AB3B-7DCEABBBA6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373" y="3061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8" name="Group 37">
                  <a:extLst>
                    <a:ext uri="{FF2B5EF4-FFF2-40B4-BE49-F238E27FC236}">
                      <a16:creationId xmlns:a16="http://schemas.microsoft.com/office/drawing/2014/main" id="{797FB854-D168-4A22-8A8D-65707BA954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4" y="1158"/>
                  <a:ext cx="57" cy="1985"/>
                  <a:chOff x="2484" y="1156"/>
                  <a:chExt cx="57" cy="1985"/>
                </a:xfrm>
              </p:grpSpPr>
              <p:sp>
                <p:nvSpPr>
                  <p:cNvPr id="339" name="Rectangle 38">
                    <a:extLst>
                      <a:ext uri="{FF2B5EF4-FFF2-40B4-BE49-F238E27FC236}">
                        <a16:creationId xmlns:a16="http://schemas.microsoft.com/office/drawing/2014/main" id="{B5C3542E-AEED-4110-99D6-5C20A68609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1156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0" name="Rectangle 39">
                    <a:extLst>
                      <a:ext uri="{FF2B5EF4-FFF2-40B4-BE49-F238E27FC236}">
                        <a16:creationId xmlns:a16="http://schemas.microsoft.com/office/drawing/2014/main" id="{894BB350-E952-4076-B579-4EE8812D95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3001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9" name="Group 40">
                <a:extLst>
                  <a:ext uri="{FF2B5EF4-FFF2-40B4-BE49-F238E27FC236}">
                    <a16:creationId xmlns:a16="http://schemas.microsoft.com/office/drawing/2014/main" id="{C2CE7C92-8794-402C-9DEB-233606E54E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4800000">
                <a:off x="2384" y="902"/>
                <a:ext cx="258" cy="2498"/>
                <a:chOff x="2384" y="902"/>
                <a:chExt cx="258" cy="2498"/>
              </a:xfrm>
            </p:grpSpPr>
            <p:grpSp>
              <p:nvGrpSpPr>
                <p:cNvPr id="307" name="Group 41">
                  <a:extLst>
                    <a:ext uri="{FF2B5EF4-FFF2-40B4-BE49-F238E27FC236}">
                      <a16:creationId xmlns:a16="http://schemas.microsoft.com/office/drawing/2014/main" id="{25FDA179-9EC0-496E-A793-54C7BFB066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8" cy="2498"/>
                  <a:chOff x="2384" y="902"/>
                  <a:chExt cx="258" cy="2498"/>
                </a:xfrm>
              </p:grpSpPr>
              <p:grpSp>
                <p:nvGrpSpPr>
                  <p:cNvPr id="323" name="Group 42">
                    <a:extLst>
                      <a:ext uri="{FF2B5EF4-FFF2-40B4-BE49-F238E27FC236}">
                        <a16:creationId xmlns:a16="http://schemas.microsoft.com/office/drawing/2014/main" id="{846FFEAA-E5A1-4ABA-909D-C6112A591A4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84" y="902"/>
                    <a:ext cx="257" cy="2497"/>
                    <a:chOff x="2384" y="902"/>
                    <a:chExt cx="257" cy="2497"/>
                  </a:xfrm>
                </p:grpSpPr>
                <p:grpSp>
                  <p:nvGrpSpPr>
                    <p:cNvPr id="331" name="Group 43">
                      <a:extLst>
                        <a:ext uri="{FF2B5EF4-FFF2-40B4-BE49-F238E27FC236}">
                          <a16:creationId xmlns:a16="http://schemas.microsoft.com/office/drawing/2014/main" id="{ED0992C1-CB28-4203-805F-F3BCD53EA83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4" y="902"/>
                      <a:ext cx="257" cy="2497"/>
                      <a:chOff x="2372" y="884"/>
                      <a:chExt cx="257" cy="2497"/>
                    </a:xfrm>
                  </p:grpSpPr>
                  <p:sp>
                    <p:nvSpPr>
                      <p:cNvPr id="335" name="AutoShape 44">
                        <a:extLst>
                          <a:ext uri="{FF2B5EF4-FFF2-40B4-BE49-F238E27FC236}">
                            <a16:creationId xmlns:a16="http://schemas.microsoft.com/office/drawing/2014/main" id="{F43AC561-9F0C-4E09-81BB-C4AF45BD594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72" y="884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36" name="AutoShape 45">
                        <a:extLst>
                          <a:ext uri="{FF2B5EF4-FFF2-40B4-BE49-F238E27FC236}">
                            <a16:creationId xmlns:a16="http://schemas.microsoft.com/office/drawing/2014/main" id="{6C0B2D44-95F6-4878-B01B-303A06DB218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373" y="3061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32" name="Group 46">
                      <a:extLst>
                        <a:ext uri="{FF2B5EF4-FFF2-40B4-BE49-F238E27FC236}">
                          <a16:creationId xmlns:a16="http://schemas.microsoft.com/office/drawing/2014/main" id="{78F3577D-8522-48FF-8414-59C9CF571E5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84" y="1158"/>
                      <a:ext cx="57" cy="1985"/>
                      <a:chOff x="2484" y="1156"/>
                      <a:chExt cx="57" cy="1985"/>
                    </a:xfrm>
                  </p:grpSpPr>
                  <p:sp>
                    <p:nvSpPr>
                      <p:cNvPr id="333" name="Rectangle 47">
                        <a:extLst>
                          <a:ext uri="{FF2B5EF4-FFF2-40B4-BE49-F238E27FC236}">
                            <a16:creationId xmlns:a16="http://schemas.microsoft.com/office/drawing/2014/main" id="{674B5940-E8F5-4884-8654-79D2B8F6692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4" y="1156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34" name="Rectangle 48">
                        <a:extLst>
                          <a:ext uri="{FF2B5EF4-FFF2-40B4-BE49-F238E27FC236}">
                            <a16:creationId xmlns:a16="http://schemas.microsoft.com/office/drawing/2014/main" id="{F39B3D68-37C6-4286-8D70-5FE04E20A58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5" y="3001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24" name="Group 49">
                    <a:extLst>
                      <a:ext uri="{FF2B5EF4-FFF2-40B4-BE49-F238E27FC236}">
                        <a16:creationId xmlns:a16="http://schemas.microsoft.com/office/drawing/2014/main" id="{10730BF4-A5A5-45EF-9168-C464F954D08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200000">
                    <a:off x="2385" y="903"/>
                    <a:ext cx="257" cy="2497"/>
                    <a:chOff x="2384" y="902"/>
                    <a:chExt cx="257" cy="2497"/>
                  </a:xfrm>
                </p:grpSpPr>
                <p:grpSp>
                  <p:nvGrpSpPr>
                    <p:cNvPr id="325" name="Group 50">
                      <a:extLst>
                        <a:ext uri="{FF2B5EF4-FFF2-40B4-BE49-F238E27FC236}">
                          <a16:creationId xmlns:a16="http://schemas.microsoft.com/office/drawing/2014/main" id="{FA086DF2-E7B2-424A-80E0-1216F052A1A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4" y="902"/>
                      <a:ext cx="257" cy="2497"/>
                      <a:chOff x="2372" y="884"/>
                      <a:chExt cx="257" cy="2497"/>
                    </a:xfrm>
                  </p:grpSpPr>
                  <p:sp>
                    <p:nvSpPr>
                      <p:cNvPr id="329" name="AutoShape 51">
                        <a:extLst>
                          <a:ext uri="{FF2B5EF4-FFF2-40B4-BE49-F238E27FC236}">
                            <a16:creationId xmlns:a16="http://schemas.microsoft.com/office/drawing/2014/main" id="{9534E689-27DC-49D8-AEC5-A6E99794B25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72" y="884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30" name="AutoShape 52">
                        <a:extLst>
                          <a:ext uri="{FF2B5EF4-FFF2-40B4-BE49-F238E27FC236}">
                            <a16:creationId xmlns:a16="http://schemas.microsoft.com/office/drawing/2014/main" id="{DA435592-B402-491A-A393-FD35D8A3EA1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373" y="3061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26" name="Group 53">
                      <a:extLst>
                        <a:ext uri="{FF2B5EF4-FFF2-40B4-BE49-F238E27FC236}">
                          <a16:creationId xmlns:a16="http://schemas.microsoft.com/office/drawing/2014/main" id="{0855F5A7-E6FA-4639-B72C-828530F6944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84" y="1158"/>
                      <a:ext cx="57" cy="1985"/>
                      <a:chOff x="2484" y="1156"/>
                      <a:chExt cx="57" cy="1985"/>
                    </a:xfrm>
                  </p:grpSpPr>
                  <p:sp>
                    <p:nvSpPr>
                      <p:cNvPr id="327" name="Rectangle 54">
                        <a:extLst>
                          <a:ext uri="{FF2B5EF4-FFF2-40B4-BE49-F238E27FC236}">
                            <a16:creationId xmlns:a16="http://schemas.microsoft.com/office/drawing/2014/main" id="{1BBBBB8D-87C1-42EE-8AA9-FBD6F5AB30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4" y="1156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" name="Rectangle 55">
                        <a:extLst>
                          <a:ext uri="{FF2B5EF4-FFF2-40B4-BE49-F238E27FC236}">
                            <a16:creationId xmlns:a16="http://schemas.microsoft.com/office/drawing/2014/main" id="{5AD5442D-3740-4AA7-A733-0C2442D081F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5" y="3001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308" name="Group 56">
                  <a:extLst>
                    <a:ext uri="{FF2B5EF4-FFF2-40B4-BE49-F238E27FC236}">
                      <a16:creationId xmlns:a16="http://schemas.microsoft.com/office/drawing/2014/main" id="{04F44CC6-01C3-4DCC-8F68-BE25C1B27E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2400000">
                  <a:off x="2384" y="902"/>
                  <a:ext cx="258" cy="2498"/>
                  <a:chOff x="2384" y="902"/>
                  <a:chExt cx="258" cy="2498"/>
                </a:xfrm>
              </p:grpSpPr>
              <p:grpSp>
                <p:nvGrpSpPr>
                  <p:cNvPr id="309" name="Group 57">
                    <a:extLst>
                      <a:ext uri="{FF2B5EF4-FFF2-40B4-BE49-F238E27FC236}">
                        <a16:creationId xmlns:a16="http://schemas.microsoft.com/office/drawing/2014/main" id="{DD7DE1A7-0F16-4751-8E6E-5C8EE02F8F6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84" y="902"/>
                    <a:ext cx="257" cy="2497"/>
                    <a:chOff x="2384" y="902"/>
                    <a:chExt cx="257" cy="2497"/>
                  </a:xfrm>
                </p:grpSpPr>
                <p:grpSp>
                  <p:nvGrpSpPr>
                    <p:cNvPr id="317" name="Group 58">
                      <a:extLst>
                        <a:ext uri="{FF2B5EF4-FFF2-40B4-BE49-F238E27FC236}">
                          <a16:creationId xmlns:a16="http://schemas.microsoft.com/office/drawing/2014/main" id="{564EED57-494F-4406-885D-7B6758B0599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4" y="902"/>
                      <a:ext cx="257" cy="2497"/>
                      <a:chOff x="2372" y="884"/>
                      <a:chExt cx="257" cy="2497"/>
                    </a:xfrm>
                  </p:grpSpPr>
                  <p:sp>
                    <p:nvSpPr>
                      <p:cNvPr id="321" name="AutoShape 59">
                        <a:extLst>
                          <a:ext uri="{FF2B5EF4-FFF2-40B4-BE49-F238E27FC236}">
                            <a16:creationId xmlns:a16="http://schemas.microsoft.com/office/drawing/2014/main" id="{F5230C3E-5A0C-4313-AD85-74E785B2878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72" y="884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2" name="AutoShape 60">
                        <a:extLst>
                          <a:ext uri="{FF2B5EF4-FFF2-40B4-BE49-F238E27FC236}">
                            <a16:creationId xmlns:a16="http://schemas.microsoft.com/office/drawing/2014/main" id="{A16025B4-F2B9-472A-B551-FB34ECFD139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373" y="3061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18" name="Group 61">
                      <a:extLst>
                        <a:ext uri="{FF2B5EF4-FFF2-40B4-BE49-F238E27FC236}">
                          <a16:creationId xmlns:a16="http://schemas.microsoft.com/office/drawing/2014/main" id="{88472CDC-AD78-4DA3-8B6C-6C12B179CE5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84" y="1158"/>
                      <a:ext cx="57" cy="1985"/>
                      <a:chOff x="2484" y="1156"/>
                      <a:chExt cx="57" cy="1985"/>
                    </a:xfrm>
                  </p:grpSpPr>
                  <p:sp>
                    <p:nvSpPr>
                      <p:cNvPr id="319" name="Rectangle 62">
                        <a:extLst>
                          <a:ext uri="{FF2B5EF4-FFF2-40B4-BE49-F238E27FC236}">
                            <a16:creationId xmlns:a16="http://schemas.microsoft.com/office/drawing/2014/main" id="{14EECA8F-26FC-4079-ADF9-951E07F5EC0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4" y="1156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0" name="Rectangle 63">
                        <a:extLst>
                          <a:ext uri="{FF2B5EF4-FFF2-40B4-BE49-F238E27FC236}">
                            <a16:creationId xmlns:a16="http://schemas.microsoft.com/office/drawing/2014/main" id="{A9A37355-66B3-461F-AFE0-861B66AAE80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5" y="3001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10" name="Group 64">
                    <a:extLst>
                      <a:ext uri="{FF2B5EF4-FFF2-40B4-BE49-F238E27FC236}">
                        <a16:creationId xmlns:a16="http://schemas.microsoft.com/office/drawing/2014/main" id="{6EC79CEE-18C0-4274-8F4B-1B40D04292B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200000">
                    <a:off x="2385" y="903"/>
                    <a:ext cx="257" cy="2497"/>
                    <a:chOff x="2384" y="902"/>
                    <a:chExt cx="257" cy="2497"/>
                  </a:xfrm>
                </p:grpSpPr>
                <p:grpSp>
                  <p:nvGrpSpPr>
                    <p:cNvPr id="311" name="Group 65">
                      <a:extLst>
                        <a:ext uri="{FF2B5EF4-FFF2-40B4-BE49-F238E27FC236}">
                          <a16:creationId xmlns:a16="http://schemas.microsoft.com/office/drawing/2014/main" id="{1F0D3E02-816F-4591-BDC7-7F4981AAFD6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4" y="902"/>
                      <a:ext cx="257" cy="2497"/>
                      <a:chOff x="2372" y="884"/>
                      <a:chExt cx="257" cy="2497"/>
                    </a:xfrm>
                  </p:grpSpPr>
                  <p:sp>
                    <p:nvSpPr>
                      <p:cNvPr id="315" name="AutoShape 66">
                        <a:extLst>
                          <a:ext uri="{FF2B5EF4-FFF2-40B4-BE49-F238E27FC236}">
                            <a16:creationId xmlns:a16="http://schemas.microsoft.com/office/drawing/2014/main" id="{16475C48-3D48-4C7A-A925-1AB6F648AE9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72" y="884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16" name="AutoShape 67">
                        <a:extLst>
                          <a:ext uri="{FF2B5EF4-FFF2-40B4-BE49-F238E27FC236}">
                            <a16:creationId xmlns:a16="http://schemas.microsoft.com/office/drawing/2014/main" id="{B73075A4-E02F-4CC5-8181-5F3981108D9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373" y="3061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12" name="Group 68">
                      <a:extLst>
                        <a:ext uri="{FF2B5EF4-FFF2-40B4-BE49-F238E27FC236}">
                          <a16:creationId xmlns:a16="http://schemas.microsoft.com/office/drawing/2014/main" id="{991690B3-5F6F-443C-9289-7395276E5AC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84" y="1158"/>
                      <a:ext cx="57" cy="1985"/>
                      <a:chOff x="2484" y="1156"/>
                      <a:chExt cx="57" cy="1985"/>
                    </a:xfrm>
                  </p:grpSpPr>
                  <p:sp>
                    <p:nvSpPr>
                      <p:cNvPr id="313" name="Rectangle 69">
                        <a:extLst>
                          <a:ext uri="{FF2B5EF4-FFF2-40B4-BE49-F238E27FC236}">
                            <a16:creationId xmlns:a16="http://schemas.microsoft.com/office/drawing/2014/main" id="{C7360D27-1919-4A2E-9B69-E98705CEAAF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4" y="1156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14" name="Rectangle 70">
                        <a:extLst>
                          <a:ext uri="{FF2B5EF4-FFF2-40B4-BE49-F238E27FC236}">
                            <a16:creationId xmlns:a16="http://schemas.microsoft.com/office/drawing/2014/main" id="{7BF7559D-F673-41D9-9887-39B983F261D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5" y="3001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300" name="Group 71">
                <a:extLst>
                  <a:ext uri="{FF2B5EF4-FFF2-40B4-BE49-F238E27FC236}">
                    <a16:creationId xmlns:a16="http://schemas.microsoft.com/office/drawing/2014/main" id="{BD9A1B41-EF81-4B44-A884-62CE7C886B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0400000">
                <a:off x="2385" y="903"/>
                <a:ext cx="257" cy="2497"/>
                <a:chOff x="2384" y="902"/>
                <a:chExt cx="257" cy="2497"/>
              </a:xfrm>
            </p:grpSpPr>
            <p:grpSp>
              <p:nvGrpSpPr>
                <p:cNvPr id="301" name="Group 72">
                  <a:extLst>
                    <a:ext uri="{FF2B5EF4-FFF2-40B4-BE49-F238E27FC236}">
                      <a16:creationId xmlns:a16="http://schemas.microsoft.com/office/drawing/2014/main" id="{E29411BB-401B-4144-8003-F415DF91B01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7" cy="2497"/>
                  <a:chOff x="2372" y="884"/>
                  <a:chExt cx="257" cy="2497"/>
                </a:xfrm>
              </p:grpSpPr>
              <p:sp>
                <p:nvSpPr>
                  <p:cNvPr id="305" name="AutoShape 73">
                    <a:extLst>
                      <a:ext uri="{FF2B5EF4-FFF2-40B4-BE49-F238E27FC236}">
                        <a16:creationId xmlns:a16="http://schemas.microsoft.com/office/drawing/2014/main" id="{E860E630-27F5-45E9-8B98-852B8A9E52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2" y="884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6" name="AutoShape 74">
                    <a:extLst>
                      <a:ext uri="{FF2B5EF4-FFF2-40B4-BE49-F238E27FC236}">
                        <a16:creationId xmlns:a16="http://schemas.microsoft.com/office/drawing/2014/main" id="{D8811AC2-5F2F-4B79-999B-7F1EB596AB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373" y="3061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2" name="Group 75">
                  <a:extLst>
                    <a:ext uri="{FF2B5EF4-FFF2-40B4-BE49-F238E27FC236}">
                      <a16:creationId xmlns:a16="http://schemas.microsoft.com/office/drawing/2014/main" id="{C0A89837-3708-4985-BDC2-45854A442D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4" y="1158"/>
                  <a:ext cx="57" cy="1985"/>
                  <a:chOff x="2484" y="1156"/>
                  <a:chExt cx="57" cy="1985"/>
                </a:xfrm>
              </p:grpSpPr>
              <p:sp>
                <p:nvSpPr>
                  <p:cNvPr id="303" name="Rectangle 76">
                    <a:extLst>
                      <a:ext uri="{FF2B5EF4-FFF2-40B4-BE49-F238E27FC236}">
                        <a16:creationId xmlns:a16="http://schemas.microsoft.com/office/drawing/2014/main" id="{B48FD443-3DC2-4B22-8C57-46B7379572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1156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4" name="Rectangle 77">
                    <a:extLst>
                      <a:ext uri="{FF2B5EF4-FFF2-40B4-BE49-F238E27FC236}">
                        <a16:creationId xmlns:a16="http://schemas.microsoft.com/office/drawing/2014/main" id="{DEE204D5-3B3C-426D-9817-B47F622839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3001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363" name="Text Box 151">
            <a:extLst>
              <a:ext uri="{FF2B5EF4-FFF2-40B4-BE49-F238E27FC236}">
                <a16:creationId xmlns:a16="http://schemas.microsoft.com/office/drawing/2014/main" id="{2430ABC3-34AC-4354-AE52-C5E2F9500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46" y="3683000"/>
            <a:ext cx="3127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>
                <a:latin typeface="Symbol" pitchFamily="18" charset="2"/>
              </a:rPr>
              <a:t>a</a:t>
            </a:r>
          </a:p>
        </p:txBody>
      </p:sp>
      <p:sp>
        <p:nvSpPr>
          <p:cNvPr id="364" name="Text Box 152">
            <a:extLst>
              <a:ext uri="{FF2B5EF4-FFF2-40B4-BE49-F238E27FC236}">
                <a16:creationId xmlns:a16="http://schemas.microsoft.com/office/drawing/2014/main" id="{B2AEB02B-12C8-4DD2-B225-FFC389CA0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783" y="1920875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>
                <a:latin typeface="Symbol" pitchFamily="18" charset="2"/>
              </a:rPr>
              <a:t>b</a:t>
            </a:r>
          </a:p>
        </p:txBody>
      </p:sp>
      <p:sp>
        <p:nvSpPr>
          <p:cNvPr id="365" name="Line 182">
            <a:extLst>
              <a:ext uri="{FF2B5EF4-FFF2-40B4-BE49-F238E27FC236}">
                <a16:creationId xmlns:a16="http://schemas.microsoft.com/office/drawing/2014/main" id="{D897C435-FAFC-43A7-B59D-1D10AEA46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2733" y="3776662"/>
            <a:ext cx="12922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6" name="Line 184">
            <a:extLst>
              <a:ext uri="{FF2B5EF4-FFF2-40B4-BE49-F238E27FC236}">
                <a16:creationId xmlns:a16="http://schemas.microsoft.com/office/drawing/2014/main" id="{3967C5AC-0994-4692-88AB-8AFAF83EC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1146" y="3776662"/>
            <a:ext cx="6397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7" name="Line 185">
            <a:extLst>
              <a:ext uri="{FF2B5EF4-FFF2-40B4-BE49-F238E27FC236}">
                <a16:creationId xmlns:a16="http://schemas.microsoft.com/office/drawing/2014/main" id="{A6E185D8-E993-4F17-8D43-53A22E546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5196" y="3776662"/>
            <a:ext cx="6397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" name="Rectangle 189">
            <a:extLst>
              <a:ext uri="{FF2B5EF4-FFF2-40B4-BE49-F238E27FC236}">
                <a16:creationId xmlns:a16="http://schemas.microsoft.com/office/drawing/2014/main" id="{DCA6FC20-6034-4888-A2CF-9B26406A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658" y="3729037"/>
            <a:ext cx="501650" cy="88900"/>
          </a:xfrm>
          <a:prstGeom prst="rect">
            <a:avLst/>
          </a:prstGeom>
          <a:solidFill>
            <a:srgbClr val="4E6172"/>
          </a:solidFill>
          <a:ln w="9525">
            <a:solidFill>
              <a:srgbClr val="4E617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Rectangle 190">
            <a:extLst>
              <a:ext uri="{FF2B5EF4-FFF2-40B4-BE49-F238E27FC236}">
                <a16:creationId xmlns:a16="http://schemas.microsoft.com/office/drawing/2014/main" id="{8B70F368-E844-4C4E-84EE-2A65AA498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971" y="3724275"/>
            <a:ext cx="501650" cy="88900"/>
          </a:xfrm>
          <a:prstGeom prst="rect">
            <a:avLst/>
          </a:prstGeom>
          <a:solidFill>
            <a:srgbClr val="4E6172"/>
          </a:solidFill>
          <a:ln w="9525">
            <a:solidFill>
              <a:srgbClr val="4E617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Line 194">
            <a:extLst>
              <a:ext uri="{FF2B5EF4-FFF2-40B4-BE49-F238E27FC236}">
                <a16:creationId xmlns:a16="http://schemas.microsoft.com/office/drawing/2014/main" id="{F6EDDAF4-2006-424F-9B27-995A60C88099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154320" y="3776663"/>
            <a:ext cx="1292225" cy="0"/>
          </a:xfrm>
          <a:prstGeom prst="line">
            <a:avLst/>
          </a:prstGeom>
          <a:noFill/>
          <a:ln w="19050">
            <a:solidFill>
              <a:srgbClr val="D00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" name="Line 192">
            <a:extLst>
              <a:ext uri="{FF2B5EF4-FFF2-40B4-BE49-F238E27FC236}">
                <a16:creationId xmlns:a16="http://schemas.microsoft.com/office/drawing/2014/main" id="{72BFD627-426E-4E72-8010-6E6D7EF6E26D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478965" y="4723606"/>
            <a:ext cx="6397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2" name="Rectangle 193">
            <a:extLst>
              <a:ext uri="{FF2B5EF4-FFF2-40B4-BE49-F238E27FC236}">
                <a16:creationId xmlns:a16="http://schemas.microsoft.com/office/drawing/2014/main" id="{35E8BACD-E7B4-494E-979A-5119FB75A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033" y="4884737"/>
            <a:ext cx="50800" cy="155575"/>
          </a:xfrm>
          <a:prstGeom prst="rect">
            <a:avLst/>
          </a:prstGeom>
          <a:solidFill>
            <a:srgbClr val="4E6172"/>
          </a:solidFill>
          <a:ln w="9525">
            <a:solidFill>
              <a:srgbClr val="4E617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3" name="Group 178">
            <a:extLst>
              <a:ext uri="{FF2B5EF4-FFF2-40B4-BE49-F238E27FC236}">
                <a16:creationId xmlns:a16="http://schemas.microsoft.com/office/drawing/2014/main" id="{3A3F4C96-39DB-40CA-84A6-EAFC0C1A3807}"/>
              </a:ext>
            </a:extLst>
          </p:cNvPr>
          <p:cNvGrpSpPr>
            <a:grpSpLocks/>
          </p:cNvGrpSpPr>
          <p:nvPr/>
        </p:nvGrpSpPr>
        <p:grpSpPr bwMode="auto">
          <a:xfrm>
            <a:off x="3800433" y="3046032"/>
            <a:ext cx="0" cy="1370322"/>
            <a:chOff x="2347913" y="1412"/>
            <a:chExt cx="0" cy="981"/>
          </a:xfrm>
        </p:grpSpPr>
        <p:sp>
          <p:nvSpPr>
            <p:cNvPr id="374" name="Line 179">
              <a:extLst>
                <a:ext uri="{FF2B5EF4-FFF2-40B4-BE49-F238E27FC236}">
                  <a16:creationId xmlns:a16="http://schemas.microsoft.com/office/drawing/2014/main" id="{A02EEEB0-F9C3-4FF1-8B8F-B7278E66E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7913" y="1937"/>
              <a:ext cx="0" cy="4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5" name="Line 180">
              <a:extLst>
                <a:ext uri="{FF2B5EF4-FFF2-40B4-BE49-F238E27FC236}">
                  <a16:creationId xmlns:a16="http://schemas.microsoft.com/office/drawing/2014/main" id="{FCA993D0-3F9E-4CFE-BD2F-14537799F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7913" y="1412"/>
              <a:ext cx="0" cy="45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6" name="Line 183">
            <a:extLst>
              <a:ext uri="{FF2B5EF4-FFF2-40B4-BE49-F238E27FC236}">
                <a16:creationId xmlns:a16="http://schemas.microsoft.com/office/drawing/2014/main" id="{5960E588-2A77-4F08-B28A-D624FAFDD9E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482140" y="3450431"/>
            <a:ext cx="639762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7" name="Rectangle 197">
            <a:extLst>
              <a:ext uri="{FF2B5EF4-FFF2-40B4-BE49-F238E27FC236}">
                <a16:creationId xmlns:a16="http://schemas.microsoft.com/office/drawing/2014/main" id="{E811589C-33DD-4FEF-AD07-7AED2991F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21" y="2514600"/>
            <a:ext cx="44450" cy="152400"/>
          </a:xfrm>
          <a:prstGeom prst="rect">
            <a:avLst/>
          </a:prstGeom>
          <a:solidFill>
            <a:srgbClr val="4E6172"/>
          </a:solidFill>
          <a:ln w="9525">
            <a:solidFill>
              <a:srgbClr val="4E617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Line 149">
            <a:extLst>
              <a:ext uri="{FF2B5EF4-FFF2-40B4-BE49-F238E27FC236}">
                <a16:creationId xmlns:a16="http://schemas.microsoft.com/office/drawing/2014/main" id="{0BC5B3EC-E1A1-4598-B663-0DC812FDA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0433" y="2006600"/>
            <a:ext cx="0" cy="176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" name="Text Box 101">
            <a:extLst>
              <a:ext uri="{FF2B5EF4-FFF2-40B4-BE49-F238E27FC236}">
                <a16:creationId xmlns:a16="http://schemas.microsoft.com/office/drawing/2014/main" id="{11E8B0D5-D4F5-44E4-A083-9C3405BE7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33" y="4254500"/>
            <a:ext cx="242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Monotype Corsiva" pitchFamily="66" charset="0"/>
              </a:rPr>
              <a:t>i</a:t>
            </a:r>
            <a:r>
              <a:rPr lang="en-US" sz="1000" baseline="-25000">
                <a:latin typeface="Monotype Corsiva" pitchFamily="66" charset="0"/>
              </a:rPr>
              <a:t>s</a:t>
            </a:r>
          </a:p>
        </p:txBody>
      </p:sp>
      <p:sp>
        <p:nvSpPr>
          <p:cNvPr id="380" name="Line 150">
            <a:extLst>
              <a:ext uri="{FF2B5EF4-FFF2-40B4-BE49-F238E27FC236}">
                <a16:creationId xmlns:a16="http://schemas.microsoft.com/office/drawing/2014/main" id="{BECAD5DD-6ADB-4521-9264-53DEB64F9B3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678321" y="2895599"/>
            <a:ext cx="0" cy="176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81" name="Group 2">
            <a:extLst>
              <a:ext uri="{FF2B5EF4-FFF2-40B4-BE49-F238E27FC236}">
                <a16:creationId xmlns:a16="http://schemas.microsoft.com/office/drawing/2014/main" id="{6C6DA726-810A-4056-A0EA-A724B79E2FC5}"/>
              </a:ext>
            </a:extLst>
          </p:cNvPr>
          <p:cNvGrpSpPr>
            <a:grpSpLocks/>
          </p:cNvGrpSpPr>
          <p:nvPr/>
        </p:nvGrpSpPr>
        <p:grpSpPr bwMode="auto">
          <a:xfrm>
            <a:off x="5851269" y="1137424"/>
            <a:ext cx="2632075" cy="1401763"/>
            <a:chOff x="901" y="2807"/>
            <a:chExt cx="1658" cy="883"/>
          </a:xfrm>
        </p:grpSpPr>
        <p:sp>
          <p:nvSpPr>
            <p:cNvPr id="382" name="Freeform 3">
              <a:extLst>
                <a:ext uri="{FF2B5EF4-FFF2-40B4-BE49-F238E27FC236}">
                  <a16:creationId xmlns:a16="http://schemas.microsoft.com/office/drawing/2014/main" id="{36539752-7634-4B07-97CB-6DB06EBDB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" y="2811"/>
              <a:ext cx="1653" cy="874"/>
            </a:xfrm>
            <a:custGeom>
              <a:avLst/>
              <a:gdLst/>
              <a:ahLst/>
              <a:cxnLst>
                <a:cxn ang="0">
                  <a:pos x="0" y="438"/>
                </a:cxn>
                <a:cxn ang="0">
                  <a:pos x="408" y="8"/>
                </a:cxn>
                <a:cxn ang="0">
                  <a:pos x="1233" y="864"/>
                </a:cxn>
                <a:cxn ang="0">
                  <a:pos x="1653" y="438"/>
                </a:cxn>
              </a:cxnLst>
              <a:rect l="0" t="0" r="r" b="b"/>
              <a:pathLst>
                <a:path w="1653" h="874">
                  <a:moveTo>
                    <a:pt x="0" y="438"/>
                  </a:moveTo>
                  <a:cubicBezTo>
                    <a:pt x="114" y="258"/>
                    <a:pt x="258" y="12"/>
                    <a:pt x="408" y="8"/>
                  </a:cubicBezTo>
                  <a:cubicBezTo>
                    <a:pt x="699" y="0"/>
                    <a:pt x="945" y="874"/>
                    <a:pt x="1233" y="864"/>
                  </a:cubicBezTo>
                  <a:cubicBezTo>
                    <a:pt x="1410" y="858"/>
                    <a:pt x="1566" y="573"/>
                    <a:pt x="1653" y="438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3" name="Freeform 4">
              <a:extLst>
                <a:ext uri="{FF2B5EF4-FFF2-40B4-BE49-F238E27FC236}">
                  <a16:creationId xmlns:a16="http://schemas.microsoft.com/office/drawing/2014/main" id="{439E16E6-5BF5-4D42-9804-394DAB626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" y="2816"/>
              <a:ext cx="1655" cy="863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690" y="861"/>
                </a:cxn>
                <a:cxn ang="0">
                  <a:pos x="1506" y="1"/>
                </a:cxn>
                <a:cxn ang="0">
                  <a:pos x="1655" y="57"/>
                </a:cxn>
              </a:cxnLst>
              <a:rect l="0" t="0" r="r" b="b"/>
              <a:pathLst>
                <a:path w="1655" h="863">
                  <a:moveTo>
                    <a:pt x="0" y="61"/>
                  </a:moveTo>
                  <a:cubicBezTo>
                    <a:pt x="152" y="135"/>
                    <a:pt x="432" y="859"/>
                    <a:pt x="690" y="861"/>
                  </a:cubicBezTo>
                  <a:cubicBezTo>
                    <a:pt x="974" y="863"/>
                    <a:pt x="1230" y="0"/>
                    <a:pt x="1506" y="1"/>
                  </a:cubicBezTo>
                  <a:cubicBezTo>
                    <a:pt x="1563" y="1"/>
                    <a:pt x="1611" y="31"/>
                    <a:pt x="1655" y="57"/>
                  </a:cubicBez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4" name="Freeform 5">
              <a:extLst>
                <a:ext uri="{FF2B5EF4-FFF2-40B4-BE49-F238E27FC236}">
                  <a16:creationId xmlns:a16="http://schemas.microsoft.com/office/drawing/2014/main" id="{3E4ACD8D-DF7B-40B3-A4B8-94F18AF6E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" y="2807"/>
              <a:ext cx="1658" cy="883"/>
            </a:xfrm>
            <a:custGeom>
              <a:avLst/>
              <a:gdLst/>
              <a:ahLst/>
              <a:cxnLst>
                <a:cxn ang="0">
                  <a:pos x="0" y="818"/>
                </a:cxn>
                <a:cxn ang="0">
                  <a:pos x="130" y="870"/>
                </a:cxn>
                <a:cxn ang="0">
                  <a:pos x="954" y="10"/>
                </a:cxn>
                <a:cxn ang="0">
                  <a:pos x="1658" y="812"/>
                </a:cxn>
              </a:cxnLst>
              <a:rect l="0" t="0" r="r" b="b"/>
              <a:pathLst>
                <a:path w="1658" h="883">
                  <a:moveTo>
                    <a:pt x="0" y="818"/>
                  </a:moveTo>
                  <a:cubicBezTo>
                    <a:pt x="58" y="852"/>
                    <a:pt x="44" y="866"/>
                    <a:pt x="130" y="870"/>
                  </a:cubicBezTo>
                  <a:cubicBezTo>
                    <a:pt x="420" y="883"/>
                    <a:pt x="666" y="21"/>
                    <a:pt x="954" y="10"/>
                  </a:cubicBezTo>
                  <a:cubicBezTo>
                    <a:pt x="1230" y="0"/>
                    <a:pt x="1456" y="712"/>
                    <a:pt x="1658" y="812"/>
                  </a:cubicBezTo>
                </a:path>
              </a:pathLst>
            </a:custGeom>
            <a:noFill/>
            <a:ln w="28575" cmpd="sng">
              <a:solidFill>
                <a:srgbClr val="D00C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5" name="Rectangle 78">
            <a:extLst>
              <a:ext uri="{FF2B5EF4-FFF2-40B4-BE49-F238E27FC236}">
                <a16:creationId xmlns:a16="http://schemas.microsoft.com/office/drawing/2014/main" id="{E676960C-1096-4C35-B8CE-1C078020E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206" y="1107262"/>
            <a:ext cx="2651125" cy="14398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6" name="Text Box 98">
            <a:extLst>
              <a:ext uri="{FF2B5EF4-FFF2-40B4-BE49-F238E27FC236}">
                <a16:creationId xmlns:a16="http://schemas.microsoft.com/office/drawing/2014/main" id="{FD5308AA-5804-4D74-9F4D-0E0FC110C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0919" y="1720037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387" name="Text Box 99">
            <a:extLst>
              <a:ext uri="{FF2B5EF4-FFF2-40B4-BE49-F238E27FC236}">
                <a16:creationId xmlns:a16="http://schemas.microsoft.com/office/drawing/2014/main" id="{4EFF121B-CAD4-4653-96B8-83B5FAE1D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656" y="2609037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>
                <a:latin typeface="Symbol" pitchFamily="18" charset="2"/>
              </a:rPr>
              <a:t>p</a:t>
            </a:r>
          </a:p>
        </p:txBody>
      </p:sp>
      <p:sp>
        <p:nvSpPr>
          <p:cNvPr id="388" name="Text Box 100">
            <a:extLst>
              <a:ext uri="{FF2B5EF4-FFF2-40B4-BE49-F238E27FC236}">
                <a16:creationId xmlns:a16="http://schemas.microsoft.com/office/drawing/2014/main" id="{1ADFF39A-5FED-4067-A259-453CE33E6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594" y="2610624"/>
            <a:ext cx="317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>
                <a:latin typeface="Symbol" pitchFamily="18" charset="2"/>
              </a:rPr>
              <a:t>2p</a:t>
            </a:r>
          </a:p>
        </p:txBody>
      </p:sp>
      <p:grpSp>
        <p:nvGrpSpPr>
          <p:cNvPr id="389" name="Group 79">
            <a:extLst>
              <a:ext uri="{FF2B5EF4-FFF2-40B4-BE49-F238E27FC236}">
                <a16:creationId xmlns:a16="http://schemas.microsoft.com/office/drawing/2014/main" id="{6ABD921D-34A0-4C55-A515-D0A4B78CC36C}"/>
              </a:ext>
            </a:extLst>
          </p:cNvPr>
          <p:cNvGrpSpPr>
            <a:grpSpLocks/>
          </p:cNvGrpSpPr>
          <p:nvPr/>
        </p:nvGrpSpPr>
        <p:grpSpPr bwMode="auto">
          <a:xfrm>
            <a:off x="5787769" y="1021537"/>
            <a:ext cx="2719387" cy="1643062"/>
            <a:chOff x="3335" y="883"/>
            <a:chExt cx="1713" cy="1035"/>
          </a:xfrm>
        </p:grpSpPr>
        <p:grpSp>
          <p:nvGrpSpPr>
            <p:cNvPr id="390" name="Group 80">
              <a:extLst>
                <a:ext uri="{FF2B5EF4-FFF2-40B4-BE49-F238E27FC236}">
                  <a16:creationId xmlns:a16="http://schemas.microsoft.com/office/drawing/2014/main" id="{DFDC561A-07C8-4CC1-A97C-A52A61E644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5" y="970"/>
              <a:ext cx="1713" cy="859"/>
              <a:chOff x="265" y="1202"/>
              <a:chExt cx="1082" cy="538"/>
            </a:xfrm>
          </p:grpSpPr>
          <p:sp>
            <p:nvSpPr>
              <p:cNvPr id="404" name="Line 81">
                <a:extLst>
                  <a:ext uri="{FF2B5EF4-FFF2-40B4-BE49-F238E27FC236}">
                    <a16:creationId xmlns:a16="http://schemas.microsoft.com/office/drawing/2014/main" id="{B7EC2307-14CD-4056-A95A-B7735E2DB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202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82">
                <a:extLst>
                  <a:ext uri="{FF2B5EF4-FFF2-40B4-BE49-F238E27FC236}">
                    <a16:creationId xmlns:a16="http://schemas.microsoft.com/office/drawing/2014/main" id="{605BDD9A-8C14-4294-95A0-E5B6D85C13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471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Line 83">
                <a:extLst>
                  <a:ext uri="{FF2B5EF4-FFF2-40B4-BE49-F238E27FC236}">
                    <a16:creationId xmlns:a16="http://schemas.microsoft.com/office/drawing/2014/main" id="{F557BA29-057A-43D4-8BA9-159E54084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740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1" name="Line 84">
              <a:extLst>
                <a:ext uri="{FF2B5EF4-FFF2-40B4-BE49-F238E27FC236}">
                  <a16:creationId xmlns:a16="http://schemas.microsoft.com/office/drawing/2014/main" id="{C73302BE-F4EE-4C16-B22D-8A8E1E4505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63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2" name="Line 85">
              <a:extLst>
                <a:ext uri="{FF2B5EF4-FFF2-40B4-BE49-F238E27FC236}">
                  <a16:creationId xmlns:a16="http://schemas.microsoft.com/office/drawing/2014/main" id="{6EF8F2DF-46E3-4F22-B5B8-A436BC245B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000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3" name="Line 86">
              <a:extLst>
                <a:ext uri="{FF2B5EF4-FFF2-40B4-BE49-F238E27FC236}">
                  <a16:creationId xmlns:a16="http://schemas.microsoft.com/office/drawing/2014/main" id="{3C797F56-7DDD-4DBC-8049-07B3D248CA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37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4" name="Line 87">
              <a:extLst>
                <a:ext uri="{FF2B5EF4-FFF2-40B4-BE49-F238E27FC236}">
                  <a16:creationId xmlns:a16="http://schemas.microsoft.com/office/drawing/2014/main" id="{0A302165-7C9F-4B84-8BB2-6313A9DF0C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74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5" name="Line 88">
              <a:extLst>
                <a:ext uri="{FF2B5EF4-FFF2-40B4-BE49-F238E27FC236}">
                  <a16:creationId xmlns:a16="http://schemas.microsoft.com/office/drawing/2014/main" id="{DCC7D9D8-8C05-4CE3-8394-93794728EE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411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6" name="Line 89">
              <a:extLst>
                <a:ext uri="{FF2B5EF4-FFF2-40B4-BE49-F238E27FC236}">
                  <a16:creationId xmlns:a16="http://schemas.microsoft.com/office/drawing/2014/main" id="{7E25D799-5F4B-4946-BDF2-F042815A7B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48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7" name="Line 90">
              <a:extLst>
                <a:ext uri="{FF2B5EF4-FFF2-40B4-BE49-F238E27FC236}">
                  <a16:creationId xmlns:a16="http://schemas.microsoft.com/office/drawing/2014/main" id="{A44B36C8-3C8C-4FF5-9298-64C1AE1267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685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8" name="Line 91">
              <a:extLst>
                <a:ext uri="{FF2B5EF4-FFF2-40B4-BE49-F238E27FC236}">
                  <a16:creationId xmlns:a16="http://schemas.microsoft.com/office/drawing/2014/main" id="{EA738F98-420C-488A-BC07-20B0137D23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822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" name="Line 92">
              <a:extLst>
                <a:ext uri="{FF2B5EF4-FFF2-40B4-BE49-F238E27FC236}">
                  <a16:creationId xmlns:a16="http://schemas.microsoft.com/office/drawing/2014/main" id="{4D14E928-8C96-4249-A683-39A73CF36B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59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" name="Line 93">
              <a:extLst>
                <a:ext uri="{FF2B5EF4-FFF2-40B4-BE49-F238E27FC236}">
                  <a16:creationId xmlns:a16="http://schemas.microsoft.com/office/drawing/2014/main" id="{1E0A38CA-D788-48B8-A47F-80F8556465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96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Line 94">
              <a:extLst>
                <a:ext uri="{FF2B5EF4-FFF2-40B4-BE49-F238E27FC236}">
                  <a16:creationId xmlns:a16="http://schemas.microsoft.com/office/drawing/2014/main" id="{DD4BB21E-1D71-4840-B1EB-9A59DE213C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233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Line 95">
              <a:extLst>
                <a:ext uri="{FF2B5EF4-FFF2-40B4-BE49-F238E27FC236}">
                  <a16:creationId xmlns:a16="http://schemas.microsoft.com/office/drawing/2014/main" id="{423E937E-6F0B-4F16-B5A3-52847D2E13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370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" name="Line 96">
              <a:extLst>
                <a:ext uri="{FF2B5EF4-FFF2-40B4-BE49-F238E27FC236}">
                  <a16:creationId xmlns:a16="http://schemas.microsoft.com/office/drawing/2014/main" id="{AC1B68BE-2537-4DBE-953F-D4D641528D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507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7" name="Text Box 200">
            <a:extLst>
              <a:ext uri="{FF2B5EF4-FFF2-40B4-BE49-F238E27FC236}">
                <a16:creationId xmlns:a16="http://schemas.microsoft.com/office/drawing/2014/main" id="{4E1D82A1-A205-4AA2-AB6F-4471A8351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881" y="1037412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408" name="Text Box 201">
            <a:extLst>
              <a:ext uri="{FF2B5EF4-FFF2-40B4-BE49-F238E27FC236}">
                <a16:creationId xmlns:a16="http://schemas.microsoft.com/office/drawing/2014/main" id="{4FF1C64F-815E-47CB-88C7-53B184DD8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019" y="2396312"/>
            <a:ext cx="2968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/>
              <a:t>-1</a:t>
            </a:r>
          </a:p>
        </p:txBody>
      </p:sp>
      <p:grpSp>
        <p:nvGrpSpPr>
          <p:cNvPr id="409" name="Group 207">
            <a:extLst>
              <a:ext uri="{FF2B5EF4-FFF2-40B4-BE49-F238E27FC236}">
                <a16:creationId xmlns:a16="http://schemas.microsoft.com/office/drawing/2014/main" id="{ED7E36DE-869F-4D7A-AD51-F0F06F40F0D7}"/>
              </a:ext>
            </a:extLst>
          </p:cNvPr>
          <p:cNvGrpSpPr>
            <a:grpSpLocks/>
          </p:cNvGrpSpPr>
          <p:nvPr/>
        </p:nvGrpSpPr>
        <p:grpSpPr bwMode="auto">
          <a:xfrm>
            <a:off x="6356094" y="802462"/>
            <a:ext cx="2032000" cy="274637"/>
            <a:chOff x="3401" y="1173"/>
            <a:chExt cx="1280" cy="173"/>
          </a:xfrm>
        </p:grpSpPr>
        <p:sp>
          <p:nvSpPr>
            <p:cNvPr id="410" name="Text Box 208">
              <a:extLst>
                <a:ext uri="{FF2B5EF4-FFF2-40B4-BE49-F238E27FC236}">
                  <a16:creationId xmlns:a16="http://schemas.microsoft.com/office/drawing/2014/main" id="{0C002FF8-D7A3-4CEC-B6CE-3138F7FAB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1" y="1173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chemeClr val="accent1"/>
                  </a:solidFill>
                </a:rPr>
                <a:t>A</a:t>
              </a:r>
            </a:p>
          </p:txBody>
        </p:sp>
        <p:sp>
          <p:nvSpPr>
            <p:cNvPr id="411" name="Text Box 209">
              <a:extLst>
                <a:ext uri="{FF2B5EF4-FFF2-40B4-BE49-F238E27FC236}">
                  <a16:creationId xmlns:a16="http://schemas.microsoft.com/office/drawing/2014/main" id="{547FE84E-F433-46BD-A327-2A69E124B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0" y="1173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D00C33"/>
                  </a:solidFill>
                </a:rPr>
                <a:t>B</a:t>
              </a:r>
            </a:p>
          </p:txBody>
        </p:sp>
        <p:sp>
          <p:nvSpPr>
            <p:cNvPr id="412" name="Text Box 210">
              <a:extLst>
                <a:ext uri="{FF2B5EF4-FFF2-40B4-BE49-F238E27FC236}">
                  <a16:creationId xmlns:a16="http://schemas.microsoft.com/office/drawing/2014/main" id="{E6B53726-97FB-4B89-89D4-BC54D0E19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6" y="1173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chemeClr val="folHlink"/>
                  </a:solidFill>
                </a:rPr>
                <a:t>C</a:t>
              </a:r>
            </a:p>
          </p:txBody>
        </p:sp>
      </p:grpSp>
      <p:grpSp>
        <p:nvGrpSpPr>
          <p:cNvPr id="413" name="Group 153">
            <a:extLst>
              <a:ext uri="{FF2B5EF4-FFF2-40B4-BE49-F238E27FC236}">
                <a16:creationId xmlns:a16="http://schemas.microsoft.com/office/drawing/2014/main" id="{EEEA441D-6E1F-475C-BA64-D2CE70E5DEB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5934328" y="3421034"/>
            <a:ext cx="2624138" cy="1387475"/>
            <a:chOff x="1517" y="2741"/>
            <a:chExt cx="1653" cy="874"/>
          </a:xfrm>
        </p:grpSpPr>
        <p:sp>
          <p:nvSpPr>
            <p:cNvPr id="414" name="Freeform 154">
              <a:extLst>
                <a:ext uri="{FF2B5EF4-FFF2-40B4-BE49-F238E27FC236}">
                  <a16:creationId xmlns:a16="http://schemas.microsoft.com/office/drawing/2014/main" id="{F83F4E4F-704C-4E47-90EA-2903C3CA9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741"/>
              <a:ext cx="1653" cy="874"/>
            </a:xfrm>
            <a:custGeom>
              <a:avLst/>
              <a:gdLst/>
              <a:ahLst/>
              <a:cxnLst>
                <a:cxn ang="0">
                  <a:pos x="0" y="438"/>
                </a:cxn>
                <a:cxn ang="0">
                  <a:pos x="408" y="8"/>
                </a:cxn>
                <a:cxn ang="0">
                  <a:pos x="1233" y="864"/>
                </a:cxn>
                <a:cxn ang="0">
                  <a:pos x="1653" y="438"/>
                </a:cxn>
              </a:cxnLst>
              <a:rect l="0" t="0" r="r" b="b"/>
              <a:pathLst>
                <a:path w="1653" h="874">
                  <a:moveTo>
                    <a:pt x="0" y="438"/>
                  </a:moveTo>
                  <a:cubicBezTo>
                    <a:pt x="114" y="258"/>
                    <a:pt x="258" y="12"/>
                    <a:pt x="408" y="8"/>
                  </a:cubicBezTo>
                  <a:cubicBezTo>
                    <a:pt x="699" y="0"/>
                    <a:pt x="945" y="874"/>
                    <a:pt x="1233" y="864"/>
                  </a:cubicBezTo>
                  <a:cubicBezTo>
                    <a:pt x="1410" y="858"/>
                    <a:pt x="1566" y="573"/>
                    <a:pt x="1653" y="438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Freeform 155">
              <a:extLst>
                <a:ext uri="{FF2B5EF4-FFF2-40B4-BE49-F238E27FC236}">
                  <a16:creationId xmlns:a16="http://schemas.microsoft.com/office/drawing/2014/main" id="{BF064F63-97B7-4C45-B1A3-EB2BEA5E0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" y="2748"/>
              <a:ext cx="1618" cy="8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0" y="854"/>
                </a:cxn>
                <a:cxn ang="0">
                  <a:pos x="1618" y="2"/>
                </a:cxn>
              </a:cxnLst>
              <a:rect l="0" t="0" r="r" b="b"/>
              <a:pathLst>
                <a:path w="1618" h="856">
                  <a:moveTo>
                    <a:pt x="0" y="0"/>
                  </a:moveTo>
                  <a:cubicBezTo>
                    <a:pt x="276" y="0"/>
                    <a:pt x="532" y="852"/>
                    <a:pt x="820" y="854"/>
                  </a:cubicBezTo>
                  <a:cubicBezTo>
                    <a:pt x="1112" y="856"/>
                    <a:pt x="1382" y="0"/>
                    <a:pt x="1618" y="2"/>
                  </a:cubicBezTo>
                </a:path>
              </a:pathLst>
            </a:custGeom>
            <a:noFill/>
            <a:ln w="28575" cmpd="sng">
              <a:solidFill>
                <a:srgbClr val="D00C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6" name="Text Box 156">
            <a:extLst>
              <a:ext uri="{FF2B5EF4-FFF2-40B4-BE49-F238E27FC236}">
                <a16:creationId xmlns:a16="http://schemas.microsoft.com/office/drawing/2014/main" id="{99A5B992-DA8F-4A33-83A5-317F6FB8A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3978" y="3992534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417" name="Text Box 157">
            <a:extLst>
              <a:ext uri="{FF2B5EF4-FFF2-40B4-BE49-F238E27FC236}">
                <a16:creationId xmlns:a16="http://schemas.microsoft.com/office/drawing/2014/main" id="{28503DB1-8FD0-4387-BC4D-ED4C1B28F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716" y="4881534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latin typeface="Symbol" pitchFamily="18" charset="2"/>
              </a:rPr>
              <a:t>p</a:t>
            </a:r>
          </a:p>
        </p:txBody>
      </p:sp>
      <p:sp>
        <p:nvSpPr>
          <p:cNvPr id="418" name="Text Box 158">
            <a:extLst>
              <a:ext uri="{FF2B5EF4-FFF2-40B4-BE49-F238E27FC236}">
                <a16:creationId xmlns:a16="http://schemas.microsoft.com/office/drawing/2014/main" id="{319CFE35-C472-4BDB-8419-B43E96463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7653" y="4883121"/>
            <a:ext cx="317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latin typeface="Symbol" pitchFamily="18" charset="2"/>
              </a:rPr>
              <a:t>2p</a:t>
            </a:r>
          </a:p>
        </p:txBody>
      </p:sp>
      <p:sp>
        <p:nvSpPr>
          <p:cNvPr id="419" name="Rectangle 159">
            <a:extLst>
              <a:ext uri="{FF2B5EF4-FFF2-40B4-BE49-F238E27FC236}">
                <a16:creationId xmlns:a16="http://schemas.microsoft.com/office/drawing/2014/main" id="{E1EAF9D6-2125-4B76-B4FF-7624AB582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566" y="3394046"/>
            <a:ext cx="2651125" cy="14398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420" name="Group 160">
            <a:extLst>
              <a:ext uri="{FF2B5EF4-FFF2-40B4-BE49-F238E27FC236}">
                <a16:creationId xmlns:a16="http://schemas.microsoft.com/office/drawing/2014/main" id="{75B5CEF5-C5A9-492F-B83E-969996CD36A4}"/>
              </a:ext>
            </a:extLst>
          </p:cNvPr>
          <p:cNvGrpSpPr>
            <a:grpSpLocks/>
          </p:cNvGrpSpPr>
          <p:nvPr/>
        </p:nvGrpSpPr>
        <p:grpSpPr bwMode="auto">
          <a:xfrm>
            <a:off x="5870828" y="3294034"/>
            <a:ext cx="2719388" cy="1643062"/>
            <a:chOff x="3335" y="883"/>
            <a:chExt cx="1713" cy="1035"/>
          </a:xfrm>
        </p:grpSpPr>
        <p:grpSp>
          <p:nvGrpSpPr>
            <p:cNvPr id="421" name="Group 161">
              <a:extLst>
                <a:ext uri="{FF2B5EF4-FFF2-40B4-BE49-F238E27FC236}">
                  <a16:creationId xmlns:a16="http://schemas.microsoft.com/office/drawing/2014/main" id="{1FD8ECE6-7D5E-49FD-AF76-5DA9C468BB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5" y="970"/>
              <a:ext cx="1713" cy="859"/>
              <a:chOff x="265" y="1202"/>
              <a:chExt cx="1082" cy="538"/>
            </a:xfrm>
          </p:grpSpPr>
          <p:sp>
            <p:nvSpPr>
              <p:cNvPr id="435" name="Line 162">
                <a:extLst>
                  <a:ext uri="{FF2B5EF4-FFF2-40B4-BE49-F238E27FC236}">
                    <a16:creationId xmlns:a16="http://schemas.microsoft.com/office/drawing/2014/main" id="{7EE5903D-2681-4C09-A30B-208B8A845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202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" name="Line 163">
                <a:extLst>
                  <a:ext uri="{FF2B5EF4-FFF2-40B4-BE49-F238E27FC236}">
                    <a16:creationId xmlns:a16="http://schemas.microsoft.com/office/drawing/2014/main" id="{4D5B2A35-A196-4D3F-8C3D-267D585E6F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471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" name="Line 164">
                <a:extLst>
                  <a:ext uri="{FF2B5EF4-FFF2-40B4-BE49-F238E27FC236}">
                    <a16:creationId xmlns:a16="http://schemas.microsoft.com/office/drawing/2014/main" id="{E9374542-CB84-456A-A0C4-8C387D739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740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2" name="Line 165">
              <a:extLst>
                <a:ext uri="{FF2B5EF4-FFF2-40B4-BE49-F238E27FC236}">
                  <a16:creationId xmlns:a16="http://schemas.microsoft.com/office/drawing/2014/main" id="{45ECFCDC-C796-4BBD-9683-F47D4D42021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63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" name="Line 166">
              <a:extLst>
                <a:ext uri="{FF2B5EF4-FFF2-40B4-BE49-F238E27FC236}">
                  <a16:creationId xmlns:a16="http://schemas.microsoft.com/office/drawing/2014/main" id="{C9771855-3720-4324-8C8A-45467B6044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000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4" name="Line 167">
              <a:extLst>
                <a:ext uri="{FF2B5EF4-FFF2-40B4-BE49-F238E27FC236}">
                  <a16:creationId xmlns:a16="http://schemas.microsoft.com/office/drawing/2014/main" id="{247D4D07-A5F7-423E-859D-B49ECDF08F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37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Line 168">
              <a:extLst>
                <a:ext uri="{FF2B5EF4-FFF2-40B4-BE49-F238E27FC236}">
                  <a16:creationId xmlns:a16="http://schemas.microsoft.com/office/drawing/2014/main" id="{2F2E5055-48CC-4CC0-841B-C4B85893C6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74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6" name="Line 169">
              <a:extLst>
                <a:ext uri="{FF2B5EF4-FFF2-40B4-BE49-F238E27FC236}">
                  <a16:creationId xmlns:a16="http://schemas.microsoft.com/office/drawing/2014/main" id="{07D3017B-63A6-42FF-8D80-B79FEF4878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411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7" name="Line 170">
              <a:extLst>
                <a:ext uri="{FF2B5EF4-FFF2-40B4-BE49-F238E27FC236}">
                  <a16:creationId xmlns:a16="http://schemas.microsoft.com/office/drawing/2014/main" id="{C88A3B21-A478-4193-8A09-AD61EC9D10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48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Line 171">
              <a:extLst>
                <a:ext uri="{FF2B5EF4-FFF2-40B4-BE49-F238E27FC236}">
                  <a16:creationId xmlns:a16="http://schemas.microsoft.com/office/drawing/2014/main" id="{B0A6E4FA-03DF-4FD1-892C-2A88320021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685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9" name="Line 172">
              <a:extLst>
                <a:ext uri="{FF2B5EF4-FFF2-40B4-BE49-F238E27FC236}">
                  <a16:creationId xmlns:a16="http://schemas.microsoft.com/office/drawing/2014/main" id="{E5626C29-AA09-494F-89C7-F5B1C638F9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822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" name="Line 173">
              <a:extLst>
                <a:ext uri="{FF2B5EF4-FFF2-40B4-BE49-F238E27FC236}">
                  <a16:creationId xmlns:a16="http://schemas.microsoft.com/office/drawing/2014/main" id="{ED8FEF98-80F6-448F-8D37-40487EF7DD7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59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Line 174">
              <a:extLst>
                <a:ext uri="{FF2B5EF4-FFF2-40B4-BE49-F238E27FC236}">
                  <a16:creationId xmlns:a16="http://schemas.microsoft.com/office/drawing/2014/main" id="{08F30240-8D43-43C5-B29A-4AB2CDC8A1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96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" name="Line 175">
              <a:extLst>
                <a:ext uri="{FF2B5EF4-FFF2-40B4-BE49-F238E27FC236}">
                  <a16:creationId xmlns:a16="http://schemas.microsoft.com/office/drawing/2014/main" id="{83134589-BC29-4CA3-AC88-1D83AAB518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233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Line 176">
              <a:extLst>
                <a:ext uri="{FF2B5EF4-FFF2-40B4-BE49-F238E27FC236}">
                  <a16:creationId xmlns:a16="http://schemas.microsoft.com/office/drawing/2014/main" id="{71D985E0-471B-4E51-B5A0-31F7FB1526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370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Line 177">
              <a:extLst>
                <a:ext uri="{FF2B5EF4-FFF2-40B4-BE49-F238E27FC236}">
                  <a16:creationId xmlns:a16="http://schemas.microsoft.com/office/drawing/2014/main" id="{D79AC150-F1CB-40BB-A559-F58A95821F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507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8" name="Text Box 202">
            <a:extLst>
              <a:ext uri="{FF2B5EF4-FFF2-40B4-BE49-F238E27FC236}">
                <a16:creationId xmlns:a16="http://schemas.microsoft.com/office/drawing/2014/main" id="{291EDF9D-911F-4D6A-96A1-A2145EF11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853" y="3309909"/>
            <a:ext cx="3587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1.5</a:t>
            </a:r>
          </a:p>
        </p:txBody>
      </p:sp>
      <p:sp>
        <p:nvSpPr>
          <p:cNvPr id="439" name="Text Box 203">
            <a:extLst>
              <a:ext uri="{FF2B5EF4-FFF2-40B4-BE49-F238E27FC236}">
                <a16:creationId xmlns:a16="http://schemas.microsoft.com/office/drawing/2014/main" id="{1533F1DC-07CA-4A01-8BC4-91C9FD354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991" y="4668809"/>
            <a:ext cx="4016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-1.5</a:t>
            </a:r>
          </a:p>
        </p:txBody>
      </p:sp>
      <p:grpSp>
        <p:nvGrpSpPr>
          <p:cNvPr id="440" name="Group 213">
            <a:extLst>
              <a:ext uri="{FF2B5EF4-FFF2-40B4-BE49-F238E27FC236}">
                <a16:creationId xmlns:a16="http://schemas.microsoft.com/office/drawing/2014/main" id="{0CB647F4-F587-42AB-BC31-15A26FC8C2C0}"/>
              </a:ext>
            </a:extLst>
          </p:cNvPr>
          <p:cNvGrpSpPr>
            <a:grpSpLocks/>
          </p:cNvGrpSpPr>
          <p:nvPr/>
        </p:nvGrpSpPr>
        <p:grpSpPr bwMode="auto">
          <a:xfrm>
            <a:off x="6778369" y="2948821"/>
            <a:ext cx="763588" cy="373062"/>
            <a:chOff x="2759" y="2385"/>
            <a:chExt cx="481" cy="235"/>
          </a:xfrm>
        </p:grpSpPr>
        <p:sp>
          <p:nvSpPr>
            <p:cNvPr id="441" name="Text Box 211">
              <a:extLst>
                <a:ext uri="{FF2B5EF4-FFF2-40B4-BE49-F238E27FC236}">
                  <a16:creationId xmlns:a16="http://schemas.microsoft.com/office/drawing/2014/main" id="{84A33A04-ADE8-4B3B-8BA9-F137E5616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9" y="2389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  <a:latin typeface="Symbol" pitchFamily="18" charset="2"/>
                </a:rPr>
                <a:t>a</a:t>
              </a:r>
              <a:endParaRPr lang="en-US" b="1" dirty="0">
                <a:solidFill>
                  <a:schemeClr val="accent1"/>
                </a:solidFill>
                <a:latin typeface="Symbol" pitchFamily="18" charset="2"/>
              </a:endParaRPr>
            </a:p>
          </p:txBody>
        </p:sp>
        <p:sp>
          <p:nvSpPr>
            <p:cNvPr id="442" name="Text Box 212">
              <a:extLst>
                <a:ext uri="{FF2B5EF4-FFF2-40B4-BE49-F238E27FC236}">
                  <a16:creationId xmlns:a16="http://schemas.microsoft.com/office/drawing/2014/main" id="{90C0F290-8613-4AC2-9D14-2AB4917AF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5" y="2385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b="1">
                  <a:solidFill>
                    <a:srgbClr val="D00C33"/>
                  </a:solidFill>
                  <a:latin typeface="Symbol" pitchFamily="18" charset="2"/>
                </a:rPr>
                <a:t>b</a:t>
              </a:r>
              <a:endParaRPr lang="en-US" b="1">
                <a:solidFill>
                  <a:srgbClr val="D00C33"/>
                </a:solidFill>
                <a:latin typeface="Symbol" pitchFamily="18" charset="2"/>
              </a:endParaRPr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82BD71EB-13B4-4944-B6A9-61D67BA1630A}"/>
              </a:ext>
            </a:extLst>
          </p:cNvPr>
          <p:cNvSpPr/>
          <p:nvPr/>
        </p:nvSpPr>
        <p:spPr>
          <a:xfrm>
            <a:off x="84929" y="1862098"/>
            <a:ext cx="27494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Transformada Inversa de Clarke</a:t>
            </a:r>
          </a:p>
        </p:txBody>
      </p:sp>
    </p:spTree>
    <p:extLst>
      <p:ext uri="{BB962C8B-B14F-4D97-AF65-F5344CB8AC3E}">
        <p14:creationId xmlns:p14="http://schemas.microsoft.com/office/powerpoint/2010/main" val="194828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0.00347 C 0.02986 -0.00694 0.05486 -0.05712 0.04722 -0.10731 C 0.03959 -0.15796 0.00191 -0.18871 -0.03628 -0.17854 C -0.075 -0.16744 -0.0993 -0.12003 -0.09166 -0.06984 C -0.08385 -0.01943 -0.04687 0.01388 -0.00851 0.00347 Z " pathEditMode="fixed" rAng="-686960" ptsTypes="fffff">
                                      <p:cBhvr>
                                        <p:cTn id="6" dur="4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" y="-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4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1.24884E-6 L 0.07049 -1.24884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utoRev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11111E-6 -1.24884E-6 L -0.07048 -1.24884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0.08627 L 1.38889E-6 -0.00023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0139 -0.09135 L 0.00139 0.00023 " pathEditMode="fixed" rAng="0" ptsTypes="AA">
                                      <p:cBhvr>
                                        <p:cTn id="16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17 0.00093 L 0.00017 -0.0925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5.73543E-7 L 0.29358 -5.73543E-7 " pathEditMode="relative" rAng="0" ptsTypes="AA">
                                      <p:cBhvr>
                                        <p:cTn id="20" dur="4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0.29444 -2.22222E-6 " pathEditMode="relative" rAng="0" ptsTypes="AA">
                                      <p:cBhvr>
                                        <p:cTn id="25" dur="4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" grpId="0" animBg="1"/>
      <p:bldP spid="367" grpId="0" animBg="1"/>
      <p:bldP spid="371" grpId="0" animBg="1"/>
      <p:bldP spid="371" grpId="1" animBg="1"/>
      <p:bldP spid="376" grpId="0" animBg="1"/>
      <p:bldP spid="379" grpId="0"/>
      <p:bldP spid="385" grpId="0" animBg="1"/>
      <p:bldP spid="4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3.3 Controle Vetorial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C1D9FB-6431-41C6-9B32-40ED1C703D31}"/>
              </a:ext>
            </a:extLst>
          </p:cNvPr>
          <p:cNvSpPr txBox="1"/>
          <p:nvPr/>
        </p:nvSpPr>
        <p:spPr>
          <a:xfrm>
            <a:off x="203725" y="901050"/>
            <a:ext cx="2741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 no Referencial Síncrono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1E623414-F268-45B7-90FA-736F33E12DE0}"/>
                  </a:ext>
                </a:extLst>
              </p:cNvPr>
              <p:cNvSpPr/>
              <p:nvPr/>
            </p:nvSpPr>
            <p:spPr>
              <a:xfrm>
                <a:off x="795396" y="1860701"/>
                <a:ext cx="3401700" cy="514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𝐿𝑝</m:t>
                                </m:r>
                              </m:e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𝐿𝑝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1E623414-F268-45B7-90FA-736F33E12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96" y="1860701"/>
                <a:ext cx="3401700" cy="514372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B1B6574-2F9E-46BC-816C-6A80D5393C46}"/>
                  </a:ext>
                </a:extLst>
              </p:cNvPr>
              <p:cNvSpPr/>
              <p:nvPr/>
            </p:nvSpPr>
            <p:spPr>
              <a:xfrm>
                <a:off x="4755548" y="1550559"/>
                <a:ext cx="4572000" cy="75527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representa a derivada no tempo,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a indutância de eixo direto,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a indutância de eixo em quadratura.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B1B6574-2F9E-46BC-816C-6A80D5393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548" y="1550559"/>
                <a:ext cx="4572000" cy="755271"/>
              </a:xfrm>
              <a:prstGeom prst="rect">
                <a:avLst/>
              </a:prstGeom>
              <a:blipFill>
                <a:blip r:embed="rId4"/>
                <a:stretch>
                  <a:fillRect t="-806" b="-56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D2D27AA8-7383-4F1E-8AF1-2248DCA20F66}"/>
                  </a:ext>
                </a:extLst>
              </p:cNvPr>
              <p:cNvSpPr/>
              <p:nvPr/>
            </p:nvSpPr>
            <p:spPr>
              <a:xfrm>
                <a:off x="868720" y="2768428"/>
                <a:ext cx="12527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  <m: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∗∗</m:t>
                          </m:r>
                        </m:sup>
                      </m:sSup>
                      <m:r>
                        <a:rPr lang="pt-BR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ω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D2D27AA8-7383-4F1E-8AF1-2248DCA20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20" y="2768428"/>
                <a:ext cx="125271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14129218-25FB-4E14-B544-29CE16189BAF}"/>
                  </a:ext>
                </a:extLst>
              </p:cNvPr>
              <p:cNvSpPr/>
              <p:nvPr/>
            </p:nvSpPr>
            <p:spPr>
              <a:xfrm>
                <a:off x="2333335" y="2742168"/>
                <a:ext cx="1660711" cy="339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14129218-25FB-4E14-B544-29CE16189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335" y="2742168"/>
                <a:ext cx="1660711" cy="339773"/>
              </a:xfrm>
              <a:prstGeom prst="rect">
                <a:avLst/>
              </a:prstGeom>
              <a:blipFill>
                <a:blip r:embed="rId6"/>
                <a:stretch>
                  <a:fillRect t="-133929" r="-28309" b="-2053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04764D26-3145-4DC8-A34D-9A6E6BF503BD}"/>
                  </a:ext>
                </a:extLst>
              </p:cNvPr>
              <p:cNvSpPr/>
              <p:nvPr/>
            </p:nvSpPr>
            <p:spPr>
              <a:xfrm>
                <a:off x="795396" y="3274427"/>
                <a:ext cx="2908873" cy="517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04764D26-3145-4DC8-A34D-9A6E6BF50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96" y="3274427"/>
                <a:ext cx="2908873" cy="5171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99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3.3 Controle Vetorial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C1D9FB-6431-41C6-9B32-40ED1C703D31}"/>
              </a:ext>
            </a:extLst>
          </p:cNvPr>
          <p:cNvSpPr txBox="1"/>
          <p:nvPr/>
        </p:nvSpPr>
        <p:spPr>
          <a:xfrm>
            <a:off x="317191" y="914399"/>
            <a:ext cx="294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Modulações para Controle Vetorial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68BDDA-1BD1-4994-8B4A-D84863C59527}"/>
              </a:ext>
            </a:extLst>
          </p:cNvPr>
          <p:cNvSpPr txBox="1"/>
          <p:nvPr/>
        </p:nvSpPr>
        <p:spPr>
          <a:xfrm>
            <a:off x="727515" y="1455031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Senoidal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C96E16-437B-4F59-BE1E-2B2BF49411A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5920" y="1762808"/>
            <a:ext cx="3888105" cy="231775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00B1E03-75EF-41A0-8717-0EFE9A63A776}"/>
              </a:ext>
            </a:extLst>
          </p:cNvPr>
          <p:cNvSpPr/>
          <p:nvPr/>
        </p:nvSpPr>
        <p:spPr>
          <a:xfrm>
            <a:off x="712426" y="4075212"/>
            <a:ext cx="3615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17. Modulação Senoidal (GUPTA 2017)</a:t>
            </a:r>
            <a:endParaRPr lang="pt-BR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366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3.3 Controle Vetorial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C1D9FB-6431-41C6-9B32-40ED1C703D31}"/>
              </a:ext>
            </a:extLst>
          </p:cNvPr>
          <p:cNvSpPr txBox="1"/>
          <p:nvPr/>
        </p:nvSpPr>
        <p:spPr>
          <a:xfrm>
            <a:off x="317191" y="914399"/>
            <a:ext cx="294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Modulações para Controle Vetorial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68BDDA-1BD1-4994-8B4A-D84863C59527}"/>
              </a:ext>
            </a:extLst>
          </p:cNvPr>
          <p:cNvSpPr txBox="1"/>
          <p:nvPr/>
        </p:nvSpPr>
        <p:spPr>
          <a:xfrm>
            <a:off x="727515" y="1455031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SVM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61F8F3B-6C5E-42E3-8FA8-5BCF997E93A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54" y="1995663"/>
            <a:ext cx="1644650" cy="1487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A62917E-6ED9-471A-B5B3-5BAB3B781FD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997" y="1945498"/>
            <a:ext cx="1727200" cy="15379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B7E1D3E-D7BA-4CD1-9CF2-628095FF7449}"/>
              </a:ext>
            </a:extLst>
          </p:cNvPr>
          <p:cNvSpPr/>
          <p:nvPr/>
        </p:nvSpPr>
        <p:spPr>
          <a:xfrm>
            <a:off x="727515" y="3593212"/>
            <a:ext cx="32848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19. Vetores de Tensão de Fase com Neutro constante</a:t>
            </a:r>
            <a:endParaRPr lang="pt-BR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B35B10C-EC04-4773-BC84-961E940A595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219" y="914399"/>
            <a:ext cx="3703955" cy="15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2A8022A-8940-45D7-A00D-521967020E79}"/>
              </a:ext>
            </a:extLst>
          </p:cNvPr>
          <p:cNvSpPr/>
          <p:nvPr/>
        </p:nvSpPr>
        <p:spPr>
          <a:xfrm>
            <a:off x="3925946" y="239556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22. Flutuação do Ponto Neutro para utilização de </a:t>
            </a:r>
            <a:r>
              <a:rPr lang="pt-BR" sz="1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SVM</a:t>
            </a:r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A5F1BEF3-B2FC-4BC0-B1D2-EE349ABED2C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942" y="2667766"/>
            <a:ext cx="2666365" cy="18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8B9C908F-99C8-44B0-8B23-4456B3879DEA}"/>
              </a:ext>
            </a:extLst>
          </p:cNvPr>
          <p:cNvSpPr/>
          <p:nvPr/>
        </p:nvSpPr>
        <p:spPr>
          <a:xfrm>
            <a:off x="5082333" y="4405789"/>
            <a:ext cx="27382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23. Tensões de Fase resultantes para </a:t>
            </a:r>
            <a:r>
              <a:rPr lang="pt-BR" sz="1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SVM</a:t>
            </a:r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914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3.3 Controle Vetorial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C1D9FB-6431-41C6-9B32-40ED1C703D31}"/>
              </a:ext>
            </a:extLst>
          </p:cNvPr>
          <p:cNvSpPr txBox="1"/>
          <p:nvPr/>
        </p:nvSpPr>
        <p:spPr>
          <a:xfrm>
            <a:off x="317191" y="914399"/>
            <a:ext cx="294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Modulações para Controle Vetorial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68BDDA-1BD1-4994-8B4A-D84863C59527}"/>
              </a:ext>
            </a:extLst>
          </p:cNvPr>
          <p:cNvSpPr txBox="1"/>
          <p:nvPr/>
        </p:nvSpPr>
        <p:spPr>
          <a:xfrm>
            <a:off x="727515" y="1455031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SVM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66DEB57-709B-41B7-8893-D318BC1E0D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32800"/>
            <a:ext cx="3886200" cy="33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8231351-5E24-4FE0-BC0C-8D286BC67ADB}"/>
              </a:ext>
            </a:extLst>
          </p:cNvPr>
          <p:cNvSpPr/>
          <p:nvPr/>
        </p:nvSpPr>
        <p:spPr>
          <a:xfrm>
            <a:off x="4288335" y="431070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20. Diagrama de Vetores Espaciais e sequência de comutação por setor.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a 6">
                <a:extLst>
                  <a:ext uri="{FF2B5EF4-FFF2-40B4-BE49-F238E27FC236}">
                    <a16:creationId xmlns:a16="http://schemas.microsoft.com/office/drawing/2014/main" id="{BE5125BD-6BA8-450C-9D11-B52C630BA4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1708551"/>
                  </p:ext>
                </p:extLst>
              </p:nvPr>
            </p:nvGraphicFramePr>
            <p:xfrm>
              <a:off x="283665" y="1863072"/>
              <a:ext cx="3736975" cy="263576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445135">
                      <a:extLst>
                        <a:ext uri="{9D8B030D-6E8A-4147-A177-3AD203B41FA5}">
                          <a16:colId xmlns:a16="http://schemas.microsoft.com/office/drawing/2014/main" val="1986314021"/>
                        </a:ext>
                      </a:extLst>
                    </a:gridCol>
                    <a:gridCol w="316865">
                      <a:extLst>
                        <a:ext uri="{9D8B030D-6E8A-4147-A177-3AD203B41FA5}">
                          <a16:colId xmlns:a16="http://schemas.microsoft.com/office/drawing/2014/main" val="791350237"/>
                        </a:ext>
                      </a:extLst>
                    </a:gridCol>
                    <a:gridCol w="316865">
                      <a:extLst>
                        <a:ext uri="{9D8B030D-6E8A-4147-A177-3AD203B41FA5}">
                          <a16:colId xmlns:a16="http://schemas.microsoft.com/office/drawing/2014/main" val="1143490255"/>
                        </a:ext>
                      </a:extLst>
                    </a:gridCol>
                    <a:gridCol w="316865">
                      <a:extLst>
                        <a:ext uri="{9D8B030D-6E8A-4147-A177-3AD203B41FA5}">
                          <a16:colId xmlns:a16="http://schemas.microsoft.com/office/drawing/2014/main" val="310938888"/>
                        </a:ext>
                      </a:extLst>
                    </a:gridCol>
                    <a:gridCol w="316865">
                      <a:extLst>
                        <a:ext uri="{9D8B030D-6E8A-4147-A177-3AD203B41FA5}">
                          <a16:colId xmlns:a16="http://schemas.microsoft.com/office/drawing/2014/main" val="1952740366"/>
                        </a:ext>
                      </a:extLst>
                    </a:gridCol>
                    <a:gridCol w="316865">
                      <a:extLst>
                        <a:ext uri="{9D8B030D-6E8A-4147-A177-3AD203B41FA5}">
                          <a16:colId xmlns:a16="http://schemas.microsoft.com/office/drawing/2014/main" val="23884917"/>
                        </a:ext>
                      </a:extLst>
                    </a:gridCol>
                    <a:gridCol w="316865">
                      <a:extLst>
                        <a:ext uri="{9D8B030D-6E8A-4147-A177-3AD203B41FA5}">
                          <a16:colId xmlns:a16="http://schemas.microsoft.com/office/drawing/2014/main" val="3298519550"/>
                        </a:ext>
                      </a:extLst>
                    </a:gridCol>
                    <a:gridCol w="463550">
                      <a:extLst>
                        <a:ext uri="{9D8B030D-6E8A-4147-A177-3AD203B41FA5}">
                          <a16:colId xmlns:a16="http://schemas.microsoft.com/office/drawing/2014/main" val="1837700432"/>
                        </a:ext>
                      </a:extLst>
                    </a:gridCol>
                    <a:gridCol w="463550">
                      <a:extLst>
                        <a:ext uri="{9D8B030D-6E8A-4147-A177-3AD203B41FA5}">
                          <a16:colId xmlns:a16="http://schemas.microsoft.com/office/drawing/2014/main" val="2011315869"/>
                        </a:ext>
                      </a:extLst>
                    </a:gridCol>
                    <a:gridCol w="463550">
                      <a:extLst>
                        <a:ext uri="{9D8B030D-6E8A-4147-A177-3AD203B41FA5}">
                          <a16:colId xmlns:a16="http://schemas.microsoft.com/office/drawing/2014/main" val="1687338153"/>
                        </a:ext>
                      </a:extLst>
                    </a:gridCol>
                  </a:tblGrid>
                  <a:tr h="2774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Vetor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Sw 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Sw 2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Sw 3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Sw 4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Sw 5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Sw 6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Fase A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Fase B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Fase C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59868162"/>
                      </a:ext>
                    </a:extLst>
                  </a:tr>
                  <a:tr h="2774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38962584"/>
                      </a:ext>
                    </a:extLst>
                  </a:tr>
                  <a:tr h="2774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9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900">
                                        <a:effectLst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pt-B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𝑑𝑐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900">
                                        <a:effectLst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900">
                                    <a:effectLst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900">
                                        <a:effectLst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𝑑𝑐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900">
                                        <a:effectLst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900">
                                    <a:effectLst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900">
                                        <a:effectLst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𝑑𝑐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900">
                                        <a:effectLst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13364469"/>
                      </a:ext>
                    </a:extLst>
                  </a:tr>
                  <a:tr h="2774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2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900">
                                        <a:effectLst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𝑑𝑐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900">
                                        <a:effectLst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900">
                                    <a:effectLst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9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900">
                                        <a:effectLst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pt-B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𝑑𝑐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900">
                                        <a:effectLst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900">
                                        <a:effectLst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𝑑𝑐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900">
                                        <a:effectLst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07547083"/>
                      </a:ext>
                    </a:extLst>
                  </a:tr>
                  <a:tr h="2774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3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900">
                                    <a:effectLst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900">
                                        <a:effectLst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𝑑𝑐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900">
                                        <a:effectLst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900">
                                    <a:effectLst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900">
                                        <a:effectLst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𝑑𝑐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900">
                                        <a:effectLst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9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900">
                                        <a:effectLst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pt-B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𝑑𝑐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900">
                                        <a:effectLst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11451215"/>
                      </a:ext>
                    </a:extLst>
                  </a:tr>
                  <a:tr h="2774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4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900">
                                    <a:effectLst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9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900">
                                        <a:effectLst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pt-B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𝑑𝑐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900">
                                        <a:effectLst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900">
                                        <a:effectLst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𝑑𝑐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900">
                                        <a:effectLst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900">
                                        <a:effectLst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𝑑𝑐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900">
                                        <a:effectLst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17260690"/>
                      </a:ext>
                    </a:extLst>
                  </a:tr>
                  <a:tr h="2774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5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900">
                                    <a:effectLst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900">
                                        <a:effectLst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𝑑𝑐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900">
                                        <a:effectLst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9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900">
                                        <a:effectLst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pt-B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𝑑𝑐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900">
                                        <a:effectLst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900">
                                    <a:effectLst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900">
                                        <a:effectLst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𝑑𝑐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900">
                                        <a:effectLst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74074472"/>
                      </a:ext>
                    </a:extLst>
                  </a:tr>
                  <a:tr h="2774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6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900">
                                        <a:effectLst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𝑑𝑐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900">
                                        <a:effectLst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900">
                                        <a:effectLst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𝑑𝑐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900">
                                        <a:effectLst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900">
                                    <a:effectLst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9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900">
                                        <a:effectLst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pt-B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BR" sz="900">
                                            <a:effectLst/>
                                          </a:rPr>
                                          <m:t>𝑑𝑐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900">
                                        <a:effectLst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29523380"/>
                      </a:ext>
                    </a:extLst>
                  </a:tr>
                  <a:tr h="2774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7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 dirty="0">
                              <a:effectLst/>
                            </a:rPr>
                            <a:t>0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401578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a 6">
                <a:extLst>
                  <a:ext uri="{FF2B5EF4-FFF2-40B4-BE49-F238E27FC236}">
                    <a16:creationId xmlns:a16="http://schemas.microsoft.com/office/drawing/2014/main" id="{BE5125BD-6BA8-450C-9D11-B52C630BA4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1708551"/>
                  </p:ext>
                </p:extLst>
              </p:nvPr>
            </p:nvGraphicFramePr>
            <p:xfrm>
              <a:off x="283665" y="1863072"/>
              <a:ext cx="3736975" cy="263576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445135">
                      <a:extLst>
                        <a:ext uri="{9D8B030D-6E8A-4147-A177-3AD203B41FA5}">
                          <a16:colId xmlns:a16="http://schemas.microsoft.com/office/drawing/2014/main" val="1986314021"/>
                        </a:ext>
                      </a:extLst>
                    </a:gridCol>
                    <a:gridCol w="316865">
                      <a:extLst>
                        <a:ext uri="{9D8B030D-6E8A-4147-A177-3AD203B41FA5}">
                          <a16:colId xmlns:a16="http://schemas.microsoft.com/office/drawing/2014/main" val="791350237"/>
                        </a:ext>
                      </a:extLst>
                    </a:gridCol>
                    <a:gridCol w="316865">
                      <a:extLst>
                        <a:ext uri="{9D8B030D-6E8A-4147-A177-3AD203B41FA5}">
                          <a16:colId xmlns:a16="http://schemas.microsoft.com/office/drawing/2014/main" val="1143490255"/>
                        </a:ext>
                      </a:extLst>
                    </a:gridCol>
                    <a:gridCol w="316865">
                      <a:extLst>
                        <a:ext uri="{9D8B030D-6E8A-4147-A177-3AD203B41FA5}">
                          <a16:colId xmlns:a16="http://schemas.microsoft.com/office/drawing/2014/main" val="310938888"/>
                        </a:ext>
                      </a:extLst>
                    </a:gridCol>
                    <a:gridCol w="316865">
                      <a:extLst>
                        <a:ext uri="{9D8B030D-6E8A-4147-A177-3AD203B41FA5}">
                          <a16:colId xmlns:a16="http://schemas.microsoft.com/office/drawing/2014/main" val="1952740366"/>
                        </a:ext>
                      </a:extLst>
                    </a:gridCol>
                    <a:gridCol w="316865">
                      <a:extLst>
                        <a:ext uri="{9D8B030D-6E8A-4147-A177-3AD203B41FA5}">
                          <a16:colId xmlns:a16="http://schemas.microsoft.com/office/drawing/2014/main" val="23884917"/>
                        </a:ext>
                      </a:extLst>
                    </a:gridCol>
                    <a:gridCol w="316865">
                      <a:extLst>
                        <a:ext uri="{9D8B030D-6E8A-4147-A177-3AD203B41FA5}">
                          <a16:colId xmlns:a16="http://schemas.microsoft.com/office/drawing/2014/main" val="3298519550"/>
                        </a:ext>
                      </a:extLst>
                    </a:gridCol>
                    <a:gridCol w="463550">
                      <a:extLst>
                        <a:ext uri="{9D8B030D-6E8A-4147-A177-3AD203B41FA5}">
                          <a16:colId xmlns:a16="http://schemas.microsoft.com/office/drawing/2014/main" val="1837700432"/>
                        </a:ext>
                      </a:extLst>
                    </a:gridCol>
                    <a:gridCol w="463550">
                      <a:extLst>
                        <a:ext uri="{9D8B030D-6E8A-4147-A177-3AD203B41FA5}">
                          <a16:colId xmlns:a16="http://schemas.microsoft.com/office/drawing/2014/main" val="2011315869"/>
                        </a:ext>
                      </a:extLst>
                    </a:gridCol>
                    <a:gridCol w="463550">
                      <a:extLst>
                        <a:ext uri="{9D8B030D-6E8A-4147-A177-3AD203B41FA5}">
                          <a16:colId xmlns:a16="http://schemas.microsoft.com/office/drawing/2014/main" val="1687338153"/>
                        </a:ext>
                      </a:extLst>
                    </a:gridCol>
                  </a:tblGrid>
                  <a:tr h="3026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Vetor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Sw 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Sw 2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Sw 3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Sw 4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Sw 5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Sw 6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Fase A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Fase B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Fase C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59868162"/>
                      </a:ext>
                    </a:extLst>
                  </a:tr>
                  <a:tr h="2774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38962584"/>
                      </a:ext>
                    </a:extLst>
                  </a:tr>
                  <a:tr h="29635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09211" t="-206122" r="-205263" b="-595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609211" t="-206122" r="-105263" b="-595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709211" t="-206122" r="-5263" b="-595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3364469"/>
                      </a:ext>
                    </a:extLst>
                  </a:tr>
                  <a:tr h="29635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2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09211" t="-306122" r="-205263" b="-495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609211" t="-306122" r="-105263" b="-495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709211" t="-306122" r="-5263" b="-495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7547083"/>
                      </a:ext>
                    </a:extLst>
                  </a:tr>
                  <a:tr h="29635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3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09211" t="-414583" r="-205263" b="-4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609211" t="-414583" r="-105263" b="-4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709211" t="-414583" r="-5263" b="-4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1451215"/>
                      </a:ext>
                    </a:extLst>
                  </a:tr>
                  <a:tr h="29635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4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09211" t="-504082" r="-205263" b="-2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609211" t="-504082" r="-105263" b="-2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709211" t="-504082" r="-5263" b="-2979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7260690"/>
                      </a:ext>
                    </a:extLst>
                  </a:tr>
                  <a:tr h="29635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5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09211" t="-604082" r="-205263" b="-1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609211" t="-604082" r="-105263" b="-1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709211" t="-604082" r="-5263" b="-1979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74472"/>
                      </a:ext>
                    </a:extLst>
                  </a:tr>
                  <a:tr h="29635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6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09211" t="-718750" r="-205263" b="-1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609211" t="-718750" r="-105263" b="-1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709211" t="-718750" r="-5263" b="-1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9523380"/>
                      </a:ext>
                    </a:extLst>
                  </a:tr>
                  <a:tr h="2774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7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1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>
                              <a:effectLst/>
                            </a:rPr>
                            <a:t>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900" dirty="0">
                              <a:effectLst/>
                            </a:rPr>
                            <a:t>0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401578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23F07AA0-2D73-4954-92A8-368259A85D5D}"/>
              </a:ext>
            </a:extLst>
          </p:cNvPr>
          <p:cNvSpPr/>
          <p:nvPr/>
        </p:nvSpPr>
        <p:spPr>
          <a:xfrm>
            <a:off x="-15300" y="452503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Tabela 3. Vetores para acionamento com </a:t>
            </a:r>
            <a:r>
              <a:rPr lang="pt-BR" sz="1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Space Vector </a:t>
            </a:r>
            <a:r>
              <a:rPr lang="pt-BR" sz="1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Modulation</a:t>
            </a:r>
            <a:endParaRPr lang="pt-BR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240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3.3 Controle Vetorial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C1D9FB-6431-41C6-9B32-40ED1C703D31}"/>
              </a:ext>
            </a:extLst>
          </p:cNvPr>
          <p:cNvSpPr txBox="1"/>
          <p:nvPr/>
        </p:nvSpPr>
        <p:spPr>
          <a:xfrm>
            <a:off x="317191" y="914399"/>
            <a:ext cx="294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Modulações para Controle Vetorial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68BDDA-1BD1-4994-8B4A-D84863C59527}"/>
              </a:ext>
            </a:extLst>
          </p:cNvPr>
          <p:cNvSpPr txBox="1"/>
          <p:nvPr/>
        </p:nvSpPr>
        <p:spPr>
          <a:xfrm>
            <a:off x="727515" y="1455031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SVM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DF37C4F-BF16-4227-96A2-4EF75B6236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678" y="1081494"/>
            <a:ext cx="3886200" cy="3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B0ACD48-C0CA-4432-9A83-6AC4206580E5}"/>
              </a:ext>
            </a:extLst>
          </p:cNvPr>
          <p:cNvSpPr/>
          <p:nvPr/>
        </p:nvSpPr>
        <p:spPr>
          <a:xfrm>
            <a:off x="4381778" y="435804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21. Sequência de acionamento para Setor 1. Adaptado de Krishnan (2010).</a:t>
            </a:r>
            <a:endParaRPr lang="pt-BR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2E7C8BF2-8ED0-49FE-A71B-73994AFF281A}"/>
                  </a:ext>
                </a:extLst>
              </p:cNvPr>
              <p:cNvSpPr/>
              <p:nvPr/>
            </p:nvSpPr>
            <p:spPr>
              <a:xfrm>
                <a:off x="-190222" y="1899603"/>
                <a:ext cx="4572000" cy="212885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i="1"/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i="1"/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i="1"/>
                                  </m:ctrlPr>
                                </m:sSubPr>
                                <m:e>
                                  <m:r>
                                    <a:rPr lang="pt-BR" i="1"/>
                                    <m:t>𝑉</m:t>
                                  </m:r>
                                </m:e>
                                <m:sub>
                                  <m:r>
                                    <a:rPr lang="pt-BR" i="1"/>
                                    <m:t>𝑟𝑒𝑓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pt-BR" i="1"/>
                        <m:t>= </m:t>
                      </m:r>
                      <m:rad>
                        <m:radPr>
                          <m:degHide m:val="on"/>
                          <m:ctrlPr>
                            <a:rPr lang="pt-BR" i="1"/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/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/>
                                  </m:ctrlPr>
                                </m:sSubPr>
                                <m:e>
                                  <m:r>
                                    <a:rPr lang="pt-BR" i="1"/>
                                    <m:t>𝑉</m:t>
                                  </m:r>
                                </m:e>
                                <m:sub>
                                  <m:r>
                                    <a:rPr lang="pt-BR" i="1"/>
                                    <m:t>𝛼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i="1"/>
                                <m:t>2</m:t>
                              </m:r>
                            </m:sup>
                          </m:sSup>
                          <m:r>
                            <a:rPr lang="pt-BR" i="1"/>
                            <m:t>+</m:t>
                          </m:r>
                          <m:sSup>
                            <m:sSupPr>
                              <m:ctrlPr>
                                <a:rPr lang="pt-BR" i="1"/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/>
                                  </m:ctrlPr>
                                </m:sSubPr>
                                <m:e>
                                  <m:r>
                                    <a:rPr lang="pt-BR" i="1"/>
                                    <m:t>𝑉</m:t>
                                  </m:r>
                                </m:e>
                                <m:sub>
                                  <m:r>
                                    <a:rPr lang="pt-BR" i="1"/>
                                    <m:t>𝛽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i="1"/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  <m:r>
                      <a:rPr lang="pt-B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𝑟𝑒𝑓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60°−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1−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2E7C8BF2-8ED0-49FE-A71B-73994AFF28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0222" y="1899603"/>
                <a:ext cx="4572000" cy="21288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79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3.3 Controle Vetorial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C1D9FB-6431-41C6-9B32-40ED1C703D31}"/>
              </a:ext>
            </a:extLst>
          </p:cNvPr>
          <p:cNvSpPr txBox="1"/>
          <p:nvPr/>
        </p:nvSpPr>
        <p:spPr>
          <a:xfrm>
            <a:off x="203725" y="901050"/>
            <a:ext cx="25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Perdas para Controle Vetorial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5D98DBD4-4405-4547-8280-A6BE4B26AA7A}"/>
                  </a:ext>
                </a:extLst>
              </p:cNvPr>
              <p:cNvSpPr/>
              <p:nvPr/>
            </p:nvSpPr>
            <p:spPr>
              <a:xfrm>
                <a:off x="3341268" y="1720487"/>
                <a:ext cx="2007601" cy="327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=3∙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𝑐𝑜𝑛𝑑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𝑀𝑂𝑆𝐹𝐸𝑇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5D98DBD4-4405-4547-8280-A6BE4B26AA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68" y="1720487"/>
                <a:ext cx="2007601" cy="3275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1361663-F3E4-40F7-A674-505B81C463A0}"/>
                  </a:ext>
                </a:extLst>
              </p:cNvPr>
              <p:cNvSpPr/>
              <p:nvPr/>
            </p:nvSpPr>
            <p:spPr>
              <a:xfrm>
                <a:off x="3374546" y="2139663"/>
                <a:ext cx="1974323" cy="33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𝑐𝑜𝑚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 5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𝑐𝑜𝑚</m:t>
                              </m:r>
                            </m:sub>
                          </m:sSub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𝑀𝑂𝑆𝐹𝐸𝑇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1361663-F3E4-40F7-A674-505B81C46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546" y="2139663"/>
                <a:ext cx="1974323" cy="330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4B973913-A2D9-4218-BF35-743E794D0332}"/>
                  </a:ext>
                </a:extLst>
              </p:cNvPr>
              <p:cNvSpPr/>
              <p:nvPr/>
            </p:nvSpPr>
            <p:spPr>
              <a:xfrm>
                <a:off x="3341268" y="2571750"/>
                <a:ext cx="1974323" cy="33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𝑐𝑜𝑚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 6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𝑐𝑜𝑚</m:t>
                              </m:r>
                            </m:sub>
                          </m:sSub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𝑀𝑂𝑆𝐹𝐸𝑇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4B973913-A2D9-4218-BF35-743E794D03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68" y="2571750"/>
                <a:ext cx="1974323" cy="330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660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5" y="952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Agenda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C4348C-9962-4CE2-9AE5-885321577DE2}"/>
              </a:ext>
            </a:extLst>
          </p:cNvPr>
          <p:cNvSpPr txBox="1"/>
          <p:nvPr/>
        </p:nvSpPr>
        <p:spPr>
          <a:xfrm>
            <a:off x="553982" y="625204"/>
            <a:ext cx="6621057" cy="5205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Introdução;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Motores Síncronos;</a:t>
            </a:r>
          </a:p>
          <a:p>
            <a:pPr lvl="3">
              <a:lnSpc>
                <a:spcPct val="150000"/>
              </a:lnSpc>
            </a:pPr>
            <a:r>
              <a:rPr lang="pt-BR" sz="1200" dirty="0"/>
              <a:t>        </a:t>
            </a:r>
            <a:r>
              <a:rPr lang="pt-BR" sz="1100" dirty="0"/>
              <a:t>2.1. Motores Síncronos à Ímãs Permanentes;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Modelo Matemático;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2.3. Inversor de Frequência;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Perdas;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Tipos de Controle;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3.1. Condições de Máxima Eficiência;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3.2.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3.3.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b="1" dirty="0"/>
              <a:t>Modelo MATLAB;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4.1.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4.2. Controle Vetorial;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4.3. Comparação entre simulações;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Controladores Digitais;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Resultados, e;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Conclusão.</a:t>
            </a:r>
          </a:p>
          <a:p>
            <a:pPr marL="342900" lvl="3" indent="-342900">
              <a:buFont typeface="+mj-lt"/>
              <a:buAutoNum type="arabicPeriod"/>
            </a:pPr>
            <a:endParaRPr lang="pt-BR" dirty="0"/>
          </a:p>
          <a:p>
            <a:pPr lvl="7"/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7083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4.1. Controle Trapezoidal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FFEEC15-BEBA-4287-94A8-0CFF6EA2AE26}"/>
              </a:ext>
            </a:extLst>
          </p:cNvPr>
          <p:cNvSpPr txBox="1"/>
          <p:nvPr/>
        </p:nvSpPr>
        <p:spPr>
          <a:xfrm>
            <a:off x="754213" y="1107959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Condição de Contorno</a:t>
            </a:r>
          </a:p>
        </p:txBody>
      </p:sp>
    </p:spTree>
    <p:extLst>
      <p:ext uri="{BB962C8B-B14F-4D97-AF65-F5344CB8AC3E}">
        <p14:creationId xmlns:p14="http://schemas.microsoft.com/office/powerpoint/2010/main" val="64341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5" y="952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Agenda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C4348C-9962-4CE2-9AE5-885321577DE2}"/>
              </a:ext>
            </a:extLst>
          </p:cNvPr>
          <p:cNvSpPr txBox="1"/>
          <p:nvPr/>
        </p:nvSpPr>
        <p:spPr>
          <a:xfrm>
            <a:off x="553982" y="625204"/>
            <a:ext cx="6621057" cy="5205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b="1" dirty="0"/>
              <a:t>Introdução;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Motores Síncronos;</a:t>
            </a:r>
          </a:p>
          <a:p>
            <a:pPr lvl="3">
              <a:lnSpc>
                <a:spcPct val="150000"/>
              </a:lnSpc>
            </a:pPr>
            <a:r>
              <a:rPr lang="pt-BR" sz="1200" dirty="0"/>
              <a:t>        </a:t>
            </a:r>
            <a:r>
              <a:rPr lang="pt-BR" sz="1100" dirty="0"/>
              <a:t>2.1. Motores Síncronos à Ímãs Permanentes;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Modelo Matemático;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2.3. Inversor de Frequência;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Perdas;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Tipos de Controle;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3.1. Condições de Máxima Eficiência;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3.2.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3.3.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Modelo MATLAB;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4.1.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4.2. Controle Vetorial;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4.3. Comparação entre simulações;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Controladores Digitais;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Resultados, e;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Conclusão.</a:t>
            </a:r>
          </a:p>
          <a:p>
            <a:pPr marL="342900" lvl="3" indent="-342900">
              <a:buFont typeface="+mj-lt"/>
              <a:buAutoNum type="arabicPeriod"/>
            </a:pPr>
            <a:endParaRPr lang="pt-BR" dirty="0"/>
          </a:p>
          <a:p>
            <a:pPr lvl="7"/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1503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4.1. Controle Trapezoidal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FFEEC15-BEBA-4287-94A8-0CFF6EA2AE26}"/>
              </a:ext>
            </a:extLst>
          </p:cNvPr>
          <p:cNvSpPr txBox="1"/>
          <p:nvPr/>
        </p:nvSpPr>
        <p:spPr>
          <a:xfrm>
            <a:off x="754213" y="1107959"/>
            <a:ext cx="3140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Cálculo e Simulações do Controlador</a:t>
            </a:r>
          </a:p>
        </p:txBody>
      </p:sp>
    </p:spTree>
    <p:extLst>
      <p:ext uri="{BB962C8B-B14F-4D97-AF65-F5344CB8AC3E}">
        <p14:creationId xmlns:p14="http://schemas.microsoft.com/office/powerpoint/2010/main" val="2312874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4.2. Controle Vetorial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EDF5888-994B-4297-B204-C04252410545}"/>
              </a:ext>
            </a:extLst>
          </p:cNvPr>
          <p:cNvSpPr/>
          <p:nvPr/>
        </p:nvSpPr>
        <p:spPr>
          <a:xfrm>
            <a:off x="567537" y="949483"/>
            <a:ext cx="1975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Condição de Contorno</a:t>
            </a:r>
          </a:p>
        </p:txBody>
      </p:sp>
    </p:spTree>
    <p:extLst>
      <p:ext uri="{BB962C8B-B14F-4D97-AF65-F5344CB8AC3E}">
        <p14:creationId xmlns:p14="http://schemas.microsoft.com/office/powerpoint/2010/main" val="18996020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4.2. Controle Vetorial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861CFDC-24EF-4BA1-BF0E-D6FFFC23B4BF}"/>
              </a:ext>
            </a:extLst>
          </p:cNvPr>
          <p:cNvSpPr/>
          <p:nvPr/>
        </p:nvSpPr>
        <p:spPr>
          <a:xfrm>
            <a:off x="311893" y="1016227"/>
            <a:ext cx="31406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Cálculo e Simulações do Controlador</a:t>
            </a:r>
          </a:p>
        </p:txBody>
      </p:sp>
    </p:spTree>
    <p:extLst>
      <p:ext uri="{BB962C8B-B14F-4D97-AF65-F5344CB8AC3E}">
        <p14:creationId xmlns:p14="http://schemas.microsoft.com/office/powerpoint/2010/main" val="2312497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4.3. Comparativo entre Simulações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861CFDC-24EF-4BA1-BF0E-D6FFFC23B4BF}"/>
              </a:ext>
            </a:extLst>
          </p:cNvPr>
          <p:cNvSpPr/>
          <p:nvPr/>
        </p:nvSpPr>
        <p:spPr>
          <a:xfrm>
            <a:off x="311893" y="1016227"/>
            <a:ext cx="31406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Cálculo e Simulações do Controlador</a:t>
            </a:r>
          </a:p>
        </p:txBody>
      </p:sp>
    </p:spTree>
    <p:extLst>
      <p:ext uri="{BB962C8B-B14F-4D97-AF65-F5344CB8AC3E}">
        <p14:creationId xmlns:p14="http://schemas.microsoft.com/office/powerpoint/2010/main" val="2731219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4.3. Comparativo entre Simulações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861CFDC-24EF-4BA1-BF0E-D6FFFC23B4BF}"/>
              </a:ext>
            </a:extLst>
          </p:cNvPr>
          <p:cNvSpPr/>
          <p:nvPr/>
        </p:nvSpPr>
        <p:spPr>
          <a:xfrm>
            <a:off x="311893" y="1016227"/>
            <a:ext cx="31406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Cálculo e Simulações do Controlador</a:t>
            </a:r>
          </a:p>
        </p:txBody>
      </p:sp>
    </p:spTree>
    <p:extLst>
      <p:ext uri="{BB962C8B-B14F-4D97-AF65-F5344CB8AC3E}">
        <p14:creationId xmlns:p14="http://schemas.microsoft.com/office/powerpoint/2010/main" val="36785024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5" y="952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Agenda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C4348C-9962-4CE2-9AE5-885321577DE2}"/>
              </a:ext>
            </a:extLst>
          </p:cNvPr>
          <p:cNvSpPr txBox="1"/>
          <p:nvPr/>
        </p:nvSpPr>
        <p:spPr>
          <a:xfrm>
            <a:off x="553982" y="625204"/>
            <a:ext cx="6621057" cy="5205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Introdução;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Motores Síncronos;</a:t>
            </a:r>
          </a:p>
          <a:p>
            <a:pPr lvl="3">
              <a:lnSpc>
                <a:spcPct val="150000"/>
              </a:lnSpc>
            </a:pPr>
            <a:r>
              <a:rPr lang="pt-BR" sz="1200" dirty="0"/>
              <a:t>        </a:t>
            </a:r>
            <a:r>
              <a:rPr lang="pt-BR" sz="1100" dirty="0"/>
              <a:t>2.1. Motores Síncronos à Ímãs Permanentes;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Modelo Matemático;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2.3. Inversor de Frequência;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Perdas;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Tipos de Controle;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3.1. Condições de Máxima Eficiência;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3.2.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3.3.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Modelo MATLAB;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4.1.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4.2. Controle Vetorial;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4.3. Comparação entre simulações;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b="1" dirty="0"/>
              <a:t>Controladores Digitais;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Resultados, e;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Conclusão.</a:t>
            </a:r>
          </a:p>
          <a:p>
            <a:pPr marL="342900" lvl="3" indent="-342900">
              <a:buFont typeface="+mj-lt"/>
              <a:buAutoNum type="arabicPeriod"/>
            </a:pPr>
            <a:endParaRPr lang="pt-BR" dirty="0"/>
          </a:p>
          <a:p>
            <a:pPr lvl="7"/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3183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5. Controladores Digitais</a:t>
            </a:r>
            <a:endParaRPr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684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5" y="952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Agenda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C4348C-9962-4CE2-9AE5-885321577DE2}"/>
              </a:ext>
            </a:extLst>
          </p:cNvPr>
          <p:cNvSpPr txBox="1"/>
          <p:nvPr/>
        </p:nvSpPr>
        <p:spPr>
          <a:xfrm>
            <a:off x="553982" y="625204"/>
            <a:ext cx="6621057" cy="5205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Introdução;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Motores Síncronos;</a:t>
            </a:r>
          </a:p>
          <a:p>
            <a:pPr lvl="3">
              <a:lnSpc>
                <a:spcPct val="150000"/>
              </a:lnSpc>
            </a:pPr>
            <a:r>
              <a:rPr lang="pt-BR" sz="1200" dirty="0"/>
              <a:t>        </a:t>
            </a:r>
            <a:r>
              <a:rPr lang="pt-BR" sz="1100" dirty="0"/>
              <a:t>2.1. Motores Síncronos à Ímãs Permanentes;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Modelo Matemático;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2.3. Inversor de Frequência;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Perdas;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Tipos de Controle;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3.1. Condições de Máxima Eficiência;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3.2.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3.3.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Modelo MATLAB;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4.1.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4.2. Controle Vetorial;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4.3. Comparação entre simulações;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Controladores Digitais;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b="1" dirty="0"/>
              <a:t>Resultados</a:t>
            </a:r>
            <a:r>
              <a:rPr lang="pt-BR" sz="1200" dirty="0"/>
              <a:t>, e;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Conclusão.</a:t>
            </a:r>
          </a:p>
          <a:p>
            <a:pPr marL="342900" lvl="3" indent="-342900">
              <a:buFont typeface="+mj-lt"/>
              <a:buAutoNum type="arabicPeriod"/>
            </a:pPr>
            <a:endParaRPr lang="pt-BR" dirty="0"/>
          </a:p>
          <a:p>
            <a:pPr lvl="7"/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3561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6. Resultados</a:t>
            </a:r>
            <a:endParaRPr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4634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6. Resultados</a:t>
            </a:r>
            <a:endParaRPr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38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5" y="952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1. Introdução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E14CB1-8797-4D97-8BCA-AE9590F9051E}"/>
              </a:ext>
            </a:extLst>
          </p:cNvPr>
          <p:cNvSpPr txBox="1"/>
          <p:nvPr/>
        </p:nvSpPr>
        <p:spPr>
          <a:xfrm>
            <a:off x="422644" y="781950"/>
            <a:ext cx="8082762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b="1" dirty="0"/>
              <a:t>Objetivo geral: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Estudo de motores MSIP (motores síncronos à ímãs permanentes) aplicados à indústria de linha branca, com foco na análise de diferentes técnicas de controle, modulação e acionamento com relação à eficiência do sistema.</a:t>
            </a:r>
          </a:p>
          <a:p>
            <a:pPr algn="just">
              <a:lnSpc>
                <a:spcPct val="150000"/>
              </a:lnSpc>
            </a:pPr>
            <a:endParaRPr lang="pt-BR" sz="1600" dirty="0"/>
          </a:p>
          <a:p>
            <a:pPr algn="just">
              <a:lnSpc>
                <a:spcPct val="150000"/>
              </a:lnSpc>
            </a:pPr>
            <a:r>
              <a:rPr lang="pt-BR" sz="2200" b="1" dirty="0"/>
              <a:t>Objetivos específicos: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Analisar a eficiência do conjunto motor-inversor para cada tipo de controle e modulação estudado, e;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Concluir qual a melhor estratégia para tal sistema em uma determinada condição de contorno.</a:t>
            </a:r>
          </a:p>
          <a:p>
            <a:pPr algn="just">
              <a:lnSpc>
                <a:spcPct val="150000"/>
              </a:lnSpc>
            </a:pPr>
            <a:endParaRPr lang="pt-BR" sz="2200" b="1" dirty="0"/>
          </a:p>
          <a:p>
            <a:pPr algn="just">
              <a:lnSpc>
                <a:spcPct val="150000"/>
              </a:lnSpc>
            </a:pPr>
            <a:endParaRPr lang="pt-BR" sz="18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2035354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5" y="952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Agenda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C4348C-9962-4CE2-9AE5-885321577DE2}"/>
              </a:ext>
            </a:extLst>
          </p:cNvPr>
          <p:cNvSpPr txBox="1"/>
          <p:nvPr/>
        </p:nvSpPr>
        <p:spPr>
          <a:xfrm>
            <a:off x="553982" y="625204"/>
            <a:ext cx="6621057" cy="5205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Introdução;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Motores Síncronos;</a:t>
            </a:r>
          </a:p>
          <a:p>
            <a:pPr lvl="3">
              <a:lnSpc>
                <a:spcPct val="150000"/>
              </a:lnSpc>
            </a:pPr>
            <a:r>
              <a:rPr lang="pt-BR" sz="1200" dirty="0"/>
              <a:t>        </a:t>
            </a:r>
            <a:r>
              <a:rPr lang="pt-BR" sz="1100" dirty="0"/>
              <a:t>2.1. Motores Síncronos à Ímãs Permanentes;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Modelo Matemático;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2.3. Inversor de Frequência;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Perdas;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Tipos de Controle;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3.1. Condições de Máxima Eficiência;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3.2.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3.3.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Modelo MATLAB;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4.1.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4.2. Controle Vetorial;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4.3. Comparação entre simulações;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Controladores Digitais;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Resultados, e;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b="1" dirty="0"/>
              <a:t>Conclusão</a:t>
            </a:r>
            <a:r>
              <a:rPr lang="pt-BR" sz="1200" dirty="0"/>
              <a:t>.</a:t>
            </a:r>
          </a:p>
          <a:p>
            <a:pPr marL="342900" lvl="3" indent="-342900">
              <a:buFont typeface="+mj-lt"/>
              <a:buAutoNum type="arabicPeriod"/>
            </a:pPr>
            <a:endParaRPr lang="pt-BR" dirty="0"/>
          </a:p>
          <a:p>
            <a:pPr lvl="7"/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4336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7. Conclusão</a:t>
            </a:r>
            <a:endParaRPr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7582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Referências Bibliográficas</a:t>
            </a:r>
            <a:endParaRPr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7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5" y="952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 Motores Síncronos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F57BE9-A84E-4FEF-99CC-E4626D99A3D2}"/>
              </a:ext>
            </a:extLst>
          </p:cNvPr>
          <p:cNvSpPr txBox="1"/>
          <p:nvPr/>
        </p:nvSpPr>
        <p:spPr>
          <a:xfrm>
            <a:off x="360420" y="981145"/>
            <a:ext cx="8089437" cy="270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Composto por:</a:t>
            </a:r>
          </a:p>
          <a:p>
            <a:endParaRPr lang="pt-BR" dirty="0"/>
          </a:p>
          <a:p>
            <a:pPr marL="285750" lvl="5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Enrolamento de armadura e de campo;</a:t>
            </a:r>
          </a:p>
          <a:p>
            <a:pPr marL="285750" lvl="5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Fonte de excitação CC;</a:t>
            </a:r>
          </a:p>
          <a:p>
            <a:pPr marL="285750" lvl="5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Escovas para comutação</a:t>
            </a: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Velocidade é proporcional à frequência da corrente </a:t>
            </a:r>
          </a:p>
          <a:p>
            <a:pPr algn="just">
              <a:lnSpc>
                <a:spcPct val="150000"/>
              </a:lnSpc>
            </a:pPr>
            <a:r>
              <a:rPr lang="pt-BR" sz="1600" dirty="0"/>
              <a:t>      na armadura do motor em regime permanente.</a:t>
            </a:r>
          </a:p>
        </p:txBody>
      </p:sp>
    </p:spTree>
    <p:extLst>
      <p:ext uri="{BB962C8B-B14F-4D97-AF65-F5344CB8AC3E}">
        <p14:creationId xmlns:p14="http://schemas.microsoft.com/office/powerpoint/2010/main" val="399782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5" y="952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Agenda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C4348C-9962-4CE2-9AE5-885321577DE2}"/>
              </a:ext>
            </a:extLst>
          </p:cNvPr>
          <p:cNvSpPr txBox="1"/>
          <p:nvPr/>
        </p:nvSpPr>
        <p:spPr>
          <a:xfrm>
            <a:off x="553982" y="625204"/>
            <a:ext cx="6621057" cy="5205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Introdução;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b="1" dirty="0"/>
              <a:t>Motores Síncronos;</a:t>
            </a:r>
          </a:p>
          <a:p>
            <a:pPr lvl="3">
              <a:lnSpc>
                <a:spcPct val="150000"/>
              </a:lnSpc>
            </a:pPr>
            <a:r>
              <a:rPr lang="pt-BR" sz="1200" dirty="0"/>
              <a:t>        </a:t>
            </a:r>
            <a:r>
              <a:rPr lang="pt-BR" sz="1100" dirty="0"/>
              <a:t>2.1. Motores Síncronos à Ímãs Permanentes;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Modelo Matemático;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2.3. Inversor de Frequência;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Perdas;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Tipos de Controle;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3.1. Condições de Máxima Eficiência;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3.2.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3.3.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Modelo MATLAB;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4.1.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4.2. Controle Vetorial;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4.3. Comparação entre simulações;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Controladores Digitais;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Resultados, e;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Conclusão.</a:t>
            </a:r>
          </a:p>
          <a:p>
            <a:pPr marL="342900" lvl="3" indent="-342900">
              <a:buFont typeface="+mj-lt"/>
              <a:buAutoNum type="arabicPeriod"/>
            </a:pPr>
            <a:endParaRPr lang="pt-BR" dirty="0"/>
          </a:p>
          <a:p>
            <a:pPr lvl="7"/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384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2.1. Motores Síncronos à Ímãs Permanentes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F57BE9-A84E-4FEF-99CC-E4626D99A3D2}"/>
              </a:ext>
            </a:extLst>
          </p:cNvPr>
          <p:cNvSpPr txBox="1"/>
          <p:nvPr/>
        </p:nvSpPr>
        <p:spPr>
          <a:xfrm>
            <a:off x="360420" y="981145"/>
            <a:ext cx="8089437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Introdução de ímãs permanentes em pesquisas relacionadas à máquinas elétricas na década de 50 (KRISHNAN, 2010);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Utilização de ferrite, ligas de ferro (</a:t>
            </a:r>
            <a:r>
              <a:rPr lang="pt-BR" sz="1600" dirty="0" err="1"/>
              <a:t>AlNiCo</a:t>
            </a:r>
            <a:r>
              <a:rPr lang="pt-BR" sz="1600" dirty="0"/>
              <a:t>) e de terras raras (</a:t>
            </a:r>
            <a:r>
              <a:rPr lang="pt-BR" sz="1600" dirty="0" err="1"/>
              <a:t>SmCo</a:t>
            </a:r>
            <a:r>
              <a:rPr lang="pt-BR" sz="1600" dirty="0"/>
              <a:t>, </a:t>
            </a:r>
            <a:r>
              <a:rPr lang="pt-BR" sz="1600" dirty="0" err="1"/>
              <a:t>NdFeb</a:t>
            </a:r>
            <a:r>
              <a:rPr lang="pt-BR" sz="1600" dirty="0"/>
              <a:t>) (NAZÁRIO, 2014);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Controle da frequência das correntes de armadura através de inversores de frequência;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Substituição da fonte de excitação CC por ímãs permanentes:</a:t>
            </a:r>
          </a:p>
          <a:p>
            <a:pPr lvl="1" algn="just">
              <a:lnSpc>
                <a:spcPct val="150000"/>
              </a:lnSpc>
            </a:pPr>
            <a:r>
              <a:rPr lang="pt-BR" sz="1600" dirty="0"/>
              <a:t>     - Redução do tamanho do motor;</a:t>
            </a:r>
          </a:p>
          <a:p>
            <a:pPr lvl="1" algn="just">
              <a:lnSpc>
                <a:spcPct val="150000"/>
              </a:lnSpc>
            </a:pPr>
            <a:r>
              <a:rPr lang="pt-BR" sz="1600" dirty="0"/>
              <a:t>     - Maior segurança devido à ausência de escovas </a:t>
            </a:r>
            <a:r>
              <a:rPr lang="pt-BR" dirty="0"/>
              <a:t>(FITZGERALD; KINGSLEY; UMANS, 2003).</a:t>
            </a:r>
          </a:p>
          <a:p>
            <a:r>
              <a:rPr lang="pt-BR" sz="16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37949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2.1. Motores Síncronos à Ímãs Permanentes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1DAF8BB-B7E8-47B7-AA1A-B2FF91A1CEB7}"/>
              </a:ext>
            </a:extLst>
          </p:cNvPr>
          <p:cNvSpPr txBox="1"/>
          <p:nvPr/>
        </p:nvSpPr>
        <p:spPr>
          <a:xfrm>
            <a:off x="553980" y="861011"/>
            <a:ext cx="7749039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Diferentes disposições do ímã acarretam em diferentes força contra eletromotriz, </a:t>
            </a:r>
            <a:r>
              <a:rPr lang="pt-BR" i="1" dirty="0"/>
              <a:t>BEMF</a:t>
            </a:r>
            <a:r>
              <a:rPr lang="pt-BR" dirty="0"/>
              <a:t>, como o formato trapezoidal, </a:t>
            </a:r>
            <a:r>
              <a:rPr lang="pt-BR" i="1" dirty="0"/>
              <a:t>BLDC </a:t>
            </a:r>
            <a:r>
              <a:rPr lang="pt-BR" dirty="0"/>
              <a:t>(</a:t>
            </a:r>
            <a:r>
              <a:rPr lang="pt-BR" i="1" dirty="0" err="1"/>
              <a:t>brushless</a:t>
            </a:r>
            <a:r>
              <a:rPr lang="pt-BR" dirty="0"/>
              <a:t> </a:t>
            </a:r>
            <a:r>
              <a:rPr lang="pt-BR" i="1" dirty="0"/>
              <a:t>DC motor</a:t>
            </a:r>
            <a:r>
              <a:rPr lang="pt-BR" dirty="0"/>
              <a:t>), ou o formato senoidal, </a:t>
            </a:r>
            <a:r>
              <a:rPr lang="pt-BR" i="1" dirty="0"/>
              <a:t>BLAC </a:t>
            </a:r>
            <a:r>
              <a:rPr lang="pt-BR" dirty="0"/>
              <a:t>(</a:t>
            </a:r>
            <a:r>
              <a:rPr lang="pt-BR" i="1" dirty="0" err="1"/>
              <a:t>brushless</a:t>
            </a:r>
            <a:r>
              <a:rPr lang="pt-BR" dirty="0"/>
              <a:t> </a:t>
            </a:r>
            <a:r>
              <a:rPr lang="pt-BR" i="1" dirty="0"/>
              <a:t>AC motor</a:t>
            </a:r>
            <a:r>
              <a:rPr lang="pt-BR" dirty="0"/>
              <a:t>)</a:t>
            </a:r>
            <a:r>
              <a:rPr lang="pt-BR" i="1" dirty="0"/>
              <a:t>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BF1A12-76D3-4484-9919-8B54935E082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122" y="2020626"/>
            <a:ext cx="3123574" cy="25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7C6C898-47D8-4AA3-9CE8-F28E7F073B1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627" y="2101984"/>
            <a:ext cx="2883570" cy="23678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BA0FCDA-311C-4B19-9540-750DB97C4860}"/>
              </a:ext>
            </a:extLst>
          </p:cNvPr>
          <p:cNvSpPr/>
          <p:nvPr/>
        </p:nvSpPr>
        <p:spPr>
          <a:xfrm>
            <a:off x="1938928" y="446986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88645" algn="ctr"/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(a)                                                   (b)</a:t>
            </a:r>
            <a:endParaRPr lang="pt-BR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Figura 1. (a) </a:t>
            </a:r>
            <a:r>
              <a:rPr lang="pt-BR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BEMF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trapezoidal. (b) </a:t>
            </a:r>
            <a:r>
              <a:rPr lang="pt-BR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BEMF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senoidal.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1895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3094</Words>
  <Application>Microsoft Office PowerPoint</Application>
  <PresentationFormat>Apresentação na tela (16:9)</PresentationFormat>
  <Paragraphs>659</Paragraphs>
  <Slides>52</Slides>
  <Notes>52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Cambria Math</vt:lpstr>
      <vt:lpstr>Courier New</vt:lpstr>
      <vt:lpstr>Monotype Corsiva</vt:lpstr>
      <vt:lpstr>Symbol</vt:lpstr>
      <vt:lpstr>Tahoma</vt:lpstr>
      <vt:lpstr>Times New Roman</vt:lpstr>
      <vt:lpstr>Simple Light</vt:lpstr>
      <vt:lpstr>Apresentação do PowerPoint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Apresentação do PowerPoint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Eberhardt Menegon</dc:creator>
  <cp:lastModifiedBy>Victor Eberhardt Menegon</cp:lastModifiedBy>
  <cp:revision>28</cp:revision>
  <dcterms:modified xsi:type="dcterms:W3CDTF">2018-06-19T00:39:39Z</dcterms:modified>
</cp:coreProperties>
</file>