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68" r:id="rId6"/>
    <p:sldId id="279" r:id="rId7"/>
    <p:sldId id="280" r:id="rId8"/>
    <p:sldId id="276" r:id="rId9"/>
    <p:sldId id="260" r:id="rId10"/>
    <p:sldId id="273" r:id="rId11"/>
    <p:sldId id="264" r:id="rId12"/>
    <p:sldId id="265" r:id="rId13"/>
    <p:sldId id="281" r:id="rId14"/>
    <p:sldId id="282" r:id="rId15"/>
    <p:sldId id="259" r:id="rId16"/>
    <p:sldId id="263" r:id="rId17"/>
    <p:sldId id="262" r:id="rId18"/>
    <p:sldId id="274" r:id="rId19"/>
    <p:sldId id="269" r:id="rId20"/>
    <p:sldId id="275" r:id="rId21"/>
    <p:sldId id="266" r:id="rId22"/>
    <p:sldId id="267" r:id="rId23"/>
    <p:sldId id="283" r:id="rId24"/>
    <p:sldId id="277" r:id="rId25"/>
    <p:sldId id="284" r:id="rId2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50A25-2B51-4B7D-ABEE-A60CCCC281D0}" type="datetimeFigureOut">
              <a:rPr lang="nb-NO" smtClean="0"/>
              <a:t>13.09.2024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AB012-03DE-4471-A242-BC27C2794A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8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AB012-03DE-4471-A242-BC27C2794A37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136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813B-BEF0-98A5-D238-EE2392288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1C11C-CFAD-D202-3988-C511BE3F3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5A26-E2D5-8EAB-2D8C-2FB352B5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22B4-46A7-448D-85F7-A197DBB73F29}" type="datetime1">
              <a:rPr lang="nb-NO" smtClean="0"/>
              <a:t>13.09.2024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7069-1F0B-FE57-87E4-230ECFF7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BEB8-C057-567B-B263-6BCDC2AF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412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E73F-BDD1-5860-8B8E-B516FCA4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7DF75-AC7B-A19C-9B85-ADA9973E3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88E22-113C-5BFD-38BE-1A723C9E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E9B-D472-4908-9F8C-46E78BCF0832}" type="datetime1">
              <a:rPr lang="nb-NO" smtClean="0"/>
              <a:t>13.09.2024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3CF7-27E8-431B-A8C9-F2081DB5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FEB47-F415-53A6-482D-97C0D506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88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3AA6D-BBA6-FC46-E8F3-C4EDCE9E2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FFC31-329B-93BD-87E2-9405AACE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0D06B-A55E-7E8D-C54C-79EA1FE4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DDDB-340A-4CA0-A59F-37DE95BE5FD8}" type="datetime1">
              <a:rPr lang="nb-NO" smtClean="0"/>
              <a:t>13.09.2024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96ED-9D63-DD23-5F97-81C19CD7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99AD-8A21-6669-271A-4F46337D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482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E235-A4DA-F1C5-EAA9-6066F6B1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13B2-3E5A-6598-5EB3-CF57E10ED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407B-7DEE-0501-1F4B-AD21A384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D016-1085-4C6D-9E3D-13C3A834C5E6}" type="datetime1">
              <a:rPr lang="nb-NO" smtClean="0"/>
              <a:t>13.09.2024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0FE5F-6CCD-59B2-A40E-857EE301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D64C-CEE8-F249-677F-A364DAB0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559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3074-9A01-B5F0-33DD-6543EA78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E942C-D191-9311-DEC5-3F7EACDE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5953-8662-5E46-069D-D31FDAD3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C56D-B028-450B-8418-CD20B5BDF34D}" type="datetime1">
              <a:rPr lang="nb-NO" smtClean="0"/>
              <a:t>13.09.2024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97B3-D092-621C-239C-D5C8029A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5EB87-212E-5782-3F4D-61F04E2E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880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CD15-683D-8BC5-5A61-3541B81F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FA69-2679-7B25-E28C-0143F0311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661F7-8B34-9B20-732B-1ED49EA82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5E3EC-DC8B-0B07-87D4-7C2E88FC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699E-D7DD-4A0C-B8CB-3D70C5892E62}" type="datetime1">
              <a:rPr lang="nb-NO" smtClean="0"/>
              <a:t>13.09.2024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45F77-419B-B595-3198-B7A9BD49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778D8-3D6D-F9A9-AAA4-B8353D19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03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5445-498E-3737-7809-DF55E051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DE9C5-410C-39BF-F4B4-057AB7CBF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2C5C2-55D9-3828-C133-9273F3470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2F206-9297-41E6-4468-C8F9B7BA1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D5C82-A17E-7A0F-524E-9F3CF701E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8D72A-E118-E023-0353-F03E2715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94D1-5C3B-49B8-B98E-8137E40B6381}" type="datetime1">
              <a:rPr lang="nb-NO" smtClean="0"/>
              <a:t>13.09.2024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0CA1D-88F6-3282-BA95-4AEC8DD8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AA133-BF55-69FE-C13B-953697B8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871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6F5C-27A1-3719-AC93-26756B18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0671E-EA30-5C7E-D523-96D9A6AA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DC86-8517-445B-AC63-C45FC3828169}" type="datetime1">
              <a:rPr lang="nb-NO" smtClean="0"/>
              <a:t>13.09.2024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B5B80-A5DB-592D-62E6-A813CC64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79BCD-575E-27AD-0CF0-24ED1228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918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619A0-30DA-396F-81D8-5E56ADA6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0E31-B568-4149-9E71-9249AD3E5DCF}" type="datetime1">
              <a:rPr lang="nb-NO" smtClean="0"/>
              <a:t>13.09.2024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A4456-AC39-13E1-2FF6-2E88B77E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52A4D-DBFB-58C4-D62D-4DA53454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353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BDB3-0509-198B-671D-C0EA4B25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9023-6069-AC7E-30A4-336D1CB1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DD814-C260-5A26-36F5-F10C1CF47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023CD-3413-5BA8-24FF-0E0BC6D3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41BB-33C0-4D55-BA0A-8950B76761EA}" type="datetime1">
              <a:rPr lang="nb-NO" smtClean="0"/>
              <a:t>13.09.2024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76F66-F59A-3428-7079-C03FC65E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8585D-701F-0AEB-B56B-60B8077B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314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AAA9-A80A-459C-7564-D47E7CE3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D125B-8FBB-EABD-1801-1A404905D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CE6E1-FFF4-4101-BBD7-55326AB9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08869-93C0-FA3A-3D9E-9E42F0E8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5EDC-9628-49EE-8F37-8F9CE3BD660B}" type="datetime1">
              <a:rPr lang="nb-NO" smtClean="0"/>
              <a:t>13.09.2024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136D7-2A87-75DA-1429-F08E8835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98DB6-EA10-80D5-AC71-AC52C2BA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75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81284-DB8D-F2FE-B03E-46884B44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40FF2-C6D7-B459-E2E7-DEEF057C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A323A-4ACA-EFA9-8C4A-0D9A7BEFE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4D23C-0706-4060-8D3F-7F5E53D92E64}" type="datetime1">
              <a:rPr lang="nb-NO" smtClean="0"/>
              <a:t>13.09.2024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55B4-4C27-88E0-2C12-1A5F4C2D1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32146-B1AF-51BB-F288-4E4289508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3A27B6-29AA-4CD5-9FFB-51E1B821B6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052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7_w001f58c&amp;ab_channel=NiemaMoshir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MiqoA-yF-0M&amp;t=872s&amp;ab_channel=BackToBackSW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K1a2Bk8NrYQ&amp;ab_channel=SpanningTre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4B33-2BBB-9AC6-6BC9-4CBB834D3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Søketek</a:t>
            </a:r>
            <a:r>
              <a:rPr lang="nb-NO" dirty="0"/>
              <a:t> uke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27C6A-56C4-4040-B0DB-F1AC8352A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Gruppe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C17C0-A0DB-9864-95CD-266BEF77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033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BDEA-9A8C-06E2-980F-6B996F2C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Binærsøk - eksempel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F252E-AE21-1F37-C644-72820B115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Eksempel: søke etter «ABBA»</a:t>
            </a:r>
          </a:p>
          <a:p>
            <a:r>
              <a:rPr lang="nb-NO" sz="2400" dirty="0"/>
              <a:t>Vi beveger oss til venstre 2 ganger </a:t>
            </a:r>
            <a:br>
              <a:rPr lang="nb-NO" sz="2400" dirty="0"/>
            </a:br>
            <a:r>
              <a:rPr lang="nb-NO" sz="2400" dirty="0"/>
              <a:t>og returnerer</a:t>
            </a:r>
          </a:p>
          <a:p>
            <a:r>
              <a:rPr lang="nb-NO" sz="2400" dirty="0"/>
              <a:t>Søkerommet halvert for hvert hopp,</a:t>
            </a:r>
            <a:br>
              <a:rPr lang="nb-NO" sz="2400" dirty="0"/>
            </a:br>
            <a:r>
              <a:rPr lang="nb-NO" sz="2400" dirty="0"/>
              <a:t>trengte ikke sjekke hele lista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DACF1-EB9A-4F2C-D543-2B17C73E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10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29944-7CA0-FDA4-DE2B-54564C80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50" r="3840" b="5568"/>
          <a:stretch/>
        </p:blipFill>
        <p:spPr>
          <a:xfrm>
            <a:off x="5852160" y="2147253"/>
            <a:ext cx="5501640" cy="3642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A13630-F592-255C-709F-9F19A8E1B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4" y="1420039"/>
            <a:ext cx="10070592" cy="29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8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550A-1EB8-A61B-3207-CEEB253A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Tries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1580-A8C2-8F7B-F7A4-131A251F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Tre-struktur med noder som bokstaver</a:t>
            </a:r>
          </a:p>
          <a:p>
            <a:r>
              <a:rPr lang="nb-NO" dirty="0"/>
              <a:t>Ta med bokstaven på veien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16E79-E2B5-0F37-5068-D0420A4E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11</a:t>
            </a:fld>
            <a:endParaRPr lang="nb-NO"/>
          </a:p>
        </p:txBody>
      </p:sp>
      <p:pic>
        <p:nvPicPr>
          <p:cNvPr id="2050" name="Picture 2" descr="What is Trie Data Structure? Why do you need it? | by Sreenath | Bootcamp">
            <a:extLst>
              <a:ext uri="{FF2B5EF4-FFF2-40B4-BE49-F238E27FC236}">
                <a16:creationId xmlns:a16="http://schemas.microsoft.com/office/drawing/2014/main" id="{5B9DEEE1-1F67-3673-F266-0EF777AEEF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t="22882" r="8864" b="4337"/>
          <a:stretch/>
        </p:blipFill>
        <p:spPr bwMode="auto">
          <a:xfrm>
            <a:off x="5727032" y="2750010"/>
            <a:ext cx="5113421" cy="25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1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CEB6-E786-A104-2D9B-67140A5D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Aho-</a:t>
            </a:r>
            <a:r>
              <a:rPr lang="nb-NO" dirty="0" err="1"/>
              <a:t>Corasick</a:t>
            </a:r>
            <a:r>
              <a:rPr lang="nb-NO" dirty="0"/>
              <a:t> (i </a:t>
            </a:r>
            <a:r>
              <a:rPr lang="nb-NO" dirty="0" err="1"/>
              <a:t>obligen</a:t>
            </a:r>
            <a:r>
              <a:rPr lang="nb-N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5F5F-5F9E-10A3-0F9E-F83823FE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Utfører en </a:t>
            </a:r>
            <a:r>
              <a:rPr lang="nb-NO" dirty="0" err="1"/>
              <a:t>trie-walk</a:t>
            </a:r>
            <a:r>
              <a:rPr lang="nb-NO" dirty="0"/>
              <a:t> (vi går gjennom en </a:t>
            </a:r>
            <a:r>
              <a:rPr lang="nb-NO" dirty="0" err="1"/>
              <a:t>trie</a:t>
            </a:r>
            <a:r>
              <a:rPr lang="nb-NO" dirty="0"/>
              <a:t> og ser etter matcher)</a:t>
            </a:r>
          </a:p>
          <a:p>
            <a:r>
              <a:rPr lang="nb-NO" dirty="0"/>
              <a:t>Ha en liste med live </a:t>
            </a:r>
            <a:r>
              <a:rPr lang="nb-NO" dirty="0" err="1"/>
              <a:t>states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Oversikt over hvor i trie-en vi er når vi traverserer</a:t>
            </a:r>
          </a:p>
          <a:p>
            <a:r>
              <a:rPr lang="nb-NO" dirty="0"/>
              <a:t>Vi har funnet en match når vi treffer en final node</a:t>
            </a:r>
          </a:p>
          <a:p>
            <a:r>
              <a:rPr lang="nb-NO" dirty="0"/>
              <a:t>Verdt å sjekk ut i trie.py:</a:t>
            </a:r>
          </a:p>
          <a:p>
            <a:pPr marL="0" indent="0">
              <a:buNone/>
            </a:pPr>
            <a:r>
              <a:rPr lang="en-GB" sz="2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def</a:t>
            </a:r>
            <a:r>
              <a:rPr lang="en-GB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consume</a:t>
            </a:r>
            <a:r>
              <a:rPr lang="en-GB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GB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2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sz="2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GB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2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en-GB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en-GB" sz="2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def</a:t>
            </a:r>
            <a:r>
              <a:rPr lang="en-GB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is_final</a:t>
            </a:r>
            <a:r>
              <a:rPr lang="en-GB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GB" sz="2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2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sz="1800" dirty="0"/>
              <a:t>Video: </a:t>
            </a:r>
            <a:r>
              <a:rPr lang="nb-NO" sz="1800" dirty="0">
                <a:hlinkClick r:id="rId2"/>
              </a:rPr>
              <a:t>https://www.youtube.com/watch?v=O7_w001f58c&amp;ab_channel=NiemaMoshiri</a:t>
            </a:r>
            <a:endParaRPr lang="nb-NO" sz="1800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31C83-4CCF-3645-4BDC-EA95FB36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43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7D8C-A80A-D9AA-F12B-4877ABC2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Traversering i en </a:t>
            </a:r>
            <a:r>
              <a:rPr lang="nb-NO" dirty="0" err="1"/>
              <a:t>trie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9AFD-2427-8355-6D4D-0803621B7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test_scan_matches_and_spans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"eple"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"drue"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"appelsin"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"drue appelsin rosin banan papaya"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in3120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from_strings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finder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in3120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StringFinder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trie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finder</a:t>
            </a:r>
            <a:r>
              <a:rPr lang="nb-N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"et EPLE og en drue   appelsin  rosin banan papaya frukt"</a:t>
            </a:r>
            <a:r>
              <a:rPr lang="nb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nb-NO" dirty="0"/>
              <a:t>Når vi </a:t>
            </a:r>
            <a:r>
              <a:rPr lang="nb-NO" dirty="0" err="1"/>
              <a:t>scanner</a:t>
            </a:r>
            <a:r>
              <a:rPr lang="nb-NO" dirty="0"/>
              <a:t> for  «appelsin» ønsker vi både resultater </a:t>
            </a:r>
            <a:br>
              <a:rPr lang="nb-NO" dirty="0"/>
            </a:br>
            <a:r>
              <a:rPr lang="nb-NO" dirty="0"/>
              <a:t>fra roten og fra en </a:t>
            </a:r>
            <a:r>
              <a:rPr lang="nb-NO" dirty="0" err="1"/>
              <a:t>state</a:t>
            </a:r>
            <a:r>
              <a:rPr lang="nb-NO" dirty="0"/>
              <a:t> som har traversert «drue»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CA87B-C6DE-4156-12B3-C2E6C7C2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13</a:t>
            </a:fld>
            <a:endParaRPr lang="nb-N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F92F3-016E-2139-A067-C598B77C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68" y="4685206"/>
            <a:ext cx="5096508" cy="14873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1E9057-0261-A94D-CD2E-A27D156C35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38" t="1417"/>
          <a:stretch/>
        </p:blipFill>
        <p:spPr>
          <a:xfrm>
            <a:off x="9807412" y="1361155"/>
            <a:ext cx="1729268" cy="48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5559-5584-6CE1-6408-B0FD04F0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B70E-18B9-F72D-5885-7573527D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3600" dirty="0"/>
              <a:t>Første time</a:t>
            </a: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Assignment</a:t>
            </a:r>
            <a:r>
              <a:rPr lang="nb-NO" dirty="0">
                <a:solidFill>
                  <a:schemeClr val="bg1"/>
                </a:solidFill>
              </a:rPr>
              <a:t> b-1</a:t>
            </a:r>
          </a:p>
          <a:p>
            <a:pPr lvl="1"/>
            <a:r>
              <a:rPr lang="nb-NO" dirty="0"/>
              <a:t>Repetisjon</a:t>
            </a:r>
          </a:p>
          <a:p>
            <a:pPr lvl="1"/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  <a:p>
            <a:r>
              <a:rPr lang="nb-NO" sz="3600" dirty="0"/>
              <a:t>Andre time</a:t>
            </a:r>
            <a:endParaRPr lang="nb-NO" dirty="0"/>
          </a:p>
          <a:p>
            <a:pPr lvl="1"/>
            <a:r>
              <a:rPr lang="nb-NO" dirty="0"/>
              <a:t>Selvstendig jobbing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D5324-53D5-9409-C557-83FCCC32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487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06EE-131B-8912-65DD-2E751F9D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Repetisjon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459B-6B29-79FB-BFF7-78B1306E4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Wildcards</a:t>
            </a:r>
            <a:endParaRPr lang="nb-NO" dirty="0"/>
          </a:p>
          <a:p>
            <a:r>
              <a:rPr lang="nb-NO" dirty="0" err="1"/>
              <a:t>Permuterm</a:t>
            </a:r>
            <a:r>
              <a:rPr lang="nb-NO" dirty="0"/>
              <a:t> </a:t>
            </a:r>
            <a:r>
              <a:rPr lang="nb-NO" dirty="0" err="1"/>
              <a:t>index</a:t>
            </a:r>
            <a:endParaRPr lang="nb-NO" dirty="0"/>
          </a:p>
          <a:p>
            <a:r>
              <a:rPr lang="nb-NO" dirty="0"/>
              <a:t>K-gram </a:t>
            </a:r>
            <a:r>
              <a:rPr lang="nb-NO" dirty="0" err="1"/>
              <a:t>index</a:t>
            </a:r>
            <a:endParaRPr lang="nb-NO" dirty="0"/>
          </a:p>
          <a:p>
            <a:r>
              <a:rPr lang="nb-NO" dirty="0"/>
              <a:t>Edit </a:t>
            </a:r>
            <a:r>
              <a:rPr lang="nb-NO" dirty="0" err="1"/>
              <a:t>distance</a:t>
            </a:r>
            <a:r>
              <a:rPr lang="nb-NO" dirty="0"/>
              <a:t> (</a:t>
            </a:r>
            <a:r>
              <a:rPr lang="nb-NO" dirty="0" err="1"/>
              <a:t>Damerau</a:t>
            </a:r>
            <a:r>
              <a:rPr lang="nb-NO" dirty="0"/>
              <a:t> </a:t>
            </a:r>
            <a:r>
              <a:rPr lang="nb-NO" dirty="0" err="1"/>
              <a:t>Levenshtein</a:t>
            </a:r>
            <a:r>
              <a:rPr lang="nb-NO" dirty="0"/>
              <a:t>)</a:t>
            </a:r>
          </a:p>
          <a:p>
            <a:r>
              <a:rPr lang="nb-NO" dirty="0"/>
              <a:t>B-trær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9DF4F-9638-6439-812A-8D30FEBB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0140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2967-9FA1-DEC8-B0E0-DED1B87E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Wildcards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BFB0-AF02-61AD-FF7D-364C728B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Spørringer som kan gi ulike svar</a:t>
            </a:r>
          </a:p>
          <a:p>
            <a:r>
              <a:rPr lang="nb-NO" dirty="0" err="1"/>
              <a:t>Fi</a:t>
            </a:r>
            <a:r>
              <a:rPr lang="nb-NO" dirty="0"/>
              <a:t>* </a:t>
            </a:r>
            <a:r>
              <a:rPr lang="nb-NO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alt som starter på «</a:t>
            </a:r>
            <a:r>
              <a:rPr lang="nb-NO" sz="2800" b="0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Fi</a:t>
            </a:r>
            <a:r>
              <a:rPr lang="nb-NO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»</a:t>
            </a:r>
          </a:p>
          <a:p>
            <a:r>
              <a:rPr lang="nb-NO" dirty="0" err="1">
                <a:solidFill>
                  <a:schemeClr val="tx1">
                    <a:lumMod val="95000"/>
                  </a:schemeClr>
                </a:solidFill>
              </a:rPr>
              <a:t>Fi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*er </a:t>
            </a:r>
            <a:r>
              <a:rPr lang="nb-NO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 alt som starter på «</a:t>
            </a:r>
            <a:r>
              <a:rPr lang="nb-NO" dirty="0" err="1">
                <a:solidFill>
                  <a:schemeClr val="tx1">
                    <a:lumMod val="95000"/>
                  </a:schemeClr>
                </a:solidFill>
              </a:rPr>
              <a:t>Fi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» og slutter på «er»</a:t>
            </a:r>
          </a:p>
          <a:p>
            <a:pPr lvl="1"/>
            <a:r>
              <a:rPr lang="nb-NO" dirty="0" err="1">
                <a:solidFill>
                  <a:schemeClr val="tx1">
                    <a:lumMod val="95000"/>
                  </a:schemeClr>
                </a:solidFill>
              </a:rPr>
              <a:t>Fishmonger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, Filibuster, …</a:t>
            </a:r>
          </a:p>
          <a:p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Kan bruke </a:t>
            </a:r>
            <a:r>
              <a:rPr lang="nb-NO" dirty="0" err="1">
                <a:solidFill>
                  <a:schemeClr val="tx1">
                    <a:lumMod val="95000"/>
                  </a:schemeClr>
                </a:solidFill>
              </a:rPr>
              <a:t>permuterm-index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 eller k-gram </a:t>
            </a:r>
            <a:r>
              <a:rPr lang="nb-NO" dirty="0" err="1">
                <a:solidFill>
                  <a:schemeClr val="tx1">
                    <a:lumMod val="95000"/>
                  </a:schemeClr>
                </a:solidFill>
              </a:rPr>
              <a:t>index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 for søk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79E5-646B-989A-F62A-2F4AD7E9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7761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85C7-31BD-6459-C56F-8B2227E5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Permuterm</a:t>
            </a:r>
            <a:r>
              <a:rPr lang="nb-NO" dirty="0"/>
              <a:t> </a:t>
            </a:r>
            <a:r>
              <a:rPr lang="nb-NO" dirty="0" err="1"/>
              <a:t>index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24F6-6079-A797-0E19-7C3F7366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Index med rotasjoner av termer</a:t>
            </a:r>
          </a:p>
          <a:p>
            <a:r>
              <a:rPr lang="nb-NO" dirty="0"/>
              <a:t>Transformerer </a:t>
            </a:r>
            <a:r>
              <a:rPr lang="nb-NO" dirty="0" err="1"/>
              <a:t>wildcard</a:t>
            </a:r>
            <a:r>
              <a:rPr lang="nb-NO" dirty="0"/>
              <a:t>-søk til </a:t>
            </a:r>
            <a:r>
              <a:rPr lang="nb-NO" dirty="0" err="1"/>
              <a:t>prefix</a:t>
            </a:r>
            <a:r>
              <a:rPr lang="nb-NO" dirty="0"/>
              <a:t>-søk</a:t>
            </a:r>
          </a:p>
          <a:p>
            <a:r>
              <a:rPr lang="nb-NO" dirty="0"/>
              <a:t>Kan bruke resultatet i en invertert indeks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1AF59-9454-7589-852A-E01D181A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17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438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AA9D-398E-D2DC-0378-4E6ABFAD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Permuterm</a:t>
            </a:r>
            <a:r>
              <a:rPr lang="nb-NO" dirty="0"/>
              <a:t> </a:t>
            </a:r>
            <a:r>
              <a:rPr lang="nb-NO" dirty="0" err="1"/>
              <a:t>index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BC7EF-273E-961D-1C80-BD0C83A2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Må få * på slutten (</a:t>
            </a:r>
            <a:r>
              <a:rPr lang="nb-NO" dirty="0" err="1"/>
              <a:t>prefix</a:t>
            </a:r>
            <a:r>
              <a:rPr lang="nb-NO" dirty="0"/>
              <a:t>-søk når vi vet hva starten er)</a:t>
            </a:r>
          </a:p>
          <a:p>
            <a:r>
              <a:rPr lang="nb-NO" b="1" dirty="0"/>
              <a:t>i*</a:t>
            </a:r>
            <a:r>
              <a:rPr lang="nb-NO" b="1" dirty="0" err="1"/>
              <a:t>ks</a:t>
            </a:r>
            <a:r>
              <a:rPr lang="nb-NO" b="1" dirty="0"/>
              <a:t>$ </a:t>
            </a:r>
            <a:r>
              <a:rPr lang="nb-NO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</a:t>
            </a:r>
            <a:r>
              <a:rPr lang="nb-NO" sz="2800" b="1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ks$i</a:t>
            </a:r>
            <a:r>
              <a:rPr lang="nb-NO" sz="2800" b="1" i="0" dirty="0">
                <a:solidFill>
                  <a:schemeClr val="tx1">
                    <a:lumMod val="95000"/>
                  </a:schemeClr>
                </a:solidFill>
                <a:effectLst/>
              </a:rPr>
              <a:t>*</a:t>
            </a:r>
          </a:p>
          <a:p>
            <a:pPr lvl="1"/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Matcher </a:t>
            </a:r>
            <a:r>
              <a:rPr lang="nb-NO" b="1" dirty="0" err="1">
                <a:solidFill>
                  <a:schemeClr val="tx1">
                    <a:lumMod val="95000"/>
                  </a:schemeClr>
                </a:solidFill>
              </a:rPr>
              <a:t>ks$inde</a:t>
            </a:r>
            <a:endParaRPr lang="nb-NO" b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nb-NO" b="1" dirty="0">
              <a:solidFill>
                <a:schemeClr val="tx1">
                  <a:lumMod val="9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sz="2400" dirty="0" err="1">
                <a:solidFill>
                  <a:srgbClr val="8EC07C"/>
                </a:solidFill>
                <a:latin typeface="Consolas" panose="020B0609020204030204" pitchFamily="49" charset="0"/>
              </a:rPr>
              <a:t>permuterm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indeks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CC241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B8BB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indeks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</a:t>
            </a: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ndeks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241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B8BB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indeks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</a:t>
            </a: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D3869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</a:p>
          <a:p>
            <a:pPr marL="0" indent="0">
              <a:buNone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ks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241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B8BB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indeks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</a:t>
            </a: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sz="2400" dirty="0">
                <a:solidFill>
                  <a:srgbClr val="D3869B"/>
                </a:solidFill>
                <a:latin typeface="Consolas" panose="020B0609020204030204" pitchFamily="49" charset="0"/>
              </a:rPr>
              <a:t>    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241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</a:t>
            </a:r>
            <a:r>
              <a:rPr kumimoji="0" lang="nb-NO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indek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8EC07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B8BB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indeks</a:t>
            </a: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srgbClr val="A9B7C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2400" b="0" i="0" u="none" strike="noStrike" kern="1200" cap="none" spc="0" normalizeH="0" baseline="0" noProof="0" dirty="0">
                <a:ln>
                  <a:noFill/>
                </a:ln>
                <a:solidFill>
                  <a:srgbClr val="A8998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nb-NO" sz="2400" b="1" i="0" u="none" strike="noStrike" kern="1200" cap="none" spc="0" normalizeH="0" baseline="0" noProof="0" dirty="0">
              <a:ln>
                <a:noFill/>
              </a:ln>
              <a:solidFill>
                <a:srgbClr val="FFFDB6"/>
              </a:solidFill>
              <a:effectLst/>
              <a:uLnTx/>
              <a:uFillTx/>
              <a:latin typeface="Work Sans" panose="020F0502020204030204" pitchFamily="2" charset="0"/>
              <a:ea typeface="+mn-ea"/>
              <a:cs typeface="+mn-cs"/>
            </a:endParaRPr>
          </a:p>
          <a:p>
            <a:pPr lvl="1"/>
            <a:endParaRPr lang="nb-NO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EB7AD-D01F-7CC8-3B21-6806C2DF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088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FB0F-07E4-9E75-E7C8-6493A75C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K-gram </a:t>
            </a:r>
            <a:r>
              <a:rPr lang="nb-NO" dirty="0" err="1"/>
              <a:t>index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3EA2-1827-F8B3-8336-42905895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600" dirty="0" err="1"/>
              <a:t>Bigram</a:t>
            </a:r>
            <a:r>
              <a:rPr lang="nb-NO" sz="2600" dirty="0"/>
              <a:t> </a:t>
            </a:r>
            <a:r>
              <a:rPr lang="nb-NO" sz="2600" dirty="0" err="1"/>
              <a:t>index</a:t>
            </a:r>
            <a:r>
              <a:rPr lang="nb-NO" sz="2600" dirty="0"/>
              <a:t> hvis lengde = 2</a:t>
            </a:r>
          </a:p>
          <a:p>
            <a:r>
              <a:rPr lang="nb-NO" sz="2600" dirty="0"/>
              <a:t>Lage alle sekvenser av lengde k i hver term</a:t>
            </a:r>
          </a:p>
          <a:p>
            <a:pPr lvl="1"/>
            <a:r>
              <a:rPr lang="nb-NO" sz="2400" dirty="0"/>
              <a:t>Indeks </a:t>
            </a:r>
            <a:r>
              <a:rPr lang="nb-NO" sz="24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</a:t>
            </a:r>
            <a:r>
              <a:rPr lang="nb-NO" sz="2400" b="1" i="0" dirty="0">
                <a:solidFill>
                  <a:schemeClr val="tx1">
                    <a:lumMod val="95000"/>
                  </a:schemeClr>
                </a:solidFill>
                <a:effectLst/>
              </a:rPr>
              <a:t>$i, in, </a:t>
            </a:r>
            <a:r>
              <a:rPr lang="nb-NO" sz="2400" b="1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nd</a:t>
            </a:r>
            <a:r>
              <a:rPr lang="nb-NO" sz="2400" b="1" i="0" dirty="0">
                <a:solidFill>
                  <a:schemeClr val="tx1">
                    <a:lumMod val="95000"/>
                  </a:schemeClr>
                </a:solidFill>
                <a:effectLst/>
              </a:rPr>
              <a:t>, de, ek, </a:t>
            </a:r>
            <a:r>
              <a:rPr lang="nb-NO" sz="2400" b="1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ks</a:t>
            </a:r>
            <a:r>
              <a:rPr lang="nb-NO" sz="2400" b="1" dirty="0">
                <a:solidFill>
                  <a:schemeClr val="tx1">
                    <a:lumMod val="95000"/>
                  </a:schemeClr>
                </a:solidFill>
              </a:rPr>
              <a:t>, k$</a:t>
            </a:r>
            <a:endParaRPr lang="nb-NO" sz="2200" dirty="0"/>
          </a:p>
          <a:p>
            <a:r>
              <a:rPr lang="nb-NO" sz="2600" dirty="0"/>
              <a:t>Ha en ekstra invertert indeks som fra k-grams til termer i ordboka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E898F-0C3C-DDF1-CFB6-236640D3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647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5559-5584-6CE1-6408-B0FD04F0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B70E-18B9-F72D-5885-7573527D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3600" dirty="0"/>
              <a:t>Første time</a:t>
            </a:r>
          </a:p>
          <a:p>
            <a:pPr lvl="1"/>
            <a:r>
              <a:rPr lang="nb-NO" dirty="0" err="1"/>
              <a:t>Assignment</a:t>
            </a:r>
            <a:r>
              <a:rPr lang="nb-NO" dirty="0"/>
              <a:t> b-1</a:t>
            </a:r>
          </a:p>
          <a:p>
            <a:pPr lvl="1"/>
            <a:r>
              <a:rPr lang="nb-NO" dirty="0"/>
              <a:t>Repetisjon</a:t>
            </a:r>
          </a:p>
          <a:p>
            <a:pPr lvl="1"/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  <a:p>
            <a:r>
              <a:rPr lang="nb-NO" sz="3600" dirty="0"/>
              <a:t>Andre time</a:t>
            </a:r>
            <a:endParaRPr lang="nb-NO" dirty="0"/>
          </a:p>
          <a:p>
            <a:pPr lvl="1"/>
            <a:r>
              <a:rPr lang="nb-NO" dirty="0"/>
              <a:t>Selvstendig jobbing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D5324-53D5-9409-C557-83FCCC32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3796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FB0F-07E4-9E75-E7C8-6493A75C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K-gram </a:t>
            </a:r>
            <a:r>
              <a:rPr lang="nb-NO" dirty="0" err="1"/>
              <a:t>index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3EA2-1827-F8B3-8336-42905895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sz="2600" dirty="0"/>
              <a:t>Indeks </a:t>
            </a:r>
            <a:r>
              <a:rPr lang="nb-NO" sz="26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→ </a:t>
            </a:r>
            <a:r>
              <a:rPr lang="nb-NO" sz="2600" b="1" i="0" dirty="0">
                <a:solidFill>
                  <a:schemeClr val="tx1">
                    <a:lumMod val="95000"/>
                  </a:schemeClr>
                </a:solidFill>
                <a:effectLst/>
              </a:rPr>
              <a:t>$i, in, </a:t>
            </a:r>
            <a:r>
              <a:rPr lang="nb-NO" sz="2600" b="1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nd</a:t>
            </a:r>
            <a:r>
              <a:rPr lang="nb-NO" sz="2600" b="1" i="0" dirty="0">
                <a:solidFill>
                  <a:schemeClr val="tx1">
                    <a:lumMod val="95000"/>
                  </a:schemeClr>
                </a:solidFill>
                <a:effectLst/>
              </a:rPr>
              <a:t>, de, ek, </a:t>
            </a:r>
            <a:r>
              <a:rPr lang="nb-NO" sz="2600" b="1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ks</a:t>
            </a:r>
            <a:r>
              <a:rPr lang="nb-NO" sz="2600" b="1" dirty="0">
                <a:solidFill>
                  <a:schemeClr val="tx1">
                    <a:lumMod val="95000"/>
                  </a:schemeClr>
                </a:solidFill>
              </a:rPr>
              <a:t>, k$</a:t>
            </a:r>
            <a:endParaRPr lang="nb-NO" sz="2600" b="1" dirty="0"/>
          </a:p>
          <a:p>
            <a:r>
              <a:rPr lang="nb-NO" sz="2600" dirty="0"/>
              <a:t>Query: </a:t>
            </a:r>
            <a:r>
              <a:rPr lang="nb-NO" sz="2600" b="1" dirty="0"/>
              <a:t>i*</a:t>
            </a:r>
            <a:r>
              <a:rPr lang="nb-NO" sz="2600" b="1" dirty="0" err="1"/>
              <a:t>ks</a:t>
            </a:r>
            <a:r>
              <a:rPr lang="nb-NO" sz="2600" b="1" dirty="0"/>
              <a:t>$</a:t>
            </a:r>
          </a:p>
          <a:p>
            <a:r>
              <a:rPr lang="nb-NO" sz="2600" dirty="0" err="1"/>
              <a:t>Intersect</a:t>
            </a:r>
            <a:r>
              <a:rPr lang="nb-NO" sz="2600" dirty="0"/>
              <a:t> </a:t>
            </a:r>
            <a:r>
              <a:rPr lang="nb-NO" sz="2600" b="1" dirty="0"/>
              <a:t>$i, </a:t>
            </a:r>
            <a:r>
              <a:rPr lang="nb-NO" sz="2600" b="1" dirty="0" err="1"/>
              <a:t>ks</a:t>
            </a:r>
            <a:r>
              <a:rPr lang="nb-NO" sz="2600" b="1" dirty="0"/>
              <a:t>, s$ </a:t>
            </a:r>
            <a:r>
              <a:rPr lang="nb-NO" sz="2600" dirty="0"/>
              <a:t>og søk med resultatet</a:t>
            </a:r>
            <a:endParaRPr lang="nb-NO" sz="2600" b="1" dirty="0"/>
          </a:p>
          <a:p>
            <a:endParaRPr lang="nb-NO" b="1" dirty="0"/>
          </a:p>
          <a:p>
            <a:pPr marL="0" indent="0">
              <a:buNone/>
            </a:pPr>
            <a:r>
              <a:rPr lang="nb-NO" sz="21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bigram_index</a:t>
            </a:r>
            <a:r>
              <a:rPr lang="nb-NO" sz="21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{</a:t>
            </a:r>
            <a:endParaRPr lang="nb-NO" sz="21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1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100" b="0" dirty="0">
                <a:solidFill>
                  <a:srgbClr val="CC241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nb-NO" sz="21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1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nb-NO" sz="2100" b="0" dirty="0">
                <a:solidFill>
                  <a:srgbClr val="B8BB26"/>
                </a:solidFill>
                <a:effectLst/>
                <a:highlight>
                  <a:srgbClr val="808080"/>
                </a:highlight>
                <a:latin typeface="Consolas" panose="020B0609020204030204" pitchFamily="49" charset="0"/>
              </a:rPr>
              <a:t>indeks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b-NO" sz="21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1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ingen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nb-NO" sz="21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instans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"],</a:t>
            </a:r>
          </a:p>
          <a:p>
            <a:pPr marL="0" indent="0">
              <a:buNone/>
            </a:pPr>
            <a:r>
              <a:rPr lang="nb-NO" sz="2100" dirty="0">
                <a:solidFill>
                  <a:srgbClr val="A89984"/>
                </a:solidFill>
                <a:latin typeface="Consolas" panose="020B0609020204030204" pitchFamily="49" charset="0"/>
              </a:rPr>
              <a:t>    ...</a:t>
            </a:r>
            <a:endParaRPr lang="nb-NO" sz="21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1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1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nd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1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nb-NO" sz="21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b-NO" sz="21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100" b="0" dirty="0">
                <a:solidFill>
                  <a:srgbClr val="B8BB26"/>
                </a:solidFill>
                <a:effectLst/>
                <a:highlight>
                  <a:srgbClr val="808080"/>
                </a:highlight>
                <a:latin typeface="Consolas" panose="020B0609020204030204" pitchFamily="49" charset="0"/>
              </a:rPr>
              <a:t>indeks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nb-NO" sz="21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ondskap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"],</a:t>
            </a:r>
            <a:endParaRPr lang="nb-NO" sz="21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1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100" b="0" dirty="0">
                <a:solidFill>
                  <a:srgbClr val="D3869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nb-NO" sz="21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100" b="0" dirty="0" err="1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ks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1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nb-NO" sz="21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indeks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nb-NO" sz="2100" dirty="0">
                <a:solidFill>
                  <a:srgbClr val="B8BB26"/>
                </a:solidFill>
                <a:latin typeface="Consolas" panose="020B0609020204030204" pitchFamily="49" charset="0"/>
              </a:rPr>
              <a:t>laks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b-NO" sz="21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1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øks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"],</a:t>
            </a:r>
            <a:endParaRPr lang="nb-NO" sz="21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1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2100" dirty="0">
                <a:solidFill>
                  <a:srgbClr val="8EC07C"/>
                </a:solidFill>
                <a:latin typeface="Consolas" panose="020B0609020204030204" pitchFamily="49" charset="0"/>
              </a:rPr>
              <a:t>s</a:t>
            </a:r>
            <a:r>
              <a:rPr lang="nb-NO" sz="2100" b="0" dirty="0">
                <a:solidFill>
                  <a:srgbClr val="CC241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1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nb-NO" sz="21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nb-NO" sz="2100" b="0" dirty="0">
                <a:solidFill>
                  <a:srgbClr val="8EC07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100" b="0" dirty="0">
                <a:solidFill>
                  <a:srgbClr val="B8BB26"/>
                </a:solidFill>
                <a:effectLst/>
                <a:highlight>
                  <a:srgbClr val="808080"/>
                </a:highlight>
                <a:latin typeface="Consolas" panose="020B0609020204030204" pitchFamily="49" charset="0"/>
              </a:rPr>
              <a:t>indeks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nb-NO" sz="2100" b="0" dirty="0">
                <a:solidFill>
                  <a:srgbClr val="B8BB26"/>
                </a:solidFill>
                <a:effectLst/>
                <a:latin typeface="Consolas" panose="020B0609020204030204" pitchFamily="49" charset="0"/>
              </a:rPr>
              <a:t>instans</a:t>
            </a: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"]</a:t>
            </a:r>
            <a:endParaRPr lang="nb-NO" sz="2100" b="0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100" b="0" dirty="0">
                <a:solidFill>
                  <a:srgbClr val="A89984"/>
                </a:solidFill>
                <a:effectLst/>
                <a:latin typeface="Consolas" panose="020B0609020204030204" pitchFamily="49" charset="0"/>
              </a:rPr>
              <a:t>}</a:t>
            </a:r>
            <a:endParaRPr lang="nb-NO" sz="2100" b="1" dirty="0">
              <a:solidFill>
                <a:srgbClr val="FFFDB6"/>
              </a:solidFill>
              <a:latin typeface="Work Sans" panose="020F0502020204030204" pitchFamily="2" charset="0"/>
            </a:endParaRP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E898F-0C3C-DDF1-CFB6-236640D3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6764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2770-DC60-BB05-D483-A96A6193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Edit </a:t>
            </a:r>
            <a:r>
              <a:rPr lang="nb-NO" dirty="0" err="1"/>
              <a:t>distance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BEDB-B257-BF13-8028-B11CE541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Minste antall </a:t>
            </a:r>
            <a:r>
              <a:rPr lang="nb-NO" dirty="0" err="1"/>
              <a:t>edits</a:t>
            </a:r>
            <a:r>
              <a:rPr lang="nb-NO" dirty="0"/>
              <a:t> for å skrive om en streng til en annen</a:t>
            </a:r>
          </a:p>
          <a:p>
            <a:r>
              <a:rPr lang="nb-NO" dirty="0"/>
              <a:t>4 </a:t>
            </a:r>
            <a:r>
              <a:rPr lang="nb-NO" dirty="0" err="1"/>
              <a:t>edit</a:t>
            </a:r>
            <a:r>
              <a:rPr lang="nb-NO" dirty="0"/>
              <a:t>-operasjoner: </a:t>
            </a:r>
            <a:r>
              <a:rPr lang="nb-NO" dirty="0" err="1"/>
              <a:t>Insert</a:t>
            </a:r>
            <a:r>
              <a:rPr lang="nb-NO" dirty="0"/>
              <a:t>, </a:t>
            </a:r>
            <a:r>
              <a:rPr lang="nb-NO" dirty="0" err="1"/>
              <a:t>delete</a:t>
            </a:r>
            <a:r>
              <a:rPr lang="nb-NO" dirty="0"/>
              <a:t>, </a:t>
            </a:r>
            <a:r>
              <a:rPr lang="nb-NO" dirty="0" err="1"/>
              <a:t>replace</a:t>
            </a:r>
            <a:r>
              <a:rPr lang="nb-NO" dirty="0"/>
              <a:t>, transpose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sz="1800" dirty="0"/>
              <a:t>Video (uten transpose): </a:t>
            </a:r>
            <a:r>
              <a:rPr lang="nb-NO" sz="1800" dirty="0">
                <a:hlinkClick r:id="rId2"/>
              </a:rPr>
              <a:t>https://www.youtube.com/watch?v=MiqoA-yF-0M&amp;t=872s&amp;ab_channel=BackToBackSWE</a:t>
            </a:r>
            <a:endParaRPr lang="nb-NO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74A0C-FD40-5907-E827-763C4888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21</a:t>
            </a:fld>
            <a:endParaRPr lang="nb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1B1D9-7232-80FA-3023-9F255E3F6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780" y="2979464"/>
            <a:ext cx="3063020" cy="22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56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0E4B-3CDB-DEF0-088E-35C473B4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B-trær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DF18-A300-3045-DD0E-4BE95E9C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Binære trær: noder kan ha 2 barn (større og mindre enn seg selv)</a:t>
            </a:r>
          </a:p>
          <a:p>
            <a:r>
              <a:rPr lang="nb-NO" dirty="0"/>
              <a:t>B-trær: noder kan ha forskjellig antall barn</a:t>
            </a:r>
          </a:p>
          <a:p>
            <a:r>
              <a:rPr lang="nb-NO" dirty="0"/>
              <a:t>Kan dele opp i f.eks. større enn, mindre enn, mellom</a:t>
            </a:r>
          </a:p>
          <a:p>
            <a:pPr lvl="1"/>
            <a:r>
              <a:rPr lang="nb-NO" dirty="0" err="1"/>
              <a:t>Tradeoff</a:t>
            </a:r>
            <a:r>
              <a:rPr lang="nb-NO" dirty="0"/>
              <a:t>: Kortere tre, men potensielt </a:t>
            </a:r>
            <a:br>
              <a:rPr lang="nb-NO" dirty="0"/>
            </a:br>
            <a:r>
              <a:rPr lang="nb-NO" dirty="0"/>
              <a:t>flere sammenligninger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r>
              <a:rPr lang="nb-NO" sz="1800" dirty="0"/>
              <a:t>Video: </a:t>
            </a:r>
            <a:r>
              <a:rPr lang="nb-NO" sz="1800" dirty="0">
                <a:hlinkClick r:id="rId2"/>
              </a:rPr>
              <a:t>https://www.youtube.com/watch?v=K1a2Bk8NrYQ&amp;ab_channel=SpanningTree</a:t>
            </a:r>
            <a:endParaRPr lang="nb-NO" sz="1800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A914F-7A9A-1A8E-7788-2B555144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22</a:t>
            </a:fld>
            <a:endParaRPr lang="nb-NO"/>
          </a:p>
        </p:txBody>
      </p:sp>
      <p:pic>
        <p:nvPicPr>
          <p:cNvPr id="1026" name="Picture 2" descr="B-tree">
            <a:extLst>
              <a:ext uri="{FF2B5EF4-FFF2-40B4-BE49-F238E27FC236}">
                <a16:creationId xmlns:a16="http://schemas.microsoft.com/office/drawing/2014/main" id="{E94A8AAC-BDF6-13BA-F6F9-E7184A45B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343" y="3179813"/>
            <a:ext cx="6264729" cy="230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181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5559-5584-6CE1-6408-B0FD04F0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B70E-18B9-F72D-5885-7573527D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3600" dirty="0"/>
              <a:t>Første time</a:t>
            </a: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Assignment</a:t>
            </a:r>
            <a:r>
              <a:rPr lang="nb-NO" dirty="0">
                <a:solidFill>
                  <a:schemeClr val="bg1"/>
                </a:solidFill>
              </a:rPr>
              <a:t> b-1</a:t>
            </a:r>
          </a:p>
          <a:p>
            <a:pPr lvl="1"/>
            <a:r>
              <a:rPr lang="nb-NO" dirty="0">
                <a:solidFill>
                  <a:schemeClr val="bg1"/>
                </a:solidFill>
              </a:rPr>
              <a:t>Repetisjon</a:t>
            </a:r>
          </a:p>
          <a:p>
            <a:pPr lvl="1"/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  <a:p>
            <a:r>
              <a:rPr lang="nb-NO" sz="3600" dirty="0"/>
              <a:t>Andre time</a:t>
            </a:r>
            <a:endParaRPr lang="nb-NO" dirty="0"/>
          </a:p>
          <a:p>
            <a:pPr lvl="1"/>
            <a:r>
              <a:rPr lang="nb-NO" dirty="0"/>
              <a:t>Selvstendig jobbing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D5324-53D5-9409-C557-83FCCC32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3091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F844-872A-EFA9-C5C4-7DE85CA7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5ECC-4804-5EE3-9A3D-1F17481C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Jakob </a:t>
            </a:r>
            <a:r>
              <a:rPr lang="nb-NO" dirty="0" err="1"/>
              <a:t>Schøien</a:t>
            </a:r>
            <a:r>
              <a:rPr lang="nb-NO" dirty="0"/>
              <a:t> &amp; Fridtjof Josefsen</a:t>
            </a:r>
          </a:p>
          <a:p>
            <a:r>
              <a:rPr lang="nb-NO" dirty="0"/>
              <a:t>De har sykt mye bra</a:t>
            </a:r>
          </a:p>
          <a:p>
            <a:pPr lvl="1"/>
            <a:r>
              <a:rPr lang="nb-NO" dirty="0" err="1"/>
              <a:t>Flex</a:t>
            </a:r>
            <a:endParaRPr lang="nb-NO" dirty="0"/>
          </a:p>
          <a:p>
            <a:pPr lvl="1"/>
            <a:r>
              <a:rPr lang="nb-NO" dirty="0"/>
              <a:t>Kollektivet</a:t>
            </a:r>
          </a:p>
          <a:p>
            <a:pPr lvl="1"/>
            <a:r>
              <a:rPr lang="nb-NO" dirty="0"/>
              <a:t>Hit for hit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C64EA-03D3-7AD4-0050-B41352F9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24</a:t>
            </a:fld>
            <a:endParaRPr lang="nb-NO"/>
          </a:p>
        </p:txBody>
      </p:sp>
      <p:pic>
        <p:nvPicPr>
          <p:cNvPr id="3074" name="Picture 2" descr="Fridtjof Stensæth Josefsen - Plan B">
            <a:extLst>
              <a:ext uri="{FF2B5EF4-FFF2-40B4-BE49-F238E27FC236}">
                <a16:creationId xmlns:a16="http://schemas.microsoft.com/office/drawing/2014/main" id="{A09BE1A8-02D5-52CF-8A37-5C79ADA3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574" y="1646238"/>
            <a:ext cx="2859786" cy="428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879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5559-5584-6CE1-6408-B0FD04F0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B70E-18B9-F72D-5885-7573527D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3600" dirty="0">
                <a:solidFill>
                  <a:schemeClr val="bg1"/>
                </a:solidFill>
              </a:rPr>
              <a:t>Første time</a:t>
            </a: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Assignment</a:t>
            </a:r>
            <a:r>
              <a:rPr lang="nb-NO" dirty="0">
                <a:solidFill>
                  <a:schemeClr val="bg1"/>
                </a:solidFill>
              </a:rPr>
              <a:t> b-1</a:t>
            </a:r>
          </a:p>
          <a:p>
            <a:pPr lvl="1"/>
            <a:r>
              <a:rPr lang="nb-NO" dirty="0">
                <a:solidFill>
                  <a:schemeClr val="bg1"/>
                </a:solidFill>
              </a:rPr>
              <a:t>Repetisjon</a:t>
            </a:r>
          </a:p>
          <a:p>
            <a:pPr lvl="1"/>
            <a:r>
              <a:rPr lang="nb-NO" dirty="0">
                <a:solidFill>
                  <a:schemeClr val="bg1"/>
                </a:solidFill>
              </a:rPr>
              <a:t>Ukas </a:t>
            </a:r>
            <a:r>
              <a:rPr lang="nb-NO" dirty="0" err="1">
                <a:solidFill>
                  <a:schemeClr val="bg1"/>
                </a:solidFill>
              </a:rPr>
              <a:t>shoutout</a:t>
            </a:r>
            <a:endParaRPr lang="nb-NO" dirty="0">
              <a:solidFill>
                <a:schemeClr val="bg1"/>
              </a:solidFill>
            </a:endParaRPr>
          </a:p>
          <a:p>
            <a:r>
              <a:rPr lang="nb-NO" sz="3600" dirty="0"/>
              <a:t>Andre time</a:t>
            </a:r>
            <a:endParaRPr lang="nb-NO" dirty="0"/>
          </a:p>
          <a:p>
            <a:pPr lvl="1"/>
            <a:r>
              <a:rPr lang="nb-NO" dirty="0"/>
              <a:t>Selvstendig jobbing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D5324-53D5-9409-C557-83FCCC32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85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04BA-F0DE-1F29-EEC3-3AF2A474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Assignment</a:t>
            </a:r>
            <a:r>
              <a:rPr lang="nb-NO" dirty="0"/>
              <a:t> b-1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08C8-A492-B1C6-7EDE-C1D260E5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suffixarray</a:t>
            </a:r>
            <a:endParaRPr lang="nb-NO" dirty="0"/>
          </a:p>
          <a:p>
            <a:pPr lvl="1"/>
            <a:r>
              <a:rPr lang="nb-NO" dirty="0" err="1"/>
              <a:t>Suffix</a:t>
            </a:r>
            <a:r>
              <a:rPr lang="nb-NO" dirty="0"/>
              <a:t> </a:t>
            </a:r>
            <a:r>
              <a:rPr lang="nb-NO" dirty="0" err="1"/>
              <a:t>array</a:t>
            </a:r>
            <a:endParaRPr lang="nb-NO" dirty="0"/>
          </a:p>
          <a:p>
            <a:pPr lvl="1"/>
            <a:r>
              <a:rPr lang="nb-NO" dirty="0"/>
              <a:t>Binære trær/Binærsøk</a:t>
            </a:r>
          </a:p>
          <a:p>
            <a:r>
              <a:rPr lang="nb-NO" dirty="0" err="1"/>
              <a:t>stringfinder</a:t>
            </a:r>
            <a:endParaRPr lang="nb-NO" dirty="0"/>
          </a:p>
          <a:p>
            <a:pPr lvl="1"/>
            <a:r>
              <a:rPr lang="nb-NO" dirty="0" err="1"/>
              <a:t>Tries</a:t>
            </a:r>
            <a:endParaRPr lang="nb-NO" dirty="0"/>
          </a:p>
          <a:p>
            <a:pPr lvl="1"/>
            <a:r>
              <a:rPr lang="nb-NO" dirty="0"/>
              <a:t>Aho-</a:t>
            </a:r>
            <a:r>
              <a:rPr lang="nb-NO" dirty="0" err="1"/>
              <a:t>Corasick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84A29-6DFE-2362-F1B1-D1208D3B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75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6185-5F6F-5B66-23C9-0D28906C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Suffix</a:t>
            </a:r>
            <a:r>
              <a:rPr lang="nb-NO" dirty="0"/>
              <a:t> </a:t>
            </a:r>
            <a:r>
              <a:rPr lang="nb-NO" dirty="0" err="1"/>
              <a:t>array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36BA1-244A-76D2-69B0-CF0F86D6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Hvis vi vil finne matcher vilkårlig langt inne i en tekst</a:t>
            </a:r>
          </a:p>
          <a:p>
            <a:pPr lvl="1"/>
            <a:r>
              <a:rPr lang="nb-NO" dirty="0"/>
              <a:t>«Et </a:t>
            </a:r>
            <a:r>
              <a:rPr lang="nb-NO" dirty="0" err="1"/>
              <a:t>prefix</a:t>
            </a:r>
            <a:r>
              <a:rPr lang="nb-NO" dirty="0"/>
              <a:t> av et </a:t>
            </a:r>
            <a:r>
              <a:rPr lang="nb-NO" dirty="0" err="1"/>
              <a:t>suffix</a:t>
            </a:r>
            <a:r>
              <a:rPr lang="nb-NO" dirty="0"/>
              <a:t> er et </a:t>
            </a:r>
            <a:r>
              <a:rPr lang="nb-NO" dirty="0" err="1"/>
              <a:t>infix</a:t>
            </a:r>
            <a:r>
              <a:rPr lang="nb-NO" dirty="0"/>
              <a:t>»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Finne alle </a:t>
            </a:r>
            <a:r>
              <a:rPr lang="nb-NO" dirty="0" err="1"/>
              <a:t>suffixer</a:t>
            </a:r>
            <a:r>
              <a:rPr lang="nb-NO" dirty="0"/>
              <a:t> i dokumenter</a:t>
            </a:r>
          </a:p>
          <a:p>
            <a:pPr lvl="1"/>
            <a:r>
              <a:rPr lang="nb-NO" dirty="0"/>
              <a:t>lagre som (</a:t>
            </a:r>
            <a:r>
              <a:rPr lang="nb-NO" dirty="0" err="1"/>
              <a:t>docId</a:t>
            </a:r>
            <a:r>
              <a:rPr lang="nb-NO" dirty="0"/>
              <a:t>, offset)</a:t>
            </a:r>
          </a:p>
          <a:p>
            <a:r>
              <a:rPr lang="nb-NO" dirty="0"/>
              <a:t>Sortere leksikografisk</a:t>
            </a:r>
          </a:p>
          <a:p>
            <a:pPr lvl="1"/>
            <a:r>
              <a:rPr lang="nb-NO" dirty="0"/>
              <a:t>Til </a:t>
            </a:r>
            <a:r>
              <a:rPr lang="nb-NO" dirty="0" err="1"/>
              <a:t>obligen</a:t>
            </a:r>
            <a:r>
              <a:rPr lang="nb-NO" dirty="0"/>
              <a:t>: sjekk ut </a:t>
            </a:r>
            <a:r>
              <a:rPr lang="nb-NO" dirty="0" err="1"/>
              <a:t>key</a:t>
            </a:r>
            <a:r>
              <a:rPr lang="nb-NO" dirty="0"/>
              <a:t> for sortering</a:t>
            </a:r>
          </a:p>
          <a:p>
            <a:r>
              <a:rPr lang="nb-NO" dirty="0"/>
              <a:t>Kan utføre binærsøk</a:t>
            </a:r>
          </a:p>
          <a:p>
            <a:pPr marL="514350" indent="-514350">
              <a:buAutoNum type="arabicPeriod"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4CE63-6D7B-C17F-F4D7-150321CC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44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E257-FAA1-E35B-FDC5-616AEDAE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Suffix</a:t>
            </a:r>
            <a:r>
              <a:rPr lang="nb-NO" dirty="0"/>
              <a:t> </a:t>
            </a:r>
            <a:r>
              <a:rPr lang="nb-NO" dirty="0" err="1"/>
              <a:t>array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9C9F-4041-608D-97E0-8AA61F96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8F34D-AE1D-1736-81FA-4274DE51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5</a:t>
            </a:fld>
            <a:endParaRPr lang="nb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F2730-3CB5-1335-3C1E-1C492028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65"/>
          <a:stretch/>
        </p:blipFill>
        <p:spPr>
          <a:xfrm>
            <a:off x="1144550" y="2438976"/>
            <a:ext cx="9902900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9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AC60-CBD5-2468-1CA6-9E60E4D2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Nåla i høystakken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72587-80E1-BE43-5BBC-7E070BBE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nb-NO" sz="24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"field1"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"Japanese </a:t>
            </a:r>
            <a:r>
              <a:rPr lang="ja-JP" alt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リンク</a:t>
            </a:r>
            <a:r>
              <a:rPr lang="nb-NO" altLang="ja-JP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altLang="ja-JP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dirty="0">
                <a:solidFill>
                  <a:srgbClr val="D33682"/>
                </a:solidFill>
                <a:latin typeface="Consolas" panose="020B0609020204030204" pitchFamily="49" charset="0"/>
              </a:rPr>
              <a:t>"field2"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HallO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HALlo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 fontAlgn="base">
              <a:buNone/>
            </a:pP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nb-NO" sz="2400" dirty="0">
                <a:solidFill>
                  <a:srgbClr val="D33682"/>
                </a:solidFill>
                <a:latin typeface="Consolas" panose="020B0609020204030204" pitchFamily="49" charset="0"/>
              </a:rPr>
              <a:t>"field1"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"en </a:t>
            </a:r>
            <a:r>
              <a:rPr lang="nb-NO" sz="2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LiTeN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test"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dirty="0">
                <a:solidFill>
                  <a:srgbClr val="D33682"/>
                </a:solidFill>
                <a:latin typeface="Consolas" panose="020B0609020204030204" pitchFamily="49" charset="0"/>
              </a:rPr>
              <a:t>"field2"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2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sØketek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er GØY"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self.__haystack</a:t>
            </a:r>
            <a:r>
              <a:rPr lang="en-US" sz="2400" dirty="0">
                <a:solidFill>
                  <a:srgbClr val="657B83"/>
                </a:solidFill>
                <a:latin typeface="Consolas" panose="020B0609020204030204" pitchFamily="49" charset="0"/>
              </a:rPr>
              <a:t> = [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rgbClr val="657B83"/>
                </a:solidFill>
                <a:latin typeface="Consolas" panose="020B0609020204030204" pitchFamily="49" charset="0"/>
              </a:rPr>
              <a:t>    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nb-NO" sz="2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japanese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リンク </a:t>
            </a:r>
            <a:r>
              <a:rPr lang="nb-NO" altLang="ja-JP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\x00</a:t>
            </a:r>
            <a:r>
              <a:rPr lang="nb-NO" altLang="ja-JP" sz="2400" dirty="0">
                <a:solidFill>
                  <a:srgbClr val="2AA198"/>
                </a:solidFill>
                <a:latin typeface="Consolas" panose="020B0609020204030204" pitchFamily="49" charset="0"/>
              </a:rPr>
              <a:t> h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allo hallo"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rgbClr val="657B83"/>
                </a:solidFill>
                <a:latin typeface="Consolas" panose="020B0609020204030204" pitchFamily="49" charset="0"/>
              </a:rPr>
              <a:t>    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"en liten test \x00 </a:t>
            </a:r>
            <a:r>
              <a:rPr lang="nb-NO" sz="2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søketek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er gøy"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57B83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en-US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9A77A-13BA-BA8A-9A51-1ED48BEE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287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04C6-A74A-A4DF-CB16-3F18A863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Nåla i høystakken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AC5E-4AFB-4EC1-7D61-EA488A07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self.__haystack</a:t>
            </a:r>
            <a:r>
              <a:rPr lang="en-US" sz="2400" dirty="0">
                <a:solidFill>
                  <a:srgbClr val="657B83"/>
                </a:solidFill>
                <a:latin typeface="Consolas" panose="020B0609020204030204" pitchFamily="49" charset="0"/>
              </a:rPr>
              <a:t> = [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rgbClr val="657B83"/>
                </a:solidFill>
                <a:latin typeface="Consolas" panose="020B0609020204030204" pitchFamily="49" charset="0"/>
              </a:rPr>
              <a:t>    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nb-NO" sz="24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japanese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リンク </a:t>
            </a:r>
            <a:r>
              <a:rPr lang="nb-NO" altLang="ja-JP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\x00</a:t>
            </a:r>
            <a:r>
              <a:rPr lang="nb-NO" altLang="ja-JP" sz="2400" dirty="0">
                <a:solidFill>
                  <a:srgbClr val="2AA198"/>
                </a:solidFill>
                <a:latin typeface="Consolas" panose="020B0609020204030204" pitchFamily="49" charset="0"/>
              </a:rPr>
              <a:t> h</a:t>
            </a:r>
            <a:r>
              <a:rPr lang="nb-NO" sz="24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allo hallo"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57B83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endParaRPr lang="en-US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nb-NO" sz="2400" dirty="0" err="1"/>
              <a:t>self</a:t>
            </a:r>
            <a:r>
              <a:rPr lang="nb-NO" sz="2400" dirty="0"/>
              <a:t>.__</a:t>
            </a:r>
            <a:r>
              <a:rPr lang="nb-NO" sz="2400" dirty="0" err="1"/>
              <a:t>suffixes</a:t>
            </a:r>
            <a:r>
              <a:rPr lang="nb-NO" sz="2400" dirty="0"/>
              <a:t> skal inneholde (</a:t>
            </a:r>
            <a:r>
              <a:rPr lang="nb-NO" sz="2400" dirty="0" err="1"/>
              <a:t>docID</a:t>
            </a:r>
            <a:r>
              <a:rPr lang="nb-NO" sz="2400" dirty="0"/>
              <a:t>, offset)-par</a:t>
            </a:r>
            <a:endParaRPr lang="en-US" sz="24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self.__suffixes</a:t>
            </a:r>
            <a:r>
              <a:rPr lang="en-US" sz="2400" dirty="0">
                <a:solidFill>
                  <a:srgbClr val="657B83"/>
                </a:solidFill>
                <a:latin typeface="Consolas" panose="020B0609020204030204" pitchFamily="49" charset="0"/>
              </a:rPr>
              <a:t> = [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dirty="0">
                <a:solidFill>
                  <a:srgbClr val="268BD2"/>
                </a:solidFill>
                <a:latin typeface="Consolas" panose="020B0609020204030204" pitchFamily="49" charset="0"/>
              </a:rPr>
              <a:t>9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dirty="0">
                <a:solidFill>
                  <a:srgbClr val="268BD2"/>
                </a:solidFill>
                <a:latin typeface="Consolas" panose="020B0609020204030204" pitchFamily="49" charset="0"/>
              </a:rPr>
              <a:t>15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b-NO" sz="2400" dirty="0">
                <a:solidFill>
                  <a:srgbClr val="268BD2"/>
                </a:solidFill>
                <a:latin typeface="Consolas" panose="020B0609020204030204" pitchFamily="49" charset="0"/>
              </a:rPr>
              <a:t>1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657B83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400" dirty="0"/>
              <a:t>Og sorteres leksikografisk</a:t>
            </a:r>
            <a:endParaRPr lang="en-US" sz="24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dirty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self.__suffixes</a:t>
            </a:r>
            <a:r>
              <a:rPr lang="en-US" sz="2400" dirty="0">
                <a:solidFill>
                  <a:srgbClr val="657B83"/>
                </a:solidFill>
                <a:latin typeface="Consolas" panose="020B0609020204030204" pitchFamily="49" charset="0"/>
              </a:rPr>
              <a:t> = [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dirty="0">
                <a:solidFill>
                  <a:srgbClr val="268BD2"/>
                </a:solidFill>
                <a:latin typeface="Consolas" panose="020B0609020204030204" pitchFamily="49" charset="0"/>
              </a:rPr>
              <a:t>15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dirty="0">
                <a:solidFill>
                  <a:srgbClr val="268BD2"/>
                </a:solidFill>
                <a:latin typeface="Consolas" panose="020B0609020204030204" pitchFamily="49" charset="0"/>
              </a:rPr>
              <a:t>0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24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b-NO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400" i="1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FB93A-DFF7-3A45-DD17-DA943FA8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643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E257-FAA1-E35B-FDC5-616AEDAE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Suffix</a:t>
            </a:r>
            <a:r>
              <a:rPr lang="nb-NO" dirty="0"/>
              <a:t> </a:t>
            </a:r>
            <a:r>
              <a:rPr lang="nb-NO" dirty="0" err="1"/>
              <a:t>array</a:t>
            </a:r>
            <a:r>
              <a:rPr lang="nb-NO" dirty="0"/>
              <a:t> utdrag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9C9F-4041-608D-97E0-8AA61F96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08" y="1825625"/>
            <a:ext cx="10515600" cy="4351338"/>
          </a:xfrm>
        </p:spPr>
        <p:txBody>
          <a:bodyPr>
            <a:normAutofit/>
          </a:bodyPr>
          <a:lstStyle/>
          <a:p>
            <a:r>
              <a:rPr lang="nb-NO" dirty="0"/>
              <a:t>Eksempel på utdrag fra et </a:t>
            </a:r>
            <a:r>
              <a:rPr lang="nb-NO" dirty="0" err="1"/>
              <a:t>suffix</a:t>
            </a:r>
            <a:r>
              <a:rPr lang="nb-NO" dirty="0"/>
              <a:t> </a:t>
            </a:r>
            <a:r>
              <a:rPr lang="nb-NO" dirty="0" err="1"/>
              <a:t>array</a:t>
            </a:r>
            <a:r>
              <a:rPr lang="nb-NO" dirty="0"/>
              <a:t> i </a:t>
            </a:r>
            <a:r>
              <a:rPr lang="nb-NO" dirty="0" err="1"/>
              <a:t>oblig</a:t>
            </a:r>
            <a:r>
              <a:rPr lang="nb-NO" dirty="0"/>
              <a:t> b-1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[1002, 505], [738, 522], [915, 0], [694, 177], [497, 199], [539, 1082], [720, 1634], [124, 549], [84, 210], [346, 495], [93, 2697], [610, 303], [1334, 803], [79, 866], [1007, 281], [13, 514], [362, 1316], [81, 1765]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8F34D-AE1D-1736-81FA-4274DE51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274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6938-62B2-E742-2968-2E14739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Binærsøk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B8F7-3997-BC52-3931-DE89F214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Samme prinsipp som binære trær</a:t>
            </a:r>
          </a:p>
          <a:p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Halvere søkerommet for hver iterasjon</a:t>
            </a:r>
          </a:p>
          <a:p>
            <a:pPr lvl="1"/>
            <a:r>
              <a:rPr lang="nb-NO" b="0" i="0" dirty="0">
                <a:solidFill>
                  <a:schemeClr val="tx1">
                    <a:lumMod val="95000"/>
                  </a:schemeClr>
                </a:solidFill>
                <a:effectLst/>
              </a:rPr>
              <a:t>Hoppe til høyre hvis s</a:t>
            </a:r>
            <a:r>
              <a:rPr lang="nb-NO" dirty="0">
                <a:solidFill>
                  <a:schemeClr val="tx1">
                    <a:lumMod val="95000"/>
                  </a:schemeClr>
                </a:solidFill>
              </a:rPr>
              <a:t>tørre, til venstre hvis mindre</a:t>
            </a:r>
            <a:endParaRPr lang="nb-NO" b="0" i="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0EE30-46FA-584F-4DFD-8F85AB85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27B6-29AA-4CD5-9FFB-51E1B821B637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400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7654</TotalTime>
  <Words>1121</Words>
  <Application>Microsoft Office PowerPoint</Application>
  <PresentationFormat>Widescreen</PresentationFormat>
  <Paragraphs>193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Consolas</vt:lpstr>
      <vt:lpstr>Work Sans</vt:lpstr>
      <vt:lpstr>Office Theme</vt:lpstr>
      <vt:lpstr>Søketek uke 3</vt:lpstr>
      <vt:lpstr>Agenda</vt:lpstr>
      <vt:lpstr>Assignment b-1</vt:lpstr>
      <vt:lpstr>Suffix array</vt:lpstr>
      <vt:lpstr>Suffix array</vt:lpstr>
      <vt:lpstr>Nåla i høystakken</vt:lpstr>
      <vt:lpstr>Nåla i høystakken</vt:lpstr>
      <vt:lpstr>Suffix array utdrag</vt:lpstr>
      <vt:lpstr>Binærsøk</vt:lpstr>
      <vt:lpstr>Binærsøk - eksempel</vt:lpstr>
      <vt:lpstr>Tries</vt:lpstr>
      <vt:lpstr>Aho-Corasick (i obligen)</vt:lpstr>
      <vt:lpstr>Traversering i en trie</vt:lpstr>
      <vt:lpstr>Agenda</vt:lpstr>
      <vt:lpstr>Repetisjon</vt:lpstr>
      <vt:lpstr>Wildcards</vt:lpstr>
      <vt:lpstr>Permuterm index</vt:lpstr>
      <vt:lpstr>Permuterm index</vt:lpstr>
      <vt:lpstr>K-gram index</vt:lpstr>
      <vt:lpstr>K-gram index</vt:lpstr>
      <vt:lpstr>Edit distance</vt:lpstr>
      <vt:lpstr>B-trær</vt:lpstr>
      <vt:lpstr>Agenda</vt:lpstr>
      <vt:lpstr>Ukas shoutout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Truls Hestetræet</dc:creator>
  <cp:lastModifiedBy>Truls Hestetræet</cp:lastModifiedBy>
  <cp:revision>49</cp:revision>
  <dcterms:created xsi:type="dcterms:W3CDTF">2024-09-05T10:08:29Z</dcterms:created>
  <dcterms:modified xsi:type="dcterms:W3CDTF">2024-09-15T11:10:18Z</dcterms:modified>
</cp:coreProperties>
</file>