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2" r:id="rId3"/>
    <p:sldId id="265" r:id="rId4"/>
    <p:sldId id="283" r:id="rId5"/>
    <p:sldId id="284" r:id="rId6"/>
    <p:sldId id="272" r:id="rId7"/>
    <p:sldId id="273" r:id="rId8"/>
    <p:sldId id="274" r:id="rId9"/>
    <p:sldId id="275" r:id="rId10"/>
    <p:sldId id="276" r:id="rId11"/>
    <p:sldId id="277" r:id="rId12"/>
    <p:sldId id="278" r:id="rId13"/>
    <p:sldId id="279" r:id="rId14"/>
    <p:sldId id="280" r:id="rId15"/>
    <p:sldId id="281" r:id="rId16"/>
    <p:sldId id="294" r:id="rId17"/>
    <p:sldId id="269" r:id="rId18"/>
    <p:sldId id="287" r:id="rId19"/>
    <p:sldId id="289" r:id="rId20"/>
    <p:sldId id="270" r:id="rId21"/>
    <p:sldId id="291" r:id="rId22"/>
    <p:sldId id="292" r:id="rId23"/>
    <p:sldId id="293" r:id="rId24"/>
    <p:sldId id="288" r:id="rId25"/>
    <p:sldId id="295" r:id="rId26"/>
    <p:sldId id="296" r:id="rId27"/>
    <p:sldId id="297" r:id="rId2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4660"/>
  </p:normalViewPr>
  <p:slideViewPr>
    <p:cSldViewPr snapToGrid="0">
      <p:cViewPr varScale="1">
        <p:scale>
          <a:sx n="70" d="100"/>
          <a:sy n="70" d="100"/>
        </p:scale>
        <p:origin x="2052"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44045-CA7C-4176-9A1E-D49A53D39340}" type="datetimeFigureOut">
              <a:rPr lang="nb-NO" smtClean="0"/>
              <a:t>16.09.2024</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024F4-78B1-4BDE-A1BA-983FDB731CF6}" type="slidenum">
              <a:rPr lang="nb-NO" smtClean="0"/>
              <a:t>‹#›</a:t>
            </a:fld>
            <a:endParaRPr lang="nb-NO"/>
          </a:p>
        </p:txBody>
      </p:sp>
    </p:spTree>
    <p:extLst>
      <p:ext uri="{BB962C8B-B14F-4D97-AF65-F5344CB8AC3E}">
        <p14:creationId xmlns:p14="http://schemas.microsoft.com/office/powerpoint/2010/main" val="339335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2EE3-542D-BC4E-105E-0510D3D53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933AA714-B648-8132-5403-E26AA32ED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6575B6A2-E8C1-9BDC-3FEC-2545E9E57B84}"/>
              </a:ext>
            </a:extLst>
          </p:cNvPr>
          <p:cNvSpPr>
            <a:spLocks noGrp="1"/>
          </p:cNvSpPr>
          <p:nvPr>
            <p:ph type="dt" sz="half" idx="10"/>
          </p:nvPr>
        </p:nvSpPr>
        <p:spPr/>
        <p:txBody>
          <a:bodyPr/>
          <a:lstStyle/>
          <a:p>
            <a:fld id="{39F009FF-3941-4BB2-91DA-AE2B3F87B587}" type="datetime1">
              <a:rPr lang="nb-NO" smtClean="0"/>
              <a:t>16.09.2024</a:t>
            </a:fld>
            <a:endParaRPr lang="nb-NO"/>
          </a:p>
        </p:txBody>
      </p:sp>
      <p:sp>
        <p:nvSpPr>
          <p:cNvPr id="5" name="Footer Placeholder 4">
            <a:extLst>
              <a:ext uri="{FF2B5EF4-FFF2-40B4-BE49-F238E27FC236}">
                <a16:creationId xmlns:a16="http://schemas.microsoft.com/office/drawing/2014/main" id="{2D0FD482-7BFD-7849-A8F6-861F572DF08D}"/>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8129FD4B-034F-1630-706D-289E863E2C12}"/>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254931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5AAE-4A02-5CB3-2185-F7BCDB2A43B0}"/>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595353FD-0C2D-7A44-F42F-773DCD252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EEFB112-8702-46FC-B8ED-34ACE21FA010}"/>
              </a:ext>
            </a:extLst>
          </p:cNvPr>
          <p:cNvSpPr>
            <a:spLocks noGrp="1"/>
          </p:cNvSpPr>
          <p:nvPr>
            <p:ph type="dt" sz="half" idx="10"/>
          </p:nvPr>
        </p:nvSpPr>
        <p:spPr/>
        <p:txBody>
          <a:bodyPr/>
          <a:lstStyle/>
          <a:p>
            <a:fld id="{FACB6D09-F1D0-42E8-8DC9-D1EEC7C70C18}" type="datetime1">
              <a:rPr lang="nb-NO" smtClean="0"/>
              <a:t>16.09.2024</a:t>
            </a:fld>
            <a:endParaRPr lang="nb-NO"/>
          </a:p>
        </p:txBody>
      </p:sp>
      <p:sp>
        <p:nvSpPr>
          <p:cNvPr id="5" name="Footer Placeholder 4">
            <a:extLst>
              <a:ext uri="{FF2B5EF4-FFF2-40B4-BE49-F238E27FC236}">
                <a16:creationId xmlns:a16="http://schemas.microsoft.com/office/drawing/2014/main" id="{0BD1FCBA-9705-7954-B43A-0E6B777B5F4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C31020DB-A6DF-182F-8A62-AE8704725757}"/>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229894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C8EC60-9302-8A2D-0F89-5C7F6C3A0C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2D84B957-33CD-DED8-96A4-D232A57A7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36E96556-F115-B3DD-2D24-2C7BF49D1613}"/>
              </a:ext>
            </a:extLst>
          </p:cNvPr>
          <p:cNvSpPr>
            <a:spLocks noGrp="1"/>
          </p:cNvSpPr>
          <p:nvPr>
            <p:ph type="dt" sz="half" idx="10"/>
          </p:nvPr>
        </p:nvSpPr>
        <p:spPr/>
        <p:txBody>
          <a:bodyPr/>
          <a:lstStyle/>
          <a:p>
            <a:fld id="{C448B482-7ED6-49B1-844F-FEF97E61B572}" type="datetime1">
              <a:rPr lang="nb-NO" smtClean="0"/>
              <a:t>16.09.2024</a:t>
            </a:fld>
            <a:endParaRPr lang="nb-NO"/>
          </a:p>
        </p:txBody>
      </p:sp>
      <p:sp>
        <p:nvSpPr>
          <p:cNvPr id="5" name="Footer Placeholder 4">
            <a:extLst>
              <a:ext uri="{FF2B5EF4-FFF2-40B4-BE49-F238E27FC236}">
                <a16:creationId xmlns:a16="http://schemas.microsoft.com/office/drawing/2014/main" id="{0B1BABF3-EE99-128C-DA7B-E3E4AA436F5D}"/>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252FB65-FB7E-911C-8507-E53DF0B70D07}"/>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429187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E578-EF97-97DD-B3D3-0E21DBE87F8F}"/>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2BA08A84-0D9E-5B52-7E9C-7175C9F7B2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014C89D-89A6-211A-FA5D-CFF305825316}"/>
              </a:ext>
            </a:extLst>
          </p:cNvPr>
          <p:cNvSpPr>
            <a:spLocks noGrp="1"/>
          </p:cNvSpPr>
          <p:nvPr>
            <p:ph type="dt" sz="half" idx="10"/>
          </p:nvPr>
        </p:nvSpPr>
        <p:spPr/>
        <p:txBody>
          <a:bodyPr/>
          <a:lstStyle/>
          <a:p>
            <a:fld id="{BFA310EA-B884-4DA5-95D9-AA46D7C133BA}" type="datetime1">
              <a:rPr lang="nb-NO" smtClean="0"/>
              <a:t>16.09.2024</a:t>
            </a:fld>
            <a:endParaRPr lang="nb-NO"/>
          </a:p>
        </p:txBody>
      </p:sp>
      <p:sp>
        <p:nvSpPr>
          <p:cNvPr id="5" name="Footer Placeholder 4">
            <a:extLst>
              <a:ext uri="{FF2B5EF4-FFF2-40B4-BE49-F238E27FC236}">
                <a16:creationId xmlns:a16="http://schemas.microsoft.com/office/drawing/2014/main" id="{5795DD1F-411C-E30E-050E-9BD934A25AE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2B4CFE3-AD42-887B-93E6-6DD1F59C1486}"/>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3675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9F62-15BE-1087-FF60-4B311E7704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870C8C36-4823-4E67-5A5F-FF572EEDDD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68684-38D0-4517-D246-886C63D483EB}"/>
              </a:ext>
            </a:extLst>
          </p:cNvPr>
          <p:cNvSpPr>
            <a:spLocks noGrp="1"/>
          </p:cNvSpPr>
          <p:nvPr>
            <p:ph type="dt" sz="half" idx="10"/>
          </p:nvPr>
        </p:nvSpPr>
        <p:spPr/>
        <p:txBody>
          <a:bodyPr/>
          <a:lstStyle/>
          <a:p>
            <a:fld id="{BE6436AB-116C-4F29-A08E-E26FD6438A2A}" type="datetime1">
              <a:rPr lang="nb-NO" smtClean="0"/>
              <a:t>16.09.2024</a:t>
            </a:fld>
            <a:endParaRPr lang="nb-NO"/>
          </a:p>
        </p:txBody>
      </p:sp>
      <p:sp>
        <p:nvSpPr>
          <p:cNvPr id="5" name="Footer Placeholder 4">
            <a:extLst>
              <a:ext uri="{FF2B5EF4-FFF2-40B4-BE49-F238E27FC236}">
                <a16:creationId xmlns:a16="http://schemas.microsoft.com/office/drawing/2014/main" id="{B6A1F226-BF27-B6C9-65EB-98BA0A5E076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C511C5A5-0550-231B-76E4-87C1A2A32F8A}"/>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241668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B7E5-FB07-D14C-8C2E-96F2A85B964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C42277D-E436-9B6A-FC2F-45128ADF6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88C7E6E8-F03C-9277-2A78-4863B998D8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E6CF38F4-A3E9-B5DF-4905-C921C00BB7FF}"/>
              </a:ext>
            </a:extLst>
          </p:cNvPr>
          <p:cNvSpPr>
            <a:spLocks noGrp="1"/>
          </p:cNvSpPr>
          <p:nvPr>
            <p:ph type="dt" sz="half" idx="10"/>
          </p:nvPr>
        </p:nvSpPr>
        <p:spPr/>
        <p:txBody>
          <a:bodyPr/>
          <a:lstStyle/>
          <a:p>
            <a:fld id="{366CD528-C406-43C5-84F1-BD4D770C11C4}" type="datetime1">
              <a:rPr lang="nb-NO" smtClean="0"/>
              <a:t>16.09.2024</a:t>
            </a:fld>
            <a:endParaRPr lang="nb-NO"/>
          </a:p>
        </p:txBody>
      </p:sp>
      <p:sp>
        <p:nvSpPr>
          <p:cNvPr id="6" name="Footer Placeholder 5">
            <a:extLst>
              <a:ext uri="{FF2B5EF4-FFF2-40B4-BE49-F238E27FC236}">
                <a16:creationId xmlns:a16="http://schemas.microsoft.com/office/drawing/2014/main" id="{9CDCEDA8-C2B5-F282-99B3-EFE376AD3790}"/>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4C2E763D-269F-265A-7E1C-31B429DBC3AF}"/>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236940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A076-993B-6EB9-20AB-E700109F81B1}"/>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2CA89A65-3E1B-D0AC-C213-0092B9D28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DFC975-54B5-010F-B6AB-E4F8D5989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13F4C5D1-C3D7-0F39-9928-2EDDCB36C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D870D-3BBC-78A1-FEC4-DFF336ABC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0BCB5E80-6AFE-8A75-6888-084513BAA7FD}"/>
              </a:ext>
            </a:extLst>
          </p:cNvPr>
          <p:cNvSpPr>
            <a:spLocks noGrp="1"/>
          </p:cNvSpPr>
          <p:nvPr>
            <p:ph type="dt" sz="half" idx="10"/>
          </p:nvPr>
        </p:nvSpPr>
        <p:spPr/>
        <p:txBody>
          <a:bodyPr/>
          <a:lstStyle/>
          <a:p>
            <a:fld id="{0E676011-EAFA-46A3-8E58-FD3F6317FC37}" type="datetime1">
              <a:rPr lang="nb-NO" smtClean="0"/>
              <a:t>16.09.2024</a:t>
            </a:fld>
            <a:endParaRPr lang="nb-NO"/>
          </a:p>
        </p:txBody>
      </p:sp>
      <p:sp>
        <p:nvSpPr>
          <p:cNvPr id="8" name="Footer Placeholder 7">
            <a:extLst>
              <a:ext uri="{FF2B5EF4-FFF2-40B4-BE49-F238E27FC236}">
                <a16:creationId xmlns:a16="http://schemas.microsoft.com/office/drawing/2014/main" id="{E5A87445-3C84-9241-4F2C-25F6ADCF1D5A}"/>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9ACBA667-B7A0-0599-394F-02543973E068}"/>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418499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B9FA-DB35-D218-B5DF-550653625C93}"/>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FB991451-83AB-DED5-B6F9-C6EBBF451DB0}"/>
              </a:ext>
            </a:extLst>
          </p:cNvPr>
          <p:cNvSpPr>
            <a:spLocks noGrp="1"/>
          </p:cNvSpPr>
          <p:nvPr>
            <p:ph type="dt" sz="half" idx="10"/>
          </p:nvPr>
        </p:nvSpPr>
        <p:spPr/>
        <p:txBody>
          <a:bodyPr/>
          <a:lstStyle/>
          <a:p>
            <a:fld id="{55C32E83-C413-42AD-9F6B-62D1A50D4AF5}" type="datetime1">
              <a:rPr lang="nb-NO" smtClean="0"/>
              <a:t>16.09.2024</a:t>
            </a:fld>
            <a:endParaRPr lang="nb-NO"/>
          </a:p>
        </p:txBody>
      </p:sp>
      <p:sp>
        <p:nvSpPr>
          <p:cNvPr id="4" name="Footer Placeholder 3">
            <a:extLst>
              <a:ext uri="{FF2B5EF4-FFF2-40B4-BE49-F238E27FC236}">
                <a16:creationId xmlns:a16="http://schemas.microsoft.com/office/drawing/2014/main" id="{6D7D00F3-961E-90F8-F8FA-9E618768AAB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4A09D1E6-CB2D-CA2F-8AB7-8286466BB977}"/>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108389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007E0-CCFC-2FF0-A1F9-E0B757887EF1}"/>
              </a:ext>
            </a:extLst>
          </p:cNvPr>
          <p:cNvSpPr>
            <a:spLocks noGrp="1"/>
          </p:cNvSpPr>
          <p:nvPr>
            <p:ph type="dt" sz="half" idx="10"/>
          </p:nvPr>
        </p:nvSpPr>
        <p:spPr/>
        <p:txBody>
          <a:bodyPr/>
          <a:lstStyle/>
          <a:p>
            <a:fld id="{8D2B5BF6-2674-4586-A964-C44A78BBCAF7}" type="datetime1">
              <a:rPr lang="nb-NO" smtClean="0"/>
              <a:t>16.09.2024</a:t>
            </a:fld>
            <a:endParaRPr lang="nb-NO"/>
          </a:p>
        </p:txBody>
      </p:sp>
      <p:sp>
        <p:nvSpPr>
          <p:cNvPr id="3" name="Footer Placeholder 2">
            <a:extLst>
              <a:ext uri="{FF2B5EF4-FFF2-40B4-BE49-F238E27FC236}">
                <a16:creationId xmlns:a16="http://schemas.microsoft.com/office/drawing/2014/main" id="{80C67444-6251-3868-DFE7-9F4E037C489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21AE7023-5B3E-398C-166D-DF1EF2A63F80}"/>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27495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E9FF-D6CE-AB3A-9EB9-0ADCFEB86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293CED1A-3E34-D57A-E9C7-15C622B57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17204BE7-50E4-6587-7006-C839F51E4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F40861-E33E-8F96-ED9A-7B0EB6CBD88D}"/>
              </a:ext>
            </a:extLst>
          </p:cNvPr>
          <p:cNvSpPr>
            <a:spLocks noGrp="1"/>
          </p:cNvSpPr>
          <p:nvPr>
            <p:ph type="dt" sz="half" idx="10"/>
          </p:nvPr>
        </p:nvSpPr>
        <p:spPr/>
        <p:txBody>
          <a:bodyPr/>
          <a:lstStyle/>
          <a:p>
            <a:fld id="{0706D2F5-C8A1-43BD-A76D-4344C756D82F}" type="datetime1">
              <a:rPr lang="nb-NO" smtClean="0"/>
              <a:t>16.09.2024</a:t>
            </a:fld>
            <a:endParaRPr lang="nb-NO"/>
          </a:p>
        </p:txBody>
      </p:sp>
      <p:sp>
        <p:nvSpPr>
          <p:cNvPr id="6" name="Footer Placeholder 5">
            <a:extLst>
              <a:ext uri="{FF2B5EF4-FFF2-40B4-BE49-F238E27FC236}">
                <a16:creationId xmlns:a16="http://schemas.microsoft.com/office/drawing/2014/main" id="{938A78E9-ACDC-5FF1-9753-4038DBE61746}"/>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E2515E94-E899-0B73-6A5A-607F05249A50}"/>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424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7A4F-69F3-BBD1-316D-5085AFB9C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FF6D2370-1795-E08E-B832-947B32A71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A33B647-22B8-D023-BA14-634EFF621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E5BBC-08C4-F0F3-0001-D770C0FFB4BA}"/>
              </a:ext>
            </a:extLst>
          </p:cNvPr>
          <p:cNvSpPr>
            <a:spLocks noGrp="1"/>
          </p:cNvSpPr>
          <p:nvPr>
            <p:ph type="dt" sz="half" idx="10"/>
          </p:nvPr>
        </p:nvSpPr>
        <p:spPr/>
        <p:txBody>
          <a:bodyPr/>
          <a:lstStyle/>
          <a:p>
            <a:fld id="{60061EB3-FE67-48C6-8E27-29FC976CC69B}" type="datetime1">
              <a:rPr lang="nb-NO" smtClean="0"/>
              <a:t>16.09.2024</a:t>
            </a:fld>
            <a:endParaRPr lang="nb-NO"/>
          </a:p>
        </p:txBody>
      </p:sp>
      <p:sp>
        <p:nvSpPr>
          <p:cNvPr id="6" name="Footer Placeholder 5">
            <a:extLst>
              <a:ext uri="{FF2B5EF4-FFF2-40B4-BE49-F238E27FC236}">
                <a16:creationId xmlns:a16="http://schemas.microsoft.com/office/drawing/2014/main" id="{0E176CA3-6EE1-8DEC-9C47-607335D7FBE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81583545-2AD8-7B7D-CF00-C0BAEF15BD57}"/>
              </a:ext>
            </a:extLst>
          </p:cNvPr>
          <p:cNvSpPr>
            <a:spLocks noGrp="1"/>
          </p:cNvSpPr>
          <p:nvPr>
            <p:ph type="sldNum" sz="quarter" idx="12"/>
          </p:nvPr>
        </p:nvSpPr>
        <p:spPr/>
        <p:txBody>
          <a:bodyPr/>
          <a:lstStyle/>
          <a:p>
            <a:fld id="{10B61A57-59B2-495C-BC3B-FA696C83F8C6}" type="slidenum">
              <a:rPr lang="nb-NO" smtClean="0"/>
              <a:t>‹#›</a:t>
            </a:fld>
            <a:endParaRPr lang="nb-NO"/>
          </a:p>
        </p:txBody>
      </p:sp>
    </p:spTree>
    <p:extLst>
      <p:ext uri="{BB962C8B-B14F-4D97-AF65-F5344CB8AC3E}">
        <p14:creationId xmlns:p14="http://schemas.microsoft.com/office/powerpoint/2010/main" val="100730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2AF64-7E35-7106-6AA3-E47CA91A6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F741C084-A457-989D-A5FA-910BC9DD8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1F5ED98E-1C42-A73B-1F71-B8F74DFFB0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A668F5-BA40-4E1D-8B15-3C3F96F9DD50}" type="datetime1">
              <a:rPr lang="nb-NO" smtClean="0"/>
              <a:t>16.09.2024</a:t>
            </a:fld>
            <a:endParaRPr lang="nb-NO"/>
          </a:p>
        </p:txBody>
      </p:sp>
      <p:sp>
        <p:nvSpPr>
          <p:cNvPr id="5" name="Footer Placeholder 4">
            <a:extLst>
              <a:ext uri="{FF2B5EF4-FFF2-40B4-BE49-F238E27FC236}">
                <a16:creationId xmlns:a16="http://schemas.microsoft.com/office/drawing/2014/main" id="{2AD30852-058C-7FDD-15D1-0A17A5331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25F43DE4-6E04-A992-D481-DA5ACA9FE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B61A57-59B2-495C-BC3B-FA696C83F8C6}" type="slidenum">
              <a:rPr lang="nb-NO" smtClean="0"/>
              <a:t>‹#›</a:t>
            </a:fld>
            <a:endParaRPr lang="nb-NO"/>
          </a:p>
        </p:txBody>
      </p:sp>
    </p:spTree>
    <p:extLst>
      <p:ext uri="{BB962C8B-B14F-4D97-AF65-F5344CB8AC3E}">
        <p14:creationId xmlns:p14="http://schemas.microsoft.com/office/powerpoint/2010/main" val="357176676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BF9B-FB40-695F-46F4-A139C2FEF699}"/>
              </a:ext>
            </a:extLst>
          </p:cNvPr>
          <p:cNvSpPr>
            <a:spLocks noGrp="1"/>
          </p:cNvSpPr>
          <p:nvPr>
            <p:ph type="ctrTitle"/>
          </p:nvPr>
        </p:nvSpPr>
        <p:spPr/>
        <p:txBody>
          <a:bodyPr/>
          <a:lstStyle/>
          <a:p>
            <a:r>
              <a:rPr lang="nb-NO" dirty="0" err="1"/>
              <a:t>Søketek</a:t>
            </a:r>
            <a:r>
              <a:rPr lang="nb-NO" dirty="0"/>
              <a:t> uke 4</a:t>
            </a:r>
          </a:p>
        </p:txBody>
      </p:sp>
      <p:sp>
        <p:nvSpPr>
          <p:cNvPr id="3" name="Subtitle 2">
            <a:extLst>
              <a:ext uri="{FF2B5EF4-FFF2-40B4-BE49-F238E27FC236}">
                <a16:creationId xmlns:a16="http://schemas.microsoft.com/office/drawing/2014/main" id="{45874C77-4005-A7FA-6787-54BA028FD510}"/>
              </a:ext>
            </a:extLst>
          </p:cNvPr>
          <p:cNvSpPr>
            <a:spLocks noGrp="1"/>
          </p:cNvSpPr>
          <p:nvPr>
            <p:ph type="subTitle" idx="1"/>
          </p:nvPr>
        </p:nvSpPr>
        <p:spPr/>
        <p:txBody>
          <a:bodyPr/>
          <a:lstStyle/>
          <a:p>
            <a:r>
              <a:rPr lang="nb-NO" dirty="0"/>
              <a:t>Gruppe 1</a:t>
            </a:r>
          </a:p>
        </p:txBody>
      </p:sp>
      <p:sp>
        <p:nvSpPr>
          <p:cNvPr id="4" name="Slide Number Placeholder 3">
            <a:extLst>
              <a:ext uri="{FF2B5EF4-FFF2-40B4-BE49-F238E27FC236}">
                <a16:creationId xmlns:a16="http://schemas.microsoft.com/office/drawing/2014/main" id="{8BA443F4-98C4-BA2F-EEC5-90664E969E9B}"/>
              </a:ext>
            </a:extLst>
          </p:cNvPr>
          <p:cNvSpPr>
            <a:spLocks noGrp="1"/>
          </p:cNvSpPr>
          <p:nvPr>
            <p:ph type="sldNum" sz="quarter" idx="12"/>
          </p:nvPr>
        </p:nvSpPr>
        <p:spPr/>
        <p:txBody>
          <a:bodyPr/>
          <a:lstStyle/>
          <a:p>
            <a:fld id="{10B61A57-59B2-495C-BC3B-FA696C83F8C6}" type="slidenum">
              <a:rPr lang="nb-NO" smtClean="0"/>
              <a:t>1</a:t>
            </a:fld>
            <a:endParaRPr lang="nb-NO"/>
          </a:p>
        </p:txBody>
      </p:sp>
    </p:spTree>
    <p:extLst>
      <p:ext uri="{BB962C8B-B14F-4D97-AF65-F5344CB8AC3E}">
        <p14:creationId xmlns:p14="http://schemas.microsoft.com/office/powerpoint/2010/main" val="236385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"et eple og en </a:t>
            </a:r>
            <a:r>
              <a:rPr lang="nb-NO" sz="1800" b="0" dirty="0">
                <a:solidFill>
                  <a:srgbClr val="CE9178"/>
                </a:solidFill>
                <a:effectLst/>
                <a:highlight>
                  <a:srgbClr val="808080"/>
                </a:highlight>
                <a:latin typeface="Consolas" panose="020B0609020204030204" pitchFamily="49" charset="0"/>
              </a:rPr>
              <a:t>drue</a:t>
            </a:r>
            <a:r>
              <a:rPr lang="nb-NO" sz="1800" b="0" dirty="0">
                <a:solidFill>
                  <a:srgbClr val="CE9178"/>
                </a:solidFill>
                <a:effectLst/>
                <a:latin typeface="Consolas" panose="020B0609020204030204" pitchFamily="49" charset="0"/>
              </a:rPr>
              <a:t> appelsin rosin banan papaya frukt"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r>
              <a:rPr lang="nb-NO" sz="1800" b="0" dirty="0">
                <a:solidFill>
                  <a:srgbClr val="D4D4D4"/>
                </a:solidFill>
                <a:effectLst/>
                <a:latin typeface="Consolas" panose="020B0609020204030204" pitchFamily="49" charset="0"/>
              </a:rPr>
              <a:t>	</a:t>
            </a:r>
            <a:r>
              <a:rPr lang="nb-NO" sz="1800" dirty="0" err="1">
                <a:solidFill>
                  <a:srgbClr val="D4D4D4"/>
                </a:solidFill>
                <a:latin typeface="Consolas" panose="020B0609020204030204" pitchFamily="49" charset="0"/>
              </a:rPr>
              <a:t>Root</a:t>
            </a:r>
            <a:r>
              <a:rPr lang="nb-NO" sz="1800" dirty="0">
                <a:solidFill>
                  <a:srgbClr val="D4D4D4"/>
                </a:solidFill>
                <a:latin typeface="Consolas" panose="020B0609020204030204" pitchFamily="49" charset="0"/>
              </a:rPr>
              <a:t> </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dirty="0"/>
          </a:p>
          <a:p>
            <a:pPr marL="0" indent="0">
              <a:buNone/>
            </a:pPr>
            <a:endParaRPr lang="nb-NO" sz="1800" dirty="0"/>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a:t>
            </a:r>
          </a:p>
          <a:p>
            <a:pPr marL="0" indent="0">
              <a:buNone/>
            </a:pPr>
            <a:endParaRPr lang="nb-NO" sz="1800" dirty="0"/>
          </a:p>
        </p:txBody>
      </p:sp>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10</a:t>
            </a:fld>
            <a:endParaRPr lang="nb-NO"/>
          </a:p>
        </p:txBody>
      </p:sp>
      <p:pic>
        <p:nvPicPr>
          <p:cNvPr id="9" name="Picture 8" descr="A screenshot of a phone&#10;&#10;Description automatically generated">
            <a:extLst>
              <a:ext uri="{FF2B5EF4-FFF2-40B4-BE49-F238E27FC236}">
                <a16:creationId xmlns:a16="http://schemas.microsoft.com/office/drawing/2014/main" id="{FC54C959-5F84-585C-CD32-427F6B1E7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238" y="0"/>
            <a:ext cx="3814762" cy="6858000"/>
          </a:xfrm>
          <a:prstGeom prst="rect">
            <a:avLst/>
          </a:prstGeom>
        </p:spPr>
      </p:pic>
    </p:spTree>
    <p:extLst>
      <p:ext uri="{BB962C8B-B14F-4D97-AF65-F5344CB8AC3E}">
        <p14:creationId xmlns:p14="http://schemas.microsoft.com/office/powerpoint/2010/main" val="269206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"et eple og en drue </a:t>
            </a:r>
            <a:r>
              <a:rPr lang="nb-NO" sz="1800" b="0" dirty="0">
                <a:solidFill>
                  <a:srgbClr val="CE9178"/>
                </a:solidFill>
                <a:effectLst/>
                <a:highlight>
                  <a:srgbClr val="808080"/>
                </a:highlight>
                <a:latin typeface="Consolas" panose="020B0609020204030204" pitchFamily="49" charset="0"/>
              </a:rPr>
              <a:t>appelsin</a:t>
            </a:r>
            <a:r>
              <a:rPr lang="nb-NO" sz="1800" b="0" dirty="0">
                <a:solidFill>
                  <a:srgbClr val="CE9178"/>
                </a:solidFill>
                <a:effectLst/>
                <a:latin typeface="Consolas" panose="020B0609020204030204" pitchFamily="49" charset="0"/>
              </a:rPr>
              <a:t> rosin banan papaya frukt"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r>
              <a:rPr lang="nb-NO" sz="1800" b="0" dirty="0">
                <a:solidFill>
                  <a:srgbClr val="D4D4D4"/>
                </a:solidFill>
                <a:effectLst/>
                <a:latin typeface="Consolas" panose="020B0609020204030204" pitchFamily="49" charset="0"/>
              </a:rPr>
              <a:t>	</a:t>
            </a:r>
            <a:r>
              <a:rPr lang="nb-NO" sz="1800" dirty="0" err="1">
                <a:solidFill>
                  <a:srgbClr val="D4D4D4"/>
                </a:solidFill>
                <a:latin typeface="Consolas" panose="020B0609020204030204" pitchFamily="49" charset="0"/>
              </a:rPr>
              <a:t>Root</a:t>
            </a:r>
            <a:r>
              <a:rPr lang="nb-NO" sz="1800" dirty="0">
                <a:solidFill>
                  <a:srgbClr val="D4D4D4"/>
                </a:solidFill>
                <a:latin typeface="Consolas" panose="020B0609020204030204" pitchFamily="49" charset="0"/>
              </a:rPr>
              <a:t> </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a:t>
            </a:r>
            <a:r>
              <a:rPr lang="nb-NO" sz="1800" b="0" dirty="0">
                <a:solidFill>
                  <a:srgbClr val="D4D4D4"/>
                </a:solidFill>
                <a:effectLst/>
                <a:latin typeface="Consolas" panose="020B0609020204030204" pitchFamily="49" charset="0"/>
              </a:rPr>
              <a:t>,</a:t>
            </a:r>
            <a:endParaRPr lang="nb-NO" sz="1800" b="0" dirty="0">
              <a:solidFill>
                <a:srgbClr val="CE9178"/>
              </a:solidFill>
              <a:effectLst/>
              <a:latin typeface="Consolas" panose="020B0609020204030204" pitchFamily="49" charset="0"/>
            </a:endParaRPr>
          </a:p>
          <a:p>
            <a:pPr marL="0" indent="0">
              <a:buNone/>
            </a:pPr>
            <a:r>
              <a:rPr lang="nb-NO" sz="1800" dirty="0">
                <a:solidFill>
                  <a:srgbClr val="D4D4D4"/>
                </a:solidFill>
                <a:latin typeface="Consolas" panose="020B0609020204030204" pitchFamily="49" charset="0"/>
              </a:rPr>
              <a:t>	</a:t>
            </a:r>
            <a:r>
              <a:rPr lang="nb-NO" sz="1800" dirty="0" err="1">
                <a:solidFill>
                  <a:srgbClr val="D4D4D4"/>
                </a:solidFill>
                <a:latin typeface="Consolas" panose="020B0609020204030204" pitchFamily="49" charset="0"/>
              </a:rPr>
              <a:t>Root</a:t>
            </a:r>
            <a:r>
              <a:rPr lang="nb-NO" sz="1800" dirty="0">
                <a:solidFill>
                  <a:srgbClr val="D4D4D4"/>
                </a:solidFill>
                <a:latin typeface="Consolas" panose="020B0609020204030204" pitchFamily="49" charset="0"/>
              </a:rPr>
              <a:t> </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dirty="0"/>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a:t>
            </a:r>
            <a:r>
              <a:rPr lang="nb-NO" sz="1800" b="0" dirty="0">
                <a:solidFill>
                  <a:srgbClr val="CE9178"/>
                </a:solidFill>
                <a:effectLst/>
                <a:latin typeface="Consolas" panose="020B0609020204030204" pitchFamily="49" charset="0"/>
              </a:rPr>
              <a:t> "appelsin"</a:t>
            </a:r>
            <a:r>
              <a:rPr lang="nb-NO" sz="1800" b="0" dirty="0">
                <a:solidFill>
                  <a:srgbClr val="D4D4D4"/>
                </a:solidFill>
                <a:effectLst/>
                <a:latin typeface="Consolas" panose="020B0609020204030204" pitchFamily="49" charset="0"/>
              </a:rPr>
              <a:t>]</a:t>
            </a:r>
          </a:p>
          <a:p>
            <a:pPr marL="0" indent="0">
              <a:buNone/>
            </a:pPr>
            <a:endParaRPr lang="nb-NO" sz="1800" dirty="0"/>
          </a:p>
        </p:txBody>
      </p:sp>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11</a:t>
            </a:fld>
            <a:endParaRPr lang="nb-NO"/>
          </a:p>
        </p:txBody>
      </p:sp>
      <p:pic>
        <p:nvPicPr>
          <p:cNvPr id="7" name="Picture 6" descr="A screenshot of a phone&#10;&#10;Description automatically generated">
            <a:extLst>
              <a:ext uri="{FF2B5EF4-FFF2-40B4-BE49-F238E27FC236}">
                <a16:creationId xmlns:a16="http://schemas.microsoft.com/office/drawing/2014/main" id="{6E250B79-1A4A-DED7-F9A1-39B206764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235" y="0"/>
            <a:ext cx="3814763" cy="6858000"/>
          </a:xfrm>
          <a:prstGeom prst="rect">
            <a:avLst/>
          </a:prstGeom>
        </p:spPr>
      </p:pic>
    </p:spTree>
    <p:extLst>
      <p:ext uri="{BB962C8B-B14F-4D97-AF65-F5344CB8AC3E}">
        <p14:creationId xmlns:p14="http://schemas.microsoft.com/office/powerpoint/2010/main" val="4660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"et eple og en drue appelsin </a:t>
            </a:r>
            <a:r>
              <a:rPr lang="nb-NO" sz="1800" b="0" dirty="0">
                <a:solidFill>
                  <a:srgbClr val="CE9178"/>
                </a:solidFill>
                <a:effectLst/>
                <a:highlight>
                  <a:srgbClr val="808080"/>
                </a:highlight>
                <a:latin typeface="Consolas" panose="020B0609020204030204" pitchFamily="49" charset="0"/>
              </a:rPr>
              <a:t>rosin</a:t>
            </a:r>
            <a:r>
              <a:rPr lang="nb-NO" sz="1800" b="0" dirty="0">
                <a:solidFill>
                  <a:srgbClr val="CE9178"/>
                </a:solidFill>
                <a:effectLst/>
                <a:latin typeface="Consolas" panose="020B0609020204030204" pitchFamily="49" charset="0"/>
              </a:rPr>
              <a:t> banan papaya frukt"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r>
              <a:rPr lang="nb-NO" sz="1800" b="0" dirty="0">
                <a:solidFill>
                  <a:srgbClr val="D4D4D4"/>
                </a:solidFill>
                <a:effectLst/>
                <a:latin typeface="Consolas" panose="020B0609020204030204" pitchFamily="49" charset="0"/>
              </a:rPr>
              <a:t>	</a:t>
            </a:r>
            <a:r>
              <a:rPr lang="nb-NO" sz="1800" dirty="0" err="1">
                <a:solidFill>
                  <a:srgbClr val="D4D4D4"/>
                </a:solidFill>
                <a:latin typeface="Consolas" panose="020B0609020204030204" pitchFamily="49" charset="0"/>
              </a:rPr>
              <a:t>Root</a:t>
            </a:r>
            <a:r>
              <a:rPr lang="nb-NO" sz="1800" dirty="0">
                <a:solidFill>
                  <a:srgbClr val="D4D4D4"/>
                </a:solidFill>
                <a:latin typeface="Consolas" panose="020B0609020204030204" pitchFamily="49" charset="0"/>
              </a:rPr>
              <a:t> </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a:t>
            </a:r>
            <a:r>
              <a:rPr lang="nb-NO" sz="1800" b="0" dirty="0">
                <a:solidFill>
                  <a:srgbClr val="D4D4D4"/>
                </a:solidFill>
                <a:effectLst/>
                <a:latin typeface="Consolas" panose="020B0609020204030204" pitchFamily="49" charset="0"/>
              </a:rPr>
              <a:t>,</a:t>
            </a:r>
            <a:endParaRPr lang="nb-NO" sz="1800" b="0" dirty="0">
              <a:solidFill>
                <a:srgbClr val="CE9178"/>
              </a:solidFill>
              <a:effectLst/>
              <a:latin typeface="Consolas" panose="020B0609020204030204" pitchFamily="49" charset="0"/>
            </a:endParaRPr>
          </a:p>
          <a:p>
            <a:pPr marL="0" indent="0">
              <a:buNone/>
            </a:pPr>
            <a:r>
              <a:rPr lang="nb-NO" sz="1800" dirty="0">
                <a:solidFill>
                  <a:srgbClr val="D4D4D4"/>
                </a:solidFill>
                <a:latin typeface="Consolas" panose="020B0609020204030204" pitchFamily="49" charset="0"/>
              </a:rPr>
              <a:t>	</a:t>
            </a:r>
            <a:r>
              <a:rPr lang="nb-NO" sz="1800" strike="sngStrike" dirty="0" err="1">
                <a:solidFill>
                  <a:srgbClr val="D4D4D4"/>
                </a:solidFill>
                <a:latin typeface="Consolas" panose="020B0609020204030204" pitchFamily="49" charset="0"/>
              </a:rPr>
              <a:t>Root</a:t>
            </a:r>
            <a:r>
              <a:rPr lang="nb-NO" sz="1800" strike="sngStrike" dirty="0">
                <a:solidFill>
                  <a:srgbClr val="D4D4D4"/>
                </a:solidFill>
                <a:latin typeface="Consolas" panose="020B0609020204030204" pitchFamily="49" charset="0"/>
              </a:rPr>
              <a:t> </a:t>
            </a:r>
            <a:r>
              <a:rPr lang="nb-NO" sz="1800" b="0" strike="sngStrike" dirty="0">
                <a:solidFill>
                  <a:srgbClr val="D4D4D4"/>
                </a:solidFill>
                <a:effectLst/>
                <a:latin typeface="Consolas" panose="020B0609020204030204" pitchFamily="49" charset="0"/>
              </a:rPr>
              <a:t>→ </a:t>
            </a:r>
            <a:r>
              <a:rPr lang="nb-NO" sz="1800" b="0" strike="sngStrike" dirty="0">
                <a:solidFill>
                  <a:srgbClr val="CE9178"/>
                </a:solidFill>
                <a:effectLst/>
                <a:latin typeface="Consolas" panose="020B0609020204030204" pitchFamily="49" charset="0"/>
              </a:rPr>
              <a:t>"appelsin"</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dirty="0"/>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a:t>
            </a:r>
            <a:r>
              <a:rPr lang="nb-NO" sz="1800" b="0" dirty="0">
                <a:solidFill>
                  <a:srgbClr val="CE9178"/>
                </a:solidFill>
                <a:effectLst/>
                <a:latin typeface="Consolas" panose="020B0609020204030204" pitchFamily="49" charset="0"/>
              </a:rPr>
              <a:t> "appelsin"</a:t>
            </a:r>
            <a:r>
              <a:rPr lang="nb-NO" sz="1800" b="0" dirty="0">
                <a:solidFill>
                  <a:srgbClr val="D4D4D4"/>
                </a:solidFill>
                <a:effectLst/>
                <a:latin typeface="Consolas" panose="020B0609020204030204" pitchFamily="49" charset="0"/>
              </a:rPr>
              <a:t>]</a:t>
            </a:r>
          </a:p>
          <a:p>
            <a:pPr marL="0" indent="0">
              <a:buNone/>
            </a:pPr>
            <a:endParaRPr lang="nb-NO" sz="1800" dirty="0"/>
          </a:p>
        </p:txBody>
      </p:sp>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12</a:t>
            </a:fld>
            <a:endParaRPr lang="nb-NO"/>
          </a:p>
        </p:txBody>
      </p:sp>
      <p:pic>
        <p:nvPicPr>
          <p:cNvPr id="7" name="Picture 6" descr="A screenshot of a phone&#10;&#10;Description automatically generated">
            <a:extLst>
              <a:ext uri="{FF2B5EF4-FFF2-40B4-BE49-F238E27FC236}">
                <a16:creationId xmlns:a16="http://schemas.microsoft.com/office/drawing/2014/main" id="{B8E0A94C-71C8-D558-AE8E-89C11212A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5904" y="-1"/>
            <a:ext cx="3816096" cy="6860397"/>
          </a:xfrm>
          <a:prstGeom prst="rect">
            <a:avLst/>
          </a:prstGeom>
        </p:spPr>
      </p:pic>
    </p:spTree>
    <p:extLst>
      <p:ext uri="{BB962C8B-B14F-4D97-AF65-F5344CB8AC3E}">
        <p14:creationId xmlns:p14="http://schemas.microsoft.com/office/powerpoint/2010/main" val="174012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"et eple og en drue appelsin rosin </a:t>
            </a:r>
            <a:r>
              <a:rPr lang="nb-NO" sz="1800" b="0" dirty="0">
                <a:solidFill>
                  <a:srgbClr val="CE9178"/>
                </a:solidFill>
                <a:effectLst/>
                <a:highlight>
                  <a:srgbClr val="808080"/>
                </a:highlight>
                <a:latin typeface="Consolas" panose="020B0609020204030204" pitchFamily="49" charset="0"/>
              </a:rPr>
              <a:t>banan</a:t>
            </a:r>
            <a:r>
              <a:rPr lang="nb-NO" sz="1800" b="0" dirty="0">
                <a:solidFill>
                  <a:srgbClr val="CE9178"/>
                </a:solidFill>
                <a:effectLst/>
                <a:latin typeface="Consolas" panose="020B0609020204030204" pitchFamily="49" charset="0"/>
              </a:rPr>
              <a:t> papaya frukt"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r>
              <a:rPr lang="nb-NO" sz="1800" b="0" dirty="0">
                <a:solidFill>
                  <a:srgbClr val="D4D4D4"/>
                </a:solidFill>
                <a:effectLst/>
                <a:latin typeface="Consolas" panose="020B0609020204030204" pitchFamily="49" charset="0"/>
              </a:rPr>
              <a:t>	</a:t>
            </a:r>
            <a:r>
              <a:rPr lang="nb-NO" sz="1800" dirty="0" err="1">
                <a:solidFill>
                  <a:srgbClr val="D4D4D4"/>
                </a:solidFill>
                <a:latin typeface="Consolas" panose="020B0609020204030204" pitchFamily="49" charset="0"/>
              </a:rPr>
              <a:t>Root</a:t>
            </a:r>
            <a:r>
              <a:rPr lang="nb-NO" sz="1800" dirty="0">
                <a:solidFill>
                  <a:srgbClr val="D4D4D4"/>
                </a:solidFill>
                <a:latin typeface="Consolas" panose="020B0609020204030204" pitchFamily="49" charset="0"/>
              </a:rPr>
              <a:t> </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dirty="0"/>
          </a:p>
          <a:p>
            <a:pPr marL="0" indent="0">
              <a:buNone/>
            </a:pPr>
            <a:endParaRPr lang="nb-NO" sz="1800" dirty="0"/>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a:t>
            </a:r>
            <a:r>
              <a:rPr lang="nb-NO" sz="1800" b="0" dirty="0">
                <a:solidFill>
                  <a:srgbClr val="CE9178"/>
                </a:solidFill>
                <a:effectLst/>
                <a:latin typeface="Consolas" panose="020B0609020204030204" pitchFamily="49" charset="0"/>
              </a:rPr>
              <a:t> "appelsin"</a:t>
            </a:r>
            <a:r>
              <a:rPr lang="nb-NO" sz="1800" b="0" dirty="0">
                <a:solidFill>
                  <a:srgbClr val="D4D4D4"/>
                </a:solidFill>
                <a:effectLst/>
                <a:latin typeface="Consolas" panose="020B0609020204030204" pitchFamily="49" charset="0"/>
              </a:rPr>
              <a:t>]</a:t>
            </a:r>
          </a:p>
          <a:p>
            <a:pPr marL="0" indent="0">
              <a:buNone/>
            </a:pPr>
            <a:endParaRPr lang="nb-NO" sz="1800" dirty="0"/>
          </a:p>
        </p:txBody>
      </p:sp>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13</a:t>
            </a:fld>
            <a:endParaRPr lang="nb-NO"/>
          </a:p>
        </p:txBody>
      </p:sp>
      <p:pic>
        <p:nvPicPr>
          <p:cNvPr id="8" name="Picture 7" descr="A screenshot of a phone&#10;&#10;Description automatically generated">
            <a:extLst>
              <a:ext uri="{FF2B5EF4-FFF2-40B4-BE49-F238E27FC236}">
                <a16:creationId xmlns:a16="http://schemas.microsoft.com/office/drawing/2014/main" id="{D161BBB9-ECFE-D0B7-7454-FA538938D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5904" y="-1"/>
            <a:ext cx="3816096" cy="6860397"/>
          </a:xfrm>
          <a:prstGeom prst="rect">
            <a:avLst/>
          </a:prstGeom>
        </p:spPr>
      </p:pic>
    </p:spTree>
    <p:extLst>
      <p:ext uri="{BB962C8B-B14F-4D97-AF65-F5344CB8AC3E}">
        <p14:creationId xmlns:p14="http://schemas.microsoft.com/office/powerpoint/2010/main" val="108355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"et eple og en drue appelsin rosin banan </a:t>
            </a:r>
            <a:r>
              <a:rPr lang="nb-NO" sz="1800" b="0" dirty="0">
                <a:solidFill>
                  <a:srgbClr val="CE9178"/>
                </a:solidFill>
                <a:effectLst/>
                <a:highlight>
                  <a:srgbClr val="808080"/>
                </a:highlight>
                <a:latin typeface="Consolas" panose="020B0609020204030204" pitchFamily="49" charset="0"/>
              </a:rPr>
              <a:t>papaya</a:t>
            </a:r>
            <a:r>
              <a:rPr lang="nb-NO" sz="1800" b="0" dirty="0">
                <a:solidFill>
                  <a:srgbClr val="CE9178"/>
                </a:solidFill>
                <a:effectLst/>
                <a:latin typeface="Consolas" panose="020B0609020204030204" pitchFamily="49" charset="0"/>
              </a:rPr>
              <a:t> frukt"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r>
              <a:rPr lang="nb-NO" sz="1800" b="0" dirty="0">
                <a:solidFill>
                  <a:srgbClr val="D4D4D4"/>
                </a:solidFill>
                <a:effectLst/>
                <a:latin typeface="Consolas" panose="020B0609020204030204" pitchFamily="49" charset="0"/>
              </a:rPr>
              <a:t>	</a:t>
            </a:r>
            <a:r>
              <a:rPr lang="nb-NO" sz="1800" dirty="0" err="1">
                <a:solidFill>
                  <a:srgbClr val="D4D4D4"/>
                </a:solidFill>
                <a:latin typeface="Consolas" panose="020B0609020204030204" pitchFamily="49" charset="0"/>
              </a:rPr>
              <a:t>Root</a:t>
            </a:r>
            <a:r>
              <a:rPr lang="nb-NO" sz="1800" dirty="0">
                <a:solidFill>
                  <a:srgbClr val="D4D4D4"/>
                </a:solidFill>
                <a:latin typeface="Consolas" panose="020B0609020204030204" pitchFamily="49" charset="0"/>
              </a:rPr>
              <a:t> </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dirty="0"/>
          </a:p>
          <a:p>
            <a:pPr marL="0" indent="0">
              <a:buNone/>
            </a:pPr>
            <a:endParaRPr lang="nb-NO" sz="1800" dirty="0"/>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a:t>
            </a:r>
            <a:r>
              <a:rPr lang="nb-NO" sz="1800" b="0" dirty="0">
                <a:solidFill>
                  <a:srgbClr val="CE9178"/>
                </a:solidFill>
                <a:effectLst/>
                <a:latin typeface="Consolas" panose="020B0609020204030204" pitchFamily="49" charset="0"/>
              </a:rPr>
              <a:t> "appelsin"</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endParaRPr lang="nb-NO" sz="1800" dirty="0"/>
          </a:p>
        </p:txBody>
      </p:sp>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14</a:t>
            </a:fld>
            <a:endParaRPr lang="nb-NO"/>
          </a:p>
        </p:txBody>
      </p:sp>
      <p:pic>
        <p:nvPicPr>
          <p:cNvPr id="8" name="Picture 7" descr="A screenshot of a phone&#10;&#10;Description automatically generated">
            <a:extLst>
              <a:ext uri="{FF2B5EF4-FFF2-40B4-BE49-F238E27FC236}">
                <a16:creationId xmlns:a16="http://schemas.microsoft.com/office/drawing/2014/main" id="{141C0554-AE55-5989-A677-BBED20BCB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5904" y="-1"/>
            <a:ext cx="3816096" cy="6860397"/>
          </a:xfrm>
          <a:prstGeom prst="rect">
            <a:avLst/>
          </a:prstGeom>
        </p:spPr>
      </p:pic>
    </p:spTree>
    <p:extLst>
      <p:ext uri="{BB962C8B-B14F-4D97-AF65-F5344CB8AC3E}">
        <p14:creationId xmlns:p14="http://schemas.microsoft.com/office/powerpoint/2010/main" val="116719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"et eple og en drue appelsin rosin banan papaya </a:t>
            </a:r>
            <a:r>
              <a:rPr lang="nb-NO" sz="1800" b="0" dirty="0">
                <a:solidFill>
                  <a:srgbClr val="CE9178"/>
                </a:solidFill>
                <a:effectLst/>
                <a:highlight>
                  <a:srgbClr val="808080"/>
                </a:highlight>
                <a:latin typeface="Consolas" panose="020B0609020204030204" pitchFamily="49" charset="0"/>
              </a:rPr>
              <a:t>frukt</a:t>
            </a:r>
            <a:r>
              <a:rPr lang="nb-NO" sz="1800" b="0" dirty="0">
                <a:solidFill>
                  <a:srgbClr val="CE9178"/>
                </a:solidFill>
                <a:effectLst/>
                <a:latin typeface="Consolas" panose="020B0609020204030204" pitchFamily="49" charset="0"/>
              </a:rPr>
              <a: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r>
              <a:rPr lang="nb-NO" sz="1800" b="0" dirty="0">
                <a:solidFill>
                  <a:srgbClr val="D4D4D4"/>
                </a:solidFill>
                <a:effectLst/>
                <a:latin typeface="Consolas" panose="020B0609020204030204" pitchFamily="49" charset="0"/>
              </a:rPr>
              <a:t>	</a:t>
            </a:r>
            <a:r>
              <a:rPr lang="nb-NO" sz="1800" strike="sngStrike" dirty="0" err="1">
                <a:solidFill>
                  <a:srgbClr val="D4D4D4"/>
                </a:solidFill>
                <a:latin typeface="Consolas" panose="020B0609020204030204" pitchFamily="49" charset="0"/>
              </a:rPr>
              <a:t>Root</a:t>
            </a:r>
            <a:r>
              <a:rPr lang="nb-NO" sz="1800" strike="sngStrike" dirty="0">
                <a:solidFill>
                  <a:srgbClr val="D4D4D4"/>
                </a:solidFill>
                <a:latin typeface="Consolas" panose="020B0609020204030204" pitchFamily="49" charset="0"/>
              </a:rPr>
              <a:t> </a:t>
            </a:r>
            <a:r>
              <a:rPr lang="nb-NO" sz="1800" b="0" strike="sngStrike" dirty="0">
                <a:solidFill>
                  <a:srgbClr val="D4D4D4"/>
                </a:solidFill>
                <a:effectLst/>
                <a:latin typeface="Consolas" panose="020B0609020204030204" pitchFamily="49" charset="0"/>
              </a:rPr>
              <a:t>→ </a:t>
            </a:r>
            <a:r>
              <a:rPr lang="nb-NO" sz="1800" b="0" strike="sngStrike" dirty="0">
                <a:solidFill>
                  <a:srgbClr val="CE9178"/>
                </a:solidFill>
                <a:effectLst/>
                <a:latin typeface="Consolas" panose="020B0609020204030204" pitchFamily="49" charset="0"/>
              </a:rPr>
              <a:t>"drue appelsin rosin banan papaya"</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dirty="0"/>
          </a:p>
          <a:p>
            <a:pPr marL="0" indent="0">
              <a:buNone/>
            </a:pPr>
            <a:endParaRPr lang="nb-NO" sz="1800" dirty="0"/>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a:t>
            </a:r>
            <a:r>
              <a:rPr lang="nb-NO" sz="1800" b="0" dirty="0">
                <a:solidFill>
                  <a:srgbClr val="CE9178"/>
                </a:solidFill>
                <a:effectLst/>
                <a:latin typeface="Consolas" panose="020B0609020204030204" pitchFamily="49" charset="0"/>
              </a:rPr>
              <a:t> "appelsin"</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endParaRPr lang="nb-NO" sz="1800" dirty="0"/>
          </a:p>
        </p:txBody>
      </p:sp>
      <p:pic>
        <p:nvPicPr>
          <p:cNvPr id="4" name="Picture 3" descr="A screenshot of a phone&#10;&#10;Description automatically generated">
            <a:extLst>
              <a:ext uri="{FF2B5EF4-FFF2-40B4-BE49-F238E27FC236}">
                <a16:creationId xmlns:a16="http://schemas.microsoft.com/office/drawing/2014/main" id="{0C07AD3F-E3DC-8487-2146-5D1B3E305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237" y="0"/>
            <a:ext cx="3814763" cy="6858000"/>
          </a:xfrm>
          <a:prstGeom prst="rect">
            <a:avLst/>
          </a:prstGeom>
        </p:spPr>
      </p:pic>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15</a:t>
            </a:fld>
            <a:endParaRPr lang="nb-NO"/>
          </a:p>
        </p:txBody>
      </p:sp>
    </p:spTree>
    <p:extLst>
      <p:ext uri="{BB962C8B-B14F-4D97-AF65-F5344CB8AC3E}">
        <p14:creationId xmlns:p14="http://schemas.microsoft.com/office/powerpoint/2010/main" val="281042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30AC-CDF2-420D-6C4D-7818814359F6}"/>
              </a:ext>
            </a:extLst>
          </p:cNvPr>
          <p:cNvSpPr>
            <a:spLocks noGrp="1"/>
          </p:cNvSpPr>
          <p:nvPr>
            <p:ph type="title"/>
          </p:nvPr>
        </p:nvSpPr>
        <p:spPr/>
        <p:txBody>
          <a:bodyPr/>
          <a:lstStyle/>
          <a:p>
            <a:r>
              <a:rPr lang="nb-NO" dirty="0"/>
              <a:t>Agenda</a:t>
            </a:r>
          </a:p>
        </p:txBody>
      </p:sp>
      <p:sp>
        <p:nvSpPr>
          <p:cNvPr id="3" name="Content Placeholder 2">
            <a:extLst>
              <a:ext uri="{FF2B5EF4-FFF2-40B4-BE49-F238E27FC236}">
                <a16:creationId xmlns:a16="http://schemas.microsoft.com/office/drawing/2014/main" id="{0E083A41-282B-DAC9-73BE-58460F225A3D}"/>
              </a:ext>
            </a:extLst>
          </p:cNvPr>
          <p:cNvSpPr>
            <a:spLocks noGrp="1"/>
          </p:cNvSpPr>
          <p:nvPr>
            <p:ph idx="1"/>
          </p:nvPr>
        </p:nvSpPr>
        <p:spPr>
          <a:xfrm>
            <a:off x="838200" y="1825625"/>
            <a:ext cx="10515600" cy="4351338"/>
          </a:xfrm>
        </p:spPr>
        <p:txBody>
          <a:bodyPr/>
          <a:lstStyle/>
          <a:p>
            <a:r>
              <a:rPr lang="nb-NO" dirty="0"/>
              <a:t>Tips og triks til </a:t>
            </a:r>
            <a:r>
              <a:rPr lang="nb-NO" dirty="0" err="1"/>
              <a:t>stringfinder</a:t>
            </a:r>
            <a:r>
              <a:rPr lang="nb-NO" dirty="0"/>
              <a:t> i </a:t>
            </a:r>
            <a:r>
              <a:rPr lang="nb-NO" dirty="0" err="1"/>
              <a:t>obligen</a:t>
            </a:r>
            <a:endParaRPr lang="nb-NO" dirty="0"/>
          </a:p>
          <a:p>
            <a:pPr lvl="1"/>
            <a:r>
              <a:rPr lang="nb-NO" dirty="0">
                <a:solidFill>
                  <a:schemeClr val="bg1"/>
                </a:solidFill>
              </a:rPr>
              <a:t>Hvordan det funker </a:t>
            </a:r>
          </a:p>
          <a:p>
            <a:pPr lvl="1"/>
            <a:r>
              <a:rPr lang="nb-NO" dirty="0"/>
              <a:t>Hvorfor det funker</a:t>
            </a:r>
          </a:p>
          <a:p>
            <a:r>
              <a:rPr lang="nb-NO" dirty="0"/>
              <a:t>Ukas </a:t>
            </a:r>
            <a:r>
              <a:rPr lang="nb-NO" dirty="0" err="1"/>
              <a:t>shoutout</a:t>
            </a:r>
            <a:endParaRPr lang="nb-NO" dirty="0"/>
          </a:p>
          <a:p>
            <a:r>
              <a:rPr lang="nb-NO" dirty="0"/>
              <a:t>Selvstendig jobbing resten av tiden</a:t>
            </a:r>
          </a:p>
          <a:p>
            <a:pPr marL="0" indent="0">
              <a:buNone/>
            </a:pPr>
            <a:endParaRPr lang="nb-NO" dirty="0"/>
          </a:p>
        </p:txBody>
      </p:sp>
      <p:sp>
        <p:nvSpPr>
          <p:cNvPr id="4" name="Slide Number Placeholder 3">
            <a:extLst>
              <a:ext uri="{FF2B5EF4-FFF2-40B4-BE49-F238E27FC236}">
                <a16:creationId xmlns:a16="http://schemas.microsoft.com/office/drawing/2014/main" id="{EAAEDB1D-6B41-AED0-AFD8-F7DCEB1A2482}"/>
              </a:ext>
            </a:extLst>
          </p:cNvPr>
          <p:cNvSpPr>
            <a:spLocks noGrp="1"/>
          </p:cNvSpPr>
          <p:nvPr>
            <p:ph type="sldNum" sz="quarter" idx="12"/>
          </p:nvPr>
        </p:nvSpPr>
        <p:spPr/>
        <p:txBody>
          <a:bodyPr/>
          <a:lstStyle/>
          <a:p>
            <a:fld id="{10B61A57-59B2-495C-BC3B-FA696C83F8C6}" type="slidenum">
              <a:rPr lang="nb-NO" smtClean="0"/>
              <a:t>16</a:t>
            </a:fld>
            <a:endParaRPr lang="nb-NO"/>
          </a:p>
        </p:txBody>
      </p:sp>
    </p:spTree>
    <p:extLst>
      <p:ext uri="{BB962C8B-B14F-4D97-AF65-F5344CB8AC3E}">
        <p14:creationId xmlns:p14="http://schemas.microsoft.com/office/powerpoint/2010/main" val="155392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A071-E028-4B2D-8D56-14C2966B7E36}"/>
              </a:ext>
            </a:extLst>
          </p:cNvPr>
          <p:cNvSpPr>
            <a:spLocks noGrp="1"/>
          </p:cNvSpPr>
          <p:nvPr>
            <p:ph type="title"/>
          </p:nvPr>
        </p:nvSpPr>
        <p:spPr/>
        <p:txBody>
          <a:bodyPr/>
          <a:lstStyle/>
          <a:p>
            <a:r>
              <a:rPr lang="nb-NO" dirty="0"/>
              <a:t>Hvorfor skalerer dette så bra?</a:t>
            </a:r>
          </a:p>
        </p:txBody>
      </p:sp>
      <p:sp>
        <p:nvSpPr>
          <p:cNvPr id="3" name="Content Placeholder 2">
            <a:extLst>
              <a:ext uri="{FF2B5EF4-FFF2-40B4-BE49-F238E27FC236}">
                <a16:creationId xmlns:a16="http://schemas.microsoft.com/office/drawing/2014/main" id="{C5BF7A7A-20B9-C274-ADBE-BCD4F3570905}"/>
              </a:ext>
            </a:extLst>
          </p:cNvPr>
          <p:cNvSpPr>
            <a:spLocks noGrp="1"/>
          </p:cNvSpPr>
          <p:nvPr>
            <p:ph idx="1"/>
          </p:nvPr>
        </p:nvSpPr>
        <p:spPr/>
        <p:txBody>
          <a:bodyPr>
            <a:normAutofit/>
          </a:bodyPr>
          <a:lstStyle/>
          <a:p>
            <a:r>
              <a:rPr lang="nb-NO" dirty="0"/>
              <a:t>Fordi vi går gjennom terms 1 gang og det er sjelden mange aktive </a:t>
            </a:r>
            <a:r>
              <a:rPr lang="nb-NO" dirty="0" err="1"/>
              <a:t>states</a:t>
            </a:r>
            <a:r>
              <a:rPr lang="nb-NO" dirty="0"/>
              <a:t>. </a:t>
            </a:r>
          </a:p>
          <a:p>
            <a:r>
              <a:rPr lang="nb-NO" u="sng" dirty="0"/>
              <a:t>Hvorfor er det få aktive </a:t>
            </a:r>
            <a:r>
              <a:rPr lang="nb-NO" u="sng" dirty="0" err="1"/>
              <a:t>states</a:t>
            </a:r>
            <a:r>
              <a:rPr lang="nb-NO" u="sng" dirty="0"/>
              <a:t>?</a:t>
            </a:r>
          </a:p>
        </p:txBody>
      </p:sp>
      <p:sp>
        <p:nvSpPr>
          <p:cNvPr id="4" name="Slide Number Placeholder 3">
            <a:extLst>
              <a:ext uri="{FF2B5EF4-FFF2-40B4-BE49-F238E27FC236}">
                <a16:creationId xmlns:a16="http://schemas.microsoft.com/office/drawing/2014/main" id="{1ACA0C0C-55EF-7FF2-D225-6B0E4AF79849}"/>
              </a:ext>
            </a:extLst>
          </p:cNvPr>
          <p:cNvSpPr>
            <a:spLocks noGrp="1"/>
          </p:cNvSpPr>
          <p:nvPr>
            <p:ph type="sldNum" sz="quarter" idx="12"/>
          </p:nvPr>
        </p:nvSpPr>
        <p:spPr/>
        <p:txBody>
          <a:bodyPr/>
          <a:lstStyle/>
          <a:p>
            <a:fld id="{10B61A57-59B2-495C-BC3B-FA696C83F8C6}" type="slidenum">
              <a:rPr lang="nb-NO" smtClean="0"/>
              <a:t>17</a:t>
            </a:fld>
            <a:endParaRPr lang="nb-NO"/>
          </a:p>
        </p:txBody>
      </p:sp>
    </p:spTree>
    <p:extLst>
      <p:ext uri="{BB962C8B-B14F-4D97-AF65-F5344CB8AC3E}">
        <p14:creationId xmlns:p14="http://schemas.microsoft.com/office/powerpoint/2010/main" val="225542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DDC1-B77E-7678-74F7-C9E48E4D1A79}"/>
              </a:ext>
            </a:extLst>
          </p:cNvPr>
          <p:cNvSpPr>
            <a:spLocks noGrp="1"/>
          </p:cNvSpPr>
          <p:nvPr>
            <p:ph type="title"/>
          </p:nvPr>
        </p:nvSpPr>
        <p:spPr/>
        <p:txBody>
          <a:bodyPr/>
          <a:lstStyle/>
          <a:p>
            <a:r>
              <a:rPr lang="nb-NO" dirty="0"/>
              <a:t>Hvorfor er det få aktive </a:t>
            </a:r>
            <a:r>
              <a:rPr lang="nb-NO" dirty="0" err="1"/>
              <a:t>states</a:t>
            </a:r>
            <a:r>
              <a:rPr lang="nb-NO" dirty="0"/>
              <a:t>?</a:t>
            </a:r>
          </a:p>
        </p:txBody>
      </p:sp>
      <p:sp>
        <p:nvSpPr>
          <p:cNvPr id="3" name="Content Placeholder 2">
            <a:extLst>
              <a:ext uri="{FF2B5EF4-FFF2-40B4-BE49-F238E27FC236}">
                <a16:creationId xmlns:a16="http://schemas.microsoft.com/office/drawing/2014/main" id="{455DFEB6-FBC9-D4CF-BC49-CDD69A5938EA}"/>
              </a:ext>
            </a:extLst>
          </p:cNvPr>
          <p:cNvSpPr>
            <a:spLocks noGrp="1"/>
          </p:cNvSpPr>
          <p:nvPr>
            <p:ph idx="1"/>
          </p:nvPr>
        </p:nvSpPr>
        <p:spPr/>
        <p:txBody>
          <a:bodyPr>
            <a:normAutofit/>
          </a:bodyPr>
          <a:lstStyle/>
          <a:p>
            <a:r>
              <a:rPr lang="nb-NO" dirty="0"/>
              <a:t>States er en oversikt over «midlertidige matcher»</a:t>
            </a:r>
          </a:p>
          <a:p>
            <a:r>
              <a:rPr lang="nb-NO" dirty="0"/>
              <a:t>Vi fjerner/</a:t>
            </a:r>
            <a:r>
              <a:rPr lang="nb-NO" dirty="0" err="1"/>
              <a:t>pruner</a:t>
            </a:r>
            <a:r>
              <a:rPr lang="nb-NO" dirty="0"/>
              <a:t> alle irrelevante </a:t>
            </a:r>
            <a:r>
              <a:rPr lang="nb-NO" dirty="0" err="1"/>
              <a:t>states</a:t>
            </a:r>
            <a:r>
              <a:rPr lang="nb-NO" dirty="0"/>
              <a:t> (det som ikke kan traverseres med nåværende term)</a:t>
            </a:r>
          </a:p>
          <a:p>
            <a:r>
              <a:rPr lang="nb-NO" dirty="0"/>
              <a:t>Hva er en relevant </a:t>
            </a:r>
            <a:r>
              <a:rPr lang="nb-NO" dirty="0" err="1"/>
              <a:t>state</a:t>
            </a:r>
            <a:r>
              <a:rPr lang="nb-NO" dirty="0"/>
              <a:t>?</a:t>
            </a:r>
          </a:p>
          <a:p>
            <a:pPr lvl="1"/>
            <a:r>
              <a:rPr lang="nb-NO" dirty="0"/>
              <a:t>Oppretter ny </a:t>
            </a:r>
            <a:r>
              <a:rPr lang="nb-NO" dirty="0" err="1"/>
              <a:t>state</a:t>
            </a:r>
            <a:r>
              <a:rPr lang="nb-NO" dirty="0"/>
              <a:t> hvis vi kan traversere nåværende ord fra roten</a:t>
            </a:r>
          </a:p>
          <a:p>
            <a:pPr lvl="1"/>
            <a:r>
              <a:rPr lang="nb-NO" dirty="0"/>
              <a:t>Traversere eksisterende </a:t>
            </a:r>
            <a:r>
              <a:rPr lang="nb-NO" dirty="0" err="1"/>
              <a:t>state</a:t>
            </a:r>
            <a:r>
              <a:rPr lang="nb-NO" dirty="0"/>
              <a:t> hvis vi kan </a:t>
            </a:r>
            <a:r>
              <a:rPr lang="nb-NO" dirty="0" err="1"/>
              <a:t>traværsere</a:t>
            </a:r>
            <a:r>
              <a:rPr lang="nb-NO" dirty="0"/>
              <a:t> fra forrige posisjon</a:t>
            </a:r>
          </a:p>
          <a:p>
            <a:r>
              <a:rPr lang="nb-NO" u="sng" dirty="0"/>
              <a:t>Hvorfor er det trygt å slette så mange </a:t>
            </a:r>
            <a:r>
              <a:rPr lang="nb-NO" u="sng" dirty="0" err="1"/>
              <a:t>states</a:t>
            </a:r>
            <a:r>
              <a:rPr lang="nb-NO" u="sng" dirty="0"/>
              <a:t>?</a:t>
            </a:r>
          </a:p>
          <a:p>
            <a:pPr marL="0" indent="0">
              <a:buNone/>
            </a:pPr>
            <a:endParaRPr lang="nb-NO" dirty="0"/>
          </a:p>
        </p:txBody>
      </p:sp>
      <p:sp>
        <p:nvSpPr>
          <p:cNvPr id="4" name="Slide Number Placeholder 3">
            <a:extLst>
              <a:ext uri="{FF2B5EF4-FFF2-40B4-BE49-F238E27FC236}">
                <a16:creationId xmlns:a16="http://schemas.microsoft.com/office/drawing/2014/main" id="{51016BDF-7468-3D7D-B153-08551EF4AFC7}"/>
              </a:ext>
            </a:extLst>
          </p:cNvPr>
          <p:cNvSpPr>
            <a:spLocks noGrp="1"/>
          </p:cNvSpPr>
          <p:nvPr>
            <p:ph type="sldNum" sz="quarter" idx="12"/>
          </p:nvPr>
        </p:nvSpPr>
        <p:spPr/>
        <p:txBody>
          <a:bodyPr/>
          <a:lstStyle/>
          <a:p>
            <a:fld id="{10B61A57-59B2-495C-BC3B-FA696C83F8C6}" type="slidenum">
              <a:rPr lang="nb-NO" smtClean="0"/>
              <a:t>18</a:t>
            </a:fld>
            <a:endParaRPr lang="nb-NO"/>
          </a:p>
        </p:txBody>
      </p:sp>
    </p:spTree>
    <p:extLst>
      <p:ext uri="{BB962C8B-B14F-4D97-AF65-F5344CB8AC3E}">
        <p14:creationId xmlns:p14="http://schemas.microsoft.com/office/powerpoint/2010/main" val="1778557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B27D-C530-4FA1-F28E-988D40E2C77D}"/>
              </a:ext>
            </a:extLst>
          </p:cNvPr>
          <p:cNvSpPr>
            <a:spLocks noGrp="1"/>
          </p:cNvSpPr>
          <p:nvPr>
            <p:ph type="title"/>
          </p:nvPr>
        </p:nvSpPr>
        <p:spPr/>
        <p:txBody>
          <a:bodyPr/>
          <a:lstStyle/>
          <a:p>
            <a:r>
              <a:rPr lang="nb-NO" dirty="0"/>
              <a:t>2 regler for matching</a:t>
            </a:r>
          </a:p>
        </p:txBody>
      </p:sp>
      <p:sp>
        <p:nvSpPr>
          <p:cNvPr id="3" name="Content Placeholder 2">
            <a:extLst>
              <a:ext uri="{FF2B5EF4-FFF2-40B4-BE49-F238E27FC236}">
                <a16:creationId xmlns:a16="http://schemas.microsoft.com/office/drawing/2014/main" id="{2BC06303-EE29-4B3B-5027-916B155D9F3C}"/>
              </a:ext>
            </a:extLst>
          </p:cNvPr>
          <p:cNvSpPr>
            <a:spLocks noGrp="1"/>
          </p:cNvSpPr>
          <p:nvPr>
            <p:ph idx="1"/>
          </p:nvPr>
        </p:nvSpPr>
        <p:spPr/>
        <p:txBody>
          <a:bodyPr>
            <a:normAutofit/>
          </a:bodyPr>
          <a:lstStyle/>
          <a:p>
            <a:pPr marL="514350" indent="-514350">
              <a:buFont typeface="+mj-lt"/>
              <a:buAutoNum type="arabicPeriod"/>
            </a:pPr>
            <a:r>
              <a:rPr lang="nb-NO" dirty="0"/>
              <a:t>Vi må traversere hele veien (i ett løp) for hver faktiske match</a:t>
            </a:r>
          </a:p>
          <a:p>
            <a:pPr lvl="1"/>
            <a:r>
              <a:rPr lang="nb-NO" dirty="0"/>
              <a:t>Hvis en </a:t>
            </a:r>
            <a:r>
              <a:rPr lang="nb-NO" dirty="0" err="1"/>
              <a:t>state</a:t>
            </a:r>
            <a:r>
              <a:rPr lang="nb-NO" dirty="0"/>
              <a:t> blir irrelevant, er det fordi «feil ord» dukker opp. Hvis ordene ikke kommer i presis riktig rekkefølge, vil de aldri kunne matche. Da vil dette forsøket være over, og vi kan starte på nytt senere. Neste forsøk må starte fra roten (ellers ville vi bare delvis matchet). Vi kan ikke «traversere litt» og fortsette senere</a:t>
            </a:r>
          </a:p>
          <a:p>
            <a:pPr marL="514350" indent="-514350">
              <a:buAutoNum type="arabicPeriod"/>
            </a:pPr>
            <a:r>
              <a:rPr lang="nb-NO" dirty="0"/>
              <a:t>Det opprettes alltid en </a:t>
            </a:r>
            <a:r>
              <a:rPr lang="nb-NO" dirty="0" err="1"/>
              <a:t>state</a:t>
            </a:r>
            <a:r>
              <a:rPr lang="nb-NO" dirty="0"/>
              <a:t> for hver </a:t>
            </a:r>
            <a:r>
              <a:rPr lang="nb-NO" dirty="0" err="1"/>
              <a:t>potenielle</a:t>
            </a:r>
            <a:r>
              <a:rPr lang="nb-NO" dirty="0"/>
              <a:t> match</a:t>
            </a:r>
          </a:p>
          <a:p>
            <a:pPr lvl="1"/>
            <a:r>
              <a:rPr lang="nb-NO" dirty="0"/>
              <a:t>Nåværende term prøver å traversere alle </a:t>
            </a:r>
            <a:r>
              <a:rPr lang="nb-NO" dirty="0" err="1"/>
              <a:t>states</a:t>
            </a:r>
            <a:r>
              <a:rPr lang="nb-NO" dirty="0"/>
              <a:t>, inkludert fra roten. Hvis vi kan traversere fra roten blir denne staten alltid lagt til</a:t>
            </a:r>
          </a:p>
          <a:p>
            <a:endParaRPr lang="nb-NO" dirty="0"/>
          </a:p>
        </p:txBody>
      </p:sp>
      <p:sp>
        <p:nvSpPr>
          <p:cNvPr id="4" name="Slide Number Placeholder 3">
            <a:extLst>
              <a:ext uri="{FF2B5EF4-FFF2-40B4-BE49-F238E27FC236}">
                <a16:creationId xmlns:a16="http://schemas.microsoft.com/office/drawing/2014/main" id="{29D67939-1436-B361-5583-8B826766886B}"/>
              </a:ext>
            </a:extLst>
          </p:cNvPr>
          <p:cNvSpPr>
            <a:spLocks noGrp="1"/>
          </p:cNvSpPr>
          <p:nvPr>
            <p:ph type="sldNum" sz="quarter" idx="12"/>
          </p:nvPr>
        </p:nvSpPr>
        <p:spPr/>
        <p:txBody>
          <a:bodyPr/>
          <a:lstStyle/>
          <a:p>
            <a:fld id="{10B61A57-59B2-495C-BC3B-FA696C83F8C6}" type="slidenum">
              <a:rPr lang="nb-NO" smtClean="0"/>
              <a:t>19</a:t>
            </a:fld>
            <a:endParaRPr lang="nb-NO"/>
          </a:p>
        </p:txBody>
      </p:sp>
    </p:spTree>
    <p:extLst>
      <p:ext uri="{BB962C8B-B14F-4D97-AF65-F5344CB8AC3E}">
        <p14:creationId xmlns:p14="http://schemas.microsoft.com/office/powerpoint/2010/main" val="8768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30AC-CDF2-420D-6C4D-7818814359F6}"/>
              </a:ext>
            </a:extLst>
          </p:cNvPr>
          <p:cNvSpPr>
            <a:spLocks noGrp="1"/>
          </p:cNvSpPr>
          <p:nvPr>
            <p:ph type="title"/>
          </p:nvPr>
        </p:nvSpPr>
        <p:spPr/>
        <p:txBody>
          <a:bodyPr/>
          <a:lstStyle/>
          <a:p>
            <a:r>
              <a:rPr lang="nb-NO" dirty="0"/>
              <a:t>Agenda</a:t>
            </a:r>
          </a:p>
        </p:txBody>
      </p:sp>
      <p:sp>
        <p:nvSpPr>
          <p:cNvPr id="3" name="Content Placeholder 2">
            <a:extLst>
              <a:ext uri="{FF2B5EF4-FFF2-40B4-BE49-F238E27FC236}">
                <a16:creationId xmlns:a16="http://schemas.microsoft.com/office/drawing/2014/main" id="{0E083A41-282B-DAC9-73BE-58460F225A3D}"/>
              </a:ext>
            </a:extLst>
          </p:cNvPr>
          <p:cNvSpPr>
            <a:spLocks noGrp="1"/>
          </p:cNvSpPr>
          <p:nvPr>
            <p:ph idx="1"/>
          </p:nvPr>
        </p:nvSpPr>
        <p:spPr>
          <a:xfrm>
            <a:off x="838200" y="1825625"/>
            <a:ext cx="10515600" cy="4351338"/>
          </a:xfrm>
        </p:spPr>
        <p:txBody>
          <a:bodyPr/>
          <a:lstStyle/>
          <a:p>
            <a:r>
              <a:rPr lang="nb-NO" dirty="0"/>
              <a:t>Tips og triks til </a:t>
            </a:r>
            <a:r>
              <a:rPr lang="nb-NO" dirty="0" err="1"/>
              <a:t>stringfinder</a:t>
            </a:r>
            <a:r>
              <a:rPr lang="nb-NO" dirty="0"/>
              <a:t> i </a:t>
            </a:r>
            <a:r>
              <a:rPr lang="nb-NO" dirty="0" err="1"/>
              <a:t>obligen</a:t>
            </a:r>
            <a:endParaRPr lang="nb-NO" dirty="0"/>
          </a:p>
          <a:p>
            <a:pPr lvl="1"/>
            <a:r>
              <a:rPr lang="nb-NO" dirty="0"/>
              <a:t>Hvordan det funker </a:t>
            </a:r>
          </a:p>
          <a:p>
            <a:pPr lvl="1"/>
            <a:r>
              <a:rPr lang="nb-NO" dirty="0"/>
              <a:t>Hvorfor det funker</a:t>
            </a:r>
          </a:p>
          <a:p>
            <a:r>
              <a:rPr lang="nb-NO" dirty="0"/>
              <a:t>Ukas </a:t>
            </a:r>
            <a:r>
              <a:rPr lang="nb-NO" dirty="0" err="1"/>
              <a:t>shoutout</a:t>
            </a:r>
            <a:endParaRPr lang="nb-NO" dirty="0"/>
          </a:p>
          <a:p>
            <a:r>
              <a:rPr lang="nb-NO" dirty="0"/>
              <a:t>Selvstendig jobbing resten av tiden</a:t>
            </a:r>
          </a:p>
          <a:p>
            <a:pPr marL="0" indent="0">
              <a:buNone/>
            </a:pPr>
            <a:endParaRPr lang="nb-NO" dirty="0"/>
          </a:p>
        </p:txBody>
      </p:sp>
      <p:sp>
        <p:nvSpPr>
          <p:cNvPr id="4" name="Slide Number Placeholder 3">
            <a:extLst>
              <a:ext uri="{FF2B5EF4-FFF2-40B4-BE49-F238E27FC236}">
                <a16:creationId xmlns:a16="http://schemas.microsoft.com/office/drawing/2014/main" id="{EAAEDB1D-6B41-AED0-AFD8-F7DCEB1A2482}"/>
              </a:ext>
            </a:extLst>
          </p:cNvPr>
          <p:cNvSpPr>
            <a:spLocks noGrp="1"/>
          </p:cNvSpPr>
          <p:nvPr>
            <p:ph type="sldNum" sz="quarter" idx="12"/>
          </p:nvPr>
        </p:nvSpPr>
        <p:spPr/>
        <p:txBody>
          <a:bodyPr/>
          <a:lstStyle/>
          <a:p>
            <a:fld id="{10B61A57-59B2-495C-BC3B-FA696C83F8C6}" type="slidenum">
              <a:rPr lang="nb-NO" smtClean="0"/>
              <a:t>2</a:t>
            </a:fld>
            <a:endParaRPr lang="nb-NO"/>
          </a:p>
        </p:txBody>
      </p:sp>
    </p:spTree>
    <p:extLst>
      <p:ext uri="{BB962C8B-B14F-4D97-AF65-F5344CB8AC3E}">
        <p14:creationId xmlns:p14="http://schemas.microsoft.com/office/powerpoint/2010/main" val="139733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14FE-3600-72F2-36D1-85BD56F13D5E}"/>
              </a:ext>
            </a:extLst>
          </p:cNvPr>
          <p:cNvSpPr>
            <a:spLocks noGrp="1"/>
          </p:cNvSpPr>
          <p:nvPr>
            <p:ph type="title"/>
          </p:nvPr>
        </p:nvSpPr>
        <p:spPr/>
        <p:txBody>
          <a:bodyPr/>
          <a:lstStyle/>
          <a:p>
            <a:r>
              <a:rPr lang="nb-NO" dirty="0"/>
              <a:t>Eksempel (1)</a:t>
            </a:r>
          </a:p>
        </p:txBody>
      </p:sp>
      <p:sp>
        <p:nvSpPr>
          <p:cNvPr id="3" name="Content Placeholder 2">
            <a:extLst>
              <a:ext uri="{FF2B5EF4-FFF2-40B4-BE49-F238E27FC236}">
                <a16:creationId xmlns:a16="http://schemas.microsoft.com/office/drawing/2014/main" id="{EA438B23-8165-3956-9627-5C8976E34597}"/>
              </a:ext>
            </a:extLst>
          </p:cNvPr>
          <p:cNvSpPr>
            <a:spLocks noGrp="1"/>
          </p:cNvSpPr>
          <p:nvPr>
            <p:ph idx="1"/>
          </p:nvPr>
        </p:nvSpPr>
        <p:spPr/>
        <p:txBody>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a:t>
            </a:r>
            <a:r>
              <a:rPr lang="nb-NO" sz="1800" b="0" dirty="0">
                <a:solidFill>
                  <a:srgbClr val="D4D4D4"/>
                </a:solidFill>
                <a:effectLst/>
                <a:latin typeface="Consolas" panose="020B0609020204030204" pitchFamily="49" charset="0"/>
              </a:rPr>
              <a:t>]</a:t>
            </a:r>
          </a:p>
          <a:p>
            <a:pPr marL="0" indent="0">
              <a:buNone/>
            </a:pPr>
            <a:r>
              <a:rPr lang="nb-NO" sz="1800" b="0" dirty="0">
                <a:solidFill>
                  <a:srgbClr val="CE9178"/>
                </a:solidFill>
                <a:effectLst/>
                <a:latin typeface="Consolas" panose="020B0609020204030204" pitchFamily="49" charset="0"/>
              </a:rPr>
              <a:t>"et EPLE og en drue appelsin </a:t>
            </a:r>
            <a:r>
              <a:rPr lang="nb-NO" sz="1800" b="0" dirty="0" err="1">
                <a:solidFill>
                  <a:srgbClr val="CE9178"/>
                </a:solidFill>
                <a:effectLst/>
                <a:latin typeface="Consolas" panose="020B0609020204030204" pitchFamily="49" charset="0"/>
              </a:rPr>
              <a:t>appelsin</a:t>
            </a:r>
            <a:r>
              <a:rPr lang="nb-NO" sz="1800" b="0" dirty="0">
                <a:solidFill>
                  <a:srgbClr val="CE9178"/>
                </a:solidFill>
                <a:effectLst/>
                <a:latin typeface="Consolas" panose="020B0609020204030204" pitchFamily="49" charset="0"/>
              </a:rPr>
              <a:t> rosin banan papaya frukt"</a:t>
            </a:r>
            <a:endParaRPr lang="nb-NO" sz="1800" b="0" dirty="0">
              <a:solidFill>
                <a:srgbClr val="D4D4D4"/>
              </a:solidFill>
              <a:effectLst/>
              <a:latin typeface="Consolas" panose="020B0609020204030204" pitchFamily="49" charset="0"/>
            </a:endParaRPr>
          </a:p>
          <a:p>
            <a:r>
              <a:rPr lang="nb-NO" dirty="0"/>
              <a:t>Når </a:t>
            </a:r>
            <a:r>
              <a:rPr lang="nb-NO" sz="2800" b="0" dirty="0">
                <a:solidFill>
                  <a:srgbClr val="CE9178"/>
                </a:solidFill>
                <a:effectLst/>
                <a:latin typeface="Consolas" panose="020B0609020204030204" pitchFamily="49" charset="0"/>
              </a:rPr>
              <a:t>«appelsin»</a:t>
            </a:r>
            <a:r>
              <a:rPr lang="nb-NO" dirty="0"/>
              <a:t> dukker opp 2 ganger på rad vil vi </a:t>
            </a:r>
            <a:r>
              <a:rPr lang="nb-NO" i="1" dirty="0"/>
              <a:t>aldri</a:t>
            </a:r>
            <a:r>
              <a:rPr lang="nb-NO" dirty="0"/>
              <a:t> matche </a:t>
            </a:r>
            <a:r>
              <a:rPr lang="nb-NO" sz="2800" b="0" dirty="0">
                <a:solidFill>
                  <a:srgbClr val="CE9178"/>
                </a:solidFill>
                <a:effectLst/>
                <a:latin typeface="Consolas" panose="020B0609020204030204" pitchFamily="49" charset="0"/>
              </a:rPr>
              <a:t>«drue appelsin rosin»</a:t>
            </a:r>
            <a:r>
              <a:rPr lang="nb-NO" dirty="0"/>
              <a:t>. Derfor trenger vi ikke sjekke om </a:t>
            </a:r>
            <a:r>
              <a:rPr lang="nb-NO" sz="2800" b="0" dirty="0">
                <a:solidFill>
                  <a:srgbClr val="CE9178"/>
                </a:solidFill>
                <a:effectLst/>
                <a:latin typeface="Consolas" panose="020B0609020204030204" pitchFamily="49" charset="0"/>
              </a:rPr>
              <a:t>«rosin»</a:t>
            </a:r>
            <a:r>
              <a:rPr lang="nb-NO" dirty="0"/>
              <a:t> passer etterpå, og kan slette staten.</a:t>
            </a:r>
          </a:p>
          <a:p>
            <a:r>
              <a:rPr lang="nb-NO" dirty="0"/>
              <a:t>Hvis vi tar vare på staten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«drue appelsin»</a:t>
            </a:r>
            <a:r>
              <a:rPr lang="nb-NO" dirty="0"/>
              <a:t>’ i tilfelle </a:t>
            </a:r>
            <a:r>
              <a:rPr lang="nb-NO" b="0" dirty="0">
                <a:solidFill>
                  <a:srgbClr val="CE9178"/>
                </a:solidFill>
                <a:effectLst/>
                <a:latin typeface="Consolas" panose="020B0609020204030204" pitchFamily="49" charset="0"/>
              </a:rPr>
              <a:t>«rosin» </a:t>
            </a:r>
            <a:r>
              <a:rPr lang="nb-NO" dirty="0"/>
              <a:t>dukker opp senere, får vi ikke en komplett match</a:t>
            </a:r>
          </a:p>
          <a:p>
            <a:pPr lvl="1"/>
            <a:r>
              <a:rPr lang="nb-NO" dirty="0"/>
              <a:t>Ellers ville </a:t>
            </a:r>
            <a:r>
              <a:rPr lang="nb-NO" b="0" dirty="0">
                <a:solidFill>
                  <a:srgbClr val="CE9178"/>
                </a:solidFill>
                <a:effectLst/>
                <a:latin typeface="Consolas" panose="020B0609020204030204" pitchFamily="49" charset="0"/>
              </a:rPr>
              <a:t>"drue appelsin dette matcher ikke rosin"</a:t>
            </a:r>
            <a:r>
              <a:rPr lang="nb-NO" dirty="0"/>
              <a:t> gitt en match</a:t>
            </a:r>
            <a:endParaRPr lang="nb-NO" b="0" dirty="0">
              <a:solidFill>
                <a:srgbClr val="D4D4D4"/>
              </a:solidFill>
              <a:effectLst/>
              <a:latin typeface="Consolas" panose="020B0609020204030204" pitchFamily="49" charset="0"/>
            </a:endParaRPr>
          </a:p>
          <a:p>
            <a:pPr marL="0" indent="0">
              <a:buNone/>
            </a:pPr>
            <a:endParaRPr lang="nb-NO" dirty="0"/>
          </a:p>
        </p:txBody>
      </p:sp>
      <p:sp>
        <p:nvSpPr>
          <p:cNvPr id="4" name="Slide Number Placeholder 3">
            <a:extLst>
              <a:ext uri="{FF2B5EF4-FFF2-40B4-BE49-F238E27FC236}">
                <a16:creationId xmlns:a16="http://schemas.microsoft.com/office/drawing/2014/main" id="{19A47053-2185-B096-8E3D-F781C4378D91}"/>
              </a:ext>
            </a:extLst>
          </p:cNvPr>
          <p:cNvSpPr>
            <a:spLocks noGrp="1"/>
          </p:cNvSpPr>
          <p:nvPr>
            <p:ph type="sldNum" sz="quarter" idx="12"/>
          </p:nvPr>
        </p:nvSpPr>
        <p:spPr/>
        <p:txBody>
          <a:bodyPr/>
          <a:lstStyle/>
          <a:p>
            <a:fld id="{10B61A57-59B2-495C-BC3B-FA696C83F8C6}" type="slidenum">
              <a:rPr lang="nb-NO" smtClean="0"/>
              <a:t>20</a:t>
            </a:fld>
            <a:endParaRPr lang="nb-NO"/>
          </a:p>
        </p:txBody>
      </p:sp>
    </p:spTree>
    <p:extLst>
      <p:ext uri="{BB962C8B-B14F-4D97-AF65-F5344CB8AC3E}">
        <p14:creationId xmlns:p14="http://schemas.microsoft.com/office/powerpoint/2010/main" val="214802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0BE8-3C08-EB4C-9296-D2C548F0B864}"/>
              </a:ext>
            </a:extLst>
          </p:cNvPr>
          <p:cNvSpPr>
            <a:spLocks noGrp="1"/>
          </p:cNvSpPr>
          <p:nvPr>
            <p:ph type="title"/>
          </p:nvPr>
        </p:nvSpPr>
        <p:spPr/>
        <p:txBody>
          <a:bodyPr/>
          <a:lstStyle/>
          <a:p>
            <a:r>
              <a:rPr lang="nb-NO" dirty="0"/>
              <a:t>Eksempel (2)</a:t>
            </a:r>
          </a:p>
        </p:txBody>
      </p:sp>
      <p:sp>
        <p:nvSpPr>
          <p:cNvPr id="3" name="Content Placeholder 2">
            <a:extLst>
              <a:ext uri="{FF2B5EF4-FFF2-40B4-BE49-F238E27FC236}">
                <a16:creationId xmlns:a16="http://schemas.microsoft.com/office/drawing/2014/main" id="{811E74DC-74E8-A77E-D5EC-BFBA1FF99EE2}"/>
              </a:ext>
            </a:extLst>
          </p:cNvPr>
          <p:cNvSpPr>
            <a:spLocks noGrp="1"/>
          </p:cNvSpPr>
          <p:nvPr>
            <p:ph idx="1"/>
          </p:nvPr>
        </p:nvSpPr>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"drue appelsin rosin"</a:t>
            </a:r>
            <a:r>
              <a:rPr lang="nb-NO" sz="1800" dirty="0"/>
              <a:t>,</a:t>
            </a:r>
            <a:r>
              <a:rPr lang="nb-NO" sz="1800" b="0" dirty="0">
                <a:solidFill>
                  <a:srgbClr val="CE9178"/>
                </a:solidFill>
                <a:effectLst/>
                <a:latin typeface="Consolas" panose="020B0609020204030204" pitchFamily="49" charset="0"/>
              </a:rPr>
              <a:t> "appelsin </a:t>
            </a:r>
            <a:r>
              <a:rPr lang="nb-NO" sz="1800" b="0" dirty="0" err="1">
                <a:solidFill>
                  <a:srgbClr val="CE9178"/>
                </a:solidFill>
                <a:effectLst/>
                <a:latin typeface="Consolas" panose="020B0609020204030204" pitchFamily="49" charset="0"/>
              </a:rPr>
              <a:t>appelsin</a:t>
            </a:r>
            <a:r>
              <a:rPr lang="nb-NO" sz="1800" b="0" dirty="0">
                <a:solidFill>
                  <a:srgbClr val="CE9178"/>
                </a:solidFill>
                <a:effectLst/>
                <a:latin typeface="Consolas" panose="020B0609020204030204" pitchFamily="49" charset="0"/>
              </a:rPr>
              <a:t> rosin"</a:t>
            </a:r>
            <a:r>
              <a:rPr lang="nb-NO" sz="1800" b="0" dirty="0">
                <a:solidFill>
                  <a:srgbClr val="D4D4D4"/>
                </a:solidFill>
                <a:effectLst/>
                <a:latin typeface="Consolas" panose="020B0609020204030204" pitchFamily="49" charset="0"/>
              </a:rPr>
              <a:t>]</a:t>
            </a:r>
          </a:p>
          <a:p>
            <a:pPr marL="0" indent="0">
              <a:buNone/>
            </a:pPr>
            <a:r>
              <a:rPr lang="nb-NO" sz="1800" b="0" dirty="0">
                <a:solidFill>
                  <a:srgbClr val="CE9178"/>
                </a:solidFill>
                <a:effectLst/>
                <a:latin typeface="Consolas" panose="020B0609020204030204" pitchFamily="49" charset="0"/>
              </a:rPr>
              <a:t>"</a:t>
            </a:r>
            <a:r>
              <a:rPr lang="nb-NO" sz="1800" b="0" dirty="0">
                <a:solidFill>
                  <a:srgbClr val="CE9178"/>
                </a:solidFill>
                <a:effectLst/>
                <a:highlight>
                  <a:srgbClr val="808080"/>
                </a:highlight>
                <a:latin typeface="Consolas" panose="020B0609020204030204" pitchFamily="49" charset="0"/>
              </a:rPr>
              <a:t>drue</a:t>
            </a:r>
            <a:r>
              <a:rPr lang="nb-NO" sz="1800" b="0" dirty="0">
                <a:solidFill>
                  <a:srgbClr val="CE9178"/>
                </a:solidFill>
                <a:effectLst/>
                <a:latin typeface="Consolas" panose="020B0609020204030204" pitchFamily="49" charset="0"/>
              </a:rPr>
              <a:t> appelsin </a:t>
            </a:r>
            <a:r>
              <a:rPr lang="nb-NO" sz="1800" b="0" dirty="0" err="1">
                <a:solidFill>
                  <a:srgbClr val="CE9178"/>
                </a:solidFill>
                <a:effectLst/>
                <a:latin typeface="Consolas" panose="020B0609020204030204" pitchFamily="49" charset="0"/>
              </a:rPr>
              <a:t>appelsin</a:t>
            </a:r>
            <a:r>
              <a:rPr lang="nb-NO" sz="1800" b="0" dirty="0">
                <a:solidFill>
                  <a:srgbClr val="CE9178"/>
                </a:solidFill>
                <a:effectLst/>
                <a:latin typeface="Consolas" panose="020B0609020204030204" pitchFamily="49" charset="0"/>
              </a:rPr>
              <a:t> rosin banan"</a:t>
            </a:r>
          </a:p>
          <a:p>
            <a:r>
              <a:rPr lang="nb-NO" dirty="0"/>
              <a:t>Oppretter vi en </a:t>
            </a:r>
            <a:r>
              <a:rPr lang="nb-NO" dirty="0" err="1"/>
              <a:t>state</a:t>
            </a:r>
            <a:r>
              <a:rPr lang="nb-NO" dirty="0"/>
              <a:t>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«drue»</a:t>
            </a:r>
            <a:r>
              <a:rPr lang="nb-NO" dirty="0"/>
              <a:t>’ : </a:t>
            </a:r>
            <a:br>
              <a:rPr lang="nb-NO" dirty="0"/>
            </a:br>
            <a:br>
              <a:rPr lang="nb-NO" dirty="0"/>
            </a:br>
            <a:endParaRPr lang="nb-NO" dirty="0"/>
          </a:p>
          <a:p>
            <a:pPr marL="0" indent="0">
              <a:buNone/>
            </a:pPr>
            <a:r>
              <a:rPr lang="nb-NO" dirty="0" err="1"/>
              <a:t>states</a:t>
            </a:r>
            <a:r>
              <a:rPr lang="nb-NO" dirty="0"/>
              <a:t> = [</a:t>
            </a:r>
          </a:p>
          <a:p>
            <a:pPr marL="0" indent="0">
              <a:buNone/>
            </a:pPr>
            <a:r>
              <a:rPr lang="nb-NO" dirty="0"/>
              <a:t>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«drue»</a:t>
            </a:r>
            <a:endParaRPr lang="nb-NO" dirty="0"/>
          </a:p>
          <a:p>
            <a:pPr marL="0" indent="0">
              <a:buNone/>
            </a:pPr>
            <a:r>
              <a:rPr lang="nb-NO" dirty="0"/>
              <a:t>]</a:t>
            </a:r>
          </a:p>
        </p:txBody>
      </p:sp>
      <p:sp>
        <p:nvSpPr>
          <p:cNvPr id="4" name="Slide Number Placeholder 3">
            <a:extLst>
              <a:ext uri="{FF2B5EF4-FFF2-40B4-BE49-F238E27FC236}">
                <a16:creationId xmlns:a16="http://schemas.microsoft.com/office/drawing/2014/main" id="{0B7629E2-B455-6FBC-A0D2-D097D86BD733}"/>
              </a:ext>
            </a:extLst>
          </p:cNvPr>
          <p:cNvSpPr>
            <a:spLocks noGrp="1"/>
          </p:cNvSpPr>
          <p:nvPr>
            <p:ph type="sldNum" sz="quarter" idx="12"/>
          </p:nvPr>
        </p:nvSpPr>
        <p:spPr/>
        <p:txBody>
          <a:bodyPr/>
          <a:lstStyle/>
          <a:p>
            <a:fld id="{10B61A57-59B2-495C-BC3B-FA696C83F8C6}" type="slidenum">
              <a:rPr lang="nb-NO" smtClean="0"/>
              <a:t>21</a:t>
            </a:fld>
            <a:endParaRPr lang="nb-NO"/>
          </a:p>
        </p:txBody>
      </p:sp>
    </p:spTree>
    <p:extLst>
      <p:ext uri="{BB962C8B-B14F-4D97-AF65-F5344CB8AC3E}">
        <p14:creationId xmlns:p14="http://schemas.microsoft.com/office/powerpoint/2010/main" val="2574756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0BE8-3C08-EB4C-9296-D2C548F0B864}"/>
              </a:ext>
            </a:extLst>
          </p:cNvPr>
          <p:cNvSpPr>
            <a:spLocks noGrp="1"/>
          </p:cNvSpPr>
          <p:nvPr>
            <p:ph type="title"/>
          </p:nvPr>
        </p:nvSpPr>
        <p:spPr/>
        <p:txBody>
          <a:bodyPr/>
          <a:lstStyle/>
          <a:p>
            <a:r>
              <a:rPr lang="nb-NO" dirty="0"/>
              <a:t>Eksempel (2)</a:t>
            </a:r>
          </a:p>
        </p:txBody>
      </p:sp>
      <p:sp>
        <p:nvSpPr>
          <p:cNvPr id="3" name="Content Placeholder 2">
            <a:extLst>
              <a:ext uri="{FF2B5EF4-FFF2-40B4-BE49-F238E27FC236}">
                <a16:creationId xmlns:a16="http://schemas.microsoft.com/office/drawing/2014/main" id="{811E74DC-74E8-A77E-D5EC-BFBA1FF99EE2}"/>
              </a:ext>
            </a:extLst>
          </p:cNvPr>
          <p:cNvSpPr>
            <a:spLocks noGrp="1"/>
          </p:cNvSpPr>
          <p:nvPr>
            <p:ph idx="1"/>
          </p:nvPr>
        </p:nvSpPr>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"drue appelsin rosin"</a:t>
            </a:r>
            <a:r>
              <a:rPr lang="nb-NO" sz="1800" dirty="0"/>
              <a:t>,</a:t>
            </a:r>
            <a:r>
              <a:rPr lang="nb-NO" sz="1800" b="0" dirty="0">
                <a:solidFill>
                  <a:srgbClr val="CE9178"/>
                </a:solidFill>
                <a:effectLst/>
                <a:latin typeface="Consolas" panose="020B0609020204030204" pitchFamily="49" charset="0"/>
              </a:rPr>
              <a:t> "appelsin </a:t>
            </a:r>
            <a:r>
              <a:rPr lang="nb-NO" sz="1800" b="0" dirty="0" err="1">
                <a:solidFill>
                  <a:srgbClr val="CE9178"/>
                </a:solidFill>
                <a:effectLst/>
                <a:latin typeface="Consolas" panose="020B0609020204030204" pitchFamily="49" charset="0"/>
              </a:rPr>
              <a:t>appelsin</a:t>
            </a:r>
            <a:r>
              <a:rPr lang="nb-NO" sz="1800" b="0" dirty="0">
                <a:solidFill>
                  <a:srgbClr val="CE9178"/>
                </a:solidFill>
                <a:effectLst/>
                <a:latin typeface="Consolas" panose="020B0609020204030204" pitchFamily="49" charset="0"/>
              </a:rPr>
              <a:t> rosin"</a:t>
            </a:r>
            <a:r>
              <a:rPr lang="nb-NO" sz="1800" b="0" dirty="0">
                <a:solidFill>
                  <a:srgbClr val="D4D4D4"/>
                </a:solidFill>
                <a:effectLst/>
                <a:latin typeface="Consolas" panose="020B0609020204030204" pitchFamily="49" charset="0"/>
              </a:rPr>
              <a:t>]</a:t>
            </a:r>
          </a:p>
          <a:p>
            <a:pPr marL="0" indent="0">
              <a:buNone/>
            </a:pPr>
            <a:r>
              <a:rPr lang="nb-NO" sz="1800" b="0" dirty="0">
                <a:solidFill>
                  <a:srgbClr val="CE9178"/>
                </a:solidFill>
                <a:effectLst/>
                <a:latin typeface="Consolas" panose="020B0609020204030204" pitchFamily="49" charset="0"/>
              </a:rPr>
              <a:t>"drue </a:t>
            </a:r>
            <a:r>
              <a:rPr lang="nb-NO" sz="1800" b="0" dirty="0">
                <a:solidFill>
                  <a:srgbClr val="CE9178"/>
                </a:solidFill>
                <a:effectLst/>
                <a:highlight>
                  <a:srgbClr val="808080"/>
                </a:highlight>
                <a:latin typeface="Consolas" panose="020B0609020204030204" pitchFamily="49" charset="0"/>
              </a:rPr>
              <a:t>appelsin</a:t>
            </a:r>
            <a:r>
              <a:rPr lang="nb-NO" sz="1800" b="0" dirty="0">
                <a:solidFill>
                  <a:srgbClr val="CE9178"/>
                </a:solidFill>
                <a:effectLst/>
                <a:latin typeface="Consolas" panose="020B0609020204030204" pitchFamily="49" charset="0"/>
              </a:rPr>
              <a:t> </a:t>
            </a:r>
            <a:r>
              <a:rPr lang="nb-NO" sz="1800" b="0" dirty="0" err="1">
                <a:solidFill>
                  <a:srgbClr val="CE9178"/>
                </a:solidFill>
                <a:effectLst/>
                <a:latin typeface="Consolas" panose="020B0609020204030204" pitchFamily="49" charset="0"/>
              </a:rPr>
              <a:t>appelsin</a:t>
            </a:r>
            <a:r>
              <a:rPr lang="nb-NO" sz="1800" b="0" dirty="0">
                <a:solidFill>
                  <a:srgbClr val="CE9178"/>
                </a:solidFill>
                <a:effectLst/>
                <a:latin typeface="Consolas" panose="020B0609020204030204" pitchFamily="49" charset="0"/>
              </a:rPr>
              <a:t> rosin banan"</a:t>
            </a:r>
          </a:p>
          <a:p>
            <a:r>
              <a:rPr lang="nb-NO" dirty="0"/>
              <a:t>Lager vi en </a:t>
            </a:r>
            <a:r>
              <a:rPr lang="nb-NO" dirty="0" err="1"/>
              <a:t>state</a:t>
            </a:r>
            <a:r>
              <a:rPr lang="nb-NO" dirty="0"/>
              <a:t>: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«appelsin»</a:t>
            </a:r>
            <a:r>
              <a:rPr lang="nb-NO" dirty="0"/>
              <a:t>’ og fortsetter den eksisterende staten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«drue appelsin»</a:t>
            </a:r>
            <a:r>
              <a:rPr lang="nb-NO" dirty="0"/>
              <a:t>’</a:t>
            </a:r>
            <a:br>
              <a:rPr lang="nb-NO" dirty="0"/>
            </a:br>
            <a:endParaRPr lang="nb-NO" dirty="0"/>
          </a:p>
          <a:p>
            <a:pPr marL="0" indent="0">
              <a:buNone/>
            </a:pPr>
            <a:r>
              <a:rPr lang="nb-NO" dirty="0" err="1"/>
              <a:t>states</a:t>
            </a:r>
            <a:r>
              <a:rPr lang="nb-NO" dirty="0"/>
              <a:t> = [</a:t>
            </a:r>
          </a:p>
          <a:p>
            <a:pPr marL="0" indent="0">
              <a:buNone/>
            </a:pPr>
            <a:r>
              <a:rPr lang="nb-NO" dirty="0"/>
              <a:t>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«appelsin»</a:t>
            </a:r>
            <a:r>
              <a:rPr lang="nb-NO" dirty="0"/>
              <a:t>,</a:t>
            </a:r>
          </a:p>
          <a:p>
            <a:pPr marL="0" indent="0">
              <a:buNone/>
            </a:pPr>
            <a:r>
              <a:rPr lang="nb-NO" dirty="0"/>
              <a:t>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«drue appelsin»</a:t>
            </a:r>
            <a:endParaRPr lang="nb-NO" dirty="0"/>
          </a:p>
          <a:p>
            <a:pPr marL="0" indent="0">
              <a:buNone/>
            </a:pPr>
            <a:r>
              <a:rPr lang="nb-NO" dirty="0"/>
              <a:t>]</a:t>
            </a:r>
          </a:p>
        </p:txBody>
      </p:sp>
      <p:sp>
        <p:nvSpPr>
          <p:cNvPr id="4" name="Slide Number Placeholder 3">
            <a:extLst>
              <a:ext uri="{FF2B5EF4-FFF2-40B4-BE49-F238E27FC236}">
                <a16:creationId xmlns:a16="http://schemas.microsoft.com/office/drawing/2014/main" id="{0B7629E2-B455-6FBC-A0D2-D097D86BD733}"/>
              </a:ext>
            </a:extLst>
          </p:cNvPr>
          <p:cNvSpPr>
            <a:spLocks noGrp="1"/>
          </p:cNvSpPr>
          <p:nvPr>
            <p:ph type="sldNum" sz="quarter" idx="12"/>
          </p:nvPr>
        </p:nvSpPr>
        <p:spPr/>
        <p:txBody>
          <a:bodyPr/>
          <a:lstStyle/>
          <a:p>
            <a:fld id="{10B61A57-59B2-495C-BC3B-FA696C83F8C6}" type="slidenum">
              <a:rPr lang="nb-NO" smtClean="0"/>
              <a:t>22</a:t>
            </a:fld>
            <a:endParaRPr lang="nb-NO"/>
          </a:p>
        </p:txBody>
      </p:sp>
    </p:spTree>
    <p:extLst>
      <p:ext uri="{BB962C8B-B14F-4D97-AF65-F5344CB8AC3E}">
        <p14:creationId xmlns:p14="http://schemas.microsoft.com/office/powerpoint/2010/main" val="3903473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0BE8-3C08-EB4C-9296-D2C548F0B864}"/>
              </a:ext>
            </a:extLst>
          </p:cNvPr>
          <p:cNvSpPr>
            <a:spLocks noGrp="1"/>
          </p:cNvSpPr>
          <p:nvPr>
            <p:ph type="title"/>
          </p:nvPr>
        </p:nvSpPr>
        <p:spPr/>
        <p:txBody>
          <a:bodyPr/>
          <a:lstStyle/>
          <a:p>
            <a:r>
              <a:rPr lang="nb-NO" dirty="0"/>
              <a:t>Eksempel (2)</a:t>
            </a:r>
          </a:p>
        </p:txBody>
      </p:sp>
      <p:sp>
        <p:nvSpPr>
          <p:cNvPr id="3" name="Content Placeholder 2">
            <a:extLst>
              <a:ext uri="{FF2B5EF4-FFF2-40B4-BE49-F238E27FC236}">
                <a16:creationId xmlns:a16="http://schemas.microsoft.com/office/drawing/2014/main" id="{811E74DC-74E8-A77E-D5EC-BFBA1FF99EE2}"/>
              </a:ext>
            </a:extLst>
          </p:cNvPr>
          <p:cNvSpPr>
            <a:spLocks noGrp="1"/>
          </p:cNvSpPr>
          <p:nvPr>
            <p:ph idx="1"/>
          </p:nvPr>
        </p:nvSpPr>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"drue appelsin rosin"</a:t>
            </a:r>
            <a:r>
              <a:rPr lang="nb-NO" sz="1800" dirty="0"/>
              <a:t>,</a:t>
            </a:r>
            <a:r>
              <a:rPr lang="nb-NO" sz="1800" b="0" dirty="0">
                <a:solidFill>
                  <a:srgbClr val="CE9178"/>
                </a:solidFill>
                <a:effectLst/>
                <a:latin typeface="Consolas" panose="020B0609020204030204" pitchFamily="49" charset="0"/>
              </a:rPr>
              <a:t> "appelsin </a:t>
            </a:r>
            <a:r>
              <a:rPr lang="nb-NO" sz="1800" b="0" dirty="0" err="1">
                <a:solidFill>
                  <a:srgbClr val="CE9178"/>
                </a:solidFill>
                <a:effectLst/>
                <a:latin typeface="Consolas" panose="020B0609020204030204" pitchFamily="49" charset="0"/>
              </a:rPr>
              <a:t>appelsin</a:t>
            </a:r>
            <a:r>
              <a:rPr lang="nb-NO" sz="1800" b="0" dirty="0">
                <a:solidFill>
                  <a:srgbClr val="CE9178"/>
                </a:solidFill>
                <a:effectLst/>
                <a:latin typeface="Consolas" panose="020B0609020204030204" pitchFamily="49" charset="0"/>
              </a:rPr>
              <a:t> rosin"</a:t>
            </a:r>
            <a:r>
              <a:rPr lang="nb-NO" sz="1800" b="0" dirty="0">
                <a:solidFill>
                  <a:srgbClr val="D4D4D4"/>
                </a:solidFill>
                <a:effectLst/>
                <a:latin typeface="Consolas" panose="020B0609020204030204" pitchFamily="49" charset="0"/>
              </a:rPr>
              <a:t>]</a:t>
            </a:r>
          </a:p>
          <a:p>
            <a:pPr marL="0" indent="0">
              <a:buNone/>
            </a:pPr>
            <a:r>
              <a:rPr lang="nb-NO" sz="1800" b="0" dirty="0">
                <a:solidFill>
                  <a:srgbClr val="CE9178"/>
                </a:solidFill>
                <a:effectLst/>
                <a:latin typeface="Consolas" panose="020B0609020204030204" pitchFamily="49" charset="0"/>
              </a:rPr>
              <a:t>"drue appelsin </a:t>
            </a:r>
            <a:r>
              <a:rPr lang="nb-NO" sz="1800" b="0" dirty="0" err="1">
                <a:solidFill>
                  <a:srgbClr val="CE9178"/>
                </a:solidFill>
                <a:effectLst/>
                <a:highlight>
                  <a:srgbClr val="808080"/>
                </a:highlight>
                <a:latin typeface="Consolas" panose="020B0609020204030204" pitchFamily="49" charset="0"/>
              </a:rPr>
              <a:t>appelsin</a:t>
            </a:r>
            <a:r>
              <a:rPr lang="nb-NO" sz="1800" b="0" dirty="0">
                <a:solidFill>
                  <a:srgbClr val="CE9178"/>
                </a:solidFill>
                <a:effectLst/>
                <a:latin typeface="Consolas" panose="020B0609020204030204" pitchFamily="49" charset="0"/>
              </a:rPr>
              <a:t> rosin banan"</a:t>
            </a:r>
            <a:endParaRPr lang="nb-NO" dirty="0"/>
          </a:p>
          <a:p>
            <a:r>
              <a:rPr lang="nb-NO" dirty="0"/>
              <a:t>Lager vi en </a:t>
            </a:r>
            <a:r>
              <a:rPr lang="nb-NO" dirty="0" err="1"/>
              <a:t>state</a:t>
            </a:r>
            <a:r>
              <a:rPr lang="nb-NO" dirty="0"/>
              <a:t>: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«appelsin»</a:t>
            </a:r>
            <a:r>
              <a:rPr lang="nb-NO" dirty="0"/>
              <a:t>’ og fortsetter den eksisterende staten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«appelsin </a:t>
            </a:r>
            <a:r>
              <a:rPr lang="nb-NO" b="0" dirty="0" err="1">
                <a:solidFill>
                  <a:srgbClr val="CE9178"/>
                </a:solidFill>
                <a:effectLst/>
                <a:latin typeface="Consolas" panose="020B0609020204030204" pitchFamily="49" charset="0"/>
              </a:rPr>
              <a:t>appelsin</a:t>
            </a:r>
            <a:r>
              <a:rPr lang="nb-NO" b="0" dirty="0">
                <a:solidFill>
                  <a:srgbClr val="CE9178"/>
                </a:solidFill>
                <a:effectLst/>
                <a:latin typeface="Consolas" panose="020B0609020204030204" pitchFamily="49" charset="0"/>
              </a:rPr>
              <a:t>»</a:t>
            </a:r>
            <a:r>
              <a:rPr lang="nb-NO" dirty="0"/>
              <a:t>’, og sletter den nå irrelevante staten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«drue appelsin»</a:t>
            </a:r>
            <a:r>
              <a:rPr lang="nb-NO" dirty="0"/>
              <a:t> ’</a:t>
            </a:r>
          </a:p>
          <a:p>
            <a:pPr marL="0" indent="0">
              <a:buNone/>
            </a:pPr>
            <a:r>
              <a:rPr lang="nb-NO" dirty="0" err="1"/>
              <a:t>states</a:t>
            </a:r>
            <a:r>
              <a:rPr lang="nb-NO" dirty="0"/>
              <a:t> = [</a:t>
            </a:r>
          </a:p>
          <a:p>
            <a:pPr marL="0" indent="0">
              <a:buNone/>
            </a:pPr>
            <a:r>
              <a:rPr lang="nb-NO" dirty="0"/>
              <a:t>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«appelsin </a:t>
            </a:r>
            <a:r>
              <a:rPr lang="nb-NO" b="0" dirty="0" err="1">
                <a:solidFill>
                  <a:srgbClr val="CE9178"/>
                </a:solidFill>
                <a:effectLst/>
                <a:latin typeface="Consolas" panose="020B0609020204030204" pitchFamily="49" charset="0"/>
              </a:rPr>
              <a:t>appelsin</a:t>
            </a:r>
            <a:r>
              <a:rPr lang="nb-NO" b="0" dirty="0">
                <a:solidFill>
                  <a:srgbClr val="CE9178"/>
                </a:solidFill>
                <a:effectLst/>
                <a:latin typeface="Consolas" panose="020B0609020204030204" pitchFamily="49" charset="0"/>
              </a:rPr>
              <a:t>»</a:t>
            </a:r>
            <a:r>
              <a:rPr lang="nb-NO" dirty="0"/>
              <a:t> ,</a:t>
            </a:r>
          </a:p>
          <a:p>
            <a:pPr marL="0" indent="0">
              <a:buNone/>
            </a:pPr>
            <a:r>
              <a:rPr lang="nb-NO" dirty="0"/>
              <a:t>	</a:t>
            </a:r>
            <a:r>
              <a:rPr lang="nb-NO" dirty="0" err="1"/>
              <a:t>Root</a:t>
            </a:r>
            <a:r>
              <a:rPr lang="nb-NO" dirty="0"/>
              <a:t> </a:t>
            </a:r>
            <a:r>
              <a:rPr lang="nb-NO" b="0" i="0" dirty="0">
                <a:solidFill>
                  <a:schemeClr val="tx1">
                    <a:lumMod val="95000"/>
                  </a:schemeClr>
                </a:solidFill>
                <a:effectLst/>
              </a:rPr>
              <a:t>→</a:t>
            </a:r>
            <a:r>
              <a:rPr lang="nb-NO" i="0" dirty="0">
                <a:solidFill>
                  <a:srgbClr val="CE9178"/>
                </a:solidFill>
                <a:latin typeface="Consolas" panose="020B0609020204030204" pitchFamily="49" charset="0"/>
              </a:rPr>
              <a:t> </a:t>
            </a:r>
            <a:r>
              <a:rPr lang="nb-NO" b="0" dirty="0">
                <a:solidFill>
                  <a:srgbClr val="CE9178"/>
                </a:solidFill>
                <a:effectLst/>
                <a:latin typeface="Consolas" panose="020B0609020204030204" pitchFamily="49" charset="0"/>
              </a:rPr>
              <a:t>«appelsin»</a:t>
            </a:r>
            <a:endParaRPr lang="nb-NO" dirty="0"/>
          </a:p>
          <a:p>
            <a:pPr marL="0" indent="0">
              <a:buNone/>
            </a:pPr>
            <a:r>
              <a:rPr lang="nb-NO" dirty="0"/>
              <a:t>]</a:t>
            </a:r>
          </a:p>
          <a:p>
            <a:endParaRPr lang="nb-NO" dirty="0"/>
          </a:p>
          <a:p>
            <a:endParaRPr lang="nb-NO" dirty="0"/>
          </a:p>
          <a:p>
            <a:pPr marL="0" indent="0">
              <a:buNone/>
            </a:pPr>
            <a:endParaRPr lang="nb-NO" sz="2000" dirty="0"/>
          </a:p>
        </p:txBody>
      </p:sp>
      <p:sp>
        <p:nvSpPr>
          <p:cNvPr id="4" name="Slide Number Placeholder 3">
            <a:extLst>
              <a:ext uri="{FF2B5EF4-FFF2-40B4-BE49-F238E27FC236}">
                <a16:creationId xmlns:a16="http://schemas.microsoft.com/office/drawing/2014/main" id="{0B7629E2-B455-6FBC-A0D2-D097D86BD733}"/>
              </a:ext>
            </a:extLst>
          </p:cNvPr>
          <p:cNvSpPr>
            <a:spLocks noGrp="1"/>
          </p:cNvSpPr>
          <p:nvPr>
            <p:ph type="sldNum" sz="quarter" idx="12"/>
          </p:nvPr>
        </p:nvSpPr>
        <p:spPr/>
        <p:txBody>
          <a:bodyPr/>
          <a:lstStyle/>
          <a:p>
            <a:fld id="{10B61A57-59B2-495C-BC3B-FA696C83F8C6}" type="slidenum">
              <a:rPr lang="nb-NO" smtClean="0"/>
              <a:t>23</a:t>
            </a:fld>
            <a:endParaRPr lang="nb-NO"/>
          </a:p>
        </p:txBody>
      </p:sp>
    </p:spTree>
    <p:extLst>
      <p:ext uri="{BB962C8B-B14F-4D97-AF65-F5344CB8AC3E}">
        <p14:creationId xmlns:p14="http://schemas.microsoft.com/office/powerpoint/2010/main" val="240776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B27D-C530-4FA1-F28E-988D40E2C77D}"/>
              </a:ext>
            </a:extLst>
          </p:cNvPr>
          <p:cNvSpPr>
            <a:spLocks noGrp="1"/>
          </p:cNvSpPr>
          <p:nvPr>
            <p:ph type="title"/>
          </p:nvPr>
        </p:nvSpPr>
        <p:spPr/>
        <p:txBody>
          <a:bodyPr/>
          <a:lstStyle/>
          <a:p>
            <a:r>
              <a:rPr lang="nb-NO" dirty="0"/>
              <a:t>Hvorfor kan vi slette så mange </a:t>
            </a:r>
            <a:r>
              <a:rPr lang="nb-NO" dirty="0" err="1"/>
              <a:t>states</a:t>
            </a:r>
            <a:r>
              <a:rPr lang="nb-NO" dirty="0"/>
              <a:t>?</a:t>
            </a:r>
          </a:p>
        </p:txBody>
      </p:sp>
      <p:sp>
        <p:nvSpPr>
          <p:cNvPr id="3" name="Content Placeholder 2">
            <a:extLst>
              <a:ext uri="{FF2B5EF4-FFF2-40B4-BE49-F238E27FC236}">
                <a16:creationId xmlns:a16="http://schemas.microsoft.com/office/drawing/2014/main" id="{2BC06303-EE29-4B3B-5027-916B155D9F3C}"/>
              </a:ext>
            </a:extLst>
          </p:cNvPr>
          <p:cNvSpPr>
            <a:spLocks noGrp="1"/>
          </p:cNvSpPr>
          <p:nvPr>
            <p:ph idx="1"/>
          </p:nvPr>
        </p:nvSpPr>
        <p:spPr/>
        <p:txBody>
          <a:bodyPr>
            <a:normAutofit/>
          </a:bodyPr>
          <a:lstStyle/>
          <a:p>
            <a:r>
              <a:rPr lang="nb-NO" dirty="0"/>
              <a:t>Fordi (1) alle matcher alltid må traversere fra roten hele veien i presis riktig rekkefølge, og (2) alle relevante </a:t>
            </a:r>
            <a:r>
              <a:rPr lang="nb-NO" dirty="0" err="1"/>
              <a:t>states</a:t>
            </a:r>
            <a:r>
              <a:rPr lang="nb-NO" dirty="0"/>
              <a:t> alltid blir opprettet, kan vi slette alle </a:t>
            </a:r>
            <a:r>
              <a:rPr lang="nb-NO" dirty="0" err="1"/>
              <a:t>states</a:t>
            </a:r>
            <a:r>
              <a:rPr lang="nb-NO" dirty="0"/>
              <a:t> som blir irrelevante.</a:t>
            </a:r>
          </a:p>
          <a:p>
            <a:endParaRPr lang="nb-NO" dirty="0"/>
          </a:p>
          <a:p>
            <a:endParaRPr lang="nb-NO" dirty="0"/>
          </a:p>
        </p:txBody>
      </p:sp>
      <p:sp>
        <p:nvSpPr>
          <p:cNvPr id="4" name="Slide Number Placeholder 3">
            <a:extLst>
              <a:ext uri="{FF2B5EF4-FFF2-40B4-BE49-F238E27FC236}">
                <a16:creationId xmlns:a16="http://schemas.microsoft.com/office/drawing/2014/main" id="{29D67939-1436-B361-5583-8B826766886B}"/>
              </a:ext>
            </a:extLst>
          </p:cNvPr>
          <p:cNvSpPr>
            <a:spLocks noGrp="1"/>
          </p:cNvSpPr>
          <p:nvPr>
            <p:ph type="sldNum" sz="quarter" idx="12"/>
          </p:nvPr>
        </p:nvSpPr>
        <p:spPr/>
        <p:txBody>
          <a:bodyPr/>
          <a:lstStyle/>
          <a:p>
            <a:fld id="{10B61A57-59B2-495C-BC3B-FA696C83F8C6}" type="slidenum">
              <a:rPr lang="nb-NO" smtClean="0"/>
              <a:t>24</a:t>
            </a:fld>
            <a:endParaRPr lang="nb-NO"/>
          </a:p>
        </p:txBody>
      </p:sp>
    </p:spTree>
    <p:extLst>
      <p:ext uri="{BB962C8B-B14F-4D97-AF65-F5344CB8AC3E}">
        <p14:creationId xmlns:p14="http://schemas.microsoft.com/office/powerpoint/2010/main" val="43025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30AC-CDF2-420D-6C4D-7818814359F6}"/>
              </a:ext>
            </a:extLst>
          </p:cNvPr>
          <p:cNvSpPr>
            <a:spLocks noGrp="1"/>
          </p:cNvSpPr>
          <p:nvPr>
            <p:ph type="title"/>
          </p:nvPr>
        </p:nvSpPr>
        <p:spPr/>
        <p:txBody>
          <a:bodyPr/>
          <a:lstStyle/>
          <a:p>
            <a:r>
              <a:rPr lang="nb-NO" dirty="0"/>
              <a:t>Agenda</a:t>
            </a:r>
          </a:p>
        </p:txBody>
      </p:sp>
      <p:sp>
        <p:nvSpPr>
          <p:cNvPr id="3" name="Content Placeholder 2">
            <a:extLst>
              <a:ext uri="{FF2B5EF4-FFF2-40B4-BE49-F238E27FC236}">
                <a16:creationId xmlns:a16="http://schemas.microsoft.com/office/drawing/2014/main" id="{0E083A41-282B-DAC9-73BE-58460F225A3D}"/>
              </a:ext>
            </a:extLst>
          </p:cNvPr>
          <p:cNvSpPr>
            <a:spLocks noGrp="1"/>
          </p:cNvSpPr>
          <p:nvPr>
            <p:ph idx="1"/>
          </p:nvPr>
        </p:nvSpPr>
        <p:spPr>
          <a:xfrm>
            <a:off x="838200" y="1825625"/>
            <a:ext cx="10515600" cy="4351338"/>
          </a:xfrm>
        </p:spPr>
        <p:txBody>
          <a:bodyPr/>
          <a:lstStyle/>
          <a:p>
            <a:r>
              <a:rPr lang="nb-NO" dirty="0">
                <a:solidFill>
                  <a:schemeClr val="bg1"/>
                </a:solidFill>
              </a:rPr>
              <a:t>Tips og triks til </a:t>
            </a:r>
            <a:r>
              <a:rPr lang="nb-NO" dirty="0" err="1">
                <a:solidFill>
                  <a:schemeClr val="bg1"/>
                </a:solidFill>
              </a:rPr>
              <a:t>stringfinder</a:t>
            </a:r>
            <a:r>
              <a:rPr lang="nb-NO" dirty="0">
                <a:solidFill>
                  <a:schemeClr val="bg1"/>
                </a:solidFill>
              </a:rPr>
              <a:t> i </a:t>
            </a:r>
            <a:r>
              <a:rPr lang="nb-NO" dirty="0" err="1">
                <a:solidFill>
                  <a:schemeClr val="bg1"/>
                </a:solidFill>
              </a:rPr>
              <a:t>obligen</a:t>
            </a:r>
            <a:endParaRPr lang="nb-NO" dirty="0">
              <a:solidFill>
                <a:schemeClr val="bg1"/>
              </a:solidFill>
            </a:endParaRPr>
          </a:p>
          <a:p>
            <a:pPr lvl="1"/>
            <a:r>
              <a:rPr lang="nb-NO" dirty="0">
                <a:solidFill>
                  <a:schemeClr val="bg1"/>
                </a:solidFill>
              </a:rPr>
              <a:t>Hvordan det funker </a:t>
            </a:r>
          </a:p>
          <a:p>
            <a:pPr lvl="1"/>
            <a:r>
              <a:rPr lang="nb-NO" dirty="0">
                <a:solidFill>
                  <a:schemeClr val="bg1"/>
                </a:solidFill>
              </a:rPr>
              <a:t>Hvorfor det funker</a:t>
            </a:r>
          </a:p>
          <a:p>
            <a:r>
              <a:rPr lang="nb-NO" dirty="0"/>
              <a:t>Ukas </a:t>
            </a:r>
            <a:r>
              <a:rPr lang="nb-NO" dirty="0" err="1"/>
              <a:t>shoutout</a:t>
            </a:r>
            <a:endParaRPr lang="nb-NO" dirty="0"/>
          </a:p>
          <a:p>
            <a:r>
              <a:rPr lang="nb-NO" dirty="0"/>
              <a:t>Selvstendig jobbing resten av tiden</a:t>
            </a:r>
          </a:p>
          <a:p>
            <a:pPr marL="0" indent="0">
              <a:buNone/>
            </a:pPr>
            <a:endParaRPr lang="nb-NO" dirty="0"/>
          </a:p>
        </p:txBody>
      </p:sp>
      <p:sp>
        <p:nvSpPr>
          <p:cNvPr id="4" name="Slide Number Placeholder 3">
            <a:extLst>
              <a:ext uri="{FF2B5EF4-FFF2-40B4-BE49-F238E27FC236}">
                <a16:creationId xmlns:a16="http://schemas.microsoft.com/office/drawing/2014/main" id="{EAAEDB1D-6B41-AED0-AFD8-F7DCEB1A2482}"/>
              </a:ext>
            </a:extLst>
          </p:cNvPr>
          <p:cNvSpPr>
            <a:spLocks noGrp="1"/>
          </p:cNvSpPr>
          <p:nvPr>
            <p:ph type="sldNum" sz="quarter" idx="12"/>
          </p:nvPr>
        </p:nvSpPr>
        <p:spPr/>
        <p:txBody>
          <a:bodyPr/>
          <a:lstStyle/>
          <a:p>
            <a:fld id="{10B61A57-59B2-495C-BC3B-FA696C83F8C6}" type="slidenum">
              <a:rPr lang="nb-NO" smtClean="0"/>
              <a:t>25</a:t>
            </a:fld>
            <a:endParaRPr lang="nb-NO"/>
          </a:p>
        </p:txBody>
      </p:sp>
    </p:spTree>
    <p:extLst>
      <p:ext uri="{BB962C8B-B14F-4D97-AF65-F5344CB8AC3E}">
        <p14:creationId xmlns:p14="http://schemas.microsoft.com/office/powerpoint/2010/main" val="1215676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6C3A-3971-757C-9A9E-65DB0522DE10}"/>
              </a:ext>
            </a:extLst>
          </p:cNvPr>
          <p:cNvSpPr>
            <a:spLocks noGrp="1"/>
          </p:cNvSpPr>
          <p:nvPr>
            <p:ph type="title"/>
          </p:nvPr>
        </p:nvSpPr>
        <p:spPr/>
        <p:txBody>
          <a:bodyPr/>
          <a:lstStyle/>
          <a:p>
            <a:r>
              <a:rPr lang="nb-NO" dirty="0"/>
              <a:t>Ukas </a:t>
            </a:r>
            <a:r>
              <a:rPr lang="nb-NO" dirty="0" err="1"/>
              <a:t>shoutout</a:t>
            </a:r>
            <a:endParaRPr lang="nb-NO" dirty="0"/>
          </a:p>
        </p:txBody>
      </p:sp>
      <p:sp>
        <p:nvSpPr>
          <p:cNvPr id="3" name="Content Placeholder 2">
            <a:extLst>
              <a:ext uri="{FF2B5EF4-FFF2-40B4-BE49-F238E27FC236}">
                <a16:creationId xmlns:a16="http://schemas.microsoft.com/office/drawing/2014/main" id="{365E7696-1106-0B1F-47F7-D4047810A670}"/>
              </a:ext>
            </a:extLst>
          </p:cNvPr>
          <p:cNvSpPr>
            <a:spLocks noGrp="1"/>
          </p:cNvSpPr>
          <p:nvPr>
            <p:ph idx="1"/>
          </p:nvPr>
        </p:nvSpPr>
        <p:spPr/>
        <p:txBody>
          <a:bodyPr/>
          <a:lstStyle/>
          <a:p>
            <a:endParaRPr lang="nb-NO" dirty="0"/>
          </a:p>
        </p:txBody>
      </p:sp>
      <p:sp>
        <p:nvSpPr>
          <p:cNvPr id="4" name="Slide Number Placeholder 3">
            <a:extLst>
              <a:ext uri="{FF2B5EF4-FFF2-40B4-BE49-F238E27FC236}">
                <a16:creationId xmlns:a16="http://schemas.microsoft.com/office/drawing/2014/main" id="{406CFD14-5DBC-5C76-6AD9-9E2D84D270EC}"/>
              </a:ext>
            </a:extLst>
          </p:cNvPr>
          <p:cNvSpPr>
            <a:spLocks noGrp="1"/>
          </p:cNvSpPr>
          <p:nvPr>
            <p:ph type="sldNum" sz="quarter" idx="12"/>
          </p:nvPr>
        </p:nvSpPr>
        <p:spPr/>
        <p:txBody>
          <a:bodyPr/>
          <a:lstStyle/>
          <a:p>
            <a:fld id="{10B61A57-59B2-495C-BC3B-FA696C83F8C6}" type="slidenum">
              <a:rPr lang="nb-NO" smtClean="0"/>
              <a:t>26</a:t>
            </a:fld>
            <a:endParaRPr lang="nb-NO"/>
          </a:p>
        </p:txBody>
      </p:sp>
      <p:pic>
        <p:nvPicPr>
          <p:cNvPr id="6" name="Picture 5">
            <a:extLst>
              <a:ext uri="{FF2B5EF4-FFF2-40B4-BE49-F238E27FC236}">
                <a16:creationId xmlns:a16="http://schemas.microsoft.com/office/drawing/2014/main" id="{1DC78045-5040-3A41-3C31-B1A5C35D1014}"/>
              </a:ext>
            </a:extLst>
          </p:cNvPr>
          <p:cNvPicPr>
            <a:picLocks noChangeAspect="1"/>
          </p:cNvPicPr>
          <p:nvPr/>
        </p:nvPicPr>
        <p:blipFill>
          <a:blip r:embed="rId2"/>
          <a:stretch>
            <a:fillRect/>
          </a:stretch>
        </p:blipFill>
        <p:spPr>
          <a:xfrm>
            <a:off x="2611948" y="1825625"/>
            <a:ext cx="6968103" cy="4351338"/>
          </a:xfrm>
          <a:prstGeom prst="rect">
            <a:avLst/>
          </a:prstGeom>
        </p:spPr>
      </p:pic>
    </p:spTree>
    <p:extLst>
      <p:ext uri="{BB962C8B-B14F-4D97-AF65-F5344CB8AC3E}">
        <p14:creationId xmlns:p14="http://schemas.microsoft.com/office/powerpoint/2010/main" val="67317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30AC-CDF2-420D-6C4D-7818814359F6}"/>
              </a:ext>
            </a:extLst>
          </p:cNvPr>
          <p:cNvSpPr>
            <a:spLocks noGrp="1"/>
          </p:cNvSpPr>
          <p:nvPr>
            <p:ph type="title"/>
          </p:nvPr>
        </p:nvSpPr>
        <p:spPr/>
        <p:txBody>
          <a:bodyPr/>
          <a:lstStyle/>
          <a:p>
            <a:r>
              <a:rPr lang="nb-NO" dirty="0"/>
              <a:t>Agenda</a:t>
            </a:r>
          </a:p>
        </p:txBody>
      </p:sp>
      <p:sp>
        <p:nvSpPr>
          <p:cNvPr id="3" name="Content Placeholder 2">
            <a:extLst>
              <a:ext uri="{FF2B5EF4-FFF2-40B4-BE49-F238E27FC236}">
                <a16:creationId xmlns:a16="http://schemas.microsoft.com/office/drawing/2014/main" id="{0E083A41-282B-DAC9-73BE-58460F225A3D}"/>
              </a:ext>
            </a:extLst>
          </p:cNvPr>
          <p:cNvSpPr>
            <a:spLocks noGrp="1"/>
          </p:cNvSpPr>
          <p:nvPr>
            <p:ph idx="1"/>
          </p:nvPr>
        </p:nvSpPr>
        <p:spPr>
          <a:xfrm>
            <a:off x="838200" y="1825625"/>
            <a:ext cx="10515600" cy="4351338"/>
          </a:xfrm>
        </p:spPr>
        <p:txBody>
          <a:bodyPr/>
          <a:lstStyle/>
          <a:p>
            <a:r>
              <a:rPr lang="nb-NO" dirty="0">
                <a:solidFill>
                  <a:schemeClr val="bg1"/>
                </a:solidFill>
              </a:rPr>
              <a:t>Tips og triks til </a:t>
            </a:r>
            <a:r>
              <a:rPr lang="nb-NO" dirty="0" err="1">
                <a:solidFill>
                  <a:schemeClr val="bg1"/>
                </a:solidFill>
              </a:rPr>
              <a:t>stringfinder</a:t>
            </a:r>
            <a:r>
              <a:rPr lang="nb-NO" dirty="0">
                <a:solidFill>
                  <a:schemeClr val="bg1"/>
                </a:solidFill>
              </a:rPr>
              <a:t> i </a:t>
            </a:r>
            <a:r>
              <a:rPr lang="nb-NO" dirty="0" err="1">
                <a:solidFill>
                  <a:schemeClr val="bg1"/>
                </a:solidFill>
              </a:rPr>
              <a:t>obligen</a:t>
            </a:r>
            <a:endParaRPr lang="nb-NO" dirty="0">
              <a:solidFill>
                <a:schemeClr val="bg1"/>
              </a:solidFill>
            </a:endParaRPr>
          </a:p>
          <a:p>
            <a:pPr lvl="1"/>
            <a:r>
              <a:rPr lang="nb-NO" dirty="0">
                <a:solidFill>
                  <a:schemeClr val="bg1"/>
                </a:solidFill>
              </a:rPr>
              <a:t>Hvordan det funker </a:t>
            </a:r>
          </a:p>
          <a:p>
            <a:pPr lvl="1"/>
            <a:r>
              <a:rPr lang="nb-NO" dirty="0">
                <a:solidFill>
                  <a:schemeClr val="bg1"/>
                </a:solidFill>
              </a:rPr>
              <a:t>Hvorfor det funker</a:t>
            </a:r>
          </a:p>
          <a:p>
            <a:r>
              <a:rPr lang="nb-NO" dirty="0">
                <a:solidFill>
                  <a:schemeClr val="bg1"/>
                </a:solidFill>
              </a:rPr>
              <a:t>Ukas </a:t>
            </a:r>
            <a:r>
              <a:rPr lang="nb-NO" dirty="0" err="1">
                <a:solidFill>
                  <a:schemeClr val="bg1"/>
                </a:solidFill>
              </a:rPr>
              <a:t>shoutout</a:t>
            </a:r>
            <a:endParaRPr lang="nb-NO" dirty="0">
              <a:solidFill>
                <a:schemeClr val="bg1"/>
              </a:solidFill>
            </a:endParaRPr>
          </a:p>
          <a:p>
            <a:r>
              <a:rPr lang="nb-NO" dirty="0"/>
              <a:t>Selvstendig jobbing resten av tiden</a:t>
            </a:r>
          </a:p>
          <a:p>
            <a:pPr marL="0" indent="0">
              <a:buNone/>
            </a:pPr>
            <a:endParaRPr lang="nb-NO" dirty="0"/>
          </a:p>
        </p:txBody>
      </p:sp>
      <p:sp>
        <p:nvSpPr>
          <p:cNvPr id="4" name="Slide Number Placeholder 3">
            <a:extLst>
              <a:ext uri="{FF2B5EF4-FFF2-40B4-BE49-F238E27FC236}">
                <a16:creationId xmlns:a16="http://schemas.microsoft.com/office/drawing/2014/main" id="{EAAEDB1D-6B41-AED0-AFD8-F7DCEB1A2482}"/>
              </a:ext>
            </a:extLst>
          </p:cNvPr>
          <p:cNvSpPr>
            <a:spLocks noGrp="1"/>
          </p:cNvSpPr>
          <p:nvPr>
            <p:ph type="sldNum" sz="quarter" idx="12"/>
          </p:nvPr>
        </p:nvSpPr>
        <p:spPr/>
        <p:txBody>
          <a:bodyPr/>
          <a:lstStyle/>
          <a:p>
            <a:fld id="{10B61A57-59B2-495C-BC3B-FA696C83F8C6}" type="slidenum">
              <a:rPr lang="nb-NO" smtClean="0"/>
              <a:t>27</a:t>
            </a:fld>
            <a:endParaRPr lang="nb-NO"/>
          </a:p>
        </p:txBody>
      </p:sp>
    </p:spTree>
    <p:extLst>
      <p:ext uri="{BB962C8B-B14F-4D97-AF65-F5344CB8AC3E}">
        <p14:creationId xmlns:p14="http://schemas.microsoft.com/office/powerpoint/2010/main" val="336940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3999-78ED-7703-AF6B-1F3D74CD6DF5}"/>
              </a:ext>
            </a:extLst>
          </p:cNvPr>
          <p:cNvSpPr>
            <a:spLocks noGrp="1"/>
          </p:cNvSpPr>
          <p:nvPr>
            <p:ph type="title"/>
          </p:nvPr>
        </p:nvSpPr>
        <p:spPr/>
        <p:txBody>
          <a:bodyPr/>
          <a:lstStyle/>
          <a:p>
            <a:r>
              <a:rPr lang="nb-NO" dirty="0" err="1"/>
              <a:t>stringfinder</a:t>
            </a:r>
            <a:endParaRPr lang="nb-NO" dirty="0"/>
          </a:p>
        </p:txBody>
      </p:sp>
      <p:sp>
        <p:nvSpPr>
          <p:cNvPr id="3" name="Content Placeholder 2">
            <a:extLst>
              <a:ext uri="{FF2B5EF4-FFF2-40B4-BE49-F238E27FC236}">
                <a16:creationId xmlns:a16="http://schemas.microsoft.com/office/drawing/2014/main" id="{DC5D13C8-70F6-8A6B-F412-090B1B97EA17}"/>
              </a:ext>
            </a:extLst>
          </p:cNvPr>
          <p:cNvSpPr>
            <a:spLocks noGrp="1"/>
          </p:cNvSpPr>
          <p:nvPr>
            <p:ph idx="1"/>
          </p:nvPr>
        </p:nvSpPr>
        <p:spPr/>
        <p:txBody>
          <a:bodyPr>
            <a:normAutofit/>
          </a:bodyPr>
          <a:lstStyle/>
          <a:p>
            <a:r>
              <a:rPr lang="nb-NO" sz="2400" dirty="0"/>
              <a:t>NB: Ikke presis hvordan metoden implementeres, men intuisjonen bak</a:t>
            </a:r>
          </a:p>
          <a:p>
            <a:pPr lvl="1"/>
            <a:r>
              <a:rPr lang="nb-NO" sz="2000" dirty="0"/>
              <a:t>tar ikke hensyn til normalisering, metadata, etc.</a:t>
            </a:r>
          </a:p>
          <a:p>
            <a:r>
              <a:rPr lang="nb-NO" dirty="0"/>
              <a:t>Hva skal vi egentlig gjøre?</a:t>
            </a:r>
          </a:p>
          <a:p>
            <a:pPr lvl="1"/>
            <a:r>
              <a:rPr lang="nb-NO" dirty="0"/>
              <a:t>Vi har et tekst-buffer og en ordbok/vokabular</a:t>
            </a:r>
          </a:p>
          <a:p>
            <a:pPr lvl="1"/>
            <a:r>
              <a:rPr lang="nb-NO" dirty="0"/>
              <a:t>Skal finne alle ordene/setningene som dukker opp både i </a:t>
            </a:r>
            <a:r>
              <a:rPr lang="nb-NO" dirty="0" err="1"/>
              <a:t>bufferet</a:t>
            </a:r>
            <a:r>
              <a:rPr lang="nb-NO" dirty="0"/>
              <a:t> og ordboka (finne matcher)</a:t>
            </a:r>
          </a:p>
          <a:p>
            <a:pPr lvl="1"/>
            <a:r>
              <a:rPr lang="nb-NO" dirty="0"/>
              <a:t>Og vi skal gjøre det fort!</a:t>
            </a:r>
          </a:p>
          <a:p>
            <a:pPr marL="0" indent="0">
              <a:buNone/>
            </a:pPr>
            <a:endParaRPr lang="nb-NO" sz="2400" b="0" dirty="0">
              <a:solidFill>
                <a:srgbClr val="9CDCFE"/>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4BEDA858-A33D-61EA-6DE2-6606F13DBC7D}"/>
              </a:ext>
            </a:extLst>
          </p:cNvPr>
          <p:cNvSpPr>
            <a:spLocks noGrp="1"/>
          </p:cNvSpPr>
          <p:nvPr>
            <p:ph type="sldNum" sz="quarter" idx="12"/>
          </p:nvPr>
        </p:nvSpPr>
        <p:spPr/>
        <p:txBody>
          <a:bodyPr/>
          <a:lstStyle/>
          <a:p>
            <a:fld id="{10B61A57-59B2-495C-BC3B-FA696C83F8C6}" type="slidenum">
              <a:rPr lang="nb-NO" smtClean="0"/>
              <a:t>3</a:t>
            </a:fld>
            <a:endParaRPr lang="nb-NO"/>
          </a:p>
        </p:txBody>
      </p:sp>
    </p:spTree>
    <p:extLst>
      <p:ext uri="{BB962C8B-B14F-4D97-AF65-F5344CB8AC3E}">
        <p14:creationId xmlns:p14="http://schemas.microsoft.com/office/powerpoint/2010/main" val="226954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F737-32EA-90B7-CE9A-FDF27A66E53D}"/>
              </a:ext>
            </a:extLst>
          </p:cNvPr>
          <p:cNvSpPr>
            <a:spLocks noGrp="1"/>
          </p:cNvSpPr>
          <p:nvPr>
            <p:ph type="title"/>
          </p:nvPr>
        </p:nvSpPr>
        <p:spPr/>
        <p:txBody>
          <a:bodyPr/>
          <a:lstStyle/>
          <a:p>
            <a:r>
              <a:rPr lang="nb-NO" dirty="0"/>
              <a:t>3 ting å huske på</a:t>
            </a:r>
          </a:p>
        </p:txBody>
      </p:sp>
      <p:sp>
        <p:nvSpPr>
          <p:cNvPr id="3" name="Content Placeholder 2">
            <a:extLst>
              <a:ext uri="{FF2B5EF4-FFF2-40B4-BE49-F238E27FC236}">
                <a16:creationId xmlns:a16="http://schemas.microsoft.com/office/drawing/2014/main" id="{BD1BE8EA-1E86-77E0-60E1-4B54A3AE4F2B}"/>
              </a:ext>
            </a:extLst>
          </p:cNvPr>
          <p:cNvSpPr>
            <a:spLocks noGrp="1"/>
          </p:cNvSpPr>
          <p:nvPr>
            <p:ph idx="1"/>
          </p:nvPr>
        </p:nvSpPr>
        <p:spPr/>
        <p:txBody>
          <a:bodyPr/>
          <a:lstStyle/>
          <a:p>
            <a:pPr marL="0" indent="0">
              <a:buNone/>
            </a:pPr>
            <a:r>
              <a:rPr lang="nb-NO" dirty="0"/>
              <a:t>For hver term:</a:t>
            </a:r>
          </a:p>
          <a:p>
            <a:pPr marL="457200" indent="-457200">
              <a:buAutoNum type="arabicPeriod"/>
            </a:pPr>
            <a:r>
              <a:rPr lang="nb-NO" sz="2800" dirty="0"/>
              <a:t>Kan jeg traversere fra roten?</a:t>
            </a:r>
          </a:p>
          <a:p>
            <a:pPr marL="457200" indent="-457200">
              <a:buAutoNum type="arabicPeriod"/>
            </a:pPr>
            <a:r>
              <a:rPr lang="nb-NO" sz="2800" dirty="0"/>
              <a:t>Hvilke aktive </a:t>
            </a:r>
            <a:r>
              <a:rPr lang="nb-NO" sz="2800" dirty="0" err="1"/>
              <a:t>states</a:t>
            </a:r>
            <a:r>
              <a:rPr lang="nb-NO" sz="2800" dirty="0"/>
              <a:t> kan jeg traversere fra?</a:t>
            </a:r>
          </a:p>
          <a:p>
            <a:pPr marL="457200" indent="-457200">
              <a:buAutoNum type="arabicPeriod"/>
            </a:pPr>
            <a:r>
              <a:rPr lang="nb-NO" sz="2800" dirty="0"/>
              <a:t>Lander jeg på en final node?</a:t>
            </a:r>
          </a:p>
          <a:p>
            <a:pPr marL="0" indent="0">
              <a:buNone/>
            </a:pPr>
            <a:endParaRPr lang="nb-NO" dirty="0"/>
          </a:p>
        </p:txBody>
      </p:sp>
      <p:sp>
        <p:nvSpPr>
          <p:cNvPr id="4" name="Slide Number Placeholder 3">
            <a:extLst>
              <a:ext uri="{FF2B5EF4-FFF2-40B4-BE49-F238E27FC236}">
                <a16:creationId xmlns:a16="http://schemas.microsoft.com/office/drawing/2014/main" id="{13BB6FD1-15D4-EBDD-2072-B4C55EBB5482}"/>
              </a:ext>
            </a:extLst>
          </p:cNvPr>
          <p:cNvSpPr>
            <a:spLocks noGrp="1"/>
          </p:cNvSpPr>
          <p:nvPr>
            <p:ph type="sldNum" sz="quarter" idx="12"/>
          </p:nvPr>
        </p:nvSpPr>
        <p:spPr/>
        <p:txBody>
          <a:bodyPr/>
          <a:lstStyle/>
          <a:p>
            <a:fld id="{10B61A57-59B2-495C-BC3B-FA696C83F8C6}" type="slidenum">
              <a:rPr lang="nb-NO" smtClean="0"/>
              <a:t>4</a:t>
            </a:fld>
            <a:endParaRPr lang="nb-NO"/>
          </a:p>
        </p:txBody>
      </p:sp>
    </p:spTree>
    <p:extLst>
      <p:ext uri="{BB962C8B-B14F-4D97-AF65-F5344CB8AC3E}">
        <p14:creationId xmlns:p14="http://schemas.microsoft.com/office/powerpoint/2010/main" val="264547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537A-63FB-46B8-B037-31BB6CC799FA}"/>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6E9F4963-DA3A-FF6A-3506-C4D0B74250EF}"/>
              </a:ext>
            </a:extLst>
          </p:cNvPr>
          <p:cNvSpPr>
            <a:spLocks noGrp="1"/>
          </p:cNvSpPr>
          <p:nvPr>
            <p:ph idx="1"/>
          </p:nvPr>
        </p:nvSpPr>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finder</a:t>
            </a:r>
            <a:r>
              <a:rPr lang="nb-NO" sz="1800" b="0" dirty="0" err="1">
                <a:solidFill>
                  <a:srgbClr val="D4D4D4"/>
                </a:solidFill>
                <a:effectLst/>
                <a:latin typeface="Consolas" panose="020B0609020204030204" pitchFamily="49" charset="0"/>
              </a:rPr>
              <a:t>.scan</a:t>
            </a:r>
            <a:r>
              <a:rPr lang="nb-NO" sz="1800" b="0" dirty="0">
                <a:solidFill>
                  <a:srgbClr val="D4D4D4"/>
                </a:solidFill>
                <a:effectLst/>
                <a:latin typeface="Consolas" panose="020B0609020204030204" pitchFamily="49" charset="0"/>
              </a:rPr>
              <a:t>(</a:t>
            </a:r>
            <a:r>
              <a:rPr lang="nb-NO" sz="1800" b="0" dirty="0">
                <a:solidFill>
                  <a:srgbClr val="CE9178"/>
                </a:solidFill>
                <a:effectLst/>
                <a:latin typeface="Consolas" panose="020B0609020204030204" pitchFamily="49" charset="0"/>
              </a:rPr>
              <a:t>"et EPLE og en drue   appelsin  rosin banan papaya frukt"</a:t>
            </a:r>
            <a:r>
              <a:rPr lang="nb-NO" sz="1800" b="0" dirty="0">
                <a:solidFill>
                  <a:srgbClr val="D4D4D4"/>
                </a:solidFill>
                <a:effectLst/>
                <a:latin typeface="Consolas" panose="020B0609020204030204" pitchFamily="49" charset="0"/>
              </a:rPr>
              <a:t>))</a:t>
            </a:r>
            <a:endParaRPr lang="nb-NO" sz="1800" dirty="0"/>
          </a:p>
          <a:p>
            <a:pPr marL="0" indent="0">
              <a:buNone/>
            </a:pPr>
            <a:r>
              <a:rPr lang="nb-NO" sz="1800" dirty="0"/>
              <a:t>Vi vil returnere </a:t>
            </a:r>
            <a:r>
              <a:rPr lang="nb-NO" sz="1800" b="0" dirty="0">
                <a:solidFill>
                  <a:srgbClr val="D4D4D4"/>
                </a:solidFill>
                <a:effectLst/>
                <a:latin typeface="Consolas" panose="020B0609020204030204" pitchFamily="49" charset="0"/>
              </a:rPr>
              <a:t>[</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a:t>
            </a:r>
            <a:r>
              <a:rPr lang="nb-NO" sz="1800" b="0" dirty="0">
                <a:solidFill>
                  <a:srgbClr val="CE9178"/>
                </a:solidFill>
                <a:effectLst/>
                <a:latin typeface="Consolas" panose="020B0609020204030204" pitchFamily="49" charset="0"/>
              </a:rPr>
              <a:t> "appelsin"</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endParaRPr lang="nb-NO" sz="1800" dirty="0"/>
          </a:p>
          <a:p>
            <a:pPr marL="0" indent="0">
              <a:buNone/>
            </a:pPr>
            <a:endParaRPr lang="nb-NO" sz="1800" dirty="0"/>
          </a:p>
        </p:txBody>
      </p:sp>
      <p:sp>
        <p:nvSpPr>
          <p:cNvPr id="4" name="Slide Number Placeholder 3">
            <a:extLst>
              <a:ext uri="{FF2B5EF4-FFF2-40B4-BE49-F238E27FC236}">
                <a16:creationId xmlns:a16="http://schemas.microsoft.com/office/drawing/2014/main" id="{6EC25928-8F7B-EC05-C78E-E00074CC3C32}"/>
              </a:ext>
            </a:extLst>
          </p:cNvPr>
          <p:cNvSpPr>
            <a:spLocks noGrp="1"/>
          </p:cNvSpPr>
          <p:nvPr>
            <p:ph type="sldNum" sz="quarter" idx="12"/>
          </p:nvPr>
        </p:nvSpPr>
        <p:spPr/>
        <p:txBody>
          <a:bodyPr/>
          <a:lstStyle/>
          <a:p>
            <a:fld id="{10B61A57-59B2-495C-BC3B-FA696C83F8C6}" type="slidenum">
              <a:rPr lang="nb-NO" smtClean="0"/>
              <a:t>5</a:t>
            </a:fld>
            <a:endParaRPr lang="nb-NO"/>
          </a:p>
        </p:txBody>
      </p:sp>
    </p:spTree>
    <p:extLst>
      <p:ext uri="{BB962C8B-B14F-4D97-AF65-F5344CB8AC3E}">
        <p14:creationId xmlns:p14="http://schemas.microsoft.com/office/powerpoint/2010/main" val="255506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a:t>
            </a:r>
            <a:r>
              <a:rPr lang="nb-NO" sz="1800" b="0" dirty="0">
                <a:solidFill>
                  <a:srgbClr val="CE9178"/>
                </a:solidFill>
                <a:effectLst/>
                <a:highlight>
                  <a:srgbClr val="808080"/>
                </a:highlight>
                <a:latin typeface="Consolas" panose="020B0609020204030204" pitchFamily="49" charset="0"/>
              </a:rPr>
              <a:t>et</a:t>
            </a:r>
            <a:r>
              <a:rPr lang="nb-NO" sz="1800" b="0" dirty="0">
                <a:solidFill>
                  <a:srgbClr val="CE9178"/>
                </a:solidFill>
                <a:effectLst/>
                <a:latin typeface="Consolas" panose="020B0609020204030204" pitchFamily="49" charset="0"/>
              </a:rPr>
              <a:t> eple og en drue appelsin rosin banan papaya frukt"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dirty="0"/>
          </a:p>
          <a:p>
            <a:pPr marL="0" indent="0">
              <a:buNone/>
            </a:pPr>
            <a:endParaRPr lang="nb-NO" sz="1800" dirty="0"/>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p>
          <a:p>
            <a:pPr marL="0" indent="0">
              <a:buNone/>
            </a:pPr>
            <a:endParaRPr lang="nb-NO" sz="1800" dirty="0"/>
          </a:p>
        </p:txBody>
      </p:sp>
      <p:pic>
        <p:nvPicPr>
          <p:cNvPr id="4" name="Picture 3" descr="A screenshot of a phone&#10;&#10;Description automatically generated">
            <a:extLst>
              <a:ext uri="{FF2B5EF4-FFF2-40B4-BE49-F238E27FC236}">
                <a16:creationId xmlns:a16="http://schemas.microsoft.com/office/drawing/2014/main" id="{0C07AD3F-E3DC-8487-2146-5D1B3E305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237" y="0"/>
            <a:ext cx="3814763" cy="6858000"/>
          </a:xfrm>
          <a:prstGeom prst="rect">
            <a:avLst/>
          </a:prstGeom>
        </p:spPr>
      </p:pic>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6</a:t>
            </a:fld>
            <a:endParaRPr lang="nb-NO"/>
          </a:p>
        </p:txBody>
      </p:sp>
    </p:spTree>
    <p:extLst>
      <p:ext uri="{BB962C8B-B14F-4D97-AF65-F5344CB8AC3E}">
        <p14:creationId xmlns:p14="http://schemas.microsoft.com/office/powerpoint/2010/main" val="426711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"et </a:t>
            </a:r>
            <a:r>
              <a:rPr lang="nb-NO" sz="1800" b="0" dirty="0">
                <a:solidFill>
                  <a:srgbClr val="CE9178"/>
                </a:solidFill>
                <a:effectLst/>
                <a:highlight>
                  <a:srgbClr val="808080"/>
                </a:highlight>
                <a:latin typeface="Consolas" panose="020B0609020204030204" pitchFamily="49" charset="0"/>
              </a:rPr>
              <a:t>eple</a:t>
            </a:r>
            <a:r>
              <a:rPr lang="nb-NO" sz="1800" b="0" dirty="0">
                <a:solidFill>
                  <a:srgbClr val="CE9178"/>
                </a:solidFill>
                <a:effectLst/>
                <a:latin typeface="Consolas" panose="020B0609020204030204" pitchFamily="49" charset="0"/>
              </a:rPr>
              <a:t> og en drue appelsin rosin banan papaya frukt"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r>
              <a:rPr lang="nb-NO" sz="1800" dirty="0">
                <a:solidFill>
                  <a:srgbClr val="D4D4D4"/>
                </a:solidFill>
                <a:latin typeface="Consolas" panose="020B0609020204030204" pitchFamily="49" charset="0"/>
              </a:rPr>
              <a:t>	</a:t>
            </a:r>
            <a:r>
              <a:rPr lang="nb-NO" sz="1800" dirty="0" err="1">
                <a:solidFill>
                  <a:srgbClr val="D4D4D4"/>
                </a:solidFill>
                <a:latin typeface="Consolas" panose="020B0609020204030204" pitchFamily="49" charset="0"/>
              </a:rPr>
              <a:t>Root</a:t>
            </a:r>
            <a:r>
              <a:rPr lang="nb-NO" sz="1800" dirty="0">
                <a:solidFill>
                  <a:srgbClr val="D4D4D4"/>
                </a:solidFill>
                <a:latin typeface="Consolas" panose="020B0609020204030204" pitchFamily="49" charset="0"/>
              </a:rPr>
              <a:t> </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"eple"</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b="0" dirty="0">
              <a:solidFill>
                <a:srgbClr val="D4D4D4"/>
              </a:solidFill>
              <a:effectLst/>
              <a:latin typeface="Consolas" panose="020B0609020204030204" pitchFamily="49" charset="0"/>
            </a:endParaRPr>
          </a:p>
          <a:p>
            <a:pPr marL="0" indent="0">
              <a:buNone/>
            </a:pPr>
            <a:endParaRPr lang="nb-NO" sz="1800" b="0" dirty="0">
              <a:solidFill>
                <a:srgbClr val="D4D4D4"/>
              </a:solidFill>
              <a:effectLst/>
              <a:latin typeface="Consolas" panose="020B0609020204030204" pitchFamily="49" charset="0"/>
            </a:endParaRPr>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a:t>
            </a:r>
          </a:p>
          <a:p>
            <a:pPr marL="0" indent="0">
              <a:buNone/>
            </a:pPr>
            <a:endParaRPr lang="nb-NO" sz="1800" b="0" dirty="0">
              <a:solidFill>
                <a:srgbClr val="D4D4D4"/>
              </a:solidFill>
              <a:effectLst/>
              <a:latin typeface="Consolas" panose="020B0609020204030204" pitchFamily="49" charset="0"/>
            </a:endParaRPr>
          </a:p>
          <a:p>
            <a:pPr marL="0" indent="0">
              <a:buNone/>
            </a:pPr>
            <a:endParaRPr lang="nb-NO" sz="1800" dirty="0"/>
          </a:p>
        </p:txBody>
      </p:sp>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7</a:t>
            </a:fld>
            <a:endParaRPr lang="nb-NO"/>
          </a:p>
        </p:txBody>
      </p:sp>
      <p:pic>
        <p:nvPicPr>
          <p:cNvPr id="7" name="Picture 6" descr="A screenshot of a phone&#10;&#10;Description automatically generated">
            <a:extLst>
              <a:ext uri="{FF2B5EF4-FFF2-40B4-BE49-F238E27FC236}">
                <a16:creationId xmlns:a16="http://schemas.microsoft.com/office/drawing/2014/main" id="{A0F9B9D1-AF62-98F6-A9AD-E172BEB4B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236" y="-1"/>
            <a:ext cx="3814763" cy="6858001"/>
          </a:xfrm>
          <a:prstGeom prst="rect">
            <a:avLst/>
          </a:prstGeom>
        </p:spPr>
      </p:pic>
    </p:spTree>
    <p:extLst>
      <p:ext uri="{BB962C8B-B14F-4D97-AF65-F5344CB8AC3E}">
        <p14:creationId xmlns:p14="http://schemas.microsoft.com/office/powerpoint/2010/main" val="11255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"et eple </a:t>
            </a:r>
            <a:r>
              <a:rPr lang="nb-NO" sz="1800" b="0" dirty="0">
                <a:solidFill>
                  <a:srgbClr val="CE9178"/>
                </a:solidFill>
                <a:effectLst/>
                <a:highlight>
                  <a:srgbClr val="808080"/>
                </a:highlight>
                <a:latin typeface="Consolas" panose="020B0609020204030204" pitchFamily="49" charset="0"/>
              </a:rPr>
              <a:t>og</a:t>
            </a:r>
            <a:r>
              <a:rPr lang="nb-NO" sz="1800" b="0" dirty="0">
                <a:solidFill>
                  <a:srgbClr val="CE9178"/>
                </a:solidFill>
                <a:effectLst/>
                <a:latin typeface="Consolas" panose="020B0609020204030204" pitchFamily="49" charset="0"/>
              </a:rPr>
              <a:t> en drue appelsin rosin banan papaya frukt"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r>
              <a:rPr lang="nb-NO" sz="1800" dirty="0">
                <a:solidFill>
                  <a:srgbClr val="D4D4D4"/>
                </a:solidFill>
                <a:latin typeface="Consolas" panose="020B0609020204030204" pitchFamily="49" charset="0"/>
              </a:rPr>
              <a:t>	</a:t>
            </a:r>
            <a:r>
              <a:rPr lang="nb-NO" sz="1800" strike="sngStrike" dirty="0" err="1">
                <a:solidFill>
                  <a:srgbClr val="D4D4D4"/>
                </a:solidFill>
                <a:latin typeface="Consolas" panose="020B0609020204030204" pitchFamily="49" charset="0"/>
              </a:rPr>
              <a:t>Root</a:t>
            </a:r>
            <a:r>
              <a:rPr lang="nb-NO" sz="1800" strike="sngStrike" dirty="0">
                <a:solidFill>
                  <a:srgbClr val="D4D4D4"/>
                </a:solidFill>
                <a:latin typeface="Consolas" panose="020B0609020204030204" pitchFamily="49" charset="0"/>
              </a:rPr>
              <a:t> </a:t>
            </a:r>
            <a:r>
              <a:rPr lang="nb-NO" sz="1800" b="0" strike="sngStrike" dirty="0">
                <a:solidFill>
                  <a:srgbClr val="D4D4D4"/>
                </a:solidFill>
                <a:effectLst/>
                <a:latin typeface="Consolas" panose="020B0609020204030204" pitchFamily="49" charset="0"/>
              </a:rPr>
              <a:t>→ </a:t>
            </a:r>
            <a:r>
              <a:rPr lang="nb-NO" sz="1800" b="0" strike="sngStrike" dirty="0">
                <a:solidFill>
                  <a:srgbClr val="CE9178"/>
                </a:solidFill>
                <a:effectLst/>
                <a:latin typeface="Consolas" panose="020B0609020204030204" pitchFamily="49" charset="0"/>
              </a:rPr>
              <a:t>"eple"</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dirty="0"/>
          </a:p>
          <a:p>
            <a:pPr marL="0" indent="0">
              <a:buNone/>
            </a:pPr>
            <a:endParaRPr lang="nb-NO" sz="1800" dirty="0"/>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a:t>
            </a:r>
          </a:p>
          <a:p>
            <a:pPr marL="0" indent="0">
              <a:buNone/>
            </a:pPr>
            <a:endParaRPr lang="nb-NO" sz="1800" dirty="0"/>
          </a:p>
        </p:txBody>
      </p:sp>
      <p:pic>
        <p:nvPicPr>
          <p:cNvPr id="4" name="Picture 3" descr="A screenshot of a phone&#10;&#10;Description automatically generated">
            <a:extLst>
              <a:ext uri="{FF2B5EF4-FFF2-40B4-BE49-F238E27FC236}">
                <a16:creationId xmlns:a16="http://schemas.microsoft.com/office/drawing/2014/main" id="{0C07AD3F-E3DC-8487-2146-5D1B3E305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237" y="0"/>
            <a:ext cx="3814763" cy="6858000"/>
          </a:xfrm>
          <a:prstGeom prst="rect">
            <a:avLst/>
          </a:prstGeom>
        </p:spPr>
      </p:pic>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8</a:t>
            </a:fld>
            <a:endParaRPr lang="nb-NO"/>
          </a:p>
        </p:txBody>
      </p:sp>
    </p:spTree>
    <p:extLst>
      <p:ext uri="{BB962C8B-B14F-4D97-AF65-F5344CB8AC3E}">
        <p14:creationId xmlns:p14="http://schemas.microsoft.com/office/powerpoint/2010/main" val="258274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078-7E59-1E20-276D-323A7DF73623}"/>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0CCE082-DEE5-09F9-5C37-59BD82C5CFE5}"/>
              </a:ext>
            </a:extLst>
          </p:cNvPr>
          <p:cNvSpPr>
            <a:spLocks noGrp="1"/>
          </p:cNvSpPr>
          <p:nvPr>
            <p:ph idx="1"/>
          </p:nvPr>
        </p:nvSpPr>
        <p:spPr>
          <a:xfrm>
            <a:off x="838200" y="1834769"/>
            <a:ext cx="10515600" cy="4351338"/>
          </a:xfrm>
        </p:spPr>
        <p:txBody>
          <a:bodyPr>
            <a:normAutofit/>
          </a:bodyPr>
          <a:lstStyle/>
          <a:p>
            <a:pPr marL="0" indent="0">
              <a:buNone/>
            </a:pPr>
            <a:r>
              <a:rPr lang="nb-NO" sz="1800" b="0" dirty="0" err="1">
                <a:solidFill>
                  <a:srgbClr val="9CDCFE"/>
                </a:solidFill>
                <a:effectLst/>
                <a:latin typeface="Consolas" panose="020B0609020204030204" pitchFamily="49" charset="0"/>
              </a:rPr>
              <a:t>strings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a:t>
            </a: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"appelsin"</a:t>
            </a:r>
            <a:r>
              <a:rPr lang="nb-NO" sz="1800" b="0" dirty="0">
                <a:solidFill>
                  <a:srgbClr val="D4D4D4"/>
                </a:solidFill>
                <a:effectLst/>
                <a:latin typeface="Consolas" panose="020B0609020204030204" pitchFamily="49" charset="0"/>
              </a:rPr>
              <a:t>, </a:t>
            </a: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	   </a:t>
            </a:r>
            <a:r>
              <a:rPr lang="nb-NO" sz="1800" b="0" dirty="0">
                <a:solidFill>
                  <a:srgbClr val="CE9178"/>
                </a:solidFill>
                <a:effectLst/>
                <a:latin typeface="Consolas" panose="020B0609020204030204" pitchFamily="49" charset="0"/>
              </a:rPr>
              <a:t>"drue appelsin rosin banan papaya"</a:t>
            </a:r>
            <a:r>
              <a:rPr lang="nb-NO" sz="1800" b="0" dirty="0">
                <a:solidFill>
                  <a:srgbClr val="D4D4D4"/>
                </a:solidFill>
                <a:effectLst/>
                <a:latin typeface="Consolas" panose="020B0609020204030204" pitchFamily="49" charset="0"/>
              </a:rPr>
              <a:t>]</a:t>
            </a:r>
          </a:p>
          <a:p>
            <a:pPr marL="0" indent="0">
              <a:buNone/>
            </a:pPr>
            <a:r>
              <a:rPr lang="nb-NO" sz="1800" b="0" dirty="0" err="1">
                <a:solidFill>
                  <a:srgbClr val="9CDCFE"/>
                </a:solidFill>
                <a:effectLst/>
                <a:latin typeface="Consolas" panose="020B0609020204030204" pitchFamily="49" charset="0"/>
              </a:rPr>
              <a:t>text</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"et eple og </a:t>
            </a:r>
            <a:r>
              <a:rPr lang="nb-NO" sz="1800" b="0" dirty="0">
                <a:solidFill>
                  <a:srgbClr val="CE9178"/>
                </a:solidFill>
                <a:effectLst/>
                <a:highlight>
                  <a:srgbClr val="808080"/>
                </a:highlight>
                <a:latin typeface="Consolas" panose="020B0609020204030204" pitchFamily="49" charset="0"/>
              </a:rPr>
              <a:t>en</a:t>
            </a:r>
            <a:r>
              <a:rPr lang="nb-NO" sz="1800" b="0" dirty="0">
                <a:solidFill>
                  <a:srgbClr val="CE9178"/>
                </a:solidFill>
                <a:effectLst/>
                <a:latin typeface="Consolas" panose="020B0609020204030204" pitchFamily="49" charset="0"/>
              </a:rPr>
              <a:t> drue appelsin rosin banan papaya frukt"</a:t>
            </a:r>
            <a:endParaRPr lang="nb-NO" sz="1800" b="0" dirty="0">
              <a:solidFill>
                <a:srgbClr val="D4D4D4"/>
              </a:solidFill>
              <a:effectLst/>
              <a:latin typeface="Consolas" panose="020B0609020204030204" pitchFamily="49" charset="0"/>
            </a:endParaRPr>
          </a:p>
          <a:p>
            <a:pPr marL="0" indent="0">
              <a:buNone/>
            </a:pPr>
            <a:endParaRPr lang="nb-NO" sz="1800" dirty="0"/>
          </a:p>
          <a:p>
            <a:pPr marL="0" indent="0">
              <a:buNone/>
            </a:pPr>
            <a:r>
              <a:rPr lang="nb-NO" sz="1800" b="0" dirty="0" err="1">
                <a:solidFill>
                  <a:srgbClr val="9CDCFE"/>
                </a:solidFill>
                <a:effectLst/>
                <a:latin typeface="Consolas" panose="020B0609020204030204" pitchFamily="49" charset="0"/>
              </a:rPr>
              <a:t>states</a:t>
            </a:r>
            <a:r>
              <a:rPr lang="nb-NO" sz="1800" b="0" dirty="0">
                <a:solidFill>
                  <a:srgbClr val="D4D4D4"/>
                </a:solidFill>
                <a:effectLst/>
                <a:latin typeface="Consolas" panose="020B0609020204030204" pitchFamily="49" charset="0"/>
              </a:rPr>
              <a:t> = [</a:t>
            </a:r>
          </a:p>
          <a:p>
            <a:pPr marL="0" indent="0">
              <a:buNone/>
            </a:pPr>
            <a:br>
              <a:rPr lang="nb-NO" sz="1800" b="0" dirty="0">
                <a:solidFill>
                  <a:srgbClr val="D4D4D4"/>
                </a:solidFill>
                <a:effectLst/>
                <a:latin typeface="Consolas" panose="020B0609020204030204" pitchFamily="49" charset="0"/>
              </a:rPr>
            </a:br>
            <a:r>
              <a:rPr lang="nb-NO" sz="1800" b="0" dirty="0">
                <a:solidFill>
                  <a:srgbClr val="D4D4D4"/>
                </a:solidFill>
                <a:effectLst/>
                <a:latin typeface="Consolas" panose="020B0609020204030204" pitchFamily="49" charset="0"/>
              </a:rPr>
              <a:t>]</a:t>
            </a:r>
          </a:p>
          <a:p>
            <a:pPr marL="0" indent="0">
              <a:buNone/>
            </a:pPr>
            <a:endParaRPr lang="nb-NO" sz="1800" dirty="0"/>
          </a:p>
          <a:p>
            <a:pPr marL="0" indent="0">
              <a:buNone/>
            </a:pPr>
            <a:endParaRPr lang="nb-NO" sz="1800" b="0" dirty="0">
              <a:solidFill>
                <a:srgbClr val="D4D4D4"/>
              </a:solidFill>
              <a:effectLst/>
              <a:latin typeface="Consolas" panose="020B0609020204030204" pitchFamily="49" charset="0"/>
            </a:endParaRPr>
          </a:p>
          <a:p>
            <a:pPr marL="0" indent="0">
              <a:buNone/>
            </a:pPr>
            <a:endParaRPr lang="nb-NO" sz="1800" b="0" dirty="0">
              <a:solidFill>
                <a:srgbClr val="CE9178"/>
              </a:solidFill>
              <a:effectLst/>
              <a:latin typeface="Consolas" panose="020B0609020204030204" pitchFamily="49" charset="0"/>
            </a:endParaRPr>
          </a:p>
          <a:p>
            <a:pPr marL="0" indent="0">
              <a:buNone/>
            </a:pPr>
            <a:r>
              <a:rPr lang="nb-NO" sz="1800" b="0" dirty="0">
                <a:solidFill>
                  <a:srgbClr val="9CDCFE"/>
                </a:solidFill>
                <a:effectLst/>
                <a:latin typeface="Consolas" panose="020B0609020204030204" pitchFamily="49" charset="0"/>
              </a:rPr>
              <a:t>matches</a:t>
            </a:r>
            <a:r>
              <a:rPr lang="nb-NO" sz="1800" b="0" dirty="0">
                <a:solidFill>
                  <a:srgbClr val="D4D4D4"/>
                </a:solidFill>
                <a:effectLst/>
                <a:latin typeface="Consolas" panose="020B0609020204030204" pitchFamily="49" charset="0"/>
              </a:rPr>
              <a:t> = [</a:t>
            </a:r>
            <a:r>
              <a:rPr lang="nb-NO" sz="1800" b="0" dirty="0">
                <a:solidFill>
                  <a:srgbClr val="CE9178"/>
                </a:solidFill>
                <a:effectLst/>
                <a:latin typeface="Consolas" panose="020B0609020204030204" pitchFamily="49" charset="0"/>
              </a:rPr>
              <a:t>"eple"</a:t>
            </a:r>
            <a:r>
              <a:rPr lang="nb-NO" sz="1800" b="0" dirty="0">
                <a:solidFill>
                  <a:srgbClr val="D4D4D4"/>
                </a:solidFill>
                <a:effectLst/>
                <a:latin typeface="Consolas" panose="020B0609020204030204" pitchFamily="49" charset="0"/>
              </a:rPr>
              <a:t>]</a:t>
            </a:r>
          </a:p>
          <a:p>
            <a:pPr marL="0" indent="0">
              <a:buNone/>
            </a:pPr>
            <a:endParaRPr lang="nb-NO" sz="1800" b="0" dirty="0">
              <a:solidFill>
                <a:srgbClr val="D4D4D4"/>
              </a:solidFill>
              <a:effectLst/>
              <a:latin typeface="Consolas" panose="020B0609020204030204" pitchFamily="49" charset="0"/>
            </a:endParaRPr>
          </a:p>
          <a:p>
            <a:pPr marL="0" indent="0">
              <a:buNone/>
            </a:pPr>
            <a:endParaRPr lang="nb-NO" sz="1800" dirty="0"/>
          </a:p>
        </p:txBody>
      </p:sp>
      <p:pic>
        <p:nvPicPr>
          <p:cNvPr id="4" name="Picture 3" descr="A screenshot of a phone&#10;&#10;Description automatically generated">
            <a:extLst>
              <a:ext uri="{FF2B5EF4-FFF2-40B4-BE49-F238E27FC236}">
                <a16:creationId xmlns:a16="http://schemas.microsoft.com/office/drawing/2014/main" id="{0C07AD3F-E3DC-8487-2146-5D1B3E305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237" y="0"/>
            <a:ext cx="3814763" cy="6858000"/>
          </a:xfrm>
          <a:prstGeom prst="rect">
            <a:avLst/>
          </a:prstGeom>
        </p:spPr>
      </p:pic>
      <p:sp>
        <p:nvSpPr>
          <p:cNvPr id="6" name="Slide Number Placeholder 5">
            <a:extLst>
              <a:ext uri="{FF2B5EF4-FFF2-40B4-BE49-F238E27FC236}">
                <a16:creationId xmlns:a16="http://schemas.microsoft.com/office/drawing/2014/main" id="{55799785-797B-00A7-BD1E-2441DE2F8B7C}"/>
              </a:ext>
            </a:extLst>
          </p:cNvPr>
          <p:cNvSpPr>
            <a:spLocks noGrp="1"/>
          </p:cNvSpPr>
          <p:nvPr>
            <p:ph type="sldNum" sz="quarter" idx="12"/>
          </p:nvPr>
        </p:nvSpPr>
        <p:spPr/>
        <p:txBody>
          <a:bodyPr/>
          <a:lstStyle/>
          <a:p>
            <a:fld id="{10B61A57-59B2-495C-BC3B-FA696C83F8C6}" type="slidenum">
              <a:rPr lang="nb-NO" smtClean="0"/>
              <a:t>9</a:t>
            </a:fld>
            <a:endParaRPr lang="nb-NO"/>
          </a:p>
        </p:txBody>
      </p:sp>
    </p:spTree>
    <p:extLst>
      <p:ext uri="{BB962C8B-B14F-4D97-AF65-F5344CB8AC3E}">
        <p14:creationId xmlns:p14="http://schemas.microsoft.com/office/powerpoint/2010/main" val="122621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4336</TotalTime>
  <Words>1406</Words>
  <Application>Microsoft Office PowerPoint</Application>
  <PresentationFormat>Widescreen</PresentationFormat>
  <Paragraphs>217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Consolas</vt:lpstr>
      <vt:lpstr>Office Theme</vt:lpstr>
      <vt:lpstr>Søketek uke 4</vt:lpstr>
      <vt:lpstr>Agenda</vt:lpstr>
      <vt:lpstr>stringfinder</vt:lpstr>
      <vt:lpstr>3 ting å huske på</vt:lpstr>
      <vt:lpstr>Eksempel</vt:lpstr>
      <vt:lpstr>Eksempel</vt:lpstr>
      <vt:lpstr>Eksempel</vt:lpstr>
      <vt:lpstr>Eksempel</vt:lpstr>
      <vt:lpstr>Eksempel</vt:lpstr>
      <vt:lpstr>Eksempel</vt:lpstr>
      <vt:lpstr>Eksempel</vt:lpstr>
      <vt:lpstr>Eksempel</vt:lpstr>
      <vt:lpstr>Eksempel</vt:lpstr>
      <vt:lpstr>Eksempel</vt:lpstr>
      <vt:lpstr>Eksempel</vt:lpstr>
      <vt:lpstr>Agenda</vt:lpstr>
      <vt:lpstr>Hvorfor skalerer dette så bra?</vt:lpstr>
      <vt:lpstr>Hvorfor er det få aktive states?</vt:lpstr>
      <vt:lpstr>2 regler for matching</vt:lpstr>
      <vt:lpstr>Eksempel (1)</vt:lpstr>
      <vt:lpstr>Eksempel (2)</vt:lpstr>
      <vt:lpstr>Eksempel (2)</vt:lpstr>
      <vt:lpstr>Eksempel (2)</vt:lpstr>
      <vt:lpstr>Hvorfor kan vi slette så mange states?</vt:lpstr>
      <vt:lpstr>Agenda</vt:lpstr>
      <vt:lpstr>Ukas shoutout</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Truls Hestetræet</dc:creator>
  <cp:lastModifiedBy>Truls Hestetræet</cp:lastModifiedBy>
  <cp:revision>156</cp:revision>
  <dcterms:created xsi:type="dcterms:W3CDTF">2024-09-15T17:08:27Z</dcterms:created>
  <dcterms:modified xsi:type="dcterms:W3CDTF">2024-09-18T17:28:50Z</dcterms:modified>
</cp:coreProperties>
</file>