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82"/>
  </p:notesMasterIdLst>
  <p:sldIdLst>
    <p:sldId id="256" r:id="rId3"/>
    <p:sldId id="433" r:id="rId4"/>
    <p:sldId id="447" r:id="rId5"/>
    <p:sldId id="336" r:id="rId6"/>
    <p:sldId id="358" r:id="rId7"/>
    <p:sldId id="337" r:id="rId8"/>
    <p:sldId id="361" r:id="rId9"/>
    <p:sldId id="359" r:id="rId10"/>
    <p:sldId id="360" r:id="rId11"/>
    <p:sldId id="338" r:id="rId12"/>
    <p:sldId id="339" r:id="rId13"/>
    <p:sldId id="363" r:id="rId14"/>
    <p:sldId id="364" r:id="rId15"/>
    <p:sldId id="365" r:id="rId16"/>
    <p:sldId id="366" r:id="rId17"/>
    <p:sldId id="367" r:id="rId18"/>
    <p:sldId id="375" r:id="rId19"/>
    <p:sldId id="376" r:id="rId20"/>
    <p:sldId id="378" r:id="rId21"/>
    <p:sldId id="384" r:id="rId22"/>
    <p:sldId id="380" r:id="rId23"/>
    <p:sldId id="403" r:id="rId24"/>
    <p:sldId id="424" r:id="rId25"/>
    <p:sldId id="425" r:id="rId26"/>
    <p:sldId id="426" r:id="rId27"/>
    <p:sldId id="427" r:id="rId28"/>
    <p:sldId id="428" r:id="rId29"/>
    <p:sldId id="373" r:id="rId30"/>
    <p:sldId id="429" r:id="rId31"/>
    <p:sldId id="430" r:id="rId32"/>
    <p:sldId id="431" r:id="rId33"/>
    <p:sldId id="341" r:id="rId34"/>
    <p:sldId id="391" r:id="rId35"/>
    <p:sldId id="392" r:id="rId36"/>
    <p:sldId id="393" r:id="rId37"/>
    <p:sldId id="396" r:id="rId38"/>
    <p:sldId id="394" r:id="rId39"/>
    <p:sldId id="397" r:id="rId40"/>
    <p:sldId id="395" r:id="rId41"/>
    <p:sldId id="398" r:id="rId42"/>
    <p:sldId id="399" r:id="rId43"/>
    <p:sldId id="400" r:id="rId44"/>
    <p:sldId id="401" r:id="rId45"/>
    <p:sldId id="402" r:id="rId46"/>
    <p:sldId id="448" r:id="rId47"/>
    <p:sldId id="347" r:id="rId48"/>
    <p:sldId id="385" r:id="rId49"/>
    <p:sldId id="386" r:id="rId50"/>
    <p:sldId id="348" r:id="rId51"/>
    <p:sldId id="349" r:id="rId52"/>
    <p:sldId id="351" r:id="rId53"/>
    <p:sldId id="352" r:id="rId54"/>
    <p:sldId id="350" r:id="rId55"/>
    <p:sldId id="362" r:id="rId56"/>
    <p:sldId id="434" r:id="rId57"/>
    <p:sldId id="435" r:id="rId58"/>
    <p:sldId id="436" r:id="rId59"/>
    <p:sldId id="368" r:id="rId60"/>
    <p:sldId id="437" r:id="rId61"/>
    <p:sldId id="353" r:id="rId62"/>
    <p:sldId id="354" r:id="rId63"/>
    <p:sldId id="369" r:id="rId64"/>
    <p:sldId id="370" r:id="rId65"/>
    <p:sldId id="372" r:id="rId66"/>
    <p:sldId id="438" r:id="rId67"/>
    <p:sldId id="374" r:id="rId68"/>
    <p:sldId id="356" r:id="rId69"/>
    <p:sldId id="439" r:id="rId70"/>
    <p:sldId id="440" r:id="rId71"/>
    <p:sldId id="377" r:id="rId72"/>
    <p:sldId id="441" r:id="rId73"/>
    <p:sldId id="442" r:id="rId74"/>
    <p:sldId id="379" r:id="rId75"/>
    <p:sldId id="443" r:id="rId76"/>
    <p:sldId id="381" r:id="rId77"/>
    <p:sldId id="444" r:id="rId78"/>
    <p:sldId id="357" r:id="rId79"/>
    <p:sldId id="382" r:id="rId80"/>
    <p:sldId id="445" r:id="rId8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5575-F679-4988-811D-6EEACB299ED1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7A5FA-016D-469A-8B0D-39672A10F1D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208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2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3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1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565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393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56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788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789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51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00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13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07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0591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6855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1528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98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7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939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26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22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38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97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CC7B-E713-4007-9B1C-B81C54629C90}" type="datetimeFigureOut">
              <a:rPr lang="nb-NO" smtClean="0"/>
              <a:t>24.09.2024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52D2B-0493-4B66-98C6-6032AEF0C5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92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D9F1-2450-C69C-5A14-D6939B29D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Søketek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uke 5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D7273-994E-18E9-5BDF-4093D1AFB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24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Gruppe 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45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construction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Problem 1: An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inverted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is huge, so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can’t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fit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entire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			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memory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Problem 2: Disk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seeks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expensive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1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Break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which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approximately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fit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memory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97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block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at a time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21361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Tokenise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50A78158-5732-B973-84A0-CC18E0BE43A8}"/>
              </a:ext>
            </a:extLst>
          </p:cNvPr>
          <p:cNvGrpSpPr/>
          <p:nvPr/>
        </p:nvGrpSpPr>
        <p:grpSpPr>
          <a:xfrm>
            <a:off x="1306285" y="2950029"/>
            <a:ext cx="1186543" cy="505050"/>
            <a:chOff x="1306285" y="2950029"/>
            <a:chExt cx="1186543" cy="505050"/>
          </a:xfrm>
          <a:solidFill>
            <a:schemeClr val="accent1"/>
          </a:solidFill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C847AA18-E93B-1C33-5C78-AE4F8644D512}"/>
                </a:ext>
              </a:extLst>
            </p:cNvPr>
            <p:cNvSpPr/>
            <p:nvPr/>
          </p:nvSpPr>
          <p:spPr>
            <a:xfrm>
              <a:off x="1306286" y="2950030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D091CE68-B5B0-14D6-927D-2634404ED54B}"/>
                </a:ext>
              </a:extLst>
            </p:cNvPr>
            <p:cNvSpPr/>
            <p:nvPr/>
          </p:nvSpPr>
          <p:spPr>
            <a:xfrm>
              <a:off x="1306285" y="323305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EBA652F6-0138-B18E-3D48-9652DE2A466F}"/>
                </a:ext>
              </a:extLst>
            </p:cNvPr>
            <p:cNvSpPr/>
            <p:nvPr/>
          </p:nvSpPr>
          <p:spPr>
            <a:xfrm>
              <a:off x="1611085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15400F1-0286-8677-BFDF-F9CC90D111AD}"/>
                </a:ext>
              </a:extLst>
            </p:cNvPr>
            <p:cNvSpPr/>
            <p:nvPr/>
          </p:nvSpPr>
          <p:spPr>
            <a:xfrm>
              <a:off x="1611084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B469F27-5824-59E0-70ED-C839B61675AE}"/>
                </a:ext>
              </a:extLst>
            </p:cNvPr>
            <p:cNvSpPr/>
            <p:nvPr/>
          </p:nvSpPr>
          <p:spPr>
            <a:xfrm>
              <a:off x="1915884" y="2954336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F7C7E735-F24B-FE31-64EB-A050CCEDD3BC}"/>
                </a:ext>
              </a:extLst>
            </p:cNvPr>
            <p:cNvSpPr/>
            <p:nvPr/>
          </p:nvSpPr>
          <p:spPr>
            <a:xfrm>
              <a:off x="1915883" y="3237365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CCD0C9AB-0C76-79D8-C70B-B8D57C053C8D}"/>
                </a:ext>
              </a:extLst>
            </p:cNvPr>
            <p:cNvSpPr/>
            <p:nvPr/>
          </p:nvSpPr>
          <p:spPr>
            <a:xfrm>
              <a:off x="2231571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561F74B-6119-8344-BE1F-C0A7901CB124}"/>
                </a:ext>
              </a:extLst>
            </p:cNvPr>
            <p:cNvSpPr/>
            <p:nvPr/>
          </p:nvSpPr>
          <p:spPr>
            <a:xfrm>
              <a:off x="2231570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94096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postings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all terms,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sort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alphabetically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50A78158-5732-B973-84A0-CC18E0BE43A8}"/>
              </a:ext>
            </a:extLst>
          </p:cNvPr>
          <p:cNvGrpSpPr/>
          <p:nvPr/>
        </p:nvGrpSpPr>
        <p:grpSpPr>
          <a:xfrm>
            <a:off x="1023256" y="3069773"/>
            <a:ext cx="9960429" cy="1621970"/>
            <a:chOff x="1306285" y="2950029"/>
            <a:chExt cx="1186543" cy="505050"/>
          </a:xfrm>
          <a:solidFill>
            <a:srgbClr val="00B050"/>
          </a:solidFill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C847AA18-E93B-1C33-5C78-AE4F8644D512}"/>
                </a:ext>
              </a:extLst>
            </p:cNvPr>
            <p:cNvSpPr/>
            <p:nvPr/>
          </p:nvSpPr>
          <p:spPr>
            <a:xfrm>
              <a:off x="1306286" y="2950030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Term1,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D091CE68-B5B0-14D6-927D-2634404ED54B}"/>
                </a:ext>
              </a:extLst>
            </p:cNvPr>
            <p:cNvSpPr/>
            <p:nvPr/>
          </p:nvSpPr>
          <p:spPr>
            <a:xfrm>
              <a:off x="1306285" y="323305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Term5,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EBA652F6-0138-B18E-3D48-9652DE2A466F}"/>
                </a:ext>
              </a:extLst>
            </p:cNvPr>
            <p:cNvSpPr/>
            <p:nvPr/>
          </p:nvSpPr>
          <p:spPr>
            <a:xfrm>
              <a:off x="1611085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Term2,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15400F1-0286-8677-BFDF-F9CC90D111AD}"/>
                </a:ext>
              </a:extLst>
            </p:cNvPr>
            <p:cNvSpPr/>
            <p:nvPr/>
          </p:nvSpPr>
          <p:spPr>
            <a:xfrm>
              <a:off x="1611084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Term6, </a:t>
              </a:r>
              <a:r>
                <a:rPr lang="nb-NO" dirty="0" err="1"/>
                <a:t>doc</a:t>
              </a:r>
              <a:r>
                <a:rPr lang="nb-NO" dirty="0"/>
                <a:t>: 2</a:t>
              </a: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B469F27-5824-59E0-70ED-C839B61675AE}"/>
                </a:ext>
              </a:extLst>
            </p:cNvPr>
            <p:cNvSpPr/>
            <p:nvPr/>
          </p:nvSpPr>
          <p:spPr>
            <a:xfrm>
              <a:off x="1915884" y="2954336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Term3,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F7C7E735-F24B-FE31-64EB-A050CCEDD3BC}"/>
                </a:ext>
              </a:extLst>
            </p:cNvPr>
            <p:cNvSpPr/>
            <p:nvPr/>
          </p:nvSpPr>
          <p:spPr>
            <a:xfrm>
              <a:off x="1915883" y="3237365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Term7, </a:t>
              </a:r>
              <a:r>
                <a:rPr lang="nb-NO" dirty="0" err="1"/>
                <a:t>doc</a:t>
              </a:r>
              <a:r>
                <a:rPr lang="nb-NO" dirty="0"/>
                <a:t>: 2</a:t>
              </a:r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CCD0C9AB-0C76-79D8-C70B-B8D57C053C8D}"/>
                </a:ext>
              </a:extLst>
            </p:cNvPr>
            <p:cNvSpPr/>
            <p:nvPr/>
          </p:nvSpPr>
          <p:spPr>
            <a:xfrm>
              <a:off x="2231571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Term4,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561F74B-6119-8344-BE1F-C0A7901CB124}"/>
                </a:ext>
              </a:extLst>
            </p:cNvPr>
            <p:cNvSpPr/>
            <p:nvPr/>
          </p:nvSpPr>
          <p:spPr>
            <a:xfrm>
              <a:off x="2231570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Term8, </a:t>
              </a:r>
              <a:r>
                <a:rPr lang="nb-NO" dirty="0" err="1"/>
                <a:t>doc</a:t>
              </a:r>
              <a:r>
                <a:rPr lang="nb-NO" dirty="0"/>
                <a:t>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1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Write it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back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0317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Start over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new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78739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Continue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converted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rgbClr val="009242"/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17941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parts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5" y="2957620"/>
            <a:ext cx="109945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3B5224B-E700-E7E7-6D61-B596E920E6CE}"/>
              </a:ext>
            </a:extLst>
          </p:cNvPr>
          <p:cNvSpPr/>
          <p:nvPr/>
        </p:nvSpPr>
        <p:spPr>
          <a:xfrm>
            <a:off x="2569029" y="2950029"/>
            <a:ext cx="51162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80778AFB-1512-01C5-7F28-254199FB481C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66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Merge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74525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61D8F6-688B-46E0-6861-BE04F293CCD7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8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0B7-42ED-8C60-752E-E70ED1E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269"/>
            <a:ext cx="10515600" cy="1325563"/>
          </a:xfrm>
        </p:spPr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Recap</a:t>
            </a:r>
            <a:endParaRPr lang="nb-NO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F7FF-5A40-B5DC-BDC3-7EEB29AC4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Lecture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 09.09</a:t>
            </a:r>
            <a:endParaRPr lang="nb-NO" sz="2800" b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N-gram </a:t>
            </a: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endParaRPr lang="nb-NO" sz="28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Jaccard</a:t>
            </a: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coefficient</a:t>
            </a:r>
            <a:endParaRPr lang="nb-NO" sz="28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BSBI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SPIMI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Distributed </a:t>
            </a: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indexing</a:t>
            </a:r>
            <a:endParaRPr lang="nb-NO" sz="28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D7512-6707-538B-B94E-C1EC71866F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Lecture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 20.09</a:t>
            </a:r>
          </a:p>
          <a:p>
            <a:pPr fontAlgn="base"/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Heaps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’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law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Zipf’s</a:t>
            </a:r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law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Dictionary </a:t>
            </a: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compression</a:t>
            </a:r>
            <a:endParaRPr lang="nb-NO" sz="28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Front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coding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solidFill>
                  <a:srgbClr val="484B6A"/>
                </a:solidFill>
                <a:latin typeface="Work Sans" panose="020F0502020204030204" pitchFamily="2" charset="0"/>
              </a:rPr>
              <a:t>Posting </a:t>
            </a:r>
            <a:r>
              <a:rPr lang="nb-NO" sz="28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compression</a:t>
            </a:r>
            <a:endParaRPr lang="nb-NO" sz="28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 VB, Gamma, Rice,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Golomb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Simple9</a:t>
            </a:r>
          </a:p>
        </p:txBody>
      </p:sp>
    </p:spTree>
    <p:extLst>
      <p:ext uri="{BB962C8B-B14F-4D97-AF65-F5344CB8AC3E}">
        <p14:creationId xmlns:p14="http://schemas.microsoft.com/office/powerpoint/2010/main" val="286874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Write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back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745258" cy="478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61D8F6-688B-46E0-6861-BE04F293CCD7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10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Continue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big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inverted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3646714" cy="24338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649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Given a huge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corpus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1306285" y="2950030"/>
            <a:ext cx="3646715" cy="24338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6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Break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corpus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into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which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can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approximately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fit in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main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memory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Read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one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at a time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8" name="Rektangel 17">
            <a:extLst>
              <a:ext uri="{FF2B5EF4-FFF2-40B4-BE49-F238E27FC236}">
                <a16:creationId xmlns:a16="http://schemas.microsoft.com/office/drawing/2014/main" id="{B7563973-70F1-2FB8-7D19-E200FC5DB95B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AA3986C3-59D0-45DC-8E2C-85B9C94934CE}"/>
              </a:ext>
            </a:extLst>
          </p:cNvPr>
          <p:cNvGrpSpPr/>
          <p:nvPr/>
        </p:nvGrpSpPr>
        <p:grpSpPr>
          <a:xfrm>
            <a:off x="8640533" y="1972586"/>
            <a:ext cx="2373087" cy="2433856"/>
            <a:chOff x="2579914" y="2950029"/>
            <a:chExt cx="2373087" cy="2433856"/>
          </a:xfrm>
          <a:solidFill>
            <a:schemeClr val="bg1"/>
          </a:solidFill>
        </p:grpSpPr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ECB44212-325E-1A15-3973-7F6A53D4CBB8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1</a:t>
              </a: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4D76778F-066E-3029-F6D5-E976EB2CBBB4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3</a:t>
              </a:r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49D6C08C-9BFB-0508-9B22-7D6B3324AA0D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5</a:t>
              </a:r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48DC01C7-297E-D86B-CDBA-C155183415B5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etc...</a:t>
              </a:r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3FFE70B8-60C7-4CC8-EA8A-F6310EAA237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2</a:t>
              </a: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D4DD1265-68F9-93A0-A1B7-2B368396035C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4</a:t>
              </a:r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4B052608-3BF0-A299-ACAC-4AAE139526A3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26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Tokenise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documents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6" name="Rektangel 25">
            <a:extLst>
              <a:ext uri="{FF2B5EF4-FFF2-40B4-BE49-F238E27FC236}">
                <a16:creationId xmlns:a16="http://schemas.microsoft.com/office/drawing/2014/main" id="{A70AC87F-FAD4-59DE-60D6-F50EC922CF3F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00544B5-2128-56B1-A1F2-9F34FDE68302}"/>
              </a:ext>
            </a:extLst>
          </p:cNvPr>
          <p:cNvGrpSpPr/>
          <p:nvPr/>
        </p:nvGrpSpPr>
        <p:grpSpPr>
          <a:xfrm>
            <a:off x="8640533" y="1972586"/>
            <a:ext cx="2373087" cy="2433856"/>
            <a:chOff x="2579914" y="2950029"/>
            <a:chExt cx="2373087" cy="2433856"/>
          </a:xfrm>
          <a:solidFill>
            <a:schemeClr val="bg1"/>
          </a:solidFill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4C0C4F62-E2A4-8AF2-BEDB-D74047A36755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15 tokens</a:t>
              </a:r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B8C8B992-ED93-1F3B-BAB9-FC619A3978B4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5 tokens</a:t>
              </a:r>
            </a:p>
          </p:txBody>
        </p:sp>
        <p:sp>
          <p:nvSpPr>
            <p:cNvPr id="38" name="Rektangel 37">
              <a:extLst>
                <a:ext uri="{FF2B5EF4-FFF2-40B4-BE49-F238E27FC236}">
                  <a16:creationId xmlns:a16="http://schemas.microsoft.com/office/drawing/2014/main" id="{470C2359-6739-3EFA-EA54-0B7F2100FF4F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 token</a:t>
              </a:r>
            </a:p>
          </p:txBody>
        </p:sp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175594E4-EC53-682C-655F-31A0BDD8E8A4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etc</a:t>
              </a:r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40" name="Rektangel 39">
              <a:extLst>
                <a:ext uri="{FF2B5EF4-FFF2-40B4-BE49-F238E27FC236}">
                  <a16:creationId xmlns:a16="http://schemas.microsoft.com/office/drawing/2014/main" id="{D556BAB2-FDEF-E36D-6769-FA866D4AE7CA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99 tokens</a:t>
              </a:r>
            </a:p>
          </p:txBody>
        </p:sp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F1FD55F0-8813-BDE9-1D53-E5FA8AD02079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52 tokens</a:t>
              </a:r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7454F5E5-902B-4613-CEA9-2036E5E96570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68 tokens</a:t>
              </a:r>
            </a:p>
          </p:txBody>
        </p:sp>
      </p:grpSp>
      <p:sp>
        <p:nvSpPr>
          <p:cNvPr id="44" name="Rektangel 43">
            <a:extLst>
              <a:ext uri="{FF2B5EF4-FFF2-40B4-BE49-F238E27FC236}">
                <a16:creationId xmlns:a16="http://schemas.microsoft.com/office/drawing/2014/main" id="{F91AA0B9-1F1A-86D1-709B-9E4D034F5DFA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28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Create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for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6" name="Rektangel 25">
            <a:extLst>
              <a:ext uri="{FF2B5EF4-FFF2-40B4-BE49-F238E27FC236}">
                <a16:creationId xmlns:a16="http://schemas.microsoft.com/office/drawing/2014/main" id="{A70AC87F-FAD4-59DE-60D6-F50EC922CF3F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4C0C4F62-E2A4-8AF2-BEDB-D74047A36755}"/>
              </a:ext>
            </a:extLst>
          </p:cNvPr>
          <p:cNvSpPr/>
          <p:nvPr/>
        </p:nvSpPr>
        <p:spPr>
          <a:xfrm>
            <a:off x="8640534" y="1972586"/>
            <a:ext cx="2373085" cy="44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B8C8B992-ED93-1F3B-BAB9-FC619A3978B4}"/>
              </a:ext>
            </a:extLst>
          </p:cNvPr>
          <p:cNvSpPr/>
          <p:nvPr/>
        </p:nvSpPr>
        <p:spPr>
          <a:xfrm>
            <a:off x="8640533" y="2603957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70C2359-6739-3EFA-EA54-0B7F2100FF4F}"/>
              </a:ext>
            </a:extLst>
          </p:cNvPr>
          <p:cNvSpPr/>
          <p:nvPr/>
        </p:nvSpPr>
        <p:spPr>
          <a:xfrm>
            <a:off x="8640533" y="3265714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175594E4-EC53-682C-655F-31A0BDD8E8A4}"/>
              </a:ext>
            </a:extLst>
          </p:cNvPr>
          <p:cNvSpPr/>
          <p:nvPr/>
        </p:nvSpPr>
        <p:spPr>
          <a:xfrm>
            <a:off x="8640533" y="3927471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D556BAB2-FDEF-E36D-6769-FA866D4AE7CA}"/>
              </a:ext>
            </a:extLst>
          </p:cNvPr>
          <p:cNvSpPr/>
          <p:nvPr/>
        </p:nvSpPr>
        <p:spPr>
          <a:xfrm>
            <a:off x="8640533" y="4589228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F1FD55F0-8813-BDE9-1D53-E5FA8AD02079}"/>
              </a:ext>
            </a:extLst>
          </p:cNvPr>
          <p:cNvSpPr/>
          <p:nvPr/>
        </p:nvSpPr>
        <p:spPr>
          <a:xfrm>
            <a:off x="8640533" y="5250985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7454F5E5-902B-4613-CEA9-2036E5E96570}"/>
              </a:ext>
            </a:extLst>
          </p:cNvPr>
          <p:cNvSpPr/>
          <p:nvPr/>
        </p:nvSpPr>
        <p:spPr>
          <a:xfrm>
            <a:off x="8663209" y="5912742"/>
            <a:ext cx="2350409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F91AA0B9-1F1A-86D1-709B-9E4D034F5DFA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4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Write </a:t>
            </a:r>
            <a:r>
              <a:rPr lang="nb-NO" dirty="0" err="1">
                <a:solidFill>
                  <a:srgbClr val="484B6A"/>
                </a:solidFill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/mini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9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Start over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new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9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Continue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until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all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are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converted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rgbClr val="009242"/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8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36FC-F188-8DE0-F542-EC4944C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Lecture</a:t>
            </a:r>
            <a:r>
              <a:rPr lang="nb-NO" dirty="0">
                <a:solidFill>
                  <a:srgbClr val="484B6A"/>
                </a:solidFill>
                <a:latin typeface="Oswald" panose="00000500000000000000" pitchFamily="2" charset="0"/>
              </a:rPr>
              <a:t> 09.09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A481-DE5C-B050-A1AB-9D1964722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125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Using a k-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way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merge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merge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to a single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FDACE462-836D-8A31-9B09-9EDEB0F3C589}"/>
              </a:ext>
            </a:extLst>
          </p:cNvPr>
          <p:cNvGrpSpPr/>
          <p:nvPr/>
        </p:nvGrpSpPr>
        <p:grpSpPr>
          <a:xfrm>
            <a:off x="1306284" y="3581397"/>
            <a:ext cx="3641272" cy="478974"/>
            <a:chOff x="1306284" y="2950025"/>
            <a:chExt cx="3641272" cy="478974"/>
          </a:xfrm>
        </p:grpSpPr>
        <p:grpSp>
          <p:nvGrpSpPr>
            <p:cNvPr id="41" name="Gruppe 40">
              <a:extLst>
                <a:ext uri="{FF2B5EF4-FFF2-40B4-BE49-F238E27FC236}">
                  <a16:creationId xmlns:a16="http://schemas.microsoft.com/office/drawing/2014/main" id="{57DCB77F-848A-3732-F03F-9BD1DC1F0AC4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8E8A6AE-5261-17EC-23FF-F2A8309FCA58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E69AD8A0-DA2C-8C95-356C-0F418C5F83B0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7A06FB0F-745D-3CE8-785F-B56F08556527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A151A52-967C-F947-68FB-A1A80BCB2508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8510CEF4-02E5-C0AF-5EBD-3351956A3215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3" name="Gruppe 42">
              <a:extLst>
                <a:ext uri="{FF2B5EF4-FFF2-40B4-BE49-F238E27FC236}">
                  <a16:creationId xmlns:a16="http://schemas.microsoft.com/office/drawing/2014/main" id="{9732B644-F74B-C7D3-EFB8-417055EEEB48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A84FEF4-8ACB-1C94-7353-4E5D43DDF5FC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885CD967-7D6B-DDB6-4B93-DB18E2B8A27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88FF0F5E-7A5D-575D-5C41-197A7E1A586A}"/>
              </a:ext>
            </a:extLst>
          </p:cNvPr>
          <p:cNvGrpSpPr/>
          <p:nvPr/>
        </p:nvGrpSpPr>
        <p:grpSpPr>
          <a:xfrm>
            <a:off x="1306284" y="2950025"/>
            <a:ext cx="3641272" cy="478974"/>
            <a:chOff x="1306284" y="2950025"/>
            <a:chExt cx="3641272" cy="478974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47A1C431-2A09-116B-7268-33907B9E7791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A3B5224B-E700-E7E7-6D61-B596E920E6CE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80778AFB-1512-01C5-7F28-254199FB481C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864D8EC6-27C8-A761-7D0F-FCB7D979F6E7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121D876C-5620-B2D2-0A11-C1A1BE799364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61774EB-DE23-0F25-3B63-D44685FEDB07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A45A93CB-3FD2-3778-CDAB-91673C7193A9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B7D9A950-435B-B7D0-3284-0726AEC7586B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0A9D1256-EB4B-01D4-D845-E9D9C9761B7E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9B2551DE-533A-EF81-90F6-E22F583F3850}"/>
              </a:ext>
            </a:extLst>
          </p:cNvPr>
          <p:cNvGrpSpPr/>
          <p:nvPr/>
        </p:nvGrpSpPr>
        <p:grpSpPr>
          <a:xfrm>
            <a:off x="1306284" y="4212768"/>
            <a:ext cx="3641272" cy="478974"/>
            <a:chOff x="1306284" y="2950025"/>
            <a:chExt cx="3641272" cy="478974"/>
          </a:xfrm>
        </p:grpSpPr>
        <p:grpSp>
          <p:nvGrpSpPr>
            <p:cNvPr id="51" name="Gruppe 50">
              <a:extLst>
                <a:ext uri="{FF2B5EF4-FFF2-40B4-BE49-F238E27FC236}">
                  <a16:creationId xmlns:a16="http://schemas.microsoft.com/office/drawing/2014/main" id="{C29C5CD4-E144-9F69-0CFA-0C02660194E4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429E3866-B9D4-BAF9-A145-CFABFE9C0F77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0A32BCC0-19C8-354B-A392-3F59A045FD6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7D6F199B-50D8-8E2F-69DF-EB1CC06495D5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823DB109-419A-BFB9-8019-0F67FC2F9D12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CC07428A-24AB-70EF-5FD6-DAA080890E85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53" name="Gruppe 52">
              <a:extLst>
                <a:ext uri="{FF2B5EF4-FFF2-40B4-BE49-F238E27FC236}">
                  <a16:creationId xmlns:a16="http://schemas.microsoft.com/office/drawing/2014/main" id="{D29C5104-008F-B920-C1C1-742E7AE790A8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492E8505-6CBA-52DC-9905-859F2B6E782E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D44ADD8B-9FC4-94A2-C41C-0D61D9874F4B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BF0017E1-EF65-E9C4-5900-2F5E77C8EC15}"/>
              </a:ext>
            </a:extLst>
          </p:cNvPr>
          <p:cNvGrpSpPr/>
          <p:nvPr/>
        </p:nvGrpSpPr>
        <p:grpSpPr>
          <a:xfrm>
            <a:off x="1306284" y="4838691"/>
            <a:ext cx="3641272" cy="478974"/>
            <a:chOff x="1306284" y="2950025"/>
            <a:chExt cx="3641272" cy="478974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CAAF12AD-60FC-B2FC-14F2-132C40846DCE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68" name="Rektangel 67">
                <a:extLst>
                  <a:ext uri="{FF2B5EF4-FFF2-40B4-BE49-F238E27FC236}">
                    <a16:creationId xmlns:a16="http://schemas.microsoft.com/office/drawing/2014/main" id="{70326CBB-966D-A5B3-D684-CF399C1A063D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9" name="Rektangel 68">
                <a:extLst>
                  <a:ext uri="{FF2B5EF4-FFF2-40B4-BE49-F238E27FC236}">
                    <a16:creationId xmlns:a16="http://schemas.microsoft.com/office/drawing/2014/main" id="{C7D4DE09-F701-8EF5-2249-77FD5FF2FD29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2" name="Gruppe 61">
              <a:extLst>
                <a:ext uri="{FF2B5EF4-FFF2-40B4-BE49-F238E27FC236}">
                  <a16:creationId xmlns:a16="http://schemas.microsoft.com/office/drawing/2014/main" id="{880F31C2-3EA6-A07A-15E7-4D7EB07C4879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70680890-8B86-E57F-3C8B-E6096859A283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7" name="Rektangel 66">
                <a:extLst>
                  <a:ext uri="{FF2B5EF4-FFF2-40B4-BE49-F238E27FC236}">
                    <a16:creationId xmlns:a16="http://schemas.microsoft.com/office/drawing/2014/main" id="{3F33514D-7D59-6E9A-E819-AA2AFA65E93D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ABEBDE5F-7D3E-1781-5323-D0EC4EC70229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D81E917D-43B7-B53D-B581-59BA27D56FBD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6F36758D-03C5-B8C4-E337-0DA9F0C245B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65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keep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some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it in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memory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and store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rest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disk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61774EB-DE23-0F25-3B63-D44685FEDB07}"/>
              </a:ext>
            </a:extLst>
          </p:cNvPr>
          <p:cNvSpPr/>
          <p:nvPr/>
        </p:nvSpPr>
        <p:spPr>
          <a:xfrm>
            <a:off x="1306284" y="2950027"/>
            <a:ext cx="3641272" cy="631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510CEF4-02E5-C0AF-5EBD-3351956A3215}"/>
              </a:ext>
            </a:extLst>
          </p:cNvPr>
          <p:cNvSpPr/>
          <p:nvPr/>
        </p:nvSpPr>
        <p:spPr>
          <a:xfrm>
            <a:off x="1306284" y="3581402"/>
            <a:ext cx="3641272" cy="1736260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Cannot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single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machine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Distribute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tasks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One </a:t>
            </a:r>
            <a:r>
              <a:rPr lang="nb-NO" sz="2400" b="1" dirty="0">
                <a:solidFill>
                  <a:schemeClr val="accent1"/>
                </a:solidFill>
                <a:latin typeface="Work Sans" panose="020F0502020204030204" pitchFamily="2" charset="0"/>
              </a:rPr>
              <a:t>master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machine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distributes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work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Multiple </a:t>
            </a:r>
            <a:r>
              <a:rPr lang="nb-NO" sz="2400" b="1" dirty="0">
                <a:solidFill>
                  <a:srgbClr val="00B050"/>
                </a:solidFill>
                <a:latin typeface="Work Sans" panose="020F0502020204030204" pitchFamily="2" charset="0"/>
              </a:rPr>
              <a:t>parsers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(term,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-ID) pairs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Multiple </a:t>
            </a:r>
            <a:r>
              <a:rPr lang="nb-NO" sz="2400" b="1" dirty="0" err="1">
                <a:solidFill>
                  <a:schemeClr val="accent2">
                    <a:lumMod val="75000"/>
                  </a:schemeClr>
                </a:solidFill>
                <a:latin typeface="Work Sans" panose="020F0502020204030204" pitchFamily="2" charset="0"/>
              </a:rPr>
              <a:t>inverters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sort pairs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to posting lists</a:t>
            </a:r>
          </a:p>
        </p:txBody>
      </p:sp>
      <p:sp>
        <p:nvSpPr>
          <p:cNvPr id="4" name="Smilefjes 3">
            <a:extLst>
              <a:ext uri="{FF2B5EF4-FFF2-40B4-BE49-F238E27FC236}">
                <a16:creationId xmlns:a16="http://schemas.microsoft.com/office/drawing/2014/main" id="{83E5BFFF-631A-1A90-BD9B-8C8D0DC9B3AC}"/>
              </a:ext>
            </a:extLst>
          </p:cNvPr>
          <p:cNvSpPr/>
          <p:nvPr/>
        </p:nvSpPr>
        <p:spPr>
          <a:xfrm>
            <a:off x="8564751" y="1035760"/>
            <a:ext cx="2004676" cy="1853685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Smilefjes 4">
            <a:extLst>
              <a:ext uri="{FF2B5EF4-FFF2-40B4-BE49-F238E27FC236}">
                <a16:creationId xmlns:a16="http://schemas.microsoft.com/office/drawing/2014/main" id="{3E9D8BA3-BFFB-5811-69E9-AC7E4ADAEB09}"/>
              </a:ext>
            </a:extLst>
          </p:cNvPr>
          <p:cNvSpPr/>
          <p:nvPr/>
        </p:nvSpPr>
        <p:spPr>
          <a:xfrm>
            <a:off x="8564751" y="3423737"/>
            <a:ext cx="2004676" cy="1134065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Smilefjes 5">
            <a:extLst>
              <a:ext uri="{FF2B5EF4-FFF2-40B4-BE49-F238E27FC236}">
                <a16:creationId xmlns:a16="http://schemas.microsoft.com/office/drawing/2014/main" id="{D166456F-6328-B2A1-E7E2-AD48F0534362}"/>
              </a:ext>
            </a:extLst>
          </p:cNvPr>
          <p:cNvSpPr/>
          <p:nvPr/>
        </p:nvSpPr>
        <p:spPr>
          <a:xfrm>
            <a:off x="8564751" y="5092094"/>
            <a:ext cx="2004676" cy="1134065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649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Split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again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990100-FF3C-92C2-32C6-5E1AE698A8CB}"/>
              </a:ext>
            </a:extLst>
          </p:cNvPr>
          <p:cNvSpPr/>
          <p:nvPr/>
        </p:nvSpPr>
        <p:spPr>
          <a:xfrm>
            <a:off x="3921895" y="291813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AE2D6E-326B-33AA-DD9F-8674EE0743E8}"/>
              </a:ext>
            </a:extLst>
          </p:cNvPr>
          <p:cNvSpPr/>
          <p:nvPr/>
        </p:nvSpPr>
        <p:spPr>
          <a:xfrm>
            <a:off x="3921894" y="3549502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60B73C6-D515-390B-A293-1AB5BED61F7E}"/>
              </a:ext>
            </a:extLst>
          </p:cNvPr>
          <p:cNvSpPr/>
          <p:nvPr/>
        </p:nvSpPr>
        <p:spPr>
          <a:xfrm>
            <a:off x="3921894" y="421125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DD9198-3BD1-12B5-A6A6-23C6CC050135}"/>
              </a:ext>
            </a:extLst>
          </p:cNvPr>
          <p:cNvSpPr/>
          <p:nvPr/>
        </p:nvSpPr>
        <p:spPr>
          <a:xfrm>
            <a:off x="3921894" y="487301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5981A18-D8C3-B58D-0237-3C333050C623}"/>
              </a:ext>
            </a:extLst>
          </p:cNvPr>
          <p:cNvSpPr/>
          <p:nvPr/>
        </p:nvSpPr>
        <p:spPr>
          <a:xfrm>
            <a:off x="1543746" y="2918132"/>
            <a:ext cx="1099457" cy="24376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13FC0AF-727B-198A-8D7B-B7D30DC868CE}"/>
              </a:ext>
            </a:extLst>
          </p:cNvPr>
          <p:cNvSpPr txBox="1"/>
          <p:nvPr/>
        </p:nvSpPr>
        <p:spPr>
          <a:xfrm>
            <a:off x="3013317" y="3843807"/>
            <a:ext cx="8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6219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Master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machine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assigns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random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splits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random parsers</a:t>
            </a:r>
          </a:p>
        </p:txBody>
      </p:sp>
      <p:sp>
        <p:nvSpPr>
          <p:cNvPr id="5" name="Smilefjes 4">
            <a:extLst>
              <a:ext uri="{FF2B5EF4-FFF2-40B4-BE49-F238E27FC236}">
                <a16:creationId xmlns:a16="http://schemas.microsoft.com/office/drawing/2014/main" id="{7D822BCB-4928-668E-C023-D7EAEC67F03F}"/>
              </a:ext>
            </a:extLst>
          </p:cNvPr>
          <p:cNvSpPr/>
          <p:nvPr/>
        </p:nvSpPr>
        <p:spPr>
          <a:xfrm>
            <a:off x="4582633" y="2566441"/>
            <a:ext cx="914400" cy="86215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9D129EAA-022D-3EFC-3E89-AC56FD104E3E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537BF140-306F-12FD-286D-D74DA804872A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A11562F-379D-ADC7-5CC4-90BC93358F5E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Smilefjes 30">
            <a:extLst>
              <a:ext uri="{FF2B5EF4-FFF2-40B4-BE49-F238E27FC236}">
                <a16:creationId xmlns:a16="http://schemas.microsoft.com/office/drawing/2014/main" id="{FA07FFCE-D16F-42A6-3320-E73CA568B697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Smilefjes 31">
            <a:extLst>
              <a:ext uri="{FF2B5EF4-FFF2-40B4-BE49-F238E27FC236}">
                <a16:creationId xmlns:a16="http://schemas.microsoft.com/office/drawing/2014/main" id="{17E8C5EE-F8FF-1601-5719-8CA9DE4DFA71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Smilefjes 32">
            <a:extLst>
              <a:ext uri="{FF2B5EF4-FFF2-40B4-BE49-F238E27FC236}">
                <a16:creationId xmlns:a16="http://schemas.microsoft.com/office/drawing/2014/main" id="{50F51143-5531-95D3-A15B-18885F9E8F19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9BB78496-54F2-89CB-D99B-10D86D97B51E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A72F481-0F07-E5F8-AC5A-82004FA9A892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9920DCA1-EA7E-B3D7-6BB1-9D66C158AFB7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4951CAE2-E593-6A2C-A9D3-E54D96F85E60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Smilefjes 37">
            <a:extLst>
              <a:ext uri="{FF2B5EF4-FFF2-40B4-BE49-F238E27FC236}">
                <a16:creationId xmlns:a16="http://schemas.microsoft.com/office/drawing/2014/main" id="{2AA9B3F0-C511-CF1D-2675-9D47DE1EB800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B9DB1BC0-993B-839D-4BED-A9D0BCC1A0AE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041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at a time,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(term,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-ID) pairs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B4F4B189-9DC4-7EA2-9B63-41D1E64674BF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7ABCC79C-4368-23F3-06CB-4B20A0E8928F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17FC0C1-0506-D704-7074-E3AB4483A958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Smilefjes 29">
            <a:extLst>
              <a:ext uri="{FF2B5EF4-FFF2-40B4-BE49-F238E27FC236}">
                <a16:creationId xmlns:a16="http://schemas.microsoft.com/office/drawing/2014/main" id="{5FBA182B-4F5E-A79D-D036-84731300146E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Smilefjes 30">
            <a:extLst>
              <a:ext uri="{FF2B5EF4-FFF2-40B4-BE49-F238E27FC236}">
                <a16:creationId xmlns:a16="http://schemas.microsoft.com/office/drawing/2014/main" id="{551E3FB1-14F4-6DBD-B138-5B18CD159C08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Smilefjes 31">
            <a:extLst>
              <a:ext uri="{FF2B5EF4-FFF2-40B4-BE49-F238E27FC236}">
                <a16:creationId xmlns:a16="http://schemas.microsoft.com/office/drawing/2014/main" id="{BE57F39D-FFEF-F788-DBEE-DCFFBE0D4042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DBB27EDA-1BFB-C803-7F40-3ABD2E521C69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6CB8ED81-4C53-7452-744E-62F60E2D618D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A9846C-DDD1-3455-9CA8-B2186E404D2F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0B4C675E-384B-5E63-30D8-CF1DC3046F73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Smilefjes 36">
            <a:extLst>
              <a:ext uri="{FF2B5EF4-FFF2-40B4-BE49-F238E27FC236}">
                <a16:creationId xmlns:a16="http://schemas.microsoft.com/office/drawing/2014/main" id="{C440E1A7-9797-7D2B-05C1-4FA2645C1D91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BC04004C-3532-41A0-428D-225E50EA8AC4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4607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at a time,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(term,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-ID) pairs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B4F4B189-9DC4-7EA2-9B63-41D1E64674BF}"/>
              </a:ext>
            </a:extLst>
          </p:cNvPr>
          <p:cNvSpPr/>
          <p:nvPr/>
        </p:nvSpPr>
        <p:spPr>
          <a:xfrm>
            <a:off x="838200" y="3811266"/>
            <a:ext cx="2128283" cy="368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 is </a:t>
            </a:r>
            <a:r>
              <a:rPr lang="nb-NO" dirty="0" err="1"/>
              <a:t>fun</a:t>
            </a:r>
            <a:endParaRPr lang="nb-NO" dirty="0"/>
          </a:p>
        </p:txBody>
      </p:sp>
      <p:sp>
        <p:nvSpPr>
          <p:cNvPr id="30" name="Smilefjes 29">
            <a:extLst>
              <a:ext uri="{FF2B5EF4-FFF2-40B4-BE49-F238E27FC236}">
                <a16:creationId xmlns:a16="http://schemas.microsoft.com/office/drawing/2014/main" id="{5FBA182B-4F5E-A79D-D036-84731300146E}"/>
              </a:ext>
            </a:extLst>
          </p:cNvPr>
          <p:cNvSpPr/>
          <p:nvPr/>
        </p:nvSpPr>
        <p:spPr>
          <a:xfrm>
            <a:off x="3804123" y="4176650"/>
            <a:ext cx="3021980" cy="1125900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E945958-2A51-A833-F22E-99C39879481B}"/>
              </a:ext>
            </a:extLst>
          </p:cNvPr>
          <p:cNvSpPr/>
          <p:nvPr/>
        </p:nvSpPr>
        <p:spPr>
          <a:xfrm>
            <a:off x="838199" y="4283935"/>
            <a:ext cx="2128283" cy="368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 1 is </a:t>
            </a:r>
            <a:r>
              <a:rPr lang="nb-NO" dirty="0" err="1"/>
              <a:t>the</a:t>
            </a:r>
            <a:r>
              <a:rPr lang="nb-NO" dirty="0"/>
              <a:t> best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73E1D4-DE98-A33A-DBCB-6E65FA0F7634}"/>
              </a:ext>
            </a:extLst>
          </p:cNvPr>
          <p:cNvSpPr/>
          <p:nvPr/>
        </p:nvSpPr>
        <p:spPr>
          <a:xfrm>
            <a:off x="838198" y="4799134"/>
            <a:ext cx="2128283" cy="368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…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8901E66-D32D-0832-3FD3-CC893FA9673E}"/>
              </a:ext>
            </a:extLst>
          </p:cNvPr>
          <p:cNvSpPr/>
          <p:nvPr/>
        </p:nvSpPr>
        <p:spPr>
          <a:xfrm>
            <a:off x="838197" y="5302550"/>
            <a:ext cx="2128283" cy="368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…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33B9A4A4-2906-504A-F2A3-1870D26A6668}"/>
              </a:ext>
            </a:extLst>
          </p:cNvPr>
          <p:cNvSpPr/>
          <p:nvPr/>
        </p:nvSpPr>
        <p:spPr>
          <a:xfrm>
            <a:off x="7942521" y="3583173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Informatics, 0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74ED607E-84C4-6D58-368E-1DAD9E65943C}"/>
              </a:ext>
            </a:extLst>
          </p:cNvPr>
          <p:cNvSpPr/>
          <p:nvPr/>
        </p:nvSpPr>
        <p:spPr>
          <a:xfrm>
            <a:off x="7942520" y="4135565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0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F29818B7-438E-8FDB-871B-C4056E3AD54D}"/>
              </a:ext>
            </a:extLst>
          </p:cNvPr>
          <p:cNvSpPr/>
          <p:nvPr/>
        </p:nvSpPr>
        <p:spPr>
          <a:xfrm>
            <a:off x="7942520" y="4652415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fun</a:t>
            </a:r>
            <a:r>
              <a:rPr lang="nb-NO" dirty="0"/>
              <a:t>, 0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02BEAFA-1AC2-CC13-3718-60EF65330DF7}"/>
              </a:ext>
            </a:extLst>
          </p:cNvPr>
          <p:cNvSpPr/>
          <p:nvPr/>
        </p:nvSpPr>
        <p:spPr>
          <a:xfrm>
            <a:off x="9792027" y="3583173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Group, 1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F0F2AA13-0BC6-1C6F-EC32-ED3650E106F9}"/>
              </a:ext>
            </a:extLst>
          </p:cNvPr>
          <p:cNvSpPr/>
          <p:nvPr/>
        </p:nvSpPr>
        <p:spPr>
          <a:xfrm>
            <a:off x="9792026" y="4135565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1, 1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404BDF62-D5A9-F1D8-0538-6BC4F109C3E8}"/>
              </a:ext>
            </a:extLst>
          </p:cNvPr>
          <p:cNvSpPr/>
          <p:nvPr/>
        </p:nvSpPr>
        <p:spPr>
          <a:xfrm>
            <a:off x="9792026" y="4652415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1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7E9E9C15-C3F8-B353-880D-EAC935482EA4}"/>
              </a:ext>
            </a:extLst>
          </p:cNvPr>
          <p:cNvSpPr/>
          <p:nvPr/>
        </p:nvSpPr>
        <p:spPr>
          <a:xfrm>
            <a:off x="9792027" y="5156810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the</a:t>
            </a:r>
            <a:r>
              <a:rPr lang="nb-NO" dirty="0"/>
              <a:t>, 1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C6C78E52-8B37-2FE5-3B64-B88C2B6EBAF4}"/>
              </a:ext>
            </a:extLst>
          </p:cNvPr>
          <p:cNvSpPr/>
          <p:nvPr/>
        </p:nvSpPr>
        <p:spPr>
          <a:xfrm>
            <a:off x="9792026" y="5709202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best, 1</a:t>
            </a:r>
          </a:p>
        </p:txBody>
      </p:sp>
    </p:spTree>
    <p:extLst>
      <p:ext uri="{BB962C8B-B14F-4D97-AF65-F5344CB8AC3E}">
        <p14:creationId xmlns:p14="http://schemas.microsoft.com/office/powerpoint/2010/main" val="109436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at a time,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(term,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-ID) pairs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write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990100-FF3C-92C2-32C6-5E1AE698A8CB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AE2D6E-326B-33AA-DD9F-8674EE0743E8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DD9198-3BD1-12B5-A6A6-23C6CC050135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milefjes 9">
            <a:extLst>
              <a:ext uri="{FF2B5EF4-FFF2-40B4-BE49-F238E27FC236}">
                <a16:creationId xmlns:a16="http://schemas.microsoft.com/office/drawing/2014/main" id="{E0D4C547-12EC-74A9-50F9-489E6402E091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milefjes 10">
            <a:extLst>
              <a:ext uri="{FF2B5EF4-FFF2-40B4-BE49-F238E27FC236}">
                <a16:creationId xmlns:a16="http://schemas.microsoft.com/office/drawing/2014/main" id="{44D9268B-1B9A-9628-99CE-5F2E3AE21C77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Smilefjes 12">
            <a:extLst>
              <a:ext uri="{FF2B5EF4-FFF2-40B4-BE49-F238E27FC236}">
                <a16:creationId xmlns:a16="http://schemas.microsoft.com/office/drawing/2014/main" id="{96104F6F-FBD5-E615-AC73-5240C6DDFB47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ACCE619-4D66-F9FD-C327-FD13DACBF6BD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4A59D96-C88B-B6D7-766A-CE10C07FBEB1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B1A2768F-C65F-65F6-F659-08067362C12A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E9A19FC-F702-68D0-04C5-719146F6EEC5}"/>
              </a:ext>
            </a:extLst>
          </p:cNvPr>
          <p:cNvSpPr txBox="1"/>
          <p:nvPr/>
        </p:nvSpPr>
        <p:spPr>
          <a:xfrm>
            <a:off x="4331288" y="5302294"/>
            <a:ext cx="14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…</a:t>
            </a:r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4D62EF05-225B-DA42-A8BA-F3EDE26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1" y="3763004"/>
            <a:ext cx="1417089" cy="396042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9B2A86AB-283D-14D6-5C4D-2842A46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0" y="4327483"/>
            <a:ext cx="1417089" cy="396042"/>
          </a:xfrm>
          <a:prstGeom prst="rect">
            <a:avLst/>
          </a:prstGeom>
        </p:spPr>
      </p:pic>
      <p:pic>
        <p:nvPicPr>
          <p:cNvPr id="32" name="Bilde 31">
            <a:extLst>
              <a:ext uri="{FF2B5EF4-FFF2-40B4-BE49-F238E27FC236}">
                <a16:creationId xmlns:a16="http://schemas.microsoft.com/office/drawing/2014/main" id="{9FB74491-7C6E-A765-4E83-7112AD0B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8" y="5864536"/>
            <a:ext cx="1417089" cy="396042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F9B9CA67-22B5-4499-0721-074991BC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9" y="4836547"/>
            <a:ext cx="1417089" cy="396042"/>
          </a:xfrm>
          <a:prstGeom prst="rect">
            <a:avLst/>
          </a:prstGeom>
        </p:spPr>
      </p:pic>
      <p:sp>
        <p:nvSpPr>
          <p:cNvPr id="34" name="Rektangel 33">
            <a:extLst>
              <a:ext uri="{FF2B5EF4-FFF2-40B4-BE49-F238E27FC236}">
                <a16:creationId xmlns:a16="http://schemas.microsoft.com/office/drawing/2014/main" id="{4FD35EA8-8EE3-FB5D-1536-7574AAB0DD79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milefjes 34">
            <a:extLst>
              <a:ext uri="{FF2B5EF4-FFF2-40B4-BE49-F238E27FC236}">
                <a16:creationId xmlns:a16="http://schemas.microsoft.com/office/drawing/2014/main" id="{1B6239CF-A492-1287-CF3C-56B4E19C3290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ABDFE0F-5DCD-5C42-FE5C-BEB45EE7E91E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6456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at a time,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b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</a:b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(term,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-ID) pairs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Parsers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write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4D62EF05-225B-DA42-A8BA-F3EDE26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40" y="3179339"/>
            <a:ext cx="3324151" cy="929020"/>
          </a:xfrm>
          <a:prstGeom prst="rect">
            <a:avLst/>
          </a:prstGeom>
        </p:spPr>
      </p:pic>
      <p:sp>
        <p:nvSpPr>
          <p:cNvPr id="5" name="Smilefjes 4">
            <a:extLst>
              <a:ext uri="{FF2B5EF4-FFF2-40B4-BE49-F238E27FC236}">
                <a16:creationId xmlns:a16="http://schemas.microsoft.com/office/drawing/2014/main" id="{6FA37228-5154-E6B2-3A98-E982C3E8E0E0}"/>
              </a:ext>
            </a:extLst>
          </p:cNvPr>
          <p:cNvSpPr/>
          <p:nvPr/>
        </p:nvSpPr>
        <p:spPr>
          <a:xfrm>
            <a:off x="340532" y="4389301"/>
            <a:ext cx="3021980" cy="1125900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0E597306-5F79-7CF8-FCD9-90AF99E9CB2D}"/>
              </a:ext>
            </a:extLst>
          </p:cNvPr>
          <p:cNvSpPr/>
          <p:nvPr/>
        </p:nvSpPr>
        <p:spPr>
          <a:xfrm>
            <a:off x="7045345" y="4195110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Informatics, 0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890394BF-45DB-8597-91AB-82CC22592696}"/>
              </a:ext>
            </a:extLst>
          </p:cNvPr>
          <p:cNvSpPr/>
          <p:nvPr/>
        </p:nvSpPr>
        <p:spPr>
          <a:xfrm>
            <a:off x="7045345" y="4650341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0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D188B1A7-0F9C-387B-0931-5378EDBC71F2}"/>
              </a:ext>
            </a:extLst>
          </p:cNvPr>
          <p:cNvSpPr/>
          <p:nvPr/>
        </p:nvSpPr>
        <p:spPr>
          <a:xfrm>
            <a:off x="5188915" y="4195109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fun</a:t>
            </a:r>
            <a:r>
              <a:rPr lang="nb-NO" dirty="0"/>
              <a:t>, 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13730229-9F81-5534-DC5F-D918EF7C957A}"/>
              </a:ext>
            </a:extLst>
          </p:cNvPr>
          <p:cNvSpPr/>
          <p:nvPr/>
        </p:nvSpPr>
        <p:spPr>
          <a:xfrm>
            <a:off x="7045345" y="5153758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Group, 1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AFA0C226-5C93-4526-BF3A-2F408EFE7087}"/>
              </a:ext>
            </a:extLst>
          </p:cNvPr>
          <p:cNvSpPr/>
          <p:nvPr/>
        </p:nvSpPr>
        <p:spPr>
          <a:xfrm>
            <a:off x="7045345" y="6160591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one</a:t>
            </a:r>
            <a:r>
              <a:rPr lang="nb-NO" dirty="0"/>
              <a:t>, 1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BA054A4-BBC4-28FF-35E9-02733E332FBB}"/>
              </a:ext>
            </a:extLst>
          </p:cNvPr>
          <p:cNvSpPr/>
          <p:nvPr/>
        </p:nvSpPr>
        <p:spPr>
          <a:xfrm>
            <a:off x="7045345" y="5657174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1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8836FCC1-9373-DD5A-AC08-1E2E132BB646}"/>
              </a:ext>
            </a:extLst>
          </p:cNvPr>
          <p:cNvSpPr/>
          <p:nvPr/>
        </p:nvSpPr>
        <p:spPr>
          <a:xfrm>
            <a:off x="8901775" y="4195110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the</a:t>
            </a:r>
            <a:r>
              <a:rPr lang="nb-NO" dirty="0"/>
              <a:t>, 1</a:t>
            </a:r>
          </a:p>
        </p:txBody>
      </p:sp>
      <p:sp>
        <p:nvSpPr>
          <p:cNvPr id="21" name="Rektangel: avrundede hjørner 20">
            <a:extLst>
              <a:ext uri="{FF2B5EF4-FFF2-40B4-BE49-F238E27FC236}">
                <a16:creationId xmlns:a16="http://schemas.microsoft.com/office/drawing/2014/main" id="{205659B3-D954-2BBB-EBEF-9BFFC216082C}"/>
              </a:ext>
            </a:extLst>
          </p:cNvPr>
          <p:cNvSpPr/>
          <p:nvPr/>
        </p:nvSpPr>
        <p:spPr>
          <a:xfrm>
            <a:off x="5188915" y="4683079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best, 1</a:t>
            </a:r>
          </a:p>
        </p:txBody>
      </p:sp>
    </p:spTree>
    <p:extLst>
      <p:ext uri="{BB962C8B-B14F-4D97-AF65-F5344CB8AC3E}">
        <p14:creationId xmlns:p14="http://schemas.microsoft.com/office/powerpoint/2010/main" val="317476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Master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machine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assigns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inverter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990100-FF3C-92C2-32C6-5E1AE698A8CB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AE2D6E-326B-33AA-DD9F-8674EE0743E8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DD9198-3BD1-12B5-A6A6-23C6CC050135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milefjes 9">
            <a:extLst>
              <a:ext uri="{FF2B5EF4-FFF2-40B4-BE49-F238E27FC236}">
                <a16:creationId xmlns:a16="http://schemas.microsoft.com/office/drawing/2014/main" id="{E0D4C547-12EC-74A9-50F9-489E6402E091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milefjes 10">
            <a:extLst>
              <a:ext uri="{FF2B5EF4-FFF2-40B4-BE49-F238E27FC236}">
                <a16:creationId xmlns:a16="http://schemas.microsoft.com/office/drawing/2014/main" id="{44D9268B-1B9A-9628-99CE-5F2E3AE21C77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Smilefjes 12">
            <a:extLst>
              <a:ext uri="{FF2B5EF4-FFF2-40B4-BE49-F238E27FC236}">
                <a16:creationId xmlns:a16="http://schemas.microsoft.com/office/drawing/2014/main" id="{96104F6F-FBD5-E615-AC73-5240C6DDFB47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ACCE619-4D66-F9FD-C327-FD13DACBF6BD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4A59D96-C88B-B6D7-766A-CE10C07FBEB1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B1A2768F-C65F-65F6-F659-08067362C12A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E9A19FC-F702-68D0-04C5-719146F6EEC5}"/>
              </a:ext>
            </a:extLst>
          </p:cNvPr>
          <p:cNvSpPr txBox="1"/>
          <p:nvPr/>
        </p:nvSpPr>
        <p:spPr>
          <a:xfrm>
            <a:off x="4331288" y="5302294"/>
            <a:ext cx="14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…</a:t>
            </a:r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4D62EF05-225B-DA42-A8BA-F3EDE26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1" y="3763004"/>
            <a:ext cx="1417089" cy="396042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9B2A86AB-283D-14D6-5C4D-2842A46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0" y="4327483"/>
            <a:ext cx="1417089" cy="396042"/>
          </a:xfrm>
          <a:prstGeom prst="rect">
            <a:avLst/>
          </a:prstGeom>
        </p:spPr>
      </p:pic>
      <p:pic>
        <p:nvPicPr>
          <p:cNvPr id="32" name="Bilde 31">
            <a:extLst>
              <a:ext uri="{FF2B5EF4-FFF2-40B4-BE49-F238E27FC236}">
                <a16:creationId xmlns:a16="http://schemas.microsoft.com/office/drawing/2014/main" id="{9FB74491-7C6E-A765-4E83-7112AD0B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8" y="5864536"/>
            <a:ext cx="1417089" cy="396042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F9B9CA67-22B5-4499-0721-074991BC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9" y="4836547"/>
            <a:ext cx="1417089" cy="396042"/>
          </a:xfrm>
          <a:prstGeom prst="rect">
            <a:avLst/>
          </a:prstGeom>
        </p:spPr>
      </p:pic>
      <p:sp>
        <p:nvSpPr>
          <p:cNvPr id="34" name="Rektangel 33">
            <a:extLst>
              <a:ext uri="{FF2B5EF4-FFF2-40B4-BE49-F238E27FC236}">
                <a16:creationId xmlns:a16="http://schemas.microsoft.com/office/drawing/2014/main" id="{4FD35EA8-8EE3-FB5D-1536-7574AAB0DD79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milefjes 34">
            <a:extLst>
              <a:ext uri="{FF2B5EF4-FFF2-40B4-BE49-F238E27FC236}">
                <a16:creationId xmlns:a16="http://schemas.microsoft.com/office/drawing/2014/main" id="{1B6239CF-A492-1287-CF3C-56B4E19C3290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ABDFE0F-5DCD-5C42-FE5C-BEB45EE7E91E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5" name="Smilefjes 4">
            <a:extLst>
              <a:ext uri="{FF2B5EF4-FFF2-40B4-BE49-F238E27FC236}">
                <a16:creationId xmlns:a16="http://schemas.microsoft.com/office/drawing/2014/main" id="{7E7D233D-6A41-8D3C-A6CD-C6A105690BE0}"/>
              </a:ext>
            </a:extLst>
          </p:cNvPr>
          <p:cNvSpPr/>
          <p:nvPr/>
        </p:nvSpPr>
        <p:spPr>
          <a:xfrm>
            <a:off x="4582633" y="2566441"/>
            <a:ext cx="914400" cy="86215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Smilefjes 6">
            <a:extLst>
              <a:ext uri="{FF2B5EF4-FFF2-40B4-BE49-F238E27FC236}">
                <a16:creationId xmlns:a16="http://schemas.microsoft.com/office/drawing/2014/main" id="{27EB63E6-5971-CA5C-BC48-B96A0FFB8B3F}"/>
              </a:ext>
            </a:extLst>
          </p:cNvPr>
          <p:cNvSpPr/>
          <p:nvPr/>
        </p:nvSpPr>
        <p:spPr>
          <a:xfrm>
            <a:off x="6549848" y="3709863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milefjes 8">
            <a:extLst>
              <a:ext uri="{FF2B5EF4-FFF2-40B4-BE49-F238E27FC236}">
                <a16:creationId xmlns:a16="http://schemas.microsoft.com/office/drawing/2014/main" id="{C21C6563-C1A0-8D19-650F-2C5A9E63C83B}"/>
              </a:ext>
            </a:extLst>
          </p:cNvPr>
          <p:cNvSpPr/>
          <p:nvPr/>
        </p:nvSpPr>
        <p:spPr>
          <a:xfrm>
            <a:off x="6549848" y="4729912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milefjes 11">
            <a:extLst>
              <a:ext uri="{FF2B5EF4-FFF2-40B4-BE49-F238E27FC236}">
                <a16:creationId xmlns:a16="http://schemas.microsoft.com/office/drawing/2014/main" id="{2FE54320-0FCD-EFA2-B3BC-CEC50CD6B943}"/>
              </a:ext>
            </a:extLst>
          </p:cNvPr>
          <p:cNvSpPr/>
          <p:nvPr/>
        </p:nvSpPr>
        <p:spPr>
          <a:xfrm>
            <a:off x="6554343" y="5647539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41471ED-2A33-A1D9-B43E-9EACE4CDB89D}"/>
              </a:ext>
            </a:extLst>
          </p:cNvPr>
          <p:cNvSpPr txBox="1"/>
          <p:nvPr/>
        </p:nvSpPr>
        <p:spPr>
          <a:xfrm>
            <a:off x="6549846" y="3367249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a-f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4EC2EF9-2726-6BEC-0C18-2752F912A98B}"/>
              </a:ext>
            </a:extLst>
          </p:cNvPr>
          <p:cNvSpPr txBox="1"/>
          <p:nvPr/>
        </p:nvSpPr>
        <p:spPr>
          <a:xfrm>
            <a:off x="6549846" y="4416128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g-p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AE93E90-2818-1231-DA61-7CA0AFF112F9}"/>
              </a:ext>
            </a:extLst>
          </p:cNvPr>
          <p:cNvSpPr txBox="1"/>
          <p:nvPr/>
        </p:nvSpPr>
        <p:spPr>
          <a:xfrm>
            <a:off x="6546235" y="5340191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q-z</a:t>
            </a:r>
          </a:p>
        </p:txBody>
      </p:sp>
    </p:spTree>
    <p:extLst>
      <p:ext uri="{BB962C8B-B14F-4D97-AF65-F5344CB8AC3E}">
        <p14:creationId xmlns:p14="http://schemas.microsoft.com/office/powerpoint/2010/main" val="39357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N-gram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overlap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other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tri-gram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«november»:</a:t>
            </a:r>
          </a:p>
          <a:p>
            <a:pPr marL="0" indent="0" algn="ctr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nov,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ber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tri-gram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«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december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»:</a:t>
            </a:r>
          </a:p>
          <a:p>
            <a:pPr marL="0" indent="0" algn="ctr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ber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810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inverter sorts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their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alphabetically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990100-FF3C-92C2-32C6-5E1AE698A8CB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AE2D6E-326B-33AA-DD9F-8674EE0743E8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DD9198-3BD1-12B5-A6A6-23C6CC050135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milefjes 9">
            <a:extLst>
              <a:ext uri="{FF2B5EF4-FFF2-40B4-BE49-F238E27FC236}">
                <a16:creationId xmlns:a16="http://schemas.microsoft.com/office/drawing/2014/main" id="{E0D4C547-12EC-74A9-50F9-489E6402E091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milefjes 10">
            <a:extLst>
              <a:ext uri="{FF2B5EF4-FFF2-40B4-BE49-F238E27FC236}">
                <a16:creationId xmlns:a16="http://schemas.microsoft.com/office/drawing/2014/main" id="{44D9268B-1B9A-9628-99CE-5F2E3AE21C77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Smilefjes 12">
            <a:extLst>
              <a:ext uri="{FF2B5EF4-FFF2-40B4-BE49-F238E27FC236}">
                <a16:creationId xmlns:a16="http://schemas.microsoft.com/office/drawing/2014/main" id="{96104F6F-FBD5-E615-AC73-5240C6DDFB47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ACCE619-4D66-F9FD-C327-FD13DACBF6BD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4A59D96-C88B-B6D7-766A-CE10C07FBEB1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B1A2768F-C65F-65F6-F659-08067362C12A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E9A19FC-F702-68D0-04C5-719146F6EEC5}"/>
              </a:ext>
            </a:extLst>
          </p:cNvPr>
          <p:cNvSpPr txBox="1"/>
          <p:nvPr/>
        </p:nvSpPr>
        <p:spPr>
          <a:xfrm>
            <a:off x="4331288" y="5302294"/>
            <a:ext cx="14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…</a:t>
            </a:r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4D62EF05-225B-DA42-A8BA-F3EDE26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1" y="3763004"/>
            <a:ext cx="1417089" cy="396042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9B2A86AB-283D-14D6-5C4D-2842A46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0" y="4327483"/>
            <a:ext cx="1417089" cy="396042"/>
          </a:xfrm>
          <a:prstGeom prst="rect">
            <a:avLst/>
          </a:prstGeom>
        </p:spPr>
      </p:pic>
      <p:pic>
        <p:nvPicPr>
          <p:cNvPr id="32" name="Bilde 31">
            <a:extLst>
              <a:ext uri="{FF2B5EF4-FFF2-40B4-BE49-F238E27FC236}">
                <a16:creationId xmlns:a16="http://schemas.microsoft.com/office/drawing/2014/main" id="{9FB74491-7C6E-A765-4E83-7112AD0B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8" y="5864536"/>
            <a:ext cx="1417089" cy="396042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F9B9CA67-22B5-4499-0721-074991BC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9" y="4836547"/>
            <a:ext cx="1417089" cy="396042"/>
          </a:xfrm>
          <a:prstGeom prst="rect">
            <a:avLst/>
          </a:prstGeom>
        </p:spPr>
      </p:pic>
      <p:sp>
        <p:nvSpPr>
          <p:cNvPr id="34" name="Rektangel 33">
            <a:extLst>
              <a:ext uri="{FF2B5EF4-FFF2-40B4-BE49-F238E27FC236}">
                <a16:creationId xmlns:a16="http://schemas.microsoft.com/office/drawing/2014/main" id="{4FD35EA8-8EE3-FB5D-1536-7574AAB0DD79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milefjes 34">
            <a:extLst>
              <a:ext uri="{FF2B5EF4-FFF2-40B4-BE49-F238E27FC236}">
                <a16:creationId xmlns:a16="http://schemas.microsoft.com/office/drawing/2014/main" id="{1B6239CF-A492-1287-CF3C-56B4E19C3290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ABDFE0F-5DCD-5C42-FE5C-BEB45EE7E91E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7" name="Smilefjes 6">
            <a:extLst>
              <a:ext uri="{FF2B5EF4-FFF2-40B4-BE49-F238E27FC236}">
                <a16:creationId xmlns:a16="http://schemas.microsoft.com/office/drawing/2014/main" id="{27EB63E6-5971-CA5C-BC48-B96A0FFB8B3F}"/>
              </a:ext>
            </a:extLst>
          </p:cNvPr>
          <p:cNvSpPr/>
          <p:nvPr/>
        </p:nvSpPr>
        <p:spPr>
          <a:xfrm>
            <a:off x="6549848" y="3709863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milefjes 8">
            <a:extLst>
              <a:ext uri="{FF2B5EF4-FFF2-40B4-BE49-F238E27FC236}">
                <a16:creationId xmlns:a16="http://schemas.microsoft.com/office/drawing/2014/main" id="{C21C6563-C1A0-8D19-650F-2C5A9E63C83B}"/>
              </a:ext>
            </a:extLst>
          </p:cNvPr>
          <p:cNvSpPr/>
          <p:nvPr/>
        </p:nvSpPr>
        <p:spPr>
          <a:xfrm>
            <a:off x="6549848" y="4729912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milefjes 11">
            <a:extLst>
              <a:ext uri="{FF2B5EF4-FFF2-40B4-BE49-F238E27FC236}">
                <a16:creationId xmlns:a16="http://schemas.microsoft.com/office/drawing/2014/main" id="{2FE54320-0FCD-EFA2-B3BC-CEC50CD6B943}"/>
              </a:ext>
            </a:extLst>
          </p:cNvPr>
          <p:cNvSpPr/>
          <p:nvPr/>
        </p:nvSpPr>
        <p:spPr>
          <a:xfrm>
            <a:off x="6554343" y="5647539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41471ED-2A33-A1D9-B43E-9EACE4CDB89D}"/>
              </a:ext>
            </a:extLst>
          </p:cNvPr>
          <p:cNvSpPr txBox="1"/>
          <p:nvPr/>
        </p:nvSpPr>
        <p:spPr>
          <a:xfrm>
            <a:off x="6549846" y="3367249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a-f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4EC2EF9-2726-6BEC-0C18-2752F912A98B}"/>
              </a:ext>
            </a:extLst>
          </p:cNvPr>
          <p:cNvSpPr txBox="1"/>
          <p:nvPr/>
        </p:nvSpPr>
        <p:spPr>
          <a:xfrm>
            <a:off x="6549846" y="4416128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g-p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AE93E90-2818-1231-DA61-7CA0AFF112F9}"/>
              </a:ext>
            </a:extLst>
          </p:cNvPr>
          <p:cNvSpPr txBox="1"/>
          <p:nvPr/>
        </p:nvSpPr>
        <p:spPr>
          <a:xfrm>
            <a:off x="6546235" y="5340191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q-z</a:t>
            </a:r>
          </a:p>
        </p:txBody>
      </p:sp>
    </p:spTree>
    <p:extLst>
      <p:ext uri="{BB962C8B-B14F-4D97-AF65-F5344CB8AC3E}">
        <p14:creationId xmlns:p14="http://schemas.microsoft.com/office/powerpoint/2010/main" val="2313229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inverter sorts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their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alphabetically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7" name="Smilefjes 6">
            <a:extLst>
              <a:ext uri="{FF2B5EF4-FFF2-40B4-BE49-F238E27FC236}">
                <a16:creationId xmlns:a16="http://schemas.microsoft.com/office/drawing/2014/main" id="{27EB63E6-5971-CA5C-BC48-B96A0FFB8B3F}"/>
              </a:ext>
            </a:extLst>
          </p:cNvPr>
          <p:cNvSpPr/>
          <p:nvPr/>
        </p:nvSpPr>
        <p:spPr>
          <a:xfrm>
            <a:off x="3663801" y="3785170"/>
            <a:ext cx="2417088" cy="968463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41471ED-2A33-A1D9-B43E-9EACE4CDB89D}"/>
              </a:ext>
            </a:extLst>
          </p:cNvPr>
          <p:cNvSpPr txBox="1"/>
          <p:nvPr/>
        </p:nvSpPr>
        <p:spPr>
          <a:xfrm>
            <a:off x="4205264" y="3465568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g-p</a:t>
            </a:r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03EBAA80-C0AF-A470-E488-1FD925F3F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8" r="35728"/>
          <a:stretch/>
        </p:blipFill>
        <p:spPr>
          <a:xfrm>
            <a:off x="1659307" y="2822262"/>
            <a:ext cx="1334788" cy="1089974"/>
          </a:xfrm>
          <a:prstGeom prst="rect">
            <a:avLst/>
          </a:prstGeom>
        </p:spPr>
      </p:pic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A9BB2D00-BD09-EB54-EF01-F4BD75255C54}"/>
              </a:ext>
            </a:extLst>
          </p:cNvPr>
          <p:cNvSpPr/>
          <p:nvPr/>
        </p:nvSpPr>
        <p:spPr>
          <a:xfrm>
            <a:off x="1481327" y="4085162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Informatics, 0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A6D97754-890B-9736-3ABE-11909ADA5F6C}"/>
              </a:ext>
            </a:extLst>
          </p:cNvPr>
          <p:cNvSpPr/>
          <p:nvPr/>
        </p:nvSpPr>
        <p:spPr>
          <a:xfrm>
            <a:off x="1481327" y="4540393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0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2EDCBA55-E7E1-4D13-A9B2-95AF675CC2DA}"/>
              </a:ext>
            </a:extLst>
          </p:cNvPr>
          <p:cNvSpPr/>
          <p:nvPr/>
        </p:nvSpPr>
        <p:spPr>
          <a:xfrm>
            <a:off x="1481327" y="5043810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Group, 1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DC7321B7-5A47-62E4-8753-B7F96C8B6A86}"/>
              </a:ext>
            </a:extLst>
          </p:cNvPr>
          <p:cNvSpPr/>
          <p:nvPr/>
        </p:nvSpPr>
        <p:spPr>
          <a:xfrm>
            <a:off x="1481327" y="5547226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1</a:t>
            </a:r>
          </a:p>
        </p:txBody>
      </p:sp>
      <p:pic>
        <p:nvPicPr>
          <p:cNvPr id="37" name="Bilde 36">
            <a:extLst>
              <a:ext uri="{FF2B5EF4-FFF2-40B4-BE49-F238E27FC236}">
                <a16:creationId xmlns:a16="http://schemas.microsoft.com/office/drawing/2014/main" id="{9DFFAC3A-46C2-0293-D417-887AB63B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8" r="35728"/>
          <a:stretch/>
        </p:blipFill>
        <p:spPr>
          <a:xfrm>
            <a:off x="6697604" y="2822262"/>
            <a:ext cx="1334788" cy="1089974"/>
          </a:xfrm>
          <a:prstGeom prst="rect">
            <a:avLst/>
          </a:prstGeom>
        </p:spPr>
      </p:pic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CEB1A454-095B-2110-422C-DE274FC27C55}"/>
              </a:ext>
            </a:extLst>
          </p:cNvPr>
          <p:cNvSpPr/>
          <p:nvPr/>
        </p:nvSpPr>
        <p:spPr>
          <a:xfrm>
            <a:off x="6493128" y="4546338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Informatics, 0</a:t>
            </a:r>
          </a:p>
        </p:txBody>
      </p:sp>
      <p:sp>
        <p:nvSpPr>
          <p:cNvPr id="39" name="Rektangel: avrundede hjørner 38">
            <a:extLst>
              <a:ext uri="{FF2B5EF4-FFF2-40B4-BE49-F238E27FC236}">
                <a16:creationId xmlns:a16="http://schemas.microsoft.com/office/drawing/2014/main" id="{8FF1D365-8563-7C75-FC71-CFA797DB6AA5}"/>
              </a:ext>
            </a:extLst>
          </p:cNvPr>
          <p:cNvSpPr/>
          <p:nvPr/>
        </p:nvSpPr>
        <p:spPr>
          <a:xfrm>
            <a:off x="6493127" y="5029719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0</a:t>
            </a:r>
          </a:p>
        </p:txBody>
      </p:sp>
      <p:sp>
        <p:nvSpPr>
          <p:cNvPr id="40" name="Rektangel: avrundede hjørner 39">
            <a:extLst>
              <a:ext uri="{FF2B5EF4-FFF2-40B4-BE49-F238E27FC236}">
                <a16:creationId xmlns:a16="http://schemas.microsoft.com/office/drawing/2014/main" id="{A3BB3A44-B358-89C3-8CB2-FCFFD680AC94}"/>
              </a:ext>
            </a:extLst>
          </p:cNvPr>
          <p:cNvSpPr/>
          <p:nvPr/>
        </p:nvSpPr>
        <p:spPr>
          <a:xfrm>
            <a:off x="6493128" y="4085162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Group, 1</a:t>
            </a:r>
          </a:p>
        </p:txBody>
      </p:sp>
      <p:sp>
        <p:nvSpPr>
          <p:cNvPr id="41" name="Rektangel: avrundede hjørner 40">
            <a:extLst>
              <a:ext uri="{FF2B5EF4-FFF2-40B4-BE49-F238E27FC236}">
                <a16:creationId xmlns:a16="http://schemas.microsoft.com/office/drawing/2014/main" id="{F5A555EB-23E7-C9B1-CECE-6A4B0EB111B6}"/>
              </a:ext>
            </a:extLst>
          </p:cNvPr>
          <p:cNvSpPr/>
          <p:nvPr/>
        </p:nvSpPr>
        <p:spPr>
          <a:xfrm>
            <a:off x="6493126" y="5517106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1</a:t>
            </a:r>
          </a:p>
        </p:txBody>
      </p:sp>
    </p:spTree>
    <p:extLst>
      <p:ext uri="{BB962C8B-B14F-4D97-AF65-F5344CB8AC3E}">
        <p14:creationId xmlns:p14="http://schemas.microsoft.com/office/powerpoint/2010/main" val="3874309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...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merges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existing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inverted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their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partition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7" name="Smilefjes 6">
            <a:extLst>
              <a:ext uri="{FF2B5EF4-FFF2-40B4-BE49-F238E27FC236}">
                <a16:creationId xmlns:a16="http://schemas.microsoft.com/office/drawing/2014/main" id="{27EB63E6-5971-CA5C-BC48-B96A0FFB8B3F}"/>
              </a:ext>
            </a:extLst>
          </p:cNvPr>
          <p:cNvSpPr/>
          <p:nvPr/>
        </p:nvSpPr>
        <p:spPr>
          <a:xfrm>
            <a:off x="1016294" y="3732008"/>
            <a:ext cx="2417088" cy="968463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41471ED-2A33-A1D9-B43E-9EACE4CDB89D}"/>
              </a:ext>
            </a:extLst>
          </p:cNvPr>
          <p:cNvSpPr txBox="1"/>
          <p:nvPr/>
        </p:nvSpPr>
        <p:spPr>
          <a:xfrm>
            <a:off x="1557757" y="3412406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g-p</a:t>
            </a:r>
          </a:p>
        </p:txBody>
      </p:sp>
      <p:pic>
        <p:nvPicPr>
          <p:cNvPr id="37" name="Bilde 36">
            <a:extLst>
              <a:ext uri="{FF2B5EF4-FFF2-40B4-BE49-F238E27FC236}">
                <a16:creationId xmlns:a16="http://schemas.microsoft.com/office/drawing/2014/main" id="{9DFFAC3A-46C2-0293-D417-887AB63B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8" r="35728"/>
          <a:stretch/>
        </p:blipFill>
        <p:spPr>
          <a:xfrm>
            <a:off x="4050097" y="2769100"/>
            <a:ext cx="1334788" cy="1089974"/>
          </a:xfrm>
          <a:prstGeom prst="rect">
            <a:avLst/>
          </a:prstGeom>
        </p:spPr>
      </p:pic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CEB1A454-095B-2110-422C-DE274FC27C55}"/>
              </a:ext>
            </a:extLst>
          </p:cNvPr>
          <p:cNvSpPr/>
          <p:nvPr/>
        </p:nvSpPr>
        <p:spPr>
          <a:xfrm>
            <a:off x="3845621" y="4493176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Informatics, 0</a:t>
            </a:r>
          </a:p>
        </p:txBody>
      </p:sp>
      <p:sp>
        <p:nvSpPr>
          <p:cNvPr id="39" name="Rektangel: avrundede hjørner 38">
            <a:extLst>
              <a:ext uri="{FF2B5EF4-FFF2-40B4-BE49-F238E27FC236}">
                <a16:creationId xmlns:a16="http://schemas.microsoft.com/office/drawing/2014/main" id="{8FF1D365-8563-7C75-FC71-CFA797DB6AA5}"/>
              </a:ext>
            </a:extLst>
          </p:cNvPr>
          <p:cNvSpPr/>
          <p:nvPr/>
        </p:nvSpPr>
        <p:spPr>
          <a:xfrm>
            <a:off x="3845620" y="4976557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0</a:t>
            </a:r>
          </a:p>
        </p:txBody>
      </p:sp>
      <p:sp>
        <p:nvSpPr>
          <p:cNvPr id="40" name="Rektangel: avrundede hjørner 39">
            <a:extLst>
              <a:ext uri="{FF2B5EF4-FFF2-40B4-BE49-F238E27FC236}">
                <a16:creationId xmlns:a16="http://schemas.microsoft.com/office/drawing/2014/main" id="{A3BB3A44-B358-89C3-8CB2-FCFFD680AC94}"/>
              </a:ext>
            </a:extLst>
          </p:cNvPr>
          <p:cNvSpPr/>
          <p:nvPr/>
        </p:nvSpPr>
        <p:spPr>
          <a:xfrm>
            <a:off x="3845621" y="4032000"/>
            <a:ext cx="1743739" cy="3684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Group, 1</a:t>
            </a:r>
          </a:p>
        </p:txBody>
      </p:sp>
      <p:sp>
        <p:nvSpPr>
          <p:cNvPr id="41" name="Rektangel: avrundede hjørner 40">
            <a:extLst>
              <a:ext uri="{FF2B5EF4-FFF2-40B4-BE49-F238E27FC236}">
                <a16:creationId xmlns:a16="http://schemas.microsoft.com/office/drawing/2014/main" id="{F5A555EB-23E7-C9B1-CECE-6A4B0EB111B6}"/>
              </a:ext>
            </a:extLst>
          </p:cNvPr>
          <p:cNvSpPr/>
          <p:nvPr/>
        </p:nvSpPr>
        <p:spPr>
          <a:xfrm>
            <a:off x="3845619" y="5463944"/>
            <a:ext cx="1743739" cy="3684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is, 1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2BE6742-F799-4880-78F7-605F444B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620" y="3429000"/>
            <a:ext cx="1743738" cy="1797118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9341958F-1D93-DF7F-46FC-6D962E047F3D}"/>
              </a:ext>
            </a:extLst>
          </p:cNvPr>
          <p:cNvSpPr txBox="1"/>
          <p:nvPr/>
        </p:nvSpPr>
        <p:spPr>
          <a:xfrm>
            <a:off x="6602642" y="4064617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869265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everyone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is happy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990100-FF3C-92C2-32C6-5E1AE698A8CB}"/>
              </a:ext>
            </a:extLst>
          </p:cNvPr>
          <p:cNvSpPr/>
          <p:nvPr/>
        </p:nvSpPr>
        <p:spPr>
          <a:xfrm>
            <a:off x="838201" y="381126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AE2D6E-326B-33AA-DD9F-8674EE0743E8}"/>
              </a:ext>
            </a:extLst>
          </p:cNvPr>
          <p:cNvSpPr/>
          <p:nvPr/>
        </p:nvSpPr>
        <p:spPr>
          <a:xfrm>
            <a:off x="838200" y="444263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DD9198-3BD1-12B5-A6A6-23C6CC050135}"/>
              </a:ext>
            </a:extLst>
          </p:cNvPr>
          <p:cNvSpPr/>
          <p:nvPr/>
        </p:nvSpPr>
        <p:spPr>
          <a:xfrm>
            <a:off x="838200" y="5766151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milefjes 9">
            <a:extLst>
              <a:ext uri="{FF2B5EF4-FFF2-40B4-BE49-F238E27FC236}">
                <a16:creationId xmlns:a16="http://schemas.microsoft.com/office/drawing/2014/main" id="{E0D4C547-12EC-74A9-50F9-489E6402E091}"/>
              </a:ext>
            </a:extLst>
          </p:cNvPr>
          <p:cNvSpPr/>
          <p:nvPr/>
        </p:nvSpPr>
        <p:spPr>
          <a:xfrm>
            <a:off x="2549481" y="3760753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milefjes 10">
            <a:extLst>
              <a:ext uri="{FF2B5EF4-FFF2-40B4-BE49-F238E27FC236}">
                <a16:creationId xmlns:a16="http://schemas.microsoft.com/office/drawing/2014/main" id="{44D9268B-1B9A-9628-99CE-5F2E3AE21C77}"/>
              </a:ext>
            </a:extLst>
          </p:cNvPr>
          <p:cNvSpPr/>
          <p:nvPr/>
        </p:nvSpPr>
        <p:spPr>
          <a:xfrm>
            <a:off x="2549481" y="4397488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Smilefjes 12">
            <a:extLst>
              <a:ext uri="{FF2B5EF4-FFF2-40B4-BE49-F238E27FC236}">
                <a16:creationId xmlns:a16="http://schemas.microsoft.com/office/drawing/2014/main" id="{96104F6F-FBD5-E615-AC73-5240C6DDFB47}"/>
              </a:ext>
            </a:extLst>
          </p:cNvPr>
          <p:cNvSpPr/>
          <p:nvPr/>
        </p:nvSpPr>
        <p:spPr>
          <a:xfrm>
            <a:off x="2508921" y="5725975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ACCE619-4D66-F9FD-C327-FD13DACBF6BD}"/>
              </a:ext>
            </a:extLst>
          </p:cNvPr>
          <p:cNvSpPr txBox="1"/>
          <p:nvPr/>
        </p:nvSpPr>
        <p:spPr>
          <a:xfrm>
            <a:off x="2059583" y="37947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4A59D96-C88B-B6D7-766A-CE10C07FBEB1}"/>
              </a:ext>
            </a:extLst>
          </p:cNvPr>
          <p:cNvSpPr txBox="1"/>
          <p:nvPr/>
        </p:nvSpPr>
        <p:spPr>
          <a:xfrm>
            <a:off x="2060945" y="445056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B1A2768F-C65F-65F6-F659-08067362C12A}"/>
              </a:ext>
            </a:extLst>
          </p:cNvPr>
          <p:cNvSpPr txBox="1"/>
          <p:nvPr/>
        </p:nvSpPr>
        <p:spPr>
          <a:xfrm>
            <a:off x="2059583" y="576344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E9A19FC-F702-68D0-04C5-719146F6EEC5}"/>
              </a:ext>
            </a:extLst>
          </p:cNvPr>
          <p:cNvSpPr txBox="1"/>
          <p:nvPr/>
        </p:nvSpPr>
        <p:spPr>
          <a:xfrm>
            <a:off x="4331288" y="5302294"/>
            <a:ext cx="14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…</a:t>
            </a:r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4D62EF05-225B-DA42-A8BA-F3EDE26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1" y="3763004"/>
            <a:ext cx="1417089" cy="396042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9B2A86AB-283D-14D6-5C4D-2842A46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90" y="4327483"/>
            <a:ext cx="1417089" cy="396042"/>
          </a:xfrm>
          <a:prstGeom prst="rect">
            <a:avLst/>
          </a:prstGeom>
        </p:spPr>
      </p:pic>
      <p:pic>
        <p:nvPicPr>
          <p:cNvPr id="32" name="Bilde 31">
            <a:extLst>
              <a:ext uri="{FF2B5EF4-FFF2-40B4-BE49-F238E27FC236}">
                <a16:creationId xmlns:a16="http://schemas.microsoft.com/office/drawing/2014/main" id="{9FB74491-7C6E-A765-4E83-7112AD0B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8" y="5864536"/>
            <a:ext cx="1417089" cy="396042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F9B9CA67-22B5-4499-0721-074991BC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89" y="4836547"/>
            <a:ext cx="1417089" cy="396042"/>
          </a:xfrm>
          <a:prstGeom prst="rect">
            <a:avLst/>
          </a:prstGeom>
        </p:spPr>
      </p:pic>
      <p:sp>
        <p:nvSpPr>
          <p:cNvPr id="34" name="Rektangel 33">
            <a:extLst>
              <a:ext uri="{FF2B5EF4-FFF2-40B4-BE49-F238E27FC236}">
                <a16:creationId xmlns:a16="http://schemas.microsoft.com/office/drawing/2014/main" id="{4FD35EA8-8EE3-FB5D-1536-7574AAB0DD79}"/>
              </a:ext>
            </a:extLst>
          </p:cNvPr>
          <p:cNvSpPr/>
          <p:nvPr/>
        </p:nvSpPr>
        <p:spPr>
          <a:xfrm>
            <a:off x="838200" y="5094606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milefjes 34">
            <a:extLst>
              <a:ext uri="{FF2B5EF4-FFF2-40B4-BE49-F238E27FC236}">
                <a16:creationId xmlns:a16="http://schemas.microsoft.com/office/drawing/2014/main" id="{1B6239CF-A492-1287-CF3C-56B4E19C3290}"/>
              </a:ext>
            </a:extLst>
          </p:cNvPr>
          <p:cNvSpPr/>
          <p:nvPr/>
        </p:nvSpPr>
        <p:spPr>
          <a:xfrm>
            <a:off x="2549481" y="5049457"/>
            <a:ext cx="1334161" cy="56926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ABDFE0F-5DCD-5C42-FE5C-BEB45EE7E91E}"/>
              </a:ext>
            </a:extLst>
          </p:cNvPr>
          <p:cNvSpPr txBox="1"/>
          <p:nvPr/>
        </p:nvSpPr>
        <p:spPr>
          <a:xfrm>
            <a:off x="2060945" y="5102530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…</a:t>
            </a:r>
          </a:p>
        </p:txBody>
      </p:sp>
      <p:sp>
        <p:nvSpPr>
          <p:cNvPr id="7" name="Smilefjes 6">
            <a:extLst>
              <a:ext uri="{FF2B5EF4-FFF2-40B4-BE49-F238E27FC236}">
                <a16:creationId xmlns:a16="http://schemas.microsoft.com/office/drawing/2014/main" id="{27EB63E6-5971-CA5C-BC48-B96A0FFB8B3F}"/>
              </a:ext>
            </a:extLst>
          </p:cNvPr>
          <p:cNvSpPr/>
          <p:nvPr/>
        </p:nvSpPr>
        <p:spPr>
          <a:xfrm>
            <a:off x="6549848" y="3709863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milefjes 8">
            <a:extLst>
              <a:ext uri="{FF2B5EF4-FFF2-40B4-BE49-F238E27FC236}">
                <a16:creationId xmlns:a16="http://schemas.microsoft.com/office/drawing/2014/main" id="{C21C6563-C1A0-8D19-650F-2C5A9E63C83B}"/>
              </a:ext>
            </a:extLst>
          </p:cNvPr>
          <p:cNvSpPr/>
          <p:nvPr/>
        </p:nvSpPr>
        <p:spPr>
          <a:xfrm>
            <a:off x="6549848" y="4729912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milefjes 11">
            <a:extLst>
              <a:ext uri="{FF2B5EF4-FFF2-40B4-BE49-F238E27FC236}">
                <a16:creationId xmlns:a16="http://schemas.microsoft.com/office/drawing/2014/main" id="{2FE54320-0FCD-EFA2-B3BC-CEC50CD6B943}"/>
              </a:ext>
            </a:extLst>
          </p:cNvPr>
          <p:cNvSpPr/>
          <p:nvPr/>
        </p:nvSpPr>
        <p:spPr>
          <a:xfrm>
            <a:off x="6554343" y="5647539"/>
            <a:ext cx="1334161" cy="569267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41471ED-2A33-A1D9-B43E-9EACE4CDB89D}"/>
              </a:ext>
            </a:extLst>
          </p:cNvPr>
          <p:cNvSpPr txBox="1"/>
          <p:nvPr/>
        </p:nvSpPr>
        <p:spPr>
          <a:xfrm>
            <a:off x="6549846" y="3367249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a-f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4EC2EF9-2726-6BEC-0C18-2752F912A98B}"/>
              </a:ext>
            </a:extLst>
          </p:cNvPr>
          <p:cNvSpPr txBox="1"/>
          <p:nvPr/>
        </p:nvSpPr>
        <p:spPr>
          <a:xfrm>
            <a:off x="6549846" y="4416128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g-p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AE93E90-2818-1231-DA61-7CA0AFF112F9}"/>
              </a:ext>
            </a:extLst>
          </p:cNvPr>
          <p:cNvSpPr txBox="1"/>
          <p:nvPr/>
        </p:nvSpPr>
        <p:spPr>
          <a:xfrm>
            <a:off x="6546235" y="5340191"/>
            <a:ext cx="133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q-z</a:t>
            </a:r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7599247E-39E9-E4B0-9D72-EB8D9FE0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305" y="3505709"/>
            <a:ext cx="756683" cy="821774"/>
          </a:xfrm>
          <a:prstGeom prst="rect">
            <a:avLst/>
          </a:prstGeom>
        </p:spPr>
      </p:pic>
      <p:pic>
        <p:nvPicPr>
          <p:cNvPr id="22" name="Bilde 21">
            <a:extLst>
              <a:ext uri="{FF2B5EF4-FFF2-40B4-BE49-F238E27FC236}">
                <a16:creationId xmlns:a16="http://schemas.microsoft.com/office/drawing/2014/main" id="{A690EA20-CABA-9705-A872-352E69944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50" y="4597904"/>
            <a:ext cx="698238" cy="736186"/>
          </a:xfrm>
          <a:prstGeom prst="rect">
            <a:avLst/>
          </a:prstGeom>
        </p:spPr>
      </p:pic>
      <p:pic>
        <p:nvPicPr>
          <p:cNvPr id="24" name="Bilde 23">
            <a:extLst>
              <a:ext uri="{FF2B5EF4-FFF2-40B4-BE49-F238E27FC236}">
                <a16:creationId xmlns:a16="http://schemas.microsoft.com/office/drawing/2014/main" id="{D2CFBF60-4748-7ADF-0FDE-67421AD2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484" y="5580035"/>
            <a:ext cx="698625" cy="736186"/>
          </a:xfrm>
          <a:prstGeom prst="rect">
            <a:avLst/>
          </a:prstGeom>
        </p:spPr>
      </p:pic>
      <p:sp>
        <p:nvSpPr>
          <p:cNvPr id="25" name="Smilefjes 24">
            <a:extLst>
              <a:ext uri="{FF2B5EF4-FFF2-40B4-BE49-F238E27FC236}">
                <a16:creationId xmlns:a16="http://schemas.microsoft.com/office/drawing/2014/main" id="{329243E7-120F-5908-50CB-B392B71451DB}"/>
              </a:ext>
            </a:extLst>
          </p:cNvPr>
          <p:cNvSpPr/>
          <p:nvPr/>
        </p:nvSpPr>
        <p:spPr>
          <a:xfrm>
            <a:off x="4582633" y="2566441"/>
            <a:ext cx="914400" cy="86215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628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Distributed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pic>
        <p:nvPicPr>
          <p:cNvPr id="21" name="Plassholder for innhold 20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6E69268A-74A9-C2F6-649B-E5429FD25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1" y="1825625"/>
            <a:ext cx="8378537" cy="4846638"/>
          </a:xfrm>
        </p:spPr>
      </p:pic>
    </p:spTree>
    <p:extLst>
      <p:ext uri="{BB962C8B-B14F-4D97-AF65-F5344CB8AC3E}">
        <p14:creationId xmlns:p14="http://schemas.microsoft.com/office/powerpoint/2010/main" val="3488644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36FC-F188-8DE0-F542-EC4944C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Lecture</a:t>
            </a:r>
            <a:r>
              <a:rPr lang="nb-NO" dirty="0">
                <a:solidFill>
                  <a:srgbClr val="484B6A"/>
                </a:solidFill>
                <a:latin typeface="Oswald" panose="00000500000000000000" pitchFamily="2" charset="0"/>
              </a:rPr>
              <a:t> 20.09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A481-DE5C-B050-A1AB-9D1964722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0602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Heap’s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law</a:t>
            </a:r>
            <a:endParaRPr lang="nb-NO" sz="6000" dirty="0">
              <a:solidFill>
                <a:srgbClr val="484B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</p:spPr>
            <p:txBody>
              <a:bodyPr>
                <a:normAutofit/>
              </a:bodyPr>
              <a:lstStyle/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How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many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distinct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letters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are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there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in a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corpus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?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Apparently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:</a:t>
                </a: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marL="0" indent="0" algn="ctr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000" b="0" i="0" dirty="0" smtClean="0">
                          <a:solidFill>
                            <a:srgbClr val="484B6A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nb-NO" sz="5000" b="0" i="0" dirty="0" smtClean="0">
                          <a:solidFill>
                            <a:srgbClr val="484B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5000" i="1" dirty="0" smtClean="0">
                              <a:solidFill>
                                <a:srgbClr val="484B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5000" b="0" i="1" dirty="0" smtClean="0">
                              <a:solidFill>
                                <a:srgbClr val="484B6A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  <m:sup>
                          <m:r>
                            <a:rPr lang="nb-NO" sz="5000" b="0" i="1" dirty="0" smtClean="0">
                              <a:solidFill>
                                <a:srgbClr val="484B6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nb-NO" sz="50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b="1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M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=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Vocabulary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,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number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of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distinct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terms in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corpus</a:t>
                </a: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b="1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T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= Total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number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of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tokens in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corpus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,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including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4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duplicates</a:t>
                </a:r>
                <a:endParaRPr lang="nb-NO" sz="24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30 &lt;= </a:t>
                </a:r>
                <a:r>
                  <a:rPr lang="nb-NO" sz="2400" b="1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k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&lt;= 100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0.4 &lt;= </a:t>
                </a:r>
                <a:r>
                  <a:rPr lang="nb-NO" sz="2400" b="1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b</a:t>
                </a:r>
                <a:r>
                  <a:rPr lang="nb-NO" sz="24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&lt;= 0.6</a:t>
                </a:r>
                <a:endParaRPr lang="nb-NO" sz="20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  <a:blipFill>
                <a:blip r:embed="rId2"/>
                <a:stretch>
                  <a:fillRect l="-812" t="-175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21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Heap’s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law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</p:spPr>
            <p:txBody>
              <a:bodyPr>
                <a:normAutofit/>
              </a:bodyPr>
              <a:lstStyle/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k = 30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b = 0.6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T = 1 000 000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nb-NO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fontAlgn="base"/>
                <a14:m>
                  <m:oMath xmlns:m="http://schemas.openxmlformats.org/officeDocument/2006/math">
                    <m:sSup>
                      <m:sSupPr>
                        <m:ctrlPr>
                          <a:rPr lang="nb-NO" sz="280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b-NO" sz="2800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nb-NO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=30∗1 000 000</m:t>
                        </m:r>
                      </m:e>
                      <m:sup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sup>
                    </m:sSup>
                  </m:oMath>
                </a14:m>
                <a:endParaRPr lang="nb-NO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fontAlgn="base"/>
                <a14:m>
                  <m:oMath xmlns:m="http://schemas.openxmlformats.org/officeDocument/2006/math">
                    <m:sSup>
                      <m:sSupPr>
                        <m:ctrlPr>
                          <a:rPr lang="nb-NO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=30∗3981</m:t>
                        </m:r>
                      </m:e>
                      <m:sup/>
                    </m:sSup>
                  </m:oMath>
                </a14:m>
                <a:endParaRPr lang="nb-NO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fontAlgn="base"/>
                <a14:m>
                  <m:oMath xmlns:m="http://schemas.openxmlformats.org/officeDocument/2006/math">
                    <m:sSup>
                      <m:sSupPr>
                        <m:ctrlPr>
                          <a:rPr lang="nb-NO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nb-NO" b="0" i="1" dirty="0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=119 432</m:t>
                        </m:r>
                      </m:e>
                      <m:sup/>
                    </m:sSup>
                  </m:oMath>
                </a14:m>
                <a:endParaRPr lang="nb-NO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7319"/>
              </a:xfrm>
              <a:blipFill>
                <a:blip r:embed="rId2"/>
                <a:stretch>
                  <a:fillRect l="-1043" t="-213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7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The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point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of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Heap’s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law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Heap’s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law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suggests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that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vocabulary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growth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slows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as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size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increases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T = 1 000 000		M = 119 432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T = 2 000 000		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increases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by 61 593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T = 3 000 000		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increases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by 49 858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T = 4 000 000		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increases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by 43 498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T = 5 000 000		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increases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by 39 308</a:t>
            </a:r>
          </a:p>
        </p:txBody>
      </p:sp>
    </p:spTree>
    <p:extLst>
      <p:ext uri="{BB962C8B-B14F-4D97-AF65-F5344CB8AC3E}">
        <p14:creationId xmlns:p14="http://schemas.microsoft.com/office/powerpoint/2010/main" val="2591560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Zipf’s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law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Shows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distribution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terms in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Crazy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scary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formula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slides and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book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 err="1">
                <a:solidFill>
                  <a:srgbClr val="484B6A"/>
                </a:solidFill>
                <a:latin typeface="Work Sans" panose="020F0502020204030204" pitchFamily="2" charset="0"/>
              </a:rPr>
              <a:t>Basically</a:t>
            </a:r>
            <a:endParaRPr lang="nb-NO" sz="36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second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most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frequent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half as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often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most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frequent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endParaRPr lang="nb-NO" sz="36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3 most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frequent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terms in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X"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yes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hello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.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100 times,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yes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50 times, and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hello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 33 times</a:t>
            </a:r>
          </a:p>
        </p:txBody>
      </p:sp>
    </p:spTree>
    <p:extLst>
      <p:ext uri="{BB962C8B-B14F-4D97-AF65-F5344CB8AC3E}">
        <p14:creationId xmlns:p14="http://schemas.microsoft.com/office/powerpoint/2010/main" val="278803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N-gram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overlap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query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other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tri-gram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«november»:</a:t>
            </a:r>
          </a:p>
          <a:p>
            <a:pPr marL="0" indent="0" algn="ctr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nov,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ber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tri-gram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«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december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»:</a:t>
            </a:r>
          </a:p>
          <a:p>
            <a:pPr marL="0" indent="0" algn="ctr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, ber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00B050"/>
                </a:solidFill>
                <a:latin typeface="Work Sans" panose="020F0502020204030204" pitchFamily="2" charset="0"/>
              </a:rPr>
              <a:t>Yes</a:t>
            </a:r>
            <a:r>
              <a:rPr lang="nb-NO" sz="2400" b="1" dirty="0">
                <a:solidFill>
                  <a:srgbClr val="00B050"/>
                </a:solidFill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and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occur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both</a:t>
            </a:r>
            <a:endParaRPr lang="nb-NO" sz="2400" dirty="0"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11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Dictionary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compression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Search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starts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dictionary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Want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keep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much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possible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memory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>
              <a:buNone/>
            </a:pPr>
            <a:r>
              <a:rPr lang="nb-NO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term: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term: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cant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dirty="0">
                <a:solidFill>
                  <a:srgbClr val="D33682"/>
                </a:solidFill>
                <a:latin typeface="Consolas" panose="020B0609020204030204" pitchFamily="49" charset="0"/>
              </a:rPr>
              <a:t>82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endParaRPr lang="nb-NO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dirty="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  <a:endParaRPr lang="nb-NO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Sooo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tempting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compress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1851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Dictionary-as-a-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string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dictstring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Icantwaittohearwhatthisweeksbookis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fontAlgn="base">
              <a:buNone/>
            </a:pPr>
            <a:endParaRPr lang="nb-NO" sz="24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nb-NO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nb-NO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nb-NO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_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endParaRPr lang="nb-NO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378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Dictionary-as-a-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string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1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with</a:t>
            </a:r>
            <a:r>
              <a:rPr lang="nb-NO" sz="6000" i="1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1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dictstring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"1I4cant4wait2to4hear4what4this5weeks4book2is"</a:t>
            </a:r>
          </a:p>
          <a:p>
            <a:pPr marL="0" indent="0" fontAlgn="base">
              <a:buNone/>
            </a:pPr>
            <a:endParaRPr lang="nb-NO" sz="24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nb-NO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postinglist</a:t>
            </a:r>
            <a:r>
              <a:rPr lang="nb-NO" sz="2400" dirty="0" err="1">
                <a:solidFill>
                  <a:srgbClr val="657B83"/>
                </a:solidFill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term_pointer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endParaRPr lang="nb-NO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271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dictstring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"8automata8automate9automatic10automation"</a:t>
            </a:r>
          </a:p>
        </p:txBody>
      </p:sp>
    </p:spTree>
    <p:extLst>
      <p:ext uri="{BB962C8B-B14F-4D97-AF65-F5344CB8AC3E}">
        <p14:creationId xmlns:p14="http://schemas.microsoft.com/office/powerpoint/2010/main" val="843597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dictstring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"8automat*a1◊e2◊ic3◊ion"</a:t>
            </a:r>
          </a:p>
        </p:txBody>
      </p:sp>
    </p:spTree>
    <p:extLst>
      <p:ext uri="{BB962C8B-B14F-4D97-AF65-F5344CB8AC3E}">
        <p14:creationId xmlns:p14="http://schemas.microsoft.com/office/powerpoint/2010/main" val="114094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breakdown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ion"</a:t>
            </a:r>
            <a:endParaRPr lang="nb-NO" sz="3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endParaRPr kumimoji="0" lang="nb-NO" sz="30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1. </a:t>
            </a:r>
            <a:r>
              <a:rPr lang="nb-NO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*</a:t>
            </a:r>
            <a:r>
              <a:rPr lang="nb-NO" sz="3000" dirty="0">
                <a:latin typeface="Consolas" panose="020B0609020204030204" pitchFamily="49" charset="0"/>
              </a:rPr>
              <a:t>: 8 </a:t>
            </a:r>
            <a:r>
              <a:rPr lang="nb-NO" sz="3000" dirty="0" err="1">
                <a:latin typeface="Consolas" panose="020B0609020204030204" pitchFamily="49" charset="0"/>
              </a:rPr>
              <a:t>chars</a:t>
            </a:r>
            <a:r>
              <a:rPr lang="nb-NO" sz="3000" dirty="0">
                <a:latin typeface="Consolas" panose="020B0609020204030204" pitchFamily="49" charset="0"/>
              </a:rPr>
              <a:t>, automat is a </a:t>
            </a:r>
            <a:r>
              <a:rPr lang="nb-NO" sz="3000" dirty="0" err="1">
                <a:latin typeface="Consolas" panose="020B0609020204030204" pitchFamily="49" charset="0"/>
              </a:rPr>
              <a:t>prefix</a:t>
            </a:r>
            <a:endParaRPr lang="nb-NO" sz="3000" dirty="0"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endParaRPr kumimoji="0" lang="nb-NO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3. 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char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(e)</a:t>
            </a:r>
            <a:endParaRPr lang="nb-NO" sz="3000" dirty="0"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nb-NO" sz="3000" dirty="0" err="1">
                <a:solidFill>
                  <a:srgbClr val="2AA198"/>
                </a:solidFill>
                <a:latin typeface="Consolas" panose="020B0609020204030204" pitchFamily="49" charset="0"/>
              </a:rPr>
              <a:t>ic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5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(ion)</a:t>
            </a:r>
          </a:p>
        </p:txBody>
      </p:sp>
    </p:spTree>
    <p:extLst>
      <p:ext uri="{BB962C8B-B14F-4D97-AF65-F5344CB8AC3E}">
        <p14:creationId xmlns:p14="http://schemas.microsoft.com/office/powerpoint/2010/main" val="58033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breakdown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 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ion"</a:t>
            </a:r>
            <a:endParaRPr lang="nb-NO" sz="3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endParaRPr kumimoji="0" lang="nb-NO" sz="30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1. </a:t>
            </a:r>
            <a:r>
              <a:rPr lang="nb-NO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*</a:t>
            </a:r>
            <a:r>
              <a:rPr lang="nb-NO" sz="3000" dirty="0">
                <a:latin typeface="Consolas" panose="020B0609020204030204" pitchFamily="49" charset="0"/>
              </a:rPr>
              <a:t>: 8 </a:t>
            </a:r>
            <a:r>
              <a:rPr lang="nb-NO" sz="3000" dirty="0" err="1">
                <a:latin typeface="Consolas" panose="020B0609020204030204" pitchFamily="49" charset="0"/>
              </a:rPr>
              <a:t>chars</a:t>
            </a:r>
            <a:r>
              <a:rPr lang="nb-NO" sz="3000" dirty="0">
                <a:latin typeface="Consolas" panose="020B0609020204030204" pitchFamily="49" charset="0"/>
              </a:rPr>
              <a:t>, automat is a </a:t>
            </a:r>
            <a:r>
              <a:rPr lang="nb-NO" sz="3000" dirty="0" err="1">
                <a:latin typeface="Consolas" panose="020B0609020204030204" pitchFamily="49" charset="0"/>
              </a:rPr>
              <a:t>prefix</a:t>
            </a:r>
            <a:endParaRPr lang="nb-NO" sz="3000" dirty="0"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endParaRPr kumimoji="0" lang="nb-NO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3. 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char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(e)</a:t>
            </a:r>
            <a:endParaRPr lang="nb-NO" sz="3000" dirty="0">
              <a:latin typeface="Consolas" panose="020B0609020204030204" pitchFamily="49" charset="0"/>
            </a:endParaRPr>
          </a:p>
          <a:p>
            <a:pPr marL="0" indent="0" fontAlgn="base">
              <a:buNone/>
              <a:defRPr/>
            </a:pP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nb-NO" sz="3000" dirty="0" err="1">
                <a:solidFill>
                  <a:srgbClr val="2AA198"/>
                </a:solidFill>
                <a:latin typeface="Consolas" panose="020B0609020204030204" pitchFamily="49" charset="0"/>
              </a:rPr>
              <a:t>ic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indent="0" fontAlgn="base">
              <a:buNone/>
              <a:defRPr/>
            </a:pP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5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"</a:t>
            </a:r>
            <a:r>
              <a:rPr kumimoji="0" lang="nb-NO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suffix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incoming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 (ion)</a:t>
            </a:r>
          </a:p>
        </p:txBody>
      </p:sp>
    </p:spTree>
    <p:extLst>
      <p:ext uri="{BB962C8B-B14F-4D97-AF65-F5344CB8AC3E}">
        <p14:creationId xmlns:p14="http://schemas.microsoft.com/office/powerpoint/2010/main" val="732259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breakdown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</a:t>
            </a:r>
          </a:p>
          <a:p>
            <a:pPr marL="0" indent="0" fontAlgn="base">
              <a:buNone/>
              <a:defRPr/>
            </a:pPr>
            <a:b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«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why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no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in front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of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the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first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suffix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?»</a:t>
            </a:r>
          </a:p>
        </p:txBody>
      </p:sp>
    </p:spTree>
    <p:extLst>
      <p:ext uri="{BB962C8B-B14F-4D97-AF65-F5344CB8AC3E}">
        <p14:creationId xmlns:p14="http://schemas.microsoft.com/office/powerpoint/2010/main" val="960166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breakdown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</a:t>
            </a:r>
          </a:p>
          <a:p>
            <a:pPr marL="0" indent="0" fontAlgn="base">
              <a:buNone/>
              <a:defRPr/>
            </a:pPr>
            <a:b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«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why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no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in front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of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the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 first </a:t>
            </a:r>
            <a:r>
              <a:rPr lang="nb-NO" sz="3000" dirty="0" err="1">
                <a:solidFill>
                  <a:srgbClr val="002060"/>
                </a:solidFill>
                <a:latin typeface="Consolas" panose="020B0609020204030204" pitchFamily="49" charset="0"/>
              </a:rPr>
              <a:t>suffix</a:t>
            </a:r>
            <a:r>
              <a:rPr lang="nb-NO" sz="3000" dirty="0">
                <a:solidFill>
                  <a:srgbClr val="002060"/>
                </a:solidFill>
                <a:latin typeface="Consolas" panose="020B0609020204030204" pitchFamily="49" charset="0"/>
              </a:rPr>
              <a:t>?»</a:t>
            </a:r>
          </a:p>
          <a:p>
            <a:pPr marL="0" indent="0" fontAlgn="base">
              <a:buNone/>
              <a:defRPr/>
            </a:pPr>
            <a:endParaRPr kumimoji="0" lang="nb-NO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50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</a:t>
            </a:r>
            <a:endParaRPr lang="nb-NO" sz="5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Just spent 2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</a:t>
            </a:r>
            <a:r>
              <a:rPr kumimoji="0" lang="nb-NO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 For </a:t>
            </a:r>
            <a:r>
              <a:rPr kumimoji="0" lang="nb-NO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nothing</a:t>
            </a:r>
            <a:endParaRPr kumimoji="0" lang="nb-NO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50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4" name="Picture 2" descr="I've Won... But At What Cost? | Know Your Meme">
            <a:extLst>
              <a:ext uri="{FF2B5EF4-FFF2-40B4-BE49-F238E27FC236}">
                <a16:creationId xmlns:a16="http://schemas.microsoft.com/office/drawing/2014/main" id="{1422F2E8-4C11-2C4C-D0D5-DC8DEEB6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11" y="4833256"/>
            <a:ext cx="3239589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Front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with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2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prefixes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automat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ion"</a:t>
            </a:r>
            <a:endParaRPr kumimoji="0" lang="nb-NO" sz="50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kumimoji="0" lang="nb-NO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inter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fr-FR" sz="5000" dirty="0">
                <a:solidFill>
                  <a:srgbClr val="2AA198"/>
                </a:solidFill>
                <a:latin typeface="Consolas" panose="020B0609020204030204" pitchFamily="49" charset="0"/>
              </a:rPr>
              <a:t>n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fr-FR" sz="5000" dirty="0">
                <a:solidFill>
                  <a:srgbClr val="2AA198"/>
                </a:solidFill>
                <a:latin typeface="Consolas" panose="020B0609020204030204" pitchFamily="49" charset="0"/>
              </a:rPr>
              <a:t>nal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fr-FR" sz="5000" dirty="0">
                <a:solidFill>
                  <a:srgbClr val="2AA198"/>
                </a:solidFill>
                <a:latin typeface="Consolas" panose="020B0609020204030204" pitchFamily="49" charset="0"/>
              </a:rPr>
              <a:t>net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◊</a:t>
            </a:r>
            <a:r>
              <a:rPr lang="fr-FR" sz="5000" dirty="0">
                <a:solidFill>
                  <a:srgbClr val="2AA198"/>
                </a:solidFill>
                <a:latin typeface="Consolas" panose="020B0609020204030204" pitchFamily="49" charset="0"/>
              </a:rPr>
              <a:t>ested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nb-NO" sz="50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8automat*a1◊e2◊ic3◊ion5inter*n3◊nal3◊net5◊ested</a:t>
            </a:r>
            <a:r>
              <a:rPr lang="nb-NO" sz="2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fontAlgn="base">
              <a:buNone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2AA1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fontAlgn="base">
              <a:buNone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"8automata8automate9automatic10automation6intern8internal8internet10interested"</a:t>
            </a:r>
          </a:p>
        </p:txBody>
      </p:sp>
    </p:spTree>
    <p:extLst>
      <p:ext uri="{BB962C8B-B14F-4D97-AF65-F5344CB8AC3E}">
        <p14:creationId xmlns:p14="http://schemas.microsoft.com/office/powerpoint/2010/main" val="306608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Jaccard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coefficient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way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measuring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between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two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Will be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between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0 and 1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1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means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full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0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means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no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overlap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pic>
        <p:nvPicPr>
          <p:cNvPr id="4098" name="Picture 2" descr="How to Calculate Jaccard Coefficients in Displayr Using R | R-bloggers">
            <a:extLst>
              <a:ext uri="{FF2B5EF4-FFF2-40B4-BE49-F238E27FC236}">
                <a16:creationId xmlns:a16="http://schemas.microsoft.com/office/drawing/2014/main" id="{2A418CEB-C281-C76C-BB79-6FA0B2EE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0" y="4225444"/>
            <a:ext cx="3691379" cy="14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64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Posting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compression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Postings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larger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dictionary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More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compression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potential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🤤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Obs! For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simplicity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a postings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this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context is just 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ID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9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Gaps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computer: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154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159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202</a:t>
            </a: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it-IT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dirty="0">
                <a:solidFill>
                  <a:srgbClr val="657B83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 fontAlgn="base">
              <a:buNone/>
            </a:pP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computer: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47-33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154–47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D33682"/>
                </a:solidFill>
                <a:latin typeface="Consolas" panose="020B0609020204030204" pitchFamily="49" charset="0"/>
              </a:rPr>
              <a:t>159-154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D33682"/>
                </a:solidFill>
                <a:latin typeface="Consolas" panose="020B0609020204030204" pitchFamily="49" charset="0"/>
              </a:rPr>
              <a:t>202-159</a:t>
            </a: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it-IT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dirty="0">
                <a:solidFill>
                  <a:srgbClr val="657B83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 fontAlgn="base">
              <a:buNone/>
            </a:pP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computer: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43</a:t>
            </a: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Gaps (stop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word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)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the: 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283042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283043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283044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283045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endParaRPr lang="it-IT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it-IT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dirty="0">
                <a:solidFill>
                  <a:srgbClr val="657B83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 fontAlgn="base">
              <a:buNone/>
            </a:pP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the: </a:t>
            </a:r>
            <a:r>
              <a:rPr lang="it-IT" sz="2400" dirty="0">
                <a:solidFill>
                  <a:srgbClr val="D33682"/>
                </a:solidFill>
                <a:latin typeface="Consolas" panose="020B0609020204030204" pitchFamily="49" charset="0"/>
              </a:rPr>
              <a:t>...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D33682"/>
                </a:solidFill>
                <a:latin typeface="Consolas" panose="020B0609020204030204" pitchFamily="49" charset="0"/>
              </a:rPr>
              <a:t>...</a:t>
            </a:r>
            <a:endParaRPr lang="it-I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VB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codes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algorithm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ID from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decimal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to binary</a:t>
            </a: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Divide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binary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splits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at most 7 bits, from right to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left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If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left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-most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has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length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&lt; 7,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pad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0s</a:t>
            </a: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Prefix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right-most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 1, and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rest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 0</a:t>
            </a:r>
          </a:p>
        </p:txBody>
      </p:sp>
    </p:spTree>
    <p:extLst>
      <p:ext uri="{BB962C8B-B14F-4D97-AF65-F5344CB8AC3E}">
        <p14:creationId xmlns:p14="http://schemas.microsoft.com/office/powerpoint/2010/main" val="730139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VB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codes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=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300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	300 =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100101100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Divide:		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0101100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Pad:		</a:t>
            </a:r>
            <a:r>
              <a:rPr lang="en-GB" b="1" dirty="0">
                <a:solidFill>
                  <a:srgbClr val="484B6A"/>
                </a:solidFill>
                <a:latin typeface="Work Sans" panose="020F0502020204030204" pitchFamily="2" charset="0"/>
              </a:rPr>
              <a:t>0000010</a:t>
            </a:r>
            <a:r>
              <a:rPr lang="en-GB" dirty="0">
                <a:solidFill>
                  <a:srgbClr val="484B6A"/>
                </a:solidFill>
                <a:latin typeface="Work Sans" panose="020F0502020204030204" pitchFamily="2" charset="0"/>
              </a:rPr>
              <a:t>, 0101100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dirty="0">
                <a:solidFill>
                  <a:srgbClr val="484B6A"/>
                </a:solidFill>
                <a:latin typeface="Work Sans" panose="020F0502020204030204" pitchFamily="2" charset="0"/>
              </a:rPr>
              <a:t>Add prefix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	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0000010,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0101100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Final bit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 00000010 10101100</a:t>
            </a:r>
          </a:p>
        </p:txBody>
      </p:sp>
    </p:spTree>
    <p:extLst>
      <p:ext uri="{BB962C8B-B14F-4D97-AF65-F5344CB8AC3E}">
        <p14:creationId xmlns:p14="http://schemas.microsoft.com/office/powerpoint/2010/main" val="2178612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VB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codes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decoding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algorithm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bit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from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left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to right</a:t>
            </a:r>
          </a:p>
          <a:p>
            <a:pPr marL="914400" lvl="1" indent="-457200" fontAlgn="base">
              <a:spcBef>
                <a:spcPts val="1000"/>
              </a:spcBef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If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first bit is 0, read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next bit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too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914400" lvl="1" indent="-457200" fontAlgn="base">
              <a:spcBef>
                <a:spcPts val="1000"/>
              </a:spcBef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If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first bit is 1, stop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when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we’ve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read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current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byte</a:t>
            </a: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Remove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first bit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Remove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trailing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0s</a:t>
            </a:r>
          </a:p>
        </p:txBody>
      </p:sp>
    </p:spTree>
    <p:extLst>
      <p:ext uri="{BB962C8B-B14F-4D97-AF65-F5344CB8AC3E}">
        <p14:creationId xmlns:p14="http://schemas.microsoft.com/office/powerpoint/2010/main" val="212673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VB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codes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decoding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bit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sequences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00000010 10101100</a:t>
            </a:r>
          </a:p>
          <a:p>
            <a:pPr marL="971550" lvl="1" indent="-514350" fontAlgn="base">
              <a:spcBef>
                <a:spcPts val="1000"/>
              </a:spcBef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0000010 starts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continue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971550" lvl="1" indent="-514350" fontAlgn="base">
              <a:spcBef>
                <a:spcPts val="1000"/>
              </a:spcBef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0101100 starts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finish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reading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and stop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Remove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prefixes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0000010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0101100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Remove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trailing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0s: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10 0101100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back to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decimal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get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300</a:t>
            </a:r>
          </a:p>
        </p:txBody>
      </p:sp>
    </p:spTree>
    <p:extLst>
      <p:ext uri="{BB962C8B-B14F-4D97-AF65-F5344CB8AC3E}">
        <p14:creationId xmlns:p14="http://schemas.microsoft.com/office/powerpoint/2010/main" val="3956173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Gamma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algorithm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ID to binary</a:t>
            </a: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Remove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prefix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bit</a:t>
            </a: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Take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care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length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binary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number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i="1" dirty="0">
                <a:solidFill>
                  <a:srgbClr val="484B6A"/>
                </a:solidFill>
                <a:latin typeface="Work Sans" panose="020F0502020204030204" pitchFamily="2" charset="0"/>
              </a:rPr>
              <a:t>in </a:t>
            </a:r>
            <a:r>
              <a:rPr lang="nb-NO" i="1" dirty="0" err="1">
                <a:solidFill>
                  <a:srgbClr val="484B6A"/>
                </a:solidFill>
                <a:latin typeface="Work Sans" panose="020F0502020204030204" pitchFamily="2" charset="0"/>
              </a:rPr>
              <a:t>unary</a:t>
            </a:r>
            <a:endParaRPr lang="nb-NO" i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Add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a 0 at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end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step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3</a:t>
            </a: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Concatenate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steps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3-4 and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steps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1-2</a:t>
            </a:r>
          </a:p>
        </p:txBody>
      </p:sp>
    </p:spTree>
    <p:extLst>
      <p:ext uri="{BB962C8B-B14F-4D97-AF65-F5344CB8AC3E}">
        <p14:creationId xmlns:p14="http://schemas.microsoft.com/office/powerpoint/2010/main" val="1380161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Gamma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Example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 </a:t>
            </a: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number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 =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13</a:t>
            </a:r>
            <a:endParaRPr kumimoji="0" lang="nb-NO" sz="2800" b="1" i="0" u="none" strike="noStrike" kern="1200" cap="none" spc="0" normalizeH="0" baseline="0" noProof="0" dirty="0">
              <a:ln>
                <a:noFill/>
              </a:ln>
              <a:solidFill>
                <a:srgbClr val="484B6A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Convert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:		13 = 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1101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Chop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:			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101</a:t>
            </a:r>
            <a:endParaRPr kumimoji="0" lang="nb-NO" sz="2800" b="0" i="0" u="none" strike="noStrike" kern="1200" cap="none" spc="0" normalizeH="0" baseline="0" noProof="0" dirty="0">
              <a:ln>
                <a:noFill/>
              </a:ln>
              <a:solidFill>
                <a:srgbClr val="484B6A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Length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 in </a:t>
            </a: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unary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:	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111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Pad </a:t>
            </a: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with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 0:		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1110</a:t>
            </a:r>
            <a:endParaRPr kumimoji="0" lang="nb-NO" sz="2800" i="0" u="none" strike="noStrike" kern="1200" cap="none" spc="0" normalizeH="0" baseline="0" noProof="0" dirty="0">
              <a:ln>
                <a:noFill/>
              </a:ln>
              <a:solidFill>
                <a:srgbClr val="484B6A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nb-NO" b="0" dirty="0" err="1">
                <a:solidFill>
                  <a:srgbClr val="484B6A"/>
                </a:solidFill>
                <a:latin typeface="Work Sans" panose="020F0502020204030204" pitchFamily="2" charset="0"/>
              </a:rPr>
              <a:t>Concatenate</a:t>
            </a:r>
            <a:r>
              <a:rPr lang="nb-NO" b="0" dirty="0">
                <a:solidFill>
                  <a:srgbClr val="484B6A"/>
                </a:solidFill>
                <a:latin typeface="Work Sans" panose="020F0502020204030204" pitchFamily="2" charset="0"/>
              </a:rPr>
              <a:t>:	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1110 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+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 101 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=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 1110101</a:t>
            </a:r>
            <a:endParaRPr kumimoji="0" lang="nb-NO" sz="2800" b="0" i="0" u="none" strike="noStrike" kern="1200" cap="none" spc="0" normalizeH="0" baseline="0" noProof="0" dirty="0">
              <a:ln>
                <a:noFill/>
              </a:ln>
              <a:solidFill>
                <a:srgbClr val="484B6A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2800" b="0" i="0" u="none" strike="noStrike" kern="1200" cap="none" spc="0" normalizeH="0" baseline="0" noProof="0" dirty="0">
              <a:ln>
                <a:noFill/>
              </a:ln>
              <a:solidFill>
                <a:srgbClr val="484B6A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Final bit </a:t>
            </a:r>
            <a:r>
              <a:rPr kumimoji="0" lang="nb-N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sequence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: 1110101</a:t>
            </a:r>
          </a:p>
        </p:txBody>
      </p:sp>
    </p:spTree>
    <p:extLst>
      <p:ext uri="{BB962C8B-B14F-4D97-AF65-F5344CB8AC3E}">
        <p14:creationId xmlns:p14="http://schemas.microsoft.com/office/powerpoint/2010/main" val="2637638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Gamma </a:t>
            </a:r>
            <a:r>
              <a:rPr lang="nb-NO" sz="6000" dirty="0" err="1">
                <a:solidFill>
                  <a:srgbClr val="484B6A"/>
                </a:solidFill>
                <a:latin typeface="Oswald" panose="00000500000000000000" pitchFamily="2" charset="0"/>
              </a:rPr>
              <a:t>de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algorithm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N bits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hit 0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next N bits</a:t>
            </a: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Pad 1 to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result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step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862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Jaccard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coefficient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 in separate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sets</a:t>
            </a:r>
            <a:endParaRPr lang="nb-NO" sz="2400" b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A = {nov,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B = {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</p:txBody>
      </p:sp>
    </p:spTree>
    <p:extLst>
      <p:ext uri="{BB962C8B-B14F-4D97-AF65-F5344CB8AC3E}">
        <p14:creationId xmlns:p14="http://schemas.microsoft.com/office/powerpoint/2010/main" val="1289286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Gamma </a:t>
            </a:r>
            <a:r>
              <a:rPr lang="nb-NO" sz="6000" dirty="0" err="1">
                <a:solidFill>
                  <a:srgbClr val="484B6A"/>
                </a:solidFill>
                <a:latin typeface="Oswald" panose="00000500000000000000" pitchFamily="2" charset="0"/>
              </a:rPr>
              <a:t>de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hit 0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:	111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0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srgbClr val="484B6A"/>
                </a:solidFill>
                <a:effectLst/>
                <a:uLnTx/>
                <a:uFillTx/>
                <a:latin typeface="Work Sans" panose="020F0502020204030204" pitchFamily="2" charset="0"/>
                <a:ea typeface="+mn-ea"/>
                <a:cs typeface="+mn-cs"/>
              </a:rPr>
              <a:t>101 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next N bits:	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101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514350" indent="-51435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Pad 1:				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1101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back to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decimal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get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3278894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Delta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same as Gamma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also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Gamma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length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endParaRPr lang="nb-NO" sz="36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13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Gamma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1110101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13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Delta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110101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Difference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prefix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instead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1110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62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Rice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Dealing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entire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 list</a:t>
            </a:r>
          </a:p>
        </p:txBody>
      </p:sp>
    </p:spTree>
    <p:extLst>
      <p:ext uri="{BB962C8B-B14F-4D97-AF65-F5344CB8AC3E}">
        <p14:creationId xmlns:p14="http://schemas.microsoft.com/office/powerpoint/2010/main" val="3606015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Rice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algorithm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178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291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453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IDs to gaps</a:t>
            </a: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Find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average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Round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down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to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avg’s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closest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power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two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call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it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b</a:t>
            </a:r>
          </a:p>
          <a:p>
            <a:pPr marL="457200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For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each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gap_int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posting list,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get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914400" lvl="1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nb-NO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gap_int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– 1) /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b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in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unary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914400" lvl="1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nb-NO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gap_int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– 1) %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b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in binary</a:t>
            </a:r>
          </a:p>
          <a:p>
            <a:pPr marL="457200" indent="-457200" fontAlgn="base">
              <a:buAutoNum type="arabicPeriod"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04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Rice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178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291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453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to gaps: </a:t>
            </a:r>
            <a:r>
              <a:rPr lang="en-US" sz="2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144</a:t>
            </a:r>
            <a:r>
              <a:rPr lang="en-US" sz="2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113</a:t>
            </a:r>
            <a:r>
              <a:rPr lang="en-US" sz="2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162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Find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average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: (34 + 144 + 113 + 162) / 4 = 113</a:t>
            </a: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Find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b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= 64		(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because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2^7 = 128, 2^6 = 64)</a:t>
            </a:r>
            <a:endParaRPr lang="nb-NO" b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AutoNum type="arabicPeriod"/>
            </a:pP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Iterating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our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list:</a:t>
            </a:r>
          </a:p>
          <a:p>
            <a:pPr marL="914400" lvl="1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– 1) /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64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	  = </a:t>
            </a:r>
            <a:r>
              <a:rPr lang="nb-NO" dirty="0">
                <a:solidFill>
                  <a:srgbClr val="D33682"/>
                </a:solidFill>
                <a:latin typeface="Work Sans" panose="020F0502020204030204" pitchFamily="2" charset="0"/>
              </a:rPr>
              <a:t>0</a:t>
            </a:r>
          </a:p>
          <a:p>
            <a:pPr marL="914400" lvl="1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(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– 1) % </a:t>
            </a:r>
            <a:r>
              <a:rPr lang="nb-NO" b="1" dirty="0">
                <a:solidFill>
                  <a:srgbClr val="484B6A"/>
                </a:solidFill>
                <a:latin typeface="Work Sans" panose="020F0502020204030204" pitchFamily="2" charset="0"/>
              </a:rPr>
              <a:t>64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= </a:t>
            </a:r>
            <a:r>
              <a:rPr lang="nb-NO" dirty="0">
                <a:solidFill>
                  <a:srgbClr val="D33682"/>
                </a:solidFill>
                <a:latin typeface="Work Sans" panose="020F0502020204030204" pitchFamily="2" charset="0"/>
              </a:rPr>
              <a:t>100001</a:t>
            </a:r>
          </a:p>
          <a:p>
            <a:pPr marL="914400" lvl="1" indent="-457200" fontAlgn="base">
              <a:buAutoNum type="arabicPeriod"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28675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Rice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178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291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453</a:t>
            </a: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In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end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Work Sans" panose="020F0502020204030204" pitchFamily="2" charset="0"/>
              </a:rPr>
              <a:t> end up </a:t>
            </a:r>
            <a:r>
              <a:rPr lang="nb-NO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endParaRPr lang="it-IT" sz="2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0 100001</a:t>
            </a:r>
            <a:r>
              <a:rPr lang="nb-NO" b="0" dirty="0">
                <a:effectLst/>
                <a:latin typeface="Consolas" panose="020B0609020204030204" pitchFamily="49" charset="0"/>
              </a:rPr>
              <a:t>,</a:t>
            </a:r>
            <a:br>
              <a:rPr lang="nb-NO" b="0" dirty="0">
                <a:effectLst/>
                <a:latin typeface="Consolas" panose="020B0609020204030204" pitchFamily="49" charset="0"/>
              </a:rPr>
            </a:br>
            <a:r>
              <a:rPr lang="nb-NO" b="0" dirty="0">
                <a:effectLst/>
                <a:latin typeface="Consolas" panose="020B0609020204030204" pitchFamily="49" charset="0"/>
              </a:rPr>
              <a:t>		</a:t>
            </a:r>
            <a:r>
              <a:rPr lang="nb-NO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110 001111</a:t>
            </a:r>
            <a:r>
              <a:rPr lang="nb-NO" b="0" dirty="0">
                <a:effectLst/>
                <a:latin typeface="Consolas" panose="020B0609020204030204" pitchFamily="49" charset="0"/>
              </a:rPr>
              <a:t>,</a:t>
            </a:r>
            <a:br>
              <a:rPr lang="nb-NO" b="0" dirty="0">
                <a:effectLst/>
                <a:latin typeface="Consolas" panose="020B0609020204030204" pitchFamily="49" charset="0"/>
              </a:rPr>
            </a:br>
            <a:r>
              <a:rPr lang="nb-NO" b="0" dirty="0">
                <a:effectLst/>
                <a:latin typeface="Consolas" panose="020B0609020204030204" pitchFamily="49" charset="0"/>
              </a:rPr>
              <a:t>		</a:t>
            </a:r>
            <a:r>
              <a:rPr lang="nb-NO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10 110000</a:t>
            </a:r>
            <a:r>
              <a:rPr lang="nb-NO" b="0" dirty="0">
                <a:effectLst/>
                <a:latin typeface="Consolas" panose="020B0609020204030204" pitchFamily="49" charset="0"/>
              </a:rPr>
              <a:t>,</a:t>
            </a:r>
            <a:br>
              <a:rPr lang="nb-NO" b="0" dirty="0">
                <a:effectLst/>
                <a:latin typeface="Consolas" panose="020B0609020204030204" pitchFamily="49" charset="0"/>
              </a:rPr>
            </a:br>
            <a:r>
              <a:rPr lang="nb-NO" b="0" dirty="0">
                <a:effectLst/>
                <a:latin typeface="Consolas" panose="020B0609020204030204" pitchFamily="49" charset="0"/>
              </a:rPr>
              <a:t>		</a:t>
            </a:r>
            <a:r>
              <a:rPr lang="nb-NO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110 100001</a:t>
            </a:r>
            <a:r>
              <a:rPr lang="nb-NO" b="0" dirty="0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fontAlgn="base">
              <a:buNone/>
            </a:pPr>
            <a:endParaRPr lang="nb-NO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72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Golomb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Just like Rice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 exception: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average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* 0.69</a:t>
            </a:r>
            <a:endParaRPr lang="nb-NO" sz="2000" b="1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18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Simple9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Uses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32 bit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word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First 4 bits is a "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selector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"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Remaining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28 bits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integers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Selector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tells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how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following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distributed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0000 = 1 int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28 bits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0001 = 2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14 bits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0010 = 3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9 bits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…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1000 = 28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8994370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Simple9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1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Selector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0000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remaining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28 bits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integer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binary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decimal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134 217 726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binary: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11111111111111111111111110</a:t>
            </a:r>
          </a:p>
          <a:p>
            <a:pPr fontAlgn="base"/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Simple9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0000 11111111111111111111111110</a:t>
            </a:r>
          </a:p>
        </p:txBody>
      </p:sp>
    </p:spTree>
    <p:extLst>
      <p:ext uri="{BB962C8B-B14F-4D97-AF65-F5344CB8AC3E}">
        <p14:creationId xmlns:p14="http://schemas.microsoft.com/office/powerpoint/2010/main" val="15422943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Simple9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encoding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example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2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Selector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0100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The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remaining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28 bits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14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integers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in binary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Example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decimals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3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3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2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and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3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binary: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00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10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11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Simple9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encoding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: 0100 0110101011000110101100101011</a:t>
            </a:r>
          </a:p>
        </p:txBody>
      </p:sp>
    </p:spTree>
    <p:extLst>
      <p:ext uri="{BB962C8B-B14F-4D97-AF65-F5344CB8AC3E}">
        <p14:creationId xmlns:p14="http://schemas.microsoft.com/office/powerpoint/2010/main" val="33681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Jaccard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coefficient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 in separate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sets</a:t>
            </a:r>
            <a:endParaRPr lang="nb-NO" sz="2400" b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A = {nov,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B = {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>
              <a:spcBef>
                <a:spcPts val="1000"/>
              </a:spcBef>
            </a:pP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Take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intersection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and B,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union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and B</a:t>
            </a:r>
          </a:p>
          <a:p>
            <a:pPr lvl="1" fontAlgn="base"/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AB_intersection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{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/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AB_union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{nov,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4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Jaccard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coefficient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Put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n-grams in separate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sets</a:t>
            </a:r>
            <a:endParaRPr lang="nb-NO" sz="2400" b="1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A = {nov,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B = {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>
              <a:spcBef>
                <a:spcPts val="1000"/>
              </a:spcBef>
            </a:pPr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Take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intersection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and B, and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union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and B</a:t>
            </a:r>
          </a:p>
          <a:p>
            <a:pPr lvl="1" fontAlgn="base"/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AB_intersection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{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ber}</a:t>
            </a:r>
          </a:p>
          <a:p>
            <a:pPr lvl="1" fontAlgn="base"/>
            <a:r>
              <a:rPr lang="nb-NO" sz="20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AB_union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{nov,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ove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vem,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emb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mbe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ber,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dec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ece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, 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cem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}</a:t>
            </a:r>
          </a:p>
          <a:p>
            <a:pPr lvl="1" fontAlgn="base"/>
            <a:endParaRPr lang="nb-NO" sz="20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Divide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length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AB_intersection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length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AB_union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jc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len(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AB_intersection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) / len(</a:t>
            </a:r>
            <a:r>
              <a:rPr lang="nb-NO" sz="2000" dirty="0" err="1">
                <a:solidFill>
                  <a:srgbClr val="484B6A"/>
                </a:solidFill>
                <a:latin typeface="Work Sans" panose="020F0502020204030204" pitchFamily="2" charset="0"/>
              </a:rPr>
              <a:t>AB_union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)</a:t>
            </a:r>
          </a:p>
          <a:p>
            <a:pPr lvl="1" fontAlgn="base"/>
            <a:r>
              <a:rPr lang="nb-NO" sz="2000" dirty="0" err="1">
                <a:solidFill>
                  <a:srgbClr val="FAFAFA"/>
                </a:solidFill>
                <a:latin typeface="Work Sans" panose="020F0502020204030204" pitchFamily="2" charset="0"/>
              </a:rPr>
              <a:t>jc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3 / 9</a:t>
            </a:r>
          </a:p>
          <a:p>
            <a:pPr lvl="1" fontAlgn="base"/>
            <a:r>
              <a:rPr lang="nb-NO" sz="2000" dirty="0" err="1">
                <a:solidFill>
                  <a:srgbClr val="FAFAFA"/>
                </a:solidFill>
                <a:latin typeface="Work Sans" panose="020F0502020204030204" pitchFamily="2" charset="0"/>
              </a:rPr>
              <a:t>jc</a:t>
            </a:r>
            <a:r>
              <a:rPr lang="nb-NO" sz="2000" dirty="0">
                <a:solidFill>
                  <a:srgbClr val="484B6A"/>
                </a:solidFill>
                <a:latin typeface="Work Sans" panose="020F0502020204030204" pitchFamily="2" charset="0"/>
              </a:rPr>
              <a:t> = 0.333…</a:t>
            </a:r>
          </a:p>
        </p:txBody>
      </p:sp>
    </p:spTree>
    <p:extLst>
      <p:ext uri="{BB962C8B-B14F-4D97-AF65-F5344CB8AC3E}">
        <p14:creationId xmlns:p14="http://schemas.microsoft.com/office/powerpoint/2010/main" val="40299416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2675</Words>
  <Application>Microsoft Office PowerPoint</Application>
  <PresentationFormat>Widescreen</PresentationFormat>
  <Paragraphs>484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Aptos</vt:lpstr>
      <vt:lpstr>Aptos Display</vt:lpstr>
      <vt:lpstr>Arial</vt:lpstr>
      <vt:lpstr>Cambria Math</vt:lpstr>
      <vt:lpstr>Consolas</vt:lpstr>
      <vt:lpstr>Oswald</vt:lpstr>
      <vt:lpstr>Palatino Linotype</vt:lpstr>
      <vt:lpstr>Work Sans</vt:lpstr>
      <vt:lpstr>1_Office Theme</vt:lpstr>
      <vt:lpstr>Office Theme</vt:lpstr>
      <vt:lpstr>Søketek uke 5</vt:lpstr>
      <vt:lpstr>Recap</vt:lpstr>
      <vt:lpstr>Lecture 09.09</vt:lpstr>
      <vt:lpstr>N-gram overlap</vt:lpstr>
      <vt:lpstr>N-gram overlap</vt:lpstr>
      <vt:lpstr>Jaccard coefficient</vt:lpstr>
      <vt:lpstr>Jaccard coefficient</vt:lpstr>
      <vt:lpstr>Jaccard coefficient</vt:lpstr>
      <vt:lpstr>Jaccard coefficient</vt:lpstr>
      <vt:lpstr>Index construction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Distributed indexing</vt:lpstr>
      <vt:lpstr>Lecture 20.09</vt:lpstr>
      <vt:lpstr>Heap’s law</vt:lpstr>
      <vt:lpstr>Heap’s law example</vt:lpstr>
      <vt:lpstr>The point of Heap’s law</vt:lpstr>
      <vt:lpstr>Zipf’s law</vt:lpstr>
      <vt:lpstr>Dictionary compression</vt:lpstr>
      <vt:lpstr>Dictionary-as-a-string</vt:lpstr>
      <vt:lpstr>Dictionary-as-a-string with blocking</vt:lpstr>
      <vt:lpstr>Front coding</vt:lpstr>
      <vt:lpstr>Front coding</vt:lpstr>
      <vt:lpstr>Front coding breakdown</vt:lpstr>
      <vt:lpstr>Front coding breakdown</vt:lpstr>
      <vt:lpstr>Front coding breakdown</vt:lpstr>
      <vt:lpstr>Front coding breakdown</vt:lpstr>
      <vt:lpstr>Front coding with 2 prefixes</vt:lpstr>
      <vt:lpstr>Posting compression</vt:lpstr>
      <vt:lpstr>Gaps</vt:lpstr>
      <vt:lpstr>Gaps (stop word example)</vt:lpstr>
      <vt:lpstr>VB codes encoding algorithm</vt:lpstr>
      <vt:lpstr>VB codes encoding example</vt:lpstr>
      <vt:lpstr>VB codes decoding algorithm</vt:lpstr>
      <vt:lpstr>VB codes decoding example</vt:lpstr>
      <vt:lpstr>Gamma encoding algorithm</vt:lpstr>
      <vt:lpstr>Gamma encoding example</vt:lpstr>
      <vt:lpstr>Gamma decoding algorithm</vt:lpstr>
      <vt:lpstr>Gamma decoding example</vt:lpstr>
      <vt:lpstr>Delta encoding</vt:lpstr>
      <vt:lpstr>Rice encoding</vt:lpstr>
      <vt:lpstr>Rice encoding algorithm</vt:lpstr>
      <vt:lpstr>Rice encoding example</vt:lpstr>
      <vt:lpstr>Rice encoding example</vt:lpstr>
      <vt:lpstr>Golomb encoding</vt:lpstr>
      <vt:lpstr>Simple9 encoding</vt:lpstr>
      <vt:lpstr>Simple9 encoding example 1</vt:lpstr>
      <vt:lpstr>Simple9 encoding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3</cp:revision>
  <dcterms:created xsi:type="dcterms:W3CDTF">2024-09-24T14:47:56Z</dcterms:created>
  <dcterms:modified xsi:type="dcterms:W3CDTF">2024-09-24T18:00:23Z</dcterms:modified>
</cp:coreProperties>
</file>