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5" r:id="rId3"/>
    <p:sldId id="259" r:id="rId4"/>
    <p:sldId id="260" r:id="rId5"/>
    <p:sldId id="257" r:id="rId6"/>
    <p:sldId id="372" r:id="rId7"/>
    <p:sldId id="373" r:id="rId8"/>
    <p:sldId id="261" r:id="rId9"/>
    <p:sldId id="374" r:id="rId10"/>
    <p:sldId id="263" r:id="rId11"/>
    <p:sldId id="362" r:id="rId12"/>
    <p:sldId id="378" r:id="rId13"/>
    <p:sldId id="364" r:id="rId14"/>
    <p:sldId id="365" r:id="rId15"/>
    <p:sldId id="366" r:id="rId16"/>
    <p:sldId id="375" r:id="rId17"/>
    <p:sldId id="264" r:id="rId18"/>
    <p:sldId id="369" r:id="rId19"/>
    <p:sldId id="370" r:id="rId20"/>
    <p:sldId id="371" r:id="rId21"/>
    <p:sldId id="368" r:id="rId22"/>
    <p:sldId id="376" r:id="rId23"/>
    <p:sldId id="367" r:id="rId24"/>
    <p:sldId id="266" r:id="rId2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60" d="100"/>
          <a:sy n="60" d="100"/>
        </p:scale>
        <p:origin x="124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7F739-96D0-4B34-A7EA-99CA6D648CFB}" type="datetimeFigureOut">
              <a:rPr lang="nb-NO" smtClean="0"/>
              <a:t>01.10.2024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745A5-A5F5-48CB-9640-61307D93DB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964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745A5-A5F5-48CB-9640-61307D93DB35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353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DF49-557B-482B-4C37-53B873044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5FF4A-A3B9-32EA-33E2-840F27A42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FDF4D-3AF5-A358-2B7B-C4C8FF45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BC97-AE01-4299-B191-BAA6FB14F5A5}" type="datetime1">
              <a:rPr lang="nb-NO" smtClean="0"/>
              <a:t>01.10.2024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9A014-A769-A93C-74B2-C951D01C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295E8-D019-95FE-3161-049F06F7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325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7B74-3FB7-8343-D372-367AF90B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CE58D-206A-05E8-2D1D-5ECE2B1A4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33E27-359A-0CF8-019B-53DF4570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C65C-B55B-447F-BEE5-6620BAF3E68F}" type="datetime1">
              <a:rPr lang="nb-NO" smtClean="0"/>
              <a:t>01.10.2024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7844F-D649-2D04-FA1D-F5E0C146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2DEB3-E253-B32D-5F43-ABAA3C24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045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54602C-7261-EF86-F82B-F6C141C39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4EB6A-F072-3DF6-D873-E895C80CE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FDE39-EA24-7265-D8EE-2FD04E78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B255-AA73-405B-A44D-4BE6F5CF39AA}" type="datetime1">
              <a:rPr lang="nb-NO" smtClean="0"/>
              <a:t>01.10.2024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26964-8750-C910-8DB2-D85641A0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8C0A5-B10B-F7E0-FC1B-0A468369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825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F039-961E-6B8E-A5C7-A72628F6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D7539-A8D4-AA48-3320-93AD41D9A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4D4A6-BE37-1E81-9519-2A5EF90B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53C9-4286-4321-B2DE-A578290526CE}" type="datetime1">
              <a:rPr lang="nb-NO" smtClean="0"/>
              <a:t>01.10.2024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9B0F0-74A0-705F-DC38-EB9A1A2B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6BA41-7DD0-F777-FE17-1DC769A9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925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8302-23BC-59AA-B2FB-809C4E19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A172C-D200-8AD7-AA71-075536335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C3E67-8EF5-E8B3-5E11-4A5E4916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8627-2FD8-41F9-8FC8-B499473862F1}" type="datetime1">
              <a:rPr lang="nb-NO" smtClean="0"/>
              <a:t>01.10.2024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28287-BC57-E7B9-EADE-22D589DC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CD270-CBBC-16F6-E185-3E4CECC5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371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5996-3C33-D549-099A-C1A834B9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AA4C-5D3E-6A9C-8DE1-E5236CCB8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8321F-9426-AFD1-66F1-E56B462DE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9D896-6B5C-C32D-2563-FDD82C64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E71C-9E3D-44FC-87E3-ECA356CD385D}" type="datetime1">
              <a:rPr lang="nb-NO" smtClean="0"/>
              <a:t>01.10.2024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8E436-EAFF-55AF-70E5-B7B25580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382C5-5D87-3AA5-4EE6-EA62A919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552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1109-8311-16C3-20FD-53F62AA1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28DB2-BBB1-816E-1E89-58695AFFF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CC700-0F80-C9B6-AB93-D4021CF0A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AEC17-10F6-FD1D-CD91-9BFD5B798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10A5A-3718-BF40-DE25-23480EEEA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42CA4-0A0C-5071-41EE-45FF5558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E630-20D9-4BA0-9A45-F4C6A12153D5}" type="datetime1">
              <a:rPr lang="nb-NO" smtClean="0"/>
              <a:t>01.10.2024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23555-6CA5-5C44-D995-F2FF1401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CEAA8-17CE-02EC-A303-CF39626E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440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2495-18B8-1EB3-82D3-08BEB11E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63667-AA64-D6E9-2B5F-77A4D609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40F5-7F6F-4006-AEB8-54C7169DED5C}" type="datetime1">
              <a:rPr lang="nb-NO" smtClean="0"/>
              <a:t>01.10.2024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B5B65-8A86-FEA8-BB53-4B2D3D43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ED95D-5E66-CF36-7386-D2BD4569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349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F0431-CBAB-9109-8955-6FA011E9C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D5F8-46E5-4C55-A6CB-9AD54D19D7AE}" type="datetime1">
              <a:rPr lang="nb-NO" smtClean="0"/>
              <a:t>01.10.2024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50B22-6B70-27FE-9170-40914AFC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47AA5-74F6-578C-B8C8-4CF7FE2F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948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83DF-267F-B207-FCF8-AD884C10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A12CC-DEE5-7A97-2E89-62F33CC41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E6AFB-4CFD-9E14-814C-D418C92EB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509FB-170C-241E-D00A-D4061B50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83F-D744-4FE9-BD0F-A81B9087B0DA}" type="datetime1">
              <a:rPr lang="nb-NO" smtClean="0"/>
              <a:t>01.10.2024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A8341-A693-1B9F-D754-8C74B0B0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36DB9-8E25-9B69-FACE-EDB92001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905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7E0A-536C-C0A4-676E-2A2142F1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F1A49-A63A-A359-4B30-67C408D4B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18E2B-DBFF-0DDD-5300-2AE29DCD4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30D75-45ED-A4A2-3906-FBD14614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AB84-CF7B-40C6-BA91-0D4374262AA8}" type="datetime1">
              <a:rPr lang="nb-NO" smtClean="0"/>
              <a:t>01.10.2024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970BE-2EC6-0BDE-9BF6-3121112F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0D345-D19C-EF99-7EE4-8D3DDD27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448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83CC2-7E9E-BE53-EB3C-2B125809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C8BA8-82FE-487B-41FB-19C45EFF9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78393-7FAB-ACFF-0DA3-994D5AD1E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9192EB-7ED0-49F0-BF92-353BF97DAA2C}" type="datetime1">
              <a:rPr lang="nb-NO" smtClean="0"/>
              <a:t>01.10.2024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34C3-5630-6317-63CE-0B9DB972A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F2FD3-2AB6-1F9C-CA4E-C57B05861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A384F9-3740-41EE-B595-18BA3B1F0B4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645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ut6XqvcxZw&amp;ab_channel=VictorLavrenk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A1CD-D047-DB8F-CE42-0705E78F5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Søketek</a:t>
            </a:r>
            <a:r>
              <a:rPr lang="nb-NO" dirty="0"/>
              <a:t> uke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07BF9-6FE5-CE75-CF2C-BD0D37EE4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Gruppe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DD8F5-5FC5-2CF5-FE1A-07D16489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71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6FA2-ED95-64C7-8D43-A94F5DA7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Tf-idf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99721-B6CD-90B1-A5D7-E7F536A6D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Sier noe om hvor bra et dokument matcher til en </a:t>
            </a:r>
            <a:r>
              <a:rPr lang="nb-NO" dirty="0" err="1"/>
              <a:t>query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Term </a:t>
            </a:r>
            <a:r>
              <a:rPr lang="nb-NO" dirty="0" err="1"/>
              <a:t>frequency</a:t>
            </a:r>
            <a:r>
              <a:rPr lang="nb-NO" dirty="0"/>
              <a:t> og inverse </a:t>
            </a:r>
            <a:r>
              <a:rPr lang="nb-NO" dirty="0" err="1"/>
              <a:t>document</a:t>
            </a:r>
            <a:r>
              <a:rPr lang="nb-NO" dirty="0"/>
              <a:t> </a:t>
            </a:r>
            <a:r>
              <a:rPr lang="nb-NO" dirty="0" err="1"/>
              <a:t>frequency</a:t>
            </a:r>
            <a:r>
              <a:rPr lang="nb-NO" dirty="0"/>
              <a:t> intuitivt:</a:t>
            </a:r>
          </a:p>
          <a:p>
            <a:r>
              <a:rPr lang="nb-NO" dirty="0" err="1"/>
              <a:t>Tf</a:t>
            </a:r>
            <a:r>
              <a:rPr lang="nb-NO" dirty="0"/>
              <a:t>: Jo oftere en term dukker opp i et dokument, jo bedre</a:t>
            </a:r>
          </a:p>
          <a:p>
            <a:r>
              <a:rPr lang="nb-NO" dirty="0" err="1"/>
              <a:t>Idf</a:t>
            </a:r>
            <a:r>
              <a:rPr lang="nb-NO" dirty="0"/>
              <a:t>: Jo sjeldnere en term dukker opp i andre dokumenter, jo bedre</a:t>
            </a:r>
          </a:p>
          <a:p>
            <a:endParaRPr lang="nb-NO" dirty="0"/>
          </a:p>
          <a:p>
            <a:r>
              <a:rPr lang="nb-NO" dirty="0"/>
              <a:t>Vil </a:t>
            </a:r>
            <a:r>
              <a:rPr lang="nb-NO" dirty="0" err="1"/>
              <a:t>vil</a:t>
            </a:r>
            <a:r>
              <a:rPr lang="nb-NO" dirty="0"/>
              <a:t> belønne ord som dukker opp mye i et dokument, men i få dokumenter</a:t>
            </a:r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B7129-34AA-842E-28C8-ECFC6029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2012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551E-C931-3726-8176-0D949216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Term </a:t>
            </a:r>
            <a:r>
              <a:rPr lang="nb-NO" dirty="0" err="1"/>
              <a:t>frequency</a:t>
            </a:r>
            <a:r>
              <a:rPr lang="nb-NO" dirty="0"/>
              <a:t> og log-</a:t>
            </a:r>
            <a:r>
              <a:rPr lang="nb-NO" dirty="0" err="1"/>
              <a:t>frequency</a:t>
            </a:r>
            <a:r>
              <a:rPr lang="nb-NO" dirty="0"/>
              <a:t> </a:t>
            </a:r>
            <a:r>
              <a:rPr lang="nb-NO" dirty="0" err="1"/>
              <a:t>weighting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0BF433-560F-85E8-D56E-8444730EE4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nb-NO" dirty="0"/>
                  <a:t>Term </a:t>
                </a:r>
                <a:r>
                  <a:rPr lang="nb-NO" dirty="0" err="1"/>
                  <a:t>frequency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nb-NO" i="1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nb-NO" dirty="0"/>
                  <a:t>antall ganger term t forekommer i dokument d</a:t>
                </a:r>
              </a:p>
              <a:p>
                <a:r>
                  <a:rPr lang="nb-NO" dirty="0"/>
                  <a:t>Gitt en </a:t>
                </a:r>
                <a:r>
                  <a:rPr lang="nb-NO" dirty="0" err="1"/>
                  <a:t>query</a:t>
                </a:r>
                <a:r>
                  <a:rPr lang="nb-NO" dirty="0"/>
                  <a:t> «Informatikk» og to dokumenter A og B</a:t>
                </a:r>
              </a:p>
              <a:p>
                <a:pPr lvl="1"/>
                <a:r>
                  <a:rPr lang="nb-NO" dirty="0"/>
                  <a:t>A inneholder «Informatikk» 2 ganger</a:t>
                </a:r>
              </a:p>
              <a:p>
                <a:pPr lvl="1"/>
                <a:r>
                  <a:rPr lang="nb-NO" dirty="0"/>
                  <a:t>B </a:t>
                </a:r>
                <a:r>
                  <a:rPr lang="nb-NO" dirty="0" err="1"/>
                  <a:t>innheolder</a:t>
                </a:r>
                <a:r>
                  <a:rPr lang="nb-NO" dirty="0"/>
                  <a:t> «Informatikk» 1 gang</a:t>
                </a:r>
              </a:p>
              <a:p>
                <a:r>
                  <a:rPr lang="nb-NO" dirty="0"/>
                  <a:t>A er mer relevant, men kanskje ikke dobbelt så relevant</a:t>
                </a:r>
              </a:p>
              <a:p>
                <a:endParaRPr lang="nb-NO" dirty="0"/>
              </a:p>
              <a:p>
                <a:r>
                  <a:rPr lang="nb-NO" dirty="0"/>
                  <a:t>Løsning: log(</a:t>
                </a:r>
                <a:r>
                  <a:rPr lang="nb-NO" dirty="0" err="1"/>
                  <a:t>tf</a:t>
                </a:r>
                <a:r>
                  <a:rPr lang="nb-NO" dirty="0"/>
                  <a:t>(</a:t>
                </a:r>
                <a:r>
                  <a:rPr lang="nb-NO" dirty="0" err="1"/>
                  <a:t>t,d</a:t>
                </a:r>
                <a:r>
                  <a:rPr lang="nb-NO" dirty="0"/>
                  <a:t>))+1</a:t>
                </a:r>
              </a:p>
              <a:p>
                <a:pPr lvl="1"/>
                <a:r>
                  <a:rPr lang="nb-NO" dirty="0"/>
                  <a:t>Log(1) + 1 = 1</a:t>
                </a:r>
              </a:p>
              <a:p>
                <a:pPr lvl="1"/>
                <a:r>
                  <a:rPr lang="nb-NO" dirty="0"/>
                  <a:t>Log(2) + 1 = 1,3</a:t>
                </a:r>
              </a:p>
              <a:p>
                <a:pPr lvl="1"/>
                <a:r>
                  <a:rPr lang="nb-NO" dirty="0"/>
                  <a:t>Log(10) + 1= 2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0BF433-560F-85E8-D56E-8444730EE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21" b="-14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28117-B586-E90C-D6B9-C131F202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2707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A502-65CF-27A9-F739-88166D6C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Log-</a:t>
            </a:r>
            <a:r>
              <a:rPr lang="nb-NO" dirty="0" err="1"/>
              <a:t>frequency</a:t>
            </a:r>
            <a:r>
              <a:rPr lang="nb-NO" dirty="0"/>
              <a:t>-formelen forklart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0A7C-8CC0-7C4C-403D-09CD3118E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nb-NO" dirty="0"/>
          </a:p>
          <a:p>
            <a:pPr marL="514350" indent="-514350">
              <a:buAutoNum type="arabicPeriod"/>
            </a:pPr>
            <a:endParaRPr lang="nb-NO" dirty="0"/>
          </a:p>
          <a:p>
            <a:pPr marL="514350" indent="-514350">
              <a:buAutoNum type="arabicPeriod"/>
            </a:pPr>
            <a:endParaRPr lang="nb-NO" dirty="0"/>
          </a:p>
          <a:p>
            <a:pPr marL="514350" indent="-514350">
              <a:buAutoNum type="arabicPeriod"/>
            </a:pPr>
            <a:r>
              <a:rPr lang="nb-NO" dirty="0"/>
              <a:t>Regn ut log-frekvensen av term t i dokument </a:t>
            </a:r>
            <a:br>
              <a:rPr lang="nb-NO" dirty="0"/>
            </a:br>
            <a:r>
              <a:rPr lang="nb-NO" dirty="0"/>
              <a:t>d pluss 1</a:t>
            </a:r>
          </a:p>
          <a:p>
            <a:pPr marL="514350" indent="-514350">
              <a:buAutoNum type="arabicPeriod"/>
            </a:pPr>
            <a:endParaRPr lang="nb-NO" dirty="0"/>
          </a:p>
          <a:p>
            <a:pPr marL="514350" indent="-514350">
              <a:buAutoNum type="arabicPeriod"/>
            </a:pPr>
            <a:endParaRPr lang="nb-NO" dirty="0"/>
          </a:p>
          <a:p>
            <a:pPr marL="514350" indent="-514350">
              <a:buAutoNum type="arabicPeriod"/>
            </a:pPr>
            <a:r>
              <a:rPr lang="nb-NO" dirty="0"/>
              <a:t>Summer vektene av alle termer t som forekommer </a:t>
            </a:r>
            <a:br>
              <a:rPr lang="nb-NO" dirty="0"/>
            </a:br>
            <a:r>
              <a:rPr lang="nb-NO" dirty="0"/>
              <a:t>i både </a:t>
            </a:r>
            <a:r>
              <a:rPr lang="nb-NO" dirty="0" err="1"/>
              <a:t>query</a:t>
            </a:r>
            <a:r>
              <a:rPr lang="nb-NO" dirty="0"/>
              <a:t> og dokument</a:t>
            </a:r>
          </a:p>
          <a:p>
            <a:pPr marL="514350" indent="-514350">
              <a:buAutoNum type="arabicPeriod"/>
            </a:pP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13CFD-3C26-DA47-1C8D-AFF26E47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12</a:t>
            </a:fld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BA8B5AC-E923-8BC3-1F66-332115127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791493"/>
            <a:ext cx="3771900" cy="933450"/>
          </a:xfrm>
          <a:prstGeom prst="rect">
            <a:avLst/>
          </a:prstGeom>
        </p:spPr>
      </p:pic>
      <p:pic>
        <p:nvPicPr>
          <p:cNvPr id="6" name="Bilde 6">
            <a:extLst>
              <a:ext uri="{FF2B5EF4-FFF2-40B4-BE49-F238E27FC236}">
                <a16:creationId xmlns:a16="http://schemas.microsoft.com/office/drawing/2014/main" id="{4BC09399-2C42-FD94-C73D-AA12E9D40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3339481"/>
            <a:ext cx="2400300" cy="666750"/>
          </a:xfrm>
          <a:prstGeom prst="rect">
            <a:avLst/>
          </a:prstGeom>
        </p:spPr>
      </p:pic>
      <p:pic>
        <p:nvPicPr>
          <p:cNvPr id="7" name="Bilde 8">
            <a:extLst>
              <a:ext uri="{FF2B5EF4-FFF2-40B4-BE49-F238E27FC236}">
                <a16:creationId xmlns:a16="http://schemas.microsoft.com/office/drawing/2014/main" id="{818C2BB0-E6A8-5CF2-CBC6-9C1BE378D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6925" y="5066507"/>
            <a:ext cx="13239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6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8374-5866-70E3-AAAD-3B5B5D31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Document</a:t>
            </a:r>
            <a:r>
              <a:rPr lang="nb-NO" dirty="0"/>
              <a:t> </a:t>
            </a:r>
            <a:r>
              <a:rPr lang="nb-NO" dirty="0" err="1"/>
              <a:t>frequency</a:t>
            </a:r>
            <a:r>
              <a:rPr lang="nb-NO" dirty="0"/>
              <a:t> og inverse </a:t>
            </a:r>
            <a:r>
              <a:rPr lang="nb-NO" dirty="0" err="1"/>
              <a:t>doc</a:t>
            </a:r>
            <a:r>
              <a:rPr lang="nb-NO" dirty="0"/>
              <a:t>. </a:t>
            </a:r>
            <a:r>
              <a:rPr lang="nb-NO" dirty="0" err="1"/>
              <a:t>freq</a:t>
            </a:r>
            <a:r>
              <a:rPr lang="nb-NO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8A110-5223-29DF-83BD-6DD10D383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Dokument </a:t>
            </a:r>
            <a:r>
              <a:rPr lang="nb-NO" dirty="0" err="1"/>
              <a:t>frequency</a:t>
            </a:r>
            <a:r>
              <a:rPr lang="nb-NO" dirty="0"/>
              <a:t>: Hvor mange dokumenter d forekommer term t i? – </a:t>
            </a:r>
            <a:r>
              <a:rPr lang="nb-NO" i="1" dirty="0"/>
              <a:t>ikke hvor mange ganger det forekommer i </a:t>
            </a:r>
            <a:r>
              <a:rPr lang="nb-NO" i="1" dirty="0" err="1"/>
              <a:t>corpuset</a:t>
            </a:r>
            <a:endParaRPr lang="nb-NO" i="1" dirty="0"/>
          </a:p>
          <a:p>
            <a:r>
              <a:rPr lang="nb-NO" dirty="0"/>
              <a:t>Lavere </a:t>
            </a:r>
            <a:r>
              <a:rPr lang="nb-NO" dirty="0" err="1"/>
              <a:t>document</a:t>
            </a:r>
            <a:r>
              <a:rPr lang="nb-NO" dirty="0"/>
              <a:t> </a:t>
            </a:r>
            <a:r>
              <a:rPr lang="nb-NO" dirty="0" err="1"/>
              <a:t>frequency</a:t>
            </a:r>
            <a:r>
              <a:rPr lang="nb-NO" dirty="0"/>
              <a:t> = mer informativt</a:t>
            </a:r>
          </a:p>
          <a:p>
            <a:pPr lvl="1"/>
            <a:r>
              <a:rPr lang="nb-NO" dirty="0"/>
              <a:t>Stop </a:t>
            </a:r>
            <a:r>
              <a:rPr lang="nb-NO" dirty="0" err="1"/>
              <a:t>words</a:t>
            </a:r>
            <a:r>
              <a:rPr lang="nb-NO" dirty="0"/>
              <a:t>: kjempehøy </a:t>
            </a:r>
            <a:r>
              <a:rPr lang="nb-NO" dirty="0" err="1"/>
              <a:t>doc.freq</a:t>
            </a:r>
            <a:r>
              <a:rPr lang="nb-NO" dirty="0"/>
              <a:t>, betyr veldig lite i praksis</a:t>
            </a:r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A34FB-3ACB-06D4-D062-C3AB5F35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7409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3238-4309-EEBD-9C16-CA7D1A0F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Inverse </a:t>
            </a:r>
            <a:r>
              <a:rPr lang="nb-NO" dirty="0" err="1"/>
              <a:t>doc</a:t>
            </a:r>
            <a:r>
              <a:rPr lang="nb-NO" dirty="0"/>
              <a:t>. </a:t>
            </a:r>
            <a:r>
              <a:rPr lang="nb-NO" dirty="0" err="1"/>
              <a:t>freq</a:t>
            </a:r>
            <a:r>
              <a:rPr lang="nb-NO" dirty="0"/>
              <a:t>. formel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2FBEC-6383-AA5F-9B09-F08E71F8AC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nb-NO" dirty="0"/>
              </a:p>
              <a:p>
                <a:endParaRPr lang="nb-NO" dirty="0"/>
              </a:p>
              <a:p>
                <a:endParaRPr lang="nb-NO" dirty="0"/>
              </a:p>
              <a:p>
                <a:r>
                  <a:rPr lang="nb-NO" dirty="0"/>
                  <a:t>N = dokumenter i </a:t>
                </a:r>
                <a:r>
                  <a:rPr lang="nb-NO" dirty="0" err="1"/>
                  <a:t>corpuset</a:t>
                </a:r>
                <a:endParaRPr lang="nb-NO" dirty="0"/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:r>
                  <a:rPr lang="nb-NO" dirty="0"/>
                  <a:t>Eksempel: mye og lite brukte ord i </a:t>
                </a:r>
                <a:r>
                  <a:rPr lang="nb-NO" dirty="0" err="1"/>
                  <a:t>corpus</a:t>
                </a:r>
                <a:r>
                  <a:rPr lang="nb-NO" dirty="0"/>
                  <a:t> på 1000 dokumenter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</m:sub>
                    </m:sSub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sSub>
                              <m:sSubPr>
                                <m:ctrlP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𝑑𝑓</m:t>
                                </m:r>
                              </m:e>
                              <m:sub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1000</m:t>
                            </m:r>
                          </m:num>
                          <m:den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990</m:t>
                            </m:r>
                          </m:den>
                        </m:f>
                      </m:e>
                    </m:d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1,0101</m:t>
                        </m:r>
                      </m:e>
                    </m:d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=0,004</m:t>
                    </m:r>
                  </m:oMath>
                </a14:m>
                <a:endParaRPr lang="nb-NO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𝑠𝑜𝑢𝑛𝑑𝑒𝑥</m:t>
                        </m:r>
                      </m:sub>
                    </m:sSub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nb-NO" sz="24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b-NO" sz="2400" b="0" i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nb-NO" sz="24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sSub>
                              <m:sSubPr>
                                <m:ctrlP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𝑑𝑓</m:t>
                                </m:r>
                              </m:e>
                              <m:sub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𝑠𝑜𝑢𝑛𝑑𝑒𝑥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1000</m:t>
                            </m:r>
                          </m:num>
                          <m:den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500</m:t>
                        </m:r>
                      </m:e>
                    </m:d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=2,698</m:t>
                    </m:r>
                  </m:oMath>
                </a14:m>
                <a:endParaRPr lang="nb-NO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2FBEC-6383-AA5F-9B09-F08E71F8A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DA9BC-06FB-0B85-392B-FB2549CD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14</a:t>
            </a:fld>
            <a:endParaRPr lang="nb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F91A32-48CB-60FC-F1D5-800E4FD3F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260" y="1825625"/>
            <a:ext cx="379147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79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3D62-02DE-3377-91D2-3527BD9C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Tf</a:t>
            </a:r>
            <a:r>
              <a:rPr lang="nb-NO" dirty="0"/>
              <a:t>-</a:t>
            </a:r>
            <a:r>
              <a:rPr lang="nb-NO" dirty="0" err="1"/>
              <a:t>idf</a:t>
            </a:r>
            <a:r>
              <a:rPr lang="nb-NO" dirty="0"/>
              <a:t>-vekting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21B8-35A1-6D0C-3C85-AAED58CEC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Vekten av en term t gitt et dokument d:</a:t>
            </a:r>
            <a:br>
              <a:rPr lang="nb-NO" dirty="0"/>
            </a:br>
            <a:r>
              <a:rPr lang="nb-NO" dirty="0"/>
              <a:t>Produktet av log-</a:t>
            </a:r>
            <a:r>
              <a:rPr lang="nb-NO" dirty="0" err="1"/>
              <a:t>frequency</a:t>
            </a:r>
            <a:r>
              <a:rPr lang="nb-NO" dirty="0"/>
              <a:t> og inverse </a:t>
            </a:r>
            <a:r>
              <a:rPr lang="nb-NO" dirty="0" err="1"/>
              <a:t>document</a:t>
            </a:r>
            <a:r>
              <a:rPr lang="nb-NO" dirty="0"/>
              <a:t> </a:t>
            </a:r>
            <a:r>
              <a:rPr lang="nb-NO" dirty="0" err="1"/>
              <a:t>frequency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Score for et dokument d gitt en </a:t>
            </a:r>
            <a:r>
              <a:rPr lang="nb-NO" dirty="0" err="1"/>
              <a:t>query</a:t>
            </a:r>
            <a:r>
              <a:rPr lang="nb-NO" dirty="0"/>
              <a:t> q:</a:t>
            </a:r>
            <a:br>
              <a:rPr lang="nb-NO" dirty="0"/>
            </a:br>
            <a:r>
              <a:rPr lang="nb-NO" dirty="0"/>
              <a:t>Summen av </a:t>
            </a:r>
            <a:r>
              <a:rPr lang="nb-NO" dirty="0" err="1"/>
              <a:t>tf</a:t>
            </a:r>
            <a:r>
              <a:rPr lang="nb-NO" dirty="0"/>
              <a:t>-</a:t>
            </a:r>
            <a:r>
              <a:rPr lang="nb-NO" dirty="0" err="1"/>
              <a:t>idf</a:t>
            </a:r>
            <a:r>
              <a:rPr lang="nb-NO" dirty="0"/>
              <a:t>-vektene til termene som forekommer i q og 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AE1D4-8412-0422-4AF0-DC2D70DF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15</a:t>
            </a:fld>
            <a:endParaRPr lang="nb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D4896-0F53-3077-8BBE-9ABABFBDD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09" y="2725146"/>
            <a:ext cx="6725589" cy="609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44C369-F581-9D58-1FCC-1A661746E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17" y="4842428"/>
            <a:ext cx="6301010" cy="9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87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4BDF-EE11-820F-E170-316CC56E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D3B5B-8AE2-5376-DAAD-94BA7E293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chemeClr val="bg2"/>
                </a:solidFill>
              </a:rPr>
              <a:t>Praktisk info</a:t>
            </a:r>
          </a:p>
          <a:p>
            <a:r>
              <a:rPr lang="nb-NO" dirty="0">
                <a:solidFill>
                  <a:schemeClr val="bg2"/>
                </a:solidFill>
              </a:rPr>
              <a:t>Intro til </a:t>
            </a:r>
            <a:r>
              <a:rPr lang="nb-NO" dirty="0" err="1">
                <a:solidFill>
                  <a:schemeClr val="bg2"/>
                </a:solidFill>
              </a:rPr>
              <a:t>oblig</a:t>
            </a:r>
            <a:r>
              <a:rPr lang="nb-NO" dirty="0">
                <a:solidFill>
                  <a:schemeClr val="bg2"/>
                </a:solidFill>
              </a:rPr>
              <a:t> c-1 og c-2</a:t>
            </a:r>
          </a:p>
          <a:p>
            <a:r>
              <a:rPr lang="nb-NO" dirty="0"/>
              <a:t>Repetisjon</a:t>
            </a:r>
          </a:p>
          <a:p>
            <a:pPr lvl="1"/>
            <a:r>
              <a:rPr lang="nb-NO" dirty="0" err="1">
                <a:solidFill>
                  <a:schemeClr val="bg2"/>
                </a:solidFill>
              </a:rPr>
              <a:t>Tf-idf</a:t>
            </a:r>
            <a:endParaRPr lang="nb-NO" dirty="0">
              <a:solidFill>
                <a:schemeClr val="bg2"/>
              </a:solidFill>
            </a:endParaRPr>
          </a:p>
          <a:p>
            <a:pPr lvl="1"/>
            <a:r>
              <a:rPr lang="nb-NO" dirty="0" err="1"/>
              <a:t>Cosine</a:t>
            </a:r>
            <a:r>
              <a:rPr lang="nb-NO" dirty="0"/>
              <a:t> </a:t>
            </a:r>
            <a:r>
              <a:rPr lang="nb-NO" dirty="0" err="1"/>
              <a:t>similarity</a:t>
            </a:r>
            <a:endParaRPr lang="nb-NO" dirty="0"/>
          </a:p>
          <a:p>
            <a:r>
              <a:rPr lang="nb-NO" dirty="0"/>
              <a:t>Dobbel ukas </a:t>
            </a:r>
            <a:r>
              <a:rPr lang="nb-NO" dirty="0" err="1"/>
              <a:t>shoutout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9DD97-0EF4-FF11-D04B-E049E159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7931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E71F-2D6F-8097-1162-AE8537D9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Dokumenter som vektorer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DFD4B-51B2-B581-897A-0DEC93A00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Gitt et </a:t>
            </a:r>
            <a:r>
              <a:rPr lang="nb-NO" dirty="0" err="1"/>
              <a:t>vector</a:t>
            </a:r>
            <a:r>
              <a:rPr lang="nb-NO" dirty="0"/>
              <a:t> </a:t>
            </a:r>
            <a:r>
              <a:rPr lang="nb-NO" dirty="0" err="1"/>
              <a:t>space</a:t>
            </a:r>
            <a:r>
              <a:rPr lang="nb-NO" dirty="0"/>
              <a:t> med |V| dimensjoner</a:t>
            </a:r>
          </a:p>
          <a:p>
            <a:pPr lvl="1"/>
            <a:r>
              <a:rPr lang="nb-NO" dirty="0"/>
              <a:t>|V| = antall termer i </a:t>
            </a:r>
            <a:r>
              <a:rPr lang="nb-NO" dirty="0" err="1"/>
              <a:t>corpuset</a:t>
            </a:r>
            <a:endParaRPr lang="nb-NO" dirty="0"/>
          </a:p>
          <a:p>
            <a:r>
              <a:rPr lang="nb-NO" dirty="0"/>
              <a:t>En term presenterer en akse</a:t>
            </a:r>
          </a:p>
          <a:p>
            <a:r>
              <a:rPr lang="nb-NO" dirty="0"/>
              <a:t>Dokumenter og </a:t>
            </a:r>
            <a:r>
              <a:rPr lang="nb-NO" dirty="0" err="1"/>
              <a:t>queries</a:t>
            </a:r>
            <a:r>
              <a:rPr lang="nb-NO" dirty="0"/>
              <a:t> kan presenteres som vektorer i dette rommet</a:t>
            </a:r>
          </a:p>
          <a:p>
            <a:r>
              <a:rPr lang="nb-NO" dirty="0"/>
              <a:t>Dokumentene som er nærme </a:t>
            </a:r>
            <a:r>
              <a:rPr lang="nb-NO" dirty="0" err="1"/>
              <a:t>query</a:t>
            </a:r>
            <a:r>
              <a:rPr lang="nb-NO" dirty="0"/>
              <a:t>-vektoren er de mest relevante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92E7-24FE-4B63-3EF0-635EB717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9857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64DA-0DAA-D734-087F-35FF8625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Eksempel: </a:t>
            </a:r>
            <a:r>
              <a:rPr lang="nb-NO" dirty="0" err="1"/>
              <a:t>vector</a:t>
            </a:r>
            <a:r>
              <a:rPr lang="nb-NO" dirty="0"/>
              <a:t> </a:t>
            </a:r>
            <a:r>
              <a:rPr lang="nb-NO" dirty="0" err="1"/>
              <a:t>space</a:t>
            </a:r>
            <a:r>
              <a:rPr lang="nb-NO" dirty="0"/>
              <a:t> |V| =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30894-C112-39D6-1A98-0DFF37D7C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703AE-0894-61A7-6AEC-EFA5408A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18</a:t>
            </a:fld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24510-7F4D-4A06-7E91-3B4E5ADCC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328" y="1967978"/>
            <a:ext cx="4784272" cy="406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302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E71F-2D6F-8097-1162-AE8537D9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måle relevans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DFD4B-51B2-B581-897A-0DEC93A00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burde ikke bruke </a:t>
            </a:r>
            <a:r>
              <a:rPr lang="nb-NO" dirty="0" err="1"/>
              <a:t>euclidian</a:t>
            </a:r>
            <a:r>
              <a:rPr lang="nb-NO" dirty="0"/>
              <a:t> </a:t>
            </a:r>
            <a:r>
              <a:rPr lang="nb-NO" dirty="0" err="1"/>
              <a:t>distance</a:t>
            </a:r>
            <a:r>
              <a:rPr lang="nb-NO" dirty="0"/>
              <a:t> til å måle relevans!</a:t>
            </a:r>
          </a:p>
          <a:p>
            <a:r>
              <a:rPr lang="nb-NO" dirty="0"/>
              <a:t>q = «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calpurnia</a:t>
            </a:r>
            <a:r>
              <a:rPr lang="nb-NO" dirty="0"/>
              <a:t>»</a:t>
            </a:r>
          </a:p>
          <a:p>
            <a:r>
              <a:rPr lang="nb-NO" dirty="0"/>
              <a:t>Svart vektor = «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calpurnia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calpurnia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calpurnia</a:t>
            </a:r>
            <a:r>
              <a:rPr lang="nb-NO" dirty="0"/>
              <a:t>»</a:t>
            </a:r>
          </a:p>
          <a:p>
            <a:r>
              <a:rPr lang="nb-NO" dirty="0"/>
              <a:t>Kan heller måle vinkelen mellom vektorene</a:t>
            </a:r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92E7-24FE-4B63-3EF0-635EB717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19</a:t>
            </a:fld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DC702-9DC9-8657-7066-4F2AE319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902" y="3428999"/>
            <a:ext cx="3232898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8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4BDF-EE11-820F-E170-316CC56E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D3B5B-8AE2-5376-DAAD-94BA7E293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Praktisk info</a:t>
            </a:r>
          </a:p>
          <a:p>
            <a:r>
              <a:rPr lang="nb-NO" dirty="0"/>
              <a:t>Intro til </a:t>
            </a:r>
            <a:r>
              <a:rPr lang="nb-NO" dirty="0" err="1"/>
              <a:t>oblig</a:t>
            </a:r>
            <a:r>
              <a:rPr lang="nb-NO" dirty="0"/>
              <a:t> c-1 og c-2</a:t>
            </a:r>
          </a:p>
          <a:p>
            <a:r>
              <a:rPr lang="nb-NO" dirty="0"/>
              <a:t>Repetisjon</a:t>
            </a:r>
          </a:p>
          <a:p>
            <a:pPr lvl="1"/>
            <a:r>
              <a:rPr lang="nb-NO" dirty="0" err="1"/>
              <a:t>Tf-idf</a:t>
            </a:r>
            <a:endParaRPr lang="nb-NO" dirty="0"/>
          </a:p>
          <a:p>
            <a:pPr lvl="1"/>
            <a:r>
              <a:rPr lang="nb-NO" dirty="0" err="1"/>
              <a:t>Cosine</a:t>
            </a:r>
            <a:r>
              <a:rPr lang="nb-NO" dirty="0"/>
              <a:t> </a:t>
            </a:r>
            <a:r>
              <a:rPr lang="nb-NO" dirty="0" err="1"/>
              <a:t>similarity</a:t>
            </a:r>
            <a:endParaRPr lang="nb-NO" dirty="0"/>
          </a:p>
          <a:p>
            <a:r>
              <a:rPr lang="nb-NO" dirty="0"/>
              <a:t>Dobbel ukas </a:t>
            </a:r>
            <a:r>
              <a:rPr lang="nb-NO" dirty="0" err="1"/>
              <a:t>shoutout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9DD97-0EF4-FF11-D04B-E049E159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9163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03411-450D-9353-6BF1-A79CA83A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Lengde-normalisere vektorer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B8A9B-91C2-33AE-CFB0-3D3646C900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b-NO" dirty="0"/>
                  <a:t>Formelen for L2-norm i </a:t>
                </a:r>
                <a:r>
                  <a:rPr lang="nb-NO" dirty="0" err="1"/>
                  <a:t>python</a:t>
                </a:r>
                <a:endParaRPr lang="nb-NO" dirty="0"/>
              </a:p>
              <a:p>
                <a:pPr marL="457200" lvl="1" indent="0">
                  <a:buNone/>
                </a:pPr>
                <a:r>
                  <a:rPr lang="en-GB" b="0" dirty="0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sqrt</a:t>
                </a:r>
                <a:r>
                  <a:rPr lang="en-GB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GB" b="0" dirty="0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</a:t>
                </a:r>
                <a:r>
                  <a:rPr lang="en-GB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GB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x</a:t>
                </a:r>
                <a:r>
                  <a:rPr lang="en-GB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* </a:t>
                </a:r>
                <a:r>
                  <a:rPr lang="en-GB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x</a:t>
                </a:r>
                <a:r>
                  <a:rPr lang="en-GB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GB" b="0" dirty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for</a:t>
                </a:r>
                <a:r>
                  <a:rPr lang="en-GB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GB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x</a:t>
                </a:r>
                <a:r>
                  <a:rPr lang="en-GB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GB" b="0" dirty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in</a:t>
                </a:r>
                <a:r>
                  <a:rPr lang="en-GB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GB" b="0" dirty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vector</a:t>
                </a:r>
                <a:r>
                  <a:rPr lang="en-GB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))</a:t>
                </a:r>
                <a:endParaRPr lang="nb-NO" dirty="0"/>
              </a:p>
              <a:p>
                <a:endParaRPr lang="nb-NO" dirty="0"/>
              </a:p>
              <a:p>
                <a:pPr marL="0" indent="0" rtl="0" fontAlgn="base"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nb-NO" sz="28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Blue </a:t>
                </a:r>
                <a:r>
                  <a:rPr lang="nb-NO" sz="2800" dirty="0" err="1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doc</a:t>
                </a:r>
                <a:r>
                  <a:rPr lang="nb-NO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 </a:t>
                </a:r>
                <a:r>
                  <a:rPr lang="nb-NO" sz="28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= (1, 3)</a:t>
                </a:r>
              </a:p>
              <a:p>
                <a:pPr marL="0" indent="0" fontAlgn="base">
                  <a:buNone/>
                </a:pPr>
                <a:r>
                  <a:rPr lang="nb-NO" sz="28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L</a:t>
                </a:r>
                <a:r>
                  <a:rPr lang="nb-NO" sz="2800" baseline="-250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2</a:t>
                </a:r>
                <a:r>
                  <a:rPr lang="nb-NO" sz="28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 norm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nb-NO" sz="2800" i="1" smtClean="0">
                            <a:solidFill>
                              <a:srgbClr val="484B6A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nb-NO" sz="2800" i="1" smtClean="0">
                                <a:solidFill>
                                  <a:srgbClr val="484B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800" b="0" i="1" smtClean="0">
                                <a:solidFill>
                                  <a:srgbClr val="484B6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nb-NO" sz="2800" b="0" i="1" smtClean="0">
                                <a:solidFill>
                                  <a:srgbClr val="484B6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nb-NO" sz="2800" b="0" i="1" smtClean="0">
                            <a:solidFill>
                              <a:srgbClr val="484B6A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nb-NO" sz="2800" i="1" smtClean="0">
                                <a:solidFill>
                                  <a:srgbClr val="484B6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800" b="0" i="1" smtClean="0">
                                <a:solidFill>
                                  <a:srgbClr val="484B6A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nb-NO" sz="2800" b="0" i="1" smtClean="0">
                                <a:solidFill>
                                  <a:srgbClr val="484B6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nb-NO" sz="2800" b="0" i="1" smtClean="0">
                        <a:solidFill>
                          <a:srgbClr val="484B6A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nb-NO" sz="2800" i="1" smtClean="0">
                            <a:solidFill>
                              <a:srgbClr val="484B6A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nb-NO" sz="2800" b="0" i="1" smtClean="0">
                            <a:solidFill>
                              <a:srgbClr val="484B6A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rad>
                    <m:r>
                      <a:rPr lang="nb-NO" sz="2800" b="0" i="1" smtClean="0">
                        <a:solidFill>
                          <a:srgbClr val="484B6A"/>
                        </a:solidFill>
                        <a:latin typeface="Cambria Math" panose="02040503050406030204" pitchFamily="18" charset="0"/>
                      </a:rPr>
                      <m:t>=3.16</m:t>
                    </m:r>
                  </m:oMath>
                </a14:m>
                <a:endParaRPr lang="nb-NO" sz="2800" dirty="0">
                  <a:solidFill>
                    <a:srgbClr val="484B6A"/>
                  </a:solidFill>
                  <a:latin typeface="Work Sans" panose="020F0502020204030204" pitchFamily="2" charset="0"/>
                </a:endParaRPr>
              </a:p>
              <a:p>
                <a:pPr marL="0" indent="0" rtl="0" fontAlgn="base"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nb-NO" sz="2800" dirty="0" err="1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Length-normalised</a:t>
                </a:r>
                <a:r>
                  <a:rPr lang="nb-NO" sz="2800" dirty="0">
                    <a:solidFill>
                      <a:srgbClr val="484B6A"/>
                    </a:solidFill>
                    <a:latin typeface="Work Sans" panose="020F0502020204030204" pitchFamily="2" charset="0"/>
                  </a:rPr>
                  <a:t> = (1/3.16, 3/3.16) = (0.32, 0.95)</a:t>
                </a:r>
              </a:p>
              <a:p>
                <a:endParaRPr lang="nb-N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B8A9B-91C2-33AE-CFB0-3D3646C900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D53D1-703E-10E8-D8CC-E78C52D8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20</a:t>
            </a:fld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207FFC4-E5D9-D368-E674-D01272C8C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915" y="1825625"/>
            <a:ext cx="3058885" cy="109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82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A579-6088-CC6D-06DA-A02CAD81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Cosine</a:t>
            </a:r>
            <a:r>
              <a:rPr lang="nb-NO" dirty="0"/>
              <a:t> </a:t>
            </a:r>
            <a:r>
              <a:rPr lang="nb-NO" dirty="0" err="1"/>
              <a:t>similarity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E826D-E622-9A0B-B44B-17B84730B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Regne ut likheten mellom vektorer</a:t>
            </a:r>
          </a:p>
          <a:p>
            <a:r>
              <a:rPr lang="nb-NO" dirty="0"/>
              <a:t>I praksis: </a:t>
            </a:r>
            <a:r>
              <a:rPr lang="nb-NO" dirty="0" err="1"/>
              <a:t>dot</a:t>
            </a:r>
            <a:r>
              <a:rPr lang="nb-NO" dirty="0"/>
              <a:t>-produktet mellom  to lengde-normaliserte vektorer</a:t>
            </a:r>
          </a:p>
          <a:p>
            <a:pPr lvl="1"/>
            <a:r>
              <a:rPr lang="nb-NO" dirty="0" err="1"/>
              <a:t>Dot</a:t>
            </a:r>
            <a:r>
              <a:rPr lang="nb-NO" dirty="0"/>
              <a:t>-produktet av vektorene, delt på lengden av vektorene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Hvis vektorene er lengde-normalisert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32F78-B70E-5FDB-A20B-0D27A821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21</a:t>
            </a:fld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9735B8EB-70FE-ABC7-1F14-091B790C7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920" y="3249613"/>
            <a:ext cx="4566879" cy="1485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31A4B7-B4ED-1AFC-18FD-0C9D78F3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233" y="4914969"/>
            <a:ext cx="4162566" cy="83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06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4BDF-EE11-820F-E170-316CC56E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D3B5B-8AE2-5376-DAAD-94BA7E293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chemeClr val="bg2"/>
                </a:solidFill>
              </a:rPr>
              <a:t>Praktisk info</a:t>
            </a:r>
          </a:p>
          <a:p>
            <a:r>
              <a:rPr lang="nb-NO" dirty="0">
                <a:solidFill>
                  <a:schemeClr val="bg2"/>
                </a:solidFill>
              </a:rPr>
              <a:t>Intro til </a:t>
            </a:r>
            <a:r>
              <a:rPr lang="nb-NO" dirty="0" err="1">
                <a:solidFill>
                  <a:schemeClr val="bg2"/>
                </a:solidFill>
              </a:rPr>
              <a:t>oblig</a:t>
            </a:r>
            <a:r>
              <a:rPr lang="nb-NO" dirty="0">
                <a:solidFill>
                  <a:schemeClr val="bg2"/>
                </a:solidFill>
              </a:rPr>
              <a:t> c-1 og c-2</a:t>
            </a:r>
          </a:p>
          <a:p>
            <a:r>
              <a:rPr lang="nb-NO" dirty="0">
                <a:solidFill>
                  <a:schemeClr val="bg2"/>
                </a:solidFill>
              </a:rPr>
              <a:t>Repetisjon</a:t>
            </a:r>
          </a:p>
          <a:p>
            <a:pPr lvl="1"/>
            <a:r>
              <a:rPr lang="nb-NO" dirty="0" err="1">
                <a:solidFill>
                  <a:schemeClr val="bg2"/>
                </a:solidFill>
              </a:rPr>
              <a:t>Tf-idf</a:t>
            </a:r>
            <a:endParaRPr lang="nb-NO" dirty="0">
              <a:solidFill>
                <a:schemeClr val="bg2"/>
              </a:solidFill>
            </a:endParaRPr>
          </a:p>
          <a:p>
            <a:pPr lvl="1"/>
            <a:r>
              <a:rPr lang="nb-NO" dirty="0" err="1">
                <a:solidFill>
                  <a:schemeClr val="bg2"/>
                </a:solidFill>
              </a:rPr>
              <a:t>Cosine</a:t>
            </a:r>
            <a:r>
              <a:rPr lang="nb-NO" dirty="0">
                <a:solidFill>
                  <a:schemeClr val="bg2"/>
                </a:solidFill>
              </a:rPr>
              <a:t> </a:t>
            </a:r>
            <a:r>
              <a:rPr lang="nb-NO" dirty="0" err="1">
                <a:solidFill>
                  <a:schemeClr val="bg2"/>
                </a:solidFill>
              </a:rPr>
              <a:t>similarity</a:t>
            </a:r>
            <a:endParaRPr lang="nb-NO" dirty="0">
              <a:solidFill>
                <a:schemeClr val="bg2"/>
              </a:solidFill>
            </a:endParaRPr>
          </a:p>
          <a:p>
            <a:r>
              <a:rPr lang="nb-NO" dirty="0"/>
              <a:t>Dobbel ukas </a:t>
            </a:r>
            <a:r>
              <a:rPr lang="nb-NO" dirty="0" err="1"/>
              <a:t>shoutout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9DD97-0EF4-FF11-D04B-E049E159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5980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B925-FE8D-980F-5427-A7F2043C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Dobbel ukas </a:t>
            </a:r>
            <a:r>
              <a:rPr lang="nb-NO" dirty="0" err="1"/>
              <a:t>shoutout</a:t>
            </a:r>
            <a:r>
              <a:rPr lang="nb-NO" dirty="0"/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174DE-9C30-D76B-4162-70FA213715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Cafe Sara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B58D1-9E78-74C8-8D36-AC6CA21863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b-NO" sz="2000" dirty="0"/>
              <a:t>Nattåpen restaurant (og bar)</a:t>
            </a:r>
          </a:p>
          <a:p>
            <a:r>
              <a:rPr lang="nb-NO" sz="2000" dirty="0"/>
              <a:t>Serverer bra mat til 02:30!</a:t>
            </a:r>
          </a:p>
          <a:p>
            <a:r>
              <a:rPr lang="nb-NO" sz="2000" dirty="0"/>
              <a:t>Rett ved Jakob Kirke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C91BF-9ABE-8008-0B94-4A9F367E4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Internkonkurranse Dana Bakeri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3F3E9-F1C4-27DE-BE83-BFACB84839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b-NO" sz="2000" dirty="0"/>
              <a:t>3 personer som kjøper sykt mye mat på Dana</a:t>
            </a:r>
          </a:p>
          <a:p>
            <a:r>
              <a:rPr lang="nb-NO" sz="2000" dirty="0"/>
              <a:t>De ansatte holder telling på hvor mye de spiser der</a:t>
            </a:r>
          </a:p>
          <a:p>
            <a:r>
              <a:rPr lang="nb-NO" sz="2000" dirty="0"/>
              <a:t>Konkurranse om hvem som er der mest hele året</a:t>
            </a:r>
          </a:p>
          <a:p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ECF79-5790-CAF7-1ED4-C8480614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23</a:t>
            </a:fld>
            <a:endParaRPr lang="nb-NO"/>
          </a:p>
        </p:txBody>
      </p:sp>
      <p:pic>
        <p:nvPicPr>
          <p:cNvPr id="1028" name="Picture 4" descr="Foto">
            <a:extLst>
              <a:ext uri="{FF2B5EF4-FFF2-40B4-BE49-F238E27FC236}">
                <a16:creationId xmlns:a16="http://schemas.microsoft.com/office/drawing/2014/main" id="{12EDDC29-9D0C-7FDA-6A02-EEEEEA6AF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031" y="4626392"/>
            <a:ext cx="4439137" cy="172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taurantanmeldelse: Synd, Café Sara">
            <a:extLst>
              <a:ext uri="{FF2B5EF4-FFF2-40B4-BE49-F238E27FC236}">
                <a16:creationId xmlns:a16="http://schemas.microsoft.com/office/drawing/2014/main" id="{D3EF80F7-724D-A45C-A43B-69E6CA92F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51" y="3749508"/>
            <a:ext cx="3911470" cy="260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004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AF8B-1B00-9D56-D9E3-48ACF709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15 min pause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BC82-A02C-54C3-2E83-37704CB6F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Selvstendig jobbing resten av tiden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A192B-2EB9-8142-AD29-BAD86BB1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287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20D8-1A49-8740-79DD-543333CA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Praktisk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9FD2-C12B-15D9-36BA-0966ED6CD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Løsningsforslaget til </a:t>
            </a:r>
            <a:r>
              <a:rPr lang="nb-NO" dirty="0" err="1"/>
              <a:t>oblig</a:t>
            </a:r>
            <a:r>
              <a:rPr lang="nb-NO" dirty="0"/>
              <a:t> A er ute</a:t>
            </a:r>
          </a:p>
          <a:p>
            <a:pPr lvl="1"/>
            <a:r>
              <a:rPr lang="nb-NO" dirty="0"/>
              <a:t>Kan </a:t>
            </a:r>
            <a:r>
              <a:rPr lang="nb-NO" dirty="0" err="1"/>
              <a:t>pulle</a:t>
            </a:r>
            <a:r>
              <a:rPr lang="nb-NO" dirty="0"/>
              <a:t> for å unngå følgefeil</a:t>
            </a:r>
          </a:p>
          <a:p>
            <a:pPr lvl="1"/>
            <a:r>
              <a:rPr lang="nb-NO" dirty="0"/>
              <a:t>Ta vare på deres egen kode også!</a:t>
            </a:r>
          </a:p>
          <a:p>
            <a:r>
              <a:rPr lang="nb-NO" dirty="0"/>
              <a:t>Retter </a:t>
            </a:r>
            <a:r>
              <a:rPr lang="nb-NO" dirty="0" err="1"/>
              <a:t>oblig</a:t>
            </a:r>
            <a:r>
              <a:rPr lang="nb-NO" dirty="0"/>
              <a:t> B fortløpende </a:t>
            </a:r>
          </a:p>
          <a:p>
            <a:pPr lvl="1"/>
            <a:r>
              <a:rPr lang="nb-NO" dirty="0" err="1"/>
              <a:t>fohåpentligvis</a:t>
            </a:r>
            <a:r>
              <a:rPr lang="nb-NO" dirty="0"/>
              <a:t> ferdig i løpet av uka</a:t>
            </a:r>
          </a:p>
          <a:p>
            <a:pPr lvl="1"/>
            <a:r>
              <a:rPr lang="nb-NO" dirty="0"/>
              <a:t>Si i fra om dere trenger hjelp</a:t>
            </a:r>
          </a:p>
          <a:p>
            <a:r>
              <a:rPr lang="nb-NO" dirty="0"/>
              <a:t>Science fair-grupper 21.10</a:t>
            </a:r>
          </a:p>
          <a:p>
            <a:pPr lvl="1"/>
            <a:r>
              <a:rPr lang="nb-NO" dirty="0"/>
              <a:t>En på gruppa sender mail til Aleksander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44663-3B93-314D-713D-DBD9A7E6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3</a:t>
            </a:fld>
            <a:endParaRPr lang="nb-NO"/>
          </a:p>
        </p:txBody>
      </p:sp>
      <p:pic>
        <p:nvPicPr>
          <p:cNvPr id="5" name="Picture 4" descr="A person holding a sword&#10;&#10;Description automatically generated">
            <a:extLst>
              <a:ext uri="{FF2B5EF4-FFF2-40B4-BE49-F238E27FC236}">
                <a16:creationId xmlns:a16="http://schemas.microsoft.com/office/drawing/2014/main" id="{1E3909F8-5E6B-3E0F-E89B-DD67EB994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327" y="540460"/>
            <a:ext cx="3343123" cy="56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7F02-4DA4-5DBB-2DCA-B8C5B272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Oblig</a:t>
            </a:r>
            <a:r>
              <a:rPr lang="nb-NO" dirty="0"/>
              <a:t> C-1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FF9A-76F3-0EB5-4153-2D0D69C28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Soft AND</a:t>
            </a:r>
          </a:p>
          <a:p>
            <a:pPr lvl="1"/>
            <a:r>
              <a:rPr lang="nb-NO" dirty="0"/>
              <a:t>n-</a:t>
            </a:r>
            <a:r>
              <a:rPr lang="nb-NO" dirty="0" err="1"/>
              <a:t>of</a:t>
            </a:r>
            <a:r>
              <a:rPr lang="nb-NO" dirty="0"/>
              <a:t>-m matching</a:t>
            </a:r>
          </a:p>
          <a:p>
            <a:pPr lvl="1"/>
            <a:r>
              <a:rPr lang="nb-NO" dirty="0"/>
              <a:t>m-</a:t>
            </a:r>
            <a:r>
              <a:rPr lang="nb-NO" dirty="0" err="1"/>
              <a:t>way</a:t>
            </a:r>
            <a:r>
              <a:rPr lang="nb-NO" dirty="0"/>
              <a:t> </a:t>
            </a:r>
            <a:r>
              <a:rPr lang="nb-NO" dirty="0" err="1"/>
              <a:t>Postingsmerger</a:t>
            </a:r>
            <a:r>
              <a:rPr lang="nb-NO" dirty="0"/>
              <a:t> pluss litt til</a:t>
            </a:r>
          </a:p>
          <a:p>
            <a:pPr lvl="1"/>
            <a:r>
              <a:rPr lang="nb-NO" dirty="0"/>
              <a:t>Sjekk oppgaveteksten for å regne ut n</a:t>
            </a:r>
          </a:p>
          <a:p>
            <a:r>
              <a:rPr lang="nb-NO" dirty="0"/>
              <a:t>Ligner på ekstraoppgave fra </a:t>
            </a:r>
            <a:r>
              <a:rPr lang="nb-NO" dirty="0" err="1"/>
              <a:t>oblig</a:t>
            </a:r>
            <a:r>
              <a:rPr lang="nb-NO" dirty="0"/>
              <a:t>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A143F-1C46-DA00-F34C-AF87D945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925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8650-28D9-B578-D952-7027C70D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Document</a:t>
            </a:r>
            <a:r>
              <a:rPr lang="nb-NO" dirty="0"/>
              <a:t>-at-a-time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2D018-4D86-0C59-E4E4-4766B563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Vi har m antall </a:t>
            </a:r>
            <a:r>
              <a:rPr lang="nb-NO" dirty="0" err="1"/>
              <a:t>postinglister</a:t>
            </a:r>
            <a:endParaRPr lang="nb-NO" dirty="0"/>
          </a:p>
          <a:p>
            <a:r>
              <a:rPr lang="nb-NO" dirty="0"/>
              <a:t>Husk </a:t>
            </a:r>
            <a:r>
              <a:rPr lang="nb-NO" dirty="0" err="1"/>
              <a:t>oblig</a:t>
            </a:r>
            <a:r>
              <a:rPr lang="nb-NO" dirty="0"/>
              <a:t> A </a:t>
            </a:r>
            <a:r>
              <a:rPr lang="nb-NO" dirty="0" err="1"/>
              <a:t>postingsmerger.intersection</a:t>
            </a:r>
            <a:endParaRPr lang="nb-NO" dirty="0"/>
          </a:p>
          <a:p>
            <a:pPr lvl="1"/>
            <a:r>
              <a:rPr lang="nb-NO" dirty="0"/>
              <a:t>Så lenge begge listene ikke er tomme: Flytt laveste peker til vi finner en match. </a:t>
            </a:r>
            <a:r>
              <a:rPr lang="nb-NO" dirty="0" err="1"/>
              <a:t>Yield</a:t>
            </a:r>
            <a:r>
              <a:rPr lang="nb-NO" dirty="0"/>
              <a:t> og flytt vi begge pekerne</a:t>
            </a:r>
          </a:p>
          <a:p>
            <a:r>
              <a:rPr lang="nb-NO" dirty="0"/>
              <a:t>Vi har nå m pekere, og flytter de laveste fram til minst n peker på samme dokument. Så slutter vi når det er igjen mindre enn n pekere</a:t>
            </a:r>
          </a:p>
          <a:p>
            <a:endParaRPr lang="nb-NO" dirty="0"/>
          </a:p>
          <a:p>
            <a:endParaRPr lang="nb-NO" sz="1800" dirty="0"/>
          </a:p>
          <a:p>
            <a:r>
              <a:rPr lang="nb-NO" sz="1800" dirty="0"/>
              <a:t>Video: </a:t>
            </a:r>
            <a:r>
              <a:rPr lang="nb-NO" sz="1800" dirty="0">
                <a:hlinkClick r:id="rId2"/>
              </a:rPr>
              <a:t>https://www.youtube.com/watch?v=Fut6XqvcxZw&amp;ab_channel=VictorLavrenko</a:t>
            </a:r>
            <a:endParaRPr lang="nb-NO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09317-83AF-B329-1C22-65C06DB2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1308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7035-3109-35B9-3CD7-2A0339AE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fra forelesningen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DFC39-C5AF-0913-EE76-F5B59A81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3FB8B-447B-3E1C-3109-0CB260A6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6</a:t>
            </a:fld>
            <a:endParaRPr lang="nb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58F57E-2CE2-3A45-69C9-3E7E300E9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53" y="2153186"/>
            <a:ext cx="6582694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5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DFF9-DF2F-1E58-DEA4-4F09DE36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 fra forelesningen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29110-B7B7-277D-812A-99B91D332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366AD-AAC7-F31C-BBFA-1269D9C9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7</a:t>
            </a:fld>
            <a:endParaRPr lang="nb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B85BBD-E89C-E51C-4819-4E950091E5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538"/>
          <a:stretch/>
        </p:blipFill>
        <p:spPr>
          <a:xfrm>
            <a:off x="2779986" y="2138896"/>
            <a:ext cx="6632027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4775-3EE3-C048-3DE1-B18A93BF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Oblig</a:t>
            </a:r>
            <a:r>
              <a:rPr lang="nb-NO" dirty="0"/>
              <a:t> C-2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AF2D0-453E-CD3A-94FD-772D0F265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Boolean</a:t>
            </a:r>
            <a:r>
              <a:rPr lang="nb-NO" dirty="0"/>
              <a:t> </a:t>
            </a:r>
            <a:r>
              <a:rPr lang="nb-NO" dirty="0" err="1"/>
              <a:t>search</a:t>
            </a:r>
            <a:r>
              <a:rPr lang="nb-NO" dirty="0"/>
              <a:t> </a:t>
            </a:r>
            <a:r>
              <a:rPr lang="nb-NO" dirty="0" err="1"/>
              <a:t>engine</a:t>
            </a:r>
            <a:r>
              <a:rPr lang="nb-NO" dirty="0"/>
              <a:t> ++</a:t>
            </a:r>
          </a:p>
          <a:p>
            <a:pPr lvl="1"/>
            <a:r>
              <a:rPr lang="nb-NO" dirty="0" err="1"/>
              <a:t>Wildcard-queries</a:t>
            </a:r>
            <a:endParaRPr lang="nb-NO" dirty="0"/>
          </a:p>
          <a:p>
            <a:pPr lvl="1"/>
            <a:r>
              <a:rPr lang="nb-NO" dirty="0" err="1"/>
              <a:t>Approximate</a:t>
            </a:r>
            <a:r>
              <a:rPr lang="nb-NO" dirty="0"/>
              <a:t> matching</a:t>
            </a:r>
          </a:p>
          <a:p>
            <a:pPr lvl="1"/>
            <a:r>
              <a:rPr lang="nb-NO" dirty="0" err="1"/>
              <a:t>Phonetic</a:t>
            </a:r>
            <a:r>
              <a:rPr lang="nb-NO" dirty="0"/>
              <a:t> matching (sounds like)</a:t>
            </a:r>
          </a:p>
          <a:p>
            <a:pPr lvl="1"/>
            <a:r>
              <a:rPr lang="nb-NO" dirty="0"/>
              <a:t>Synonymer</a:t>
            </a:r>
          </a:p>
          <a:p>
            <a:r>
              <a:rPr lang="nb-NO" dirty="0" err="1"/>
              <a:t>booleansearchengine</a:t>
            </a:r>
            <a:r>
              <a:rPr lang="nb-NO" dirty="0"/>
              <a:t>: AND, OR, ANDNOT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Litt </a:t>
            </a:r>
            <a:r>
              <a:rPr lang="nb-NO" dirty="0" err="1"/>
              <a:t>dependency</a:t>
            </a:r>
            <a:r>
              <a:rPr lang="nb-NO" dirty="0"/>
              <a:t>-problemer (burde snart være fikset)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5E5D6-ACCC-1F48-D052-69BD6006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1049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4BDF-EE11-820F-E170-316CC56E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D3B5B-8AE2-5376-DAAD-94BA7E293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chemeClr val="bg2"/>
                </a:solidFill>
              </a:rPr>
              <a:t>Praktisk info</a:t>
            </a:r>
          </a:p>
          <a:p>
            <a:r>
              <a:rPr lang="nb-NO" dirty="0">
                <a:solidFill>
                  <a:schemeClr val="bg2"/>
                </a:solidFill>
              </a:rPr>
              <a:t>Intro til </a:t>
            </a:r>
            <a:r>
              <a:rPr lang="nb-NO" dirty="0" err="1">
                <a:solidFill>
                  <a:schemeClr val="bg2"/>
                </a:solidFill>
              </a:rPr>
              <a:t>oblig</a:t>
            </a:r>
            <a:r>
              <a:rPr lang="nb-NO" dirty="0">
                <a:solidFill>
                  <a:schemeClr val="bg2"/>
                </a:solidFill>
              </a:rPr>
              <a:t> c-1 og c-2</a:t>
            </a:r>
          </a:p>
          <a:p>
            <a:r>
              <a:rPr lang="nb-NO" dirty="0"/>
              <a:t>Repetisjon</a:t>
            </a:r>
          </a:p>
          <a:p>
            <a:pPr lvl="1"/>
            <a:r>
              <a:rPr lang="nb-NO" dirty="0" err="1"/>
              <a:t>Tf-idf</a:t>
            </a:r>
            <a:endParaRPr lang="nb-NO" dirty="0"/>
          </a:p>
          <a:p>
            <a:pPr lvl="1"/>
            <a:r>
              <a:rPr lang="nb-NO" dirty="0" err="1"/>
              <a:t>Cosine</a:t>
            </a:r>
            <a:r>
              <a:rPr lang="nb-NO" dirty="0"/>
              <a:t> </a:t>
            </a:r>
            <a:r>
              <a:rPr lang="nb-NO" dirty="0" err="1"/>
              <a:t>similarity</a:t>
            </a:r>
            <a:endParaRPr lang="nb-NO" dirty="0"/>
          </a:p>
          <a:p>
            <a:r>
              <a:rPr lang="nb-NO" dirty="0"/>
              <a:t>Dobbel ukas </a:t>
            </a:r>
            <a:r>
              <a:rPr lang="nb-NO" dirty="0" err="1"/>
              <a:t>shoutout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9DD97-0EF4-FF11-D04B-E049E159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384F9-3740-41EE-B595-18BA3B1F0B4B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925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834</Words>
  <Application>Microsoft Office PowerPoint</Application>
  <PresentationFormat>Widescreen</PresentationFormat>
  <Paragraphs>175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Aptos Display</vt:lpstr>
      <vt:lpstr>Arial</vt:lpstr>
      <vt:lpstr>Cambria Math</vt:lpstr>
      <vt:lpstr>Consolas</vt:lpstr>
      <vt:lpstr>Work Sans</vt:lpstr>
      <vt:lpstr>Office Theme</vt:lpstr>
      <vt:lpstr>Søketek uke 6</vt:lpstr>
      <vt:lpstr>Agenda</vt:lpstr>
      <vt:lpstr>Praktisk info</vt:lpstr>
      <vt:lpstr>Oblig C-1</vt:lpstr>
      <vt:lpstr>Document-at-a-time</vt:lpstr>
      <vt:lpstr>Eksempel fra forelesningen</vt:lpstr>
      <vt:lpstr>Eksempel fra forelesningen</vt:lpstr>
      <vt:lpstr>Oblig C-2</vt:lpstr>
      <vt:lpstr>Agenda</vt:lpstr>
      <vt:lpstr>Tf-idf</vt:lpstr>
      <vt:lpstr>Term frequency og log-frequency weighting</vt:lpstr>
      <vt:lpstr>Log-frequency-formelen forklart</vt:lpstr>
      <vt:lpstr>Document frequency og inverse doc. freq.</vt:lpstr>
      <vt:lpstr>Inverse doc. freq. formel</vt:lpstr>
      <vt:lpstr>Tf-idf-vekting</vt:lpstr>
      <vt:lpstr>Agenda</vt:lpstr>
      <vt:lpstr>Dokumenter som vektorer</vt:lpstr>
      <vt:lpstr>Eksempel: vector space |V| = 2</vt:lpstr>
      <vt:lpstr>Hvordan måle relevans</vt:lpstr>
      <vt:lpstr>Lengde-normalisere vektorer</vt:lpstr>
      <vt:lpstr>Cosine similarity</vt:lpstr>
      <vt:lpstr>Agenda</vt:lpstr>
      <vt:lpstr>Dobbel ukas shoutout!</vt:lpstr>
      <vt:lpstr>15 min pause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Truls Hestetræet</dc:creator>
  <cp:lastModifiedBy>Truls Hestetræet</cp:lastModifiedBy>
  <cp:revision>13</cp:revision>
  <dcterms:created xsi:type="dcterms:W3CDTF">2024-10-01T17:06:01Z</dcterms:created>
  <dcterms:modified xsi:type="dcterms:W3CDTF">2024-10-01T22:59:37Z</dcterms:modified>
</cp:coreProperties>
</file>