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57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505" r:id="rId18"/>
    <p:sldId id="262" r:id="rId19"/>
    <p:sldId id="263" r:id="rId20"/>
    <p:sldId id="264" r:id="rId21"/>
    <p:sldId id="258" r:id="rId22"/>
    <p:sldId id="482" r:id="rId23"/>
    <p:sldId id="479" r:id="rId24"/>
    <p:sldId id="486" r:id="rId25"/>
    <p:sldId id="487" r:id="rId26"/>
    <p:sldId id="483" r:id="rId27"/>
    <p:sldId id="484" r:id="rId28"/>
    <p:sldId id="489" r:id="rId29"/>
    <p:sldId id="497" r:id="rId30"/>
    <p:sldId id="504" r:id="rId31"/>
    <p:sldId id="492" r:id="rId32"/>
    <p:sldId id="495" r:id="rId33"/>
    <p:sldId id="501" r:id="rId34"/>
    <p:sldId id="502" r:id="rId35"/>
    <p:sldId id="490" r:id="rId36"/>
    <p:sldId id="498" r:id="rId37"/>
    <p:sldId id="507" r:id="rId38"/>
    <p:sldId id="506" r:id="rId39"/>
    <p:sldId id="503" r:id="rId4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4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3F9B6-93B8-40FD-96DC-79CF144F3D74}" type="datetimeFigureOut">
              <a:rPr lang="nb-NO" smtClean="0"/>
              <a:t>07.10.2024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3688-CC82-4A56-A791-876D8CEB66B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243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6853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243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786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1807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991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63688-CC82-4A56-A791-876D8CEB66B7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412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63688-CC82-4A56-A791-876D8CEB66B7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5294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828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256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943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34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630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198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85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It’s </a:t>
            </a:r>
            <a:r>
              <a:rPr lang="nb-NO" dirty="0" err="1"/>
              <a:t>nice</a:t>
            </a:r>
            <a:r>
              <a:rPr lang="nb-NO" dirty="0"/>
              <a:t> to have </a:t>
            </a:r>
            <a:r>
              <a:rPr lang="nb-NO" dirty="0" err="1"/>
              <a:t>someone</a:t>
            </a:r>
            <a:r>
              <a:rPr lang="nb-NO" dirty="0"/>
              <a:t> </a:t>
            </a:r>
            <a:r>
              <a:rPr lang="nb-NO" dirty="0" err="1"/>
              <a:t>holding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accountable</a:t>
            </a:r>
            <a:r>
              <a:rPr lang="nb-NO" dirty="0"/>
              <a:t>, and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bother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questions,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you’re</a:t>
            </a:r>
            <a:r>
              <a:rPr lang="nb-NO" dirty="0"/>
              <a:t> </a:t>
            </a:r>
            <a:r>
              <a:rPr lang="nb-NO" dirty="0" err="1"/>
              <a:t>working</a:t>
            </a:r>
            <a:r>
              <a:rPr lang="nb-NO" dirty="0"/>
              <a:t> </a:t>
            </a:r>
            <a:r>
              <a:rPr lang="nb-NO" dirty="0" err="1"/>
              <a:t>towards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goal!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6507D-481C-492C-B35D-4E04E32E5327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4531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3823-48C7-CC18-D127-3EECDB83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A0BFB-966D-8DCC-7DC3-EBC6EE906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C881-3998-52A3-1283-E6E81F44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00FB-18A0-4722-87F9-8F78547A973C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75EF-7ECF-B4FE-F06A-A1A9FD8D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35FD9-1FD7-8E6F-F58A-42B7714A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67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6971-D74F-2CCF-0AF1-5A377DEB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F275B-F25D-D470-76AC-B710E364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DFA4-B6A7-01FB-E6DF-5FDBF06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FF7DE-BA27-4BE3-8CA4-5D3F2C55A384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85B2-1969-C7AB-C6C8-3CDBF06D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46CB-B63A-7FCC-2E83-844EC38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29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63643-EFBF-6633-CA44-A19F5BBB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D21B-0BA7-D072-FEC4-D1CAE40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38FB-2F8B-4257-2C19-F6E902F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A6D8-DD6B-4BA9-B77C-5ADC551A47AC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D44A-9AAC-A2EF-8A3A-2A934D83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639F-08FC-3DDA-E057-0527F81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163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C1E0-CF8E-84B4-7DBC-D73FD269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DD54-34FE-7808-29C3-B6C86248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6060-5D55-4C3D-BE4A-8C3CB008F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52DE-CD47-4C67-A4A4-C6A5A18E68D6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AB5C-E022-8427-DBD0-34981928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E45C-ACB0-3748-B1AF-E366824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443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30734-09F5-36AC-D2D0-7EC4E2E5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201DE-E086-06AA-631B-C8902367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4E44-D89C-78D2-F321-69183273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AEE3-7DAD-4254-AF41-E8FC95ADFA6D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B2EB-1E73-862B-F3C2-F8A7E3C2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DE29F-6B3D-14E2-D545-D8D55547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27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DA5C-4530-3BEB-BB2C-E0BFF864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FB69-7733-939F-3293-8340EE071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8179-976C-19EA-7C8F-8F7E7CB1C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87ED-4872-27E3-FD3B-10CCD9D9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779A0-9565-4D81-81C2-523E3DDAD5BB}" type="datetime1">
              <a:rPr lang="nb-NO" smtClean="0"/>
              <a:t>07.10.2024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6098-A057-ADE5-619D-0EB5E65E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094A0-71D2-5044-0862-16065964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682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D53E-57D1-AE35-BE69-934BD6CB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09FB2-AE4E-E09D-D02A-4F09024A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43659-B736-9631-1FD1-A2E4043FB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ACBF3-5784-E18D-AC6C-23CC5ADE2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49FF4-E4C1-830D-9C68-E0091C884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7F6FF-5971-E49B-43DC-3AAB8707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8AD77-A7A9-4233-BF31-527066545A7F}" type="datetime1">
              <a:rPr lang="nb-NO" smtClean="0"/>
              <a:t>07.10.2024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C8D08-3F08-03F3-2EC6-FE74E288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9AF4-7BA8-3362-629A-CBE80681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132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7ACB-C256-9CD2-7B1A-8752C645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47F12-E015-556F-D287-DD4B6284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0652D-D8D1-4D81-A726-28095C9E5B81}" type="datetime1">
              <a:rPr lang="nb-NO" smtClean="0"/>
              <a:t>07.10.2024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EF4C9-F6D7-330F-E0CE-FB058C41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BE5D4-C926-68C4-8788-8A34B93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392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76199-F076-C87B-ACF2-C7BB58A2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AA8D-1A3F-4836-AA5A-1CF2DD7F25F6}" type="datetime1">
              <a:rPr lang="nb-NO" smtClean="0"/>
              <a:t>07.10.2024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D9BBF-DADD-98B2-7A78-5D18FB20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CDD8B-9A4F-055E-7048-E8C369D7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464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B4CA-4372-B11A-607C-66878FF6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202-2FC4-9040-AF3C-B471225F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13CE-46CA-1020-95A7-784C2AA04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716A3-FC9C-E326-9A8A-06FFE0A7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AD4F-E9AF-439D-8B07-AFCB0864C194}" type="datetime1">
              <a:rPr lang="nb-NO" smtClean="0"/>
              <a:t>07.10.2024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2C9AC-8957-6BC7-72A8-8F50C202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F7914-77F4-2204-6B00-37DF46CB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08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237B-768D-D607-CF57-246F1D4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47E83-B438-4E41-0E42-83271AB01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CD082-A88E-73AE-8BF4-BBCE12F26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6E313-AF42-EA1C-4287-A88ABFEC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9CD4-0422-4ABD-9172-73366F71E8D8}" type="datetime1">
              <a:rPr lang="nb-NO" smtClean="0"/>
              <a:t>07.10.2024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26069-4DF6-F16A-AC17-D2930F28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8C919-84B1-D150-12DE-0DCB22DC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275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F398A-F3E7-D5E5-2D97-07BF517F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3313-3575-94A1-0FD7-CDE8761B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5488-5A44-E0CC-91C7-C3A54604B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560C9-D454-4CFB-A08E-943423C6A8E1}" type="datetime1">
              <a:rPr lang="nb-NO" smtClean="0"/>
              <a:t>07.10.2024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F22F0-9EFF-D8F2-3AA3-CE3BDB1F4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D8E8-0040-87AB-DC2B-C14373CA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6F9F5-C90D-4625-8568-7FDEFC310C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1658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130-1430-2BB5-CA77-3EAE4A761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Søketek</a:t>
            </a:r>
            <a:r>
              <a:rPr lang="nb-NO" dirty="0"/>
              <a:t> uke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FB05-4D97-0D65-766B-07AFE30F3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Gruppe 1 &amp;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6F04A-120F-D9C6-B5E4-23A2D64E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84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5040C408-6DCE-DE14-4F4A-465FAA272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570E3-E7A1-E027-9B7E-B0C69994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575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6FDE761-4279-8915-499A-67E7EC09F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DE45-E197-4611-D854-18772FA5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83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i="0" u="sng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6347381-167E-1D60-EB8F-F97FB67C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C43D-4524-0DA6-9490-B8A90C9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264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b="0" i="0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1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EA9A843-804E-2C59-825E-AA2F770C3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1814C-9C07-2727-FDB3-D1C6029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28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</a:t>
            </a:r>
            <a:r>
              <a:rPr lang="nb-NO" sz="6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3</a:t>
            </a:r>
            <a:endParaRPr lang="nb-NO" sz="6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FB88BF99-8D97-ED01-10D5-F9CE955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723D-7589-197A-80EE-FA3C68FF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864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3B3126D-8486-9E37-D08D-098488E2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0CF9F-858F-9E93-79BE-B9C791B8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91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LEN(REMAINING_CURSORS) &lt; N</a:t>
            </a:r>
            <a:endParaRPr lang="nb-NO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C6B3A76-B143-EFB1-0FB2-9CAAD0A0D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76831-B34A-70A9-6E3E-D351869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107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DC0-6313-DA0F-336E-4B53F197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D8EB-C71D-5554-B258-C727157D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Eksempel på n-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-m-matching i </a:t>
            </a:r>
            <a:r>
              <a:rPr lang="nb-NO" dirty="0" err="1">
                <a:solidFill>
                  <a:schemeClr val="bg1"/>
                </a:solidFill>
              </a:rPr>
              <a:t>oblig</a:t>
            </a:r>
            <a:r>
              <a:rPr lang="nb-NO" dirty="0">
                <a:solidFill>
                  <a:schemeClr val="bg1"/>
                </a:solidFill>
              </a:rPr>
              <a:t> c-1</a:t>
            </a:r>
          </a:p>
          <a:p>
            <a:r>
              <a:rPr lang="nb-NO" dirty="0"/>
              <a:t>Repetisjon </a:t>
            </a:r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endParaRPr lang="nb-NO" dirty="0"/>
          </a:p>
          <a:p>
            <a:pPr lvl="1"/>
            <a:r>
              <a:rPr lang="nb-NO" dirty="0" err="1"/>
              <a:t>Precision@k</a:t>
            </a:r>
            <a:endParaRPr lang="nb-NO" dirty="0"/>
          </a:p>
          <a:p>
            <a:pPr lvl="1"/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Precision (MAP)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 </a:t>
            </a:r>
            <a:r>
              <a:rPr lang="nb-NO" dirty="0" err="1"/>
              <a:t>distance</a:t>
            </a:r>
            <a:endParaRPr lang="nb-NO" dirty="0"/>
          </a:p>
          <a:p>
            <a:pPr lvl="1"/>
            <a:r>
              <a:rPr lang="nb-NO" dirty="0" err="1"/>
              <a:t>Normalized</a:t>
            </a:r>
            <a:r>
              <a:rPr lang="nb-NO" dirty="0"/>
              <a:t> </a:t>
            </a:r>
            <a:r>
              <a:rPr lang="nb-NO" dirty="0" err="1"/>
              <a:t>Discounted</a:t>
            </a:r>
            <a:r>
              <a:rPr lang="nb-NO" dirty="0"/>
              <a:t> </a:t>
            </a:r>
            <a:r>
              <a:rPr lang="nb-NO" dirty="0" err="1"/>
              <a:t>Cumulative</a:t>
            </a:r>
            <a:r>
              <a:rPr lang="nb-NO" dirty="0"/>
              <a:t> </a:t>
            </a:r>
            <a:r>
              <a:rPr lang="nb-NO" dirty="0" err="1"/>
              <a:t>Gain</a:t>
            </a:r>
            <a:r>
              <a:rPr lang="nb-NO" dirty="0"/>
              <a:t> (NDCG)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dirty="0"/>
              <a:t>Selvstendig arbeid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F780-390F-693C-B1E7-18080D8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224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CA03-85DD-C704-84F0-DAA505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skal vi egentlig gjøre?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F14E-E667-528E-8FBB-71C6AF26F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skal måle relevans (</a:t>
            </a:r>
            <a:r>
              <a:rPr lang="nb-NO" dirty="0" err="1"/>
              <a:t>retrieval</a:t>
            </a:r>
            <a:r>
              <a:rPr lang="nb-NO" dirty="0"/>
              <a:t> </a:t>
            </a:r>
            <a:r>
              <a:rPr lang="nb-NO" dirty="0" err="1"/>
              <a:t>evaluation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Hvor  bra er de dokumentene vi hentet?</a:t>
            </a:r>
          </a:p>
          <a:p>
            <a:pPr lvl="1"/>
            <a:r>
              <a:rPr lang="nb-NO" dirty="0"/>
              <a:t>Hvor høy er «kvaliteten» på søkemotoren vår?</a:t>
            </a:r>
          </a:p>
          <a:p>
            <a:r>
              <a:rPr lang="nb-NO" dirty="0"/>
              <a:t>Hvor bra stemmer dokumentene med </a:t>
            </a:r>
            <a:r>
              <a:rPr lang="nb-NO" i="1" dirty="0"/>
              <a:t>behovet</a:t>
            </a:r>
            <a:r>
              <a:rPr lang="nb-NO" dirty="0"/>
              <a:t> i </a:t>
            </a:r>
            <a:r>
              <a:rPr lang="nb-NO" dirty="0" err="1"/>
              <a:t>queryen</a:t>
            </a:r>
            <a:r>
              <a:rPr lang="nb-NO" dirty="0"/>
              <a:t>?</a:t>
            </a:r>
          </a:p>
          <a:p>
            <a:r>
              <a:rPr lang="nb-NO" dirty="0"/>
              <a:t>Denne timen: Måter å måle relevans for </a:t>
            </a:r>
            <a:r>
              <a:rPr lang="nb-NO" dirty="0" err="1"/>
              <a:t>query</a:t>
            </a:r>
            <a:r>
              <a:rPr lang="nb-NO" dirty="0"/>
              <a:t>-resultater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F3AC3-8BF1-36C4-E6D1-90B9B179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9064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4747-5E07-0D69-6175-4251E0C9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FF8-8E74-0024-586A-F04F8726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Av alle dokumenter jeg hentet, hvor mange er relevante?</a:t>
            </a:r>
          </a:p>
          <a:p>
            <a:r>
              <a:rPr lang="nb-NO" dirty="0"/>
              <a:t>Viktig når vi trenger noe relevant, men ikke alt som er relevant</a:t>
            </a:r>
          </a:p>
          <a:p>
            <a:pPr lvl="1"/>
            <a:r>
              <a:rPr lang="nb-NO" dirty="0" err="1"/>
              <a:t>Youtube</a:t>
            </a:r>
            <a:r>
              <a:rPr lang="nb-NO" dirty="0"/>
              <a:t>-videoer: Trenger ikke se </a:t>
            </a:r>
            <a:r>
              <a:rPr lang="nb-NO" i="1" dirty="0"/>
              <a:t>alle </a:t>
            </a:r>
            <a:r>
              <a:rPr lang="nb-NO" dirty="0"/>
              <a:t>relevante videoer, men de jeg ser må være relevante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5B148-D2E8-7256-E075-7813F235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19</a:t>
            </a:fld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E0822-2C7B-01E9-FFC2-6A47E7425648}"/>
                  </a:ext>
                </a:extLst>
              </p:cNvPr>
              <p:cNvSpPr txBox="1"/>
              <p:nvPr/>
            </p:nvSpPr>
            <p:spPr>
              <a:xfrm>
                <a:off x="6096000" y="4308633"/>
                <a:ext cx="802335" cy="548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E0822-2C7B-01E9-FFC2-6A47E7425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08633"/>
                <a:ext cx="802335" cy="54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2D9E54D-FB53-5E04-8712-E50D4EF8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05" y="3538170"/>
            <a:ext cx="390579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9CFA-8FC8-EA94-A4D5-EDA15627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Science fair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721C1-09C7-D6F4-2A4D-C8479E68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Frist for å lage gruppe: 21.10</a:t>
            </a:r>
          </a:p>
          <a:p>
            <a:r>
              <a:rPr lang="nb-NO" dirty="0"/>
              <a:t>Tilfeldige grupper for de som ikke sender inn</a:t>
            </a:r>
          </a:p>
          <a:p>
            <a:r>
              <a:rPr lang="nb-NO" dirty="0"/>
              <a:t>Kan også være 1 eller 3</a:t>
            </a:r>
          </a:p>
          <a:p>
            <a:r>
              <a:rPr lang="nb-NO" dirty="0"/>
              <a:t>For alle som stresser: Jeg går gjennom min egen science fair 23.10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C5659-F054-EE6D-84E2-A367F7F79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43" y="4488126"/>
            <a:ext cx="5150963" cy="12269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0ACE7-BBAB-C650-B3DD-B0B982F3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506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D6D8-A1C0-8CB1-C518-51F0B019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Recall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A8E6-01F9-D4A1-2D90-B2AE37FE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800" dirty="0"/>
              <a:t>Av alle relevante dokumenter, hvor mange hentet jeg?</a:t>
            </a:r>
          </a:p>
          <a:p>
            <a:r>
              <a:rPr lang="nb-NO" dirty="0"/>
              <a:t>Dette brukes når vi trenger alle relevante dokumenter, selv om noen irrelevante kanskje også blir med</a:t>
            </a:r>
          </a:p>
          <a:p>
            <a:pPr lvl="1"/>
            <a:r>
              <a:rPr lang="nb-NO" dirty="0"/>
              <a:t>Research til en </a:t>
            </a:r>
            <a:r>
              <a:rPr lang="nb-NO" dirty="0" err="1"/>
              <a:t>PhD</a:t>
            </a:r>
            <a:r>
              <a:rPr lang="nb-NO" dirty="0"/>
              <a:t>: Vi vil lese alle relevante dokumenter og kan filtrere bort de som ikke er relevante selv</a:t>
            </a:r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4943B-F765-0834-32C5-9AE573BF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20</a:t>
            </a:fld>
            <a:endParaRPr lang="nb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11536-02FD-3A2F-45A8-AB070955E974}"/>
                  </a:ext>
                </a:extLst>
              </p:cNvPr>
              <p:cNvSpPr txBox="1"/>
              <p:nvPr/>
            </p:nvSpPr>
            <p:spPr>
              <a:xfrm>
                <a:off x="6096000" y="4317626"/>
                <a:ext cx="808298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𝑡𝑝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11536-02FD-3A2F-45A8-AB07095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17626"/>
                <a:ext cx="808298" cy="548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6525BF9-F5F1-857B-2035-B87F51D3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952" y="3542399"/>
            <a:ext cx="392484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7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764A-551B-22E6-9803-30174B963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Precision@k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8CCF-4F92-3953-C0B8-2FFD5E11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Av de k høyest rangerte dokumentene, hvor mange er relevante?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68F15-2DA1-BC22-981D-B2DB5989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21</a:t>
            </a:fld>
            <a:endParaRPr lang="nb-NO"/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/>
        </p:nvSpPr>
        <p:spPr>
          <a:xfrm>
            <a:off x="1153916" y="2320650"/>
            <a:ext cx="9997993" cy="3856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1/1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1/2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2/3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2/4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3/5</a:t>
            </a:r>
          </a:p>
        </p:txBody>
      </p:sp>
      <p:sp>
        <p:nvSpPr>
          <p:cNvPr id="14" name="Rektangel 3">
            <a:extLst>
              <a:ext uri="{FF2B5EF4-FFF2-40B4-BE49-F238E27FC236}">
                <a16:creationId xmlns:a16="http://schemas.microsoft.com/office/drawing/2014/main" id="{437B0AF3-8318-2760-C49E-4E9C1A1CA768}"/>
              </a:ext>
            </a:extLst>
          </p:cNvPr>
          <p:cNvSpPr/>
          <p:nvPr/>
        </p:nvSpPr>
        <p:spPr>
          <a:xfrm>
            <a:off x="1153916" y="2483156"/>
            <a:ext cx="2675819" cy="3257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/>
          </a:p>
        </p:txBody>
      </p:sp>
      <p:sp>
        <p:nvSpPr>
          <p:cNvPr id="15" name="Rektangel 4">
            <a:extLst>
              <a:ext uri="{FF2B5EF4-FFF2-40B4-BE49-F238E27FC236}">
                <a16:creationId xmlns:a16="http://schemas.microsoft.com/office/drawing/2014/main" id="{53E44E09-ECA1-BD89-6A40-D16B441F9F25}"/>
              </a:ext>
            </a:extLst>
          </p:cNvPr>
          <p:cNvSpPr/>
          <p:nvPr/>
        </p:nvSpPr>
        <p:spPr>
          <a:xfrm>
            <a:off x="1153916" y="3669662"/>
            <a:ext cx="2675819" cy="3257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/>
          </a:p>
        </p:txBody>
      </p:sp>
      <p:sp>
        <p:nvSpPr>
          <p:cNvPr id="16" name="Rektangel 5">
            <a:extLst>
              <a:ext uri="{FF2B5EF4-FFF2-40B4-BE49-F238E27FC236}">
                <a16:creationId xmlns:a16="http://schemas.microsoft.com/office/drawing/2014/main" id="{AE5F6298-F452-75C9-24DB-E8E58AB17D35}"/>
              </a:ext>
            </a:extLst>
          </p:cNvPr>
          <p:cNvSpPr/>
          <p:nvPr/>
        </p:nvSpPr>
        <p:spPr>
          <a:xfrm>
            <a:off x="1153916" y="4853190"/>
            <a:ext cx="2675819" cy="3257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/>
          </a:p>
        </p:txBody>
      </p:sp>
      <p:sp>
        <p:nvSpPr>
          <p:cNvPr id="17" name="Rektangel 6">
            <a:extLst>
              <a:ext uri="{FF2B5EF4-FFF2-40B4-BE49-F238E27FC236}">
                <a16:creationId xmlns:a16="http://schemas.microsoft.com/office/drawing/2014/main" id="{611ECBC4-DA87-B0B5-1F1D-7198CFBDEB69}"/>
              </a:ext>
            </a:extLst>
          </p:cNvPr>
          <p:cNvSpPr/>
          <p:nvPr/>
        </p:nvSpPr>
        <p:spPr>
          <a:xfrm>
            <a:off x="1153916" y="3077898"/>
            <a:ext cx="2675819" cy="32576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/>
          </a:p>
        </p:txBody>
      </p:sp>
      <p:sp>
        <p:nvSpPr>
          <p:cNvPr id="18" name="Rektangel 7">
            <a:extLst>
              <a:ext uri="{FF2B5EF4-FFF2-40B4-BE49-F238E27FC236}">
                <a16:creationId xmlns:a16="http://schemas.microsoft.com/office/drawing/2014/main" id="{87DB0FEA-D64B-2D1F-2191-589D9950E1DC}"/>
              </a:ext>
            </a:extLst>
          </p:cNvPr>
          <p:cNvSpPr/>
          <p:nvPr/>
        </p:nvSpPr>
        <p:spPr>
          <a:xfrm>
            <a:off x="1153916" y="4261426"/>
            <a:ext cx="2675819" cy="32576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85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6E99-4903-E13C-99D0-E96535D0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precision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DD47-DD8B-552D-EB2D-37D33D2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Litt vanskelig navn (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</a:t>
            </a:r>
            <a:r>
              <a:rPr lang="nb-NO" dirty="0" err="1"/>
              <a:t>precision</a:t>
            </a:r>
            <a:r>
              <a:rPr lang="nb-NO" dirty="0"/>
              <a:t>)</a:t>
            </a:r>
          </a:p>
          <a:p>
            <a:pPr marL="514350" indent="-514350">
              <a:buAutoNum type="arabicPeriod"/>
            </a:pPr>
            <a:r>
              <a:rPr lang="nb-NO" b="1" dirty="0"/>
              <a:t>Precision</a:t>
            </a:r>
            <a:r>
              <a:rPr lang="nb-NO" dirty="0"/>
              <a:t>: </a:t>
            </a:r>
            <a:r>
              <a:rPr lang="nb-NO" dirty="0" err="1"/>
              <a:t>precision@k</a:t>
            </a:r>
            <a:r>
              <a:rPr lang="nb-NO" dirty="0"/>
              <a:t> på relevante dokumenter fram til k</a:t>
            </a:r>
          </a:p>
          <a:p>
            <a:pPr marL="514350" indent="-514350">
              <a:buAutoNum type="arabicPeriod"/>
            </a:pPr>
            <a:r>
              <a:rPr lang="nb-NO" b="1" dirty="0" err="1"/>
              <a:t>Average</a:t>
            </a:r>
            <a:r>
              <a:rPr lang="nb-NO" dirty="0"/>
              <a:t>: gjennomsnitt av (1)</a:t>
            </a:r>
          </a:p>
          <a:p>
            <a:pPr marL="514350" indent="-514350">
              <a:buAutoNum type="arabicPeriod"/>
            </a:pPr>
            <a:r>
              <a:rPr lang="nb-NO" b="1" dirty="0" err="1"/>
              <a:t>Mean</a:t>
            </a:r>
            <a:r>
              <a:rPr lang="nb-NO" dirty="0"/>
              <a:t>: gjennomsnittet av (2) for flere </a:t>
            </a:r>
            <a:r>
              <a:rPr lang="nb-NO" dirty="0" err="1"/>
              <a:t>queries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A8B-F5D8-6145-F439-2C07CF7A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6326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Average</a:t>
            </a:r>
            <a:r>
              <a:rPr lang="nb-NO" sz="6000" dirty="0"/>
              <a:t> </a:t>
            </a:r>
            <a:r>
              <a:rPr lang="nb-NO" sz="6000" dirty="0" err="1"/>
              <a:t>precision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67" y="2096064"/>
            <a:ext cx="9469389" cy="4180911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1/1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1/2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2/3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2/4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3/5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37B0AF3-8318-2760-C49E-4E9C1A1CA768}"/>
              </a:ext>
            </a:extLst>
          </p:cNvPr>
          <p:cNvSpPr/>
          <p:nvPr/>
        </p:nvSpPr>
        <p:spPr>
          <a:xfrm>
            <a:off x="1798168" y="211260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44E09-ECA1-BD89-6A40-D16B441F9F25}"/>
              </a:ext>
            </a:extLst>
          </p:cNvPr>
          <p:cNvSpPr/>
          <p:nvPr/>
        </p:nvSpPr>
        <p:spPr>
          <a:xfrm>
            <a:off x="1798166" y="306658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E5F6298-F452-75C9-24DB-E8E58AB17D35}"/>
              </a:ext>
            </a:extLst>
          </p:cNvPr>
          <p:cNvSpPr/>
          <p:nvPr/>
        </p:nvSpPr>
        <p:spPr>
          <a:xfrm>
            <a:off x="1798166" y="4019261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11ECBC4-DA87-B0B5-1F1D-7198CFBDEB69}"/>
              </a:ext>
            </a:extLst>
          </p:cNvPr>
          <p:cNvSpPr/>
          <p:nvPr/>
        </p:nvSpPr>
        <p:spPr>
          <a:xfrm>
            <a:off x="1798166" y="2589599"/>
            <a:ext cx="2534346" cy="40226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7DB0FEA-D64B-2D1F-2191-589D9950E1DC}"/>
              </a:ext>
            </a:extLst>
          </p:cNvPr>
          <p:cNvSpPr/>
          <p:nvPr/>
        </p:nvSpPr>
        <p:spPr>
          <a:xfrm>
            <a:off x="1798166" y="3542925"/>
            <a:ext cx="2534346" cy="40226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D71328-02CB-CC8E-5151-06DE097F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53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Average</a:t>
            </a:r>
            <a:r>
              <a:rPr lang="nb-NO" sz="6000" dirty="0"/>
              <a:t> </a:t>
            </a:r>
            <a:r>
              <a:rPr lang="nb-NO" sz="6000" dirty="0" err="1"/>
              <a:t>precision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67" y="2096064"/>
            <a:ext cx="9469389" cy="4180911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1/1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2/3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3/5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37B0AF3-8318-2760-C49E-4E9C1A1CA768}"/>
              </a:ext>
            </a:extLst>
          </p:cNvPr>
          <p:cNvSpPr/>
          <p:nvPr/>
        </p:nvSpPr>
        <p:spPr>
          <a:xfrm>
            <a:off x="1798168" y="211260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44E09-ECA1-BD89-6A40-D16B441F9F25}"/>
              </a:ext>
            </a:extLst>
          </p:cNvPr>
          <p:cNvSpPr/>
          <p:nvPr/>
        </p:nvSpPr>
        <p:spPr>
          <a:xfrm>
            <a:off x="1798166" y="306658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E5F6298-F452-75C9-24DB-E8E58AB17D35}"/>
              </a:ext>
            </a:extLst>
          </p:cNvPr>
          <p:cNvSpPr/>
          <p:nvPr/>
        </p:nvSpPr>
        <p:spPr>
          <a:xfrm>
            <a:off x="1798166" y="4019261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1B94C0-5E30-6C31-9440-CEA62AA9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1599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Average</a:t>
            </a:r>
            <a:r>
              <a:rPr lang="nb-NO" sz="6000" dirty="0"/>
              <a:t> </a:t>
            </a:r>
            <a:r>
              <a:rPr lang="nb-NO" sz="6000" dirty="0" err="1"/>
              <a:t>precision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67" y="2096064"/>
            <a:ext cx="9469389" cy="4180911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1/1 = 1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2/3 = 0.67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3/5 = 0.6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437B0AF3-8318-2760-C49E-4E9C1A1CA768}"/>
              </a:ext>
            </a:extLst>
          </p:cNvPr>
          <p:cNvSpPr/>
          <p:nvPr/>
        </p:nvSpPr>
        <p:spPr>
          <a:xfrm>
            <a:off x="1798168" y="211260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44E09-ECA1-BD89-6A40-D16B441F9F25}"/>
              </a:ext>
            </a:extLst>
          </p:cNvPr>
          <p:cNvSpPr/>
          <p:nvPr/>
        </p:nvSpPr>
        <p:spPr>
          <a:xfrm>
            <a:off x="1798166" y="3066589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AE5F6298-F452-75C9-24DB-E8E58AB17D35}"/>
              </a:ext>
            </a:extLst>
          </p:cNvPr>
          <p:cNvSpPr/>
          <p:nvPr/>
        </p:nvSpPr>
        <p:spPr>
          <a:xfrm>
            <a:off x="1798166" y="4019261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1AD40B-6E97-EAF1-95AB-C599E12C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916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Average</a:t>
            </a:r>
            <a:r>
              <a:rPr lang="nb-NO" sz="6000" dirty="0"/>
              <a:t> </a:t>
            </a:r>
            <a:r>
              <a:rPr lang="nb-NO" sz="6000" dirty="0" err="1"/>
              <a:t>precision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67" y="2096064"/>
            <a:ext cx="9469389" cy="4761936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1.0 + 0.67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0.6 = 2.27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2.27 / 3 = 0.76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D282B-922C-6DAB-A0C8-DBF57067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447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Mean</a:t>
            </a:r>
            <a:r>
              <a:rPr lang="nb-NO" sz="6000" dirty="0"/>
              <a:t> </a:t>
            </a:r>
            <a:r>
              <a:rPr lang="nb-NO" sz="6000" dirty="0" err="1"/>
              <a:t>Average</a:t>
            </a:r>
            <a:r>
              <a:rPr lang="nb-NO" sz="6000" dirty="0"/>
              <a:t> Precision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167" y="2096064"/>
            <a:ext cx="9469389" cy="4761936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Query 1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(1.0 + 0.67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0.6) / 3 = 0.76</a:t>
            </a:r>
          </a:p>
          <a:p>
            <a:pPr marL="0" indent="0" fontAlgn="base">
              <a:buNone/>
            </a:pP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Query 2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(1.0 + 0.67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+ 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0.75 + 0.8) / 4 = 0.80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b="1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MAP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(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0.76 + 0.80) / 2 = 0.78</a:t>
            </a:r>
            <a:endParaRPr lang="nb-NO" sz="2600" b="1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AB632-3A6E-4945-5C1C-0A8753AB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88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6684-8BD8-54FD-2D1F-7579F172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Kendall</a:t>
            </a:r>
            <a:r>
              <a:rPr lang="nb-NO" dirty="0"/>
              <a:t>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40D8-FFAB-185D-3BCA-8463F7D4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 dokument er enten mer eller mindre relevant enn andre dokumenter</a:t>
            </a:r>
          </a:p>
          <a:p>
            <a:r>
              <a:rPr lang="nb-NO" dirty="0"/>
              <a:t>Hvor enig er vår søkemotor med denne rangeringen?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D69D8-8D15-A119-05C7-71FE1EDE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7413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Kendall</a:t>
            </a:r>
            <a:r>
              <a:rPr lang="nb-NO" sz="6000" dirty="0"/>
              <a:t> Tau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Parvis rangering: {(1, 2), (1, 3), (1, 4), (2, 3), (2, 4), (3, 4)}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2	2 &gt; 3		3 &gt; 4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3	2 &gt; 4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&gt;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DC96-48F6-589D-3E94-5A1C0AB9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48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DC0-6313-DA0F-336E-4B53F197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D8EB-C71D-5554-B258-C727157D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Eksempel på n-</a:t>
            </a:r>
            <a:r>
              <a:rPr lang="nb-NO" dirty="0" err="1"/>
              <a:t>of</a:t>
            </a:r>
            <a:r>
              <a:rPr lang="nb-NO" dirty="0"/>
              <a:t>-m-matching i </a:t>
            </a:r>
            <a:r>
              <a:rPr lang="nb-NO" dirty="0" err="1"/>
              <a:t>oblig</a:t>
            </a:r>
            <a:r>
              <a:rPr lang="nb-NO" dirty="0"/>
              <a:t> c-1</a:t>
            </a:r>
          </a:p>
          <a:p>
            <a:r>
              <a:rPr lang="nb-NO" dirty="0"/>
              <a:t>Repetisjon </a:t>
            </a:r>
          </a:p>
          <a:p>
            <a:pPr lvl="1"/>
            <a:r>
              <a:rPr lang="nb-NO" dirty="0"/>
              <a:t>Precision &amp; </a:t>
            </a:r>
            <a:r>
              <a:rPr lang="nb-NO" dirty="0" err="1"/>
              <a:t>recall</a:t>
            </a:r>
            <a:endParaRPr lang="nb-NO" dirty="0"/>
          </a:p>
          <a:p>
            <a:pPr lvl="1"/>
            <a:r>
              <a:rPr lang="nb-NO" dirty="0" err="1"/>
              <a:t>Precision@k</a:t>
            </a:r>
            <a:endParaRPr lang="nb-NO" dirty="0"/>
          </a:p>
          <a:p>
            <a:pPr lvl="1"/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Average</a:t>
            </a:r>
            <a:r>
              <a:rPr lang="nb-NO" dirty="0"/>
              <a:t> Precision (MAP)</a:t>
            </a:r>
          </a:p>
          <a:p>
            <a:pPr lvl="1"/>
            <a:r>
              <a:rPr lang="nb-NO" dirty="0" err="1"/>
              <a:t>Kendall</a:t>
            </a:r>
            <a:r>
              <a:rPr lang="nb-NO" dirty="0"/>
              <a:t> Tau </a:t>
            </a:r>
            <a:r>
              <a:rPr lang="nb-NO" dirty="0" err="1"/>
              <a:t>distance</a:t>
            </a:r>
            <a:endParaRPr lang="nb-NO" dirty="0"/>
          </a:p>
          <a:p>
            <a:pPr lvl="1"/>
            <a:r>
              <a:rPr lang="nb-NO" dirty="0" err="1"/>
              <a:t>Normalized</a:t>
            </a:r>
            <a:r>
              <a:rPr lang="nb-NO" dirty="0"/>
              <a:t> </a:t>
            </a:r>
            <a:r>
              <a:rPr lang="nb-NO" dirty="0" err="1"/>
              <a:t>Discounted</a:t>
            </a:r>
            <a:r>
              <a:rPr lang="nb-NO" dirty="0"/>
              <a:t> </a:t>
            </a:r>
            <a:r>
              <a:rPr lang="nb-NO" dirty="0" err="1"/>
              <a:t>Cumulative</a:t>
            </a:r>
            <a:r>
              <a:rPr lang="nb-NO" dirty="0"/>
              <a:t> </a:t>
            </a:r>
            <a:r>
              <a:rPr lang="nb-NO" dirty="0" err="1"/>
              <a:t>Gain</a:t>
            </a:r>
            <a:r>
              <a:rPr lang="nb-NO" dirty="0"/>
              <a:t> (NDCG)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dirty="0"/>
              <a:t>Selvstendig arbeid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F780-390F-693C-B1E7-18080D8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80249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1F94-8CA1-AEEC-0E09-9A734713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Kendall</a:t>
            </a:r>
            <a:r>
              <a:rPr lang="nb-NO" dirty="0"/>
              <a:t>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EE95-C90D-6192-4D0B-09FC0763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X: Antall enigheter (</a:t>
            </a:r>
            <a:r>
              <a:rPr lang="nb-NO" dirty="0" err="1"/>
              <a:t>agreements</a:t>
            </a:r>
            <a:r>
              <a:rPr lang="nb-NO" dirty="0"/>
              <a:t>)</a:t>
            </a:r>
          </a:p>
          <a:p>
            <a:r>
              <a:rPr lang="nb-NO" dirty="0"/>
              <a:t>Y: Antall uenigheter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Eksempler</a:t>
            </a:r>
          </a:p>
          <a:p>
            <a:r>
              <a:rPr lang="nb-NO" dirty="0"/>
              <a:t>[1, 3, 2, 4]: (5 – 1) / (5 + 1) = 0,67</a:t>
            </a:r>
          </a:p>
          <a:p>
            <a:r>
              <a:rPr lang="nb-NO" dirty="0"/>
              <a:t>[4, 3, 2, 1]: (0 – 6) / (0 + 6) = -1.0</a:t>
            </a:r>
          </a:p>
          <a:p>
            <a:r>
              <a:rPr lang="nb-NO" dirty="0"/>
              <a:t>[1, 4, 3, 2]: (3 – 3) / (3 + 3)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CAA13-DEFA-5CF2-DA1C-75D011D5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30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74476-7FB3-05DD-96B6-86446E33FE27}"/>
                  </a:ext>
                </a:extLst>
              </p:cNvPr>
              <p:cNvSpPr txBox="1"/>
              <p:nvPr/>
            </p:nvSpPr>
            <p:spPr>
              <a:xfrm>
                <a:off x="7859110" y="1870075"/>
                <a:ext cx="1228221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𝐾𝑇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974476-7FB3-05DD-96B6-86446E33F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10" y="1870075"/>
                <a:ext cx="1228221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2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EC44-9F04-A0AA-150C-7B36E32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Discounted</a:t>
            </a:r>
            <a:r>
              <a:rPr lang="nb-NO" dirty="0"/>
              <a:t> </a:t>
            </a:r>
            <a:r>
              <a:rPr lang="nb-NO" dirty="0" err="1"/>
              <a:t>cumulative</a:t>
            </a:r>
            <a:r>
              <a:rPr lang="nb-NO" dirty="0"/>
              <a:t> </a:t>
            </a:r>
            <a:r>
              <a:rPr lang="nb-NO" dirty="0" err="1"/>
              <a:t>gain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DF86-F6A1-1563-1EE1-6601BD50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 score for hvor relevante resultatene våre er</a:t>
            </a:r>
          </a:p>
          <a:p>
            <a:r>
              <a:rPr lang="nb-NO" dirty="0" err="1"/>
              <a:t>Gain</a:t>
            </a:r>
            <a:r>
              <a:rPr lang="nb-NO" dirty="0"/>
              <a:t>: </a:t>
            </a:r>
            <a:r>
              <a:rPr lang="nb-NO" dirty="0" err="1"/>
              <a:t>relevanse</a:t>
            </a:r>
            <a:r>
              <a:rPr lang="nb-NO" dirty="0"/>
              <a:t>-score for hvert dokument (</a:t>
            </a:r>
            <a:r>
              <a:rPr lang="nb-NO" dirty="0" err="1"/>
              <a:t>f.eks</a:t>
            </a:r>
            <a:r>
              <a:rPr lang="nb-NO" dirty="0"/>
              <a:t>: 0, 1, 2)</a:t>
            </a:r>
          </a:p>
          <a:p>
            <a:pPr lvl="1"/>
            <a:r>
              <a:rPr lang="nb-NO" dirty="0"/>
              <a:t>0 = helt irrelevant, 2 = veldig relevant</a:t>
            </a:r>
          </a:p>
          <a:p>
            <a:r>
              <a:rPr lang="nb-NO" dirty="0"/>
              <a:t>Vi må ta høyde for at lavere rangerte dokumenter mindre sannsynlig blir valgt. Vi bryr oss mest om de høyest rangerte dokumentene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2B05-9EC6-3ED5-0D84-9B97D91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5412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/>
              <a:t>Eksempel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Vi har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gain</a:t>
            </a: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: [0, 1, 2] og ett dokument i hver klasse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Ideell rekkefølge er 2, 1, 0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Hvert dokument får tildelt en score/</a:t>
            </a:r>
            <a:r>
              <a:rPr lang="nb-NO" sz="260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gain</a:t>
            </a: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2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0</a:t>
            </a:r>
          </a:p>
          <a:p>
            <a:pPr marL="0" indent="0" rtl="0" fontAlgn="base">
              <a:spcBef>
                <a:spcPts val="1000"/>
              </a:spcBef>
              <a:spcAft>
                <a:spcPts val="0"/>
              </a:spcAft>
              <a:buNone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1</a:t>
            </a:r>
            <a:endParaRPr lang="nb-NO" sz="18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AAAD9-4B6F-4EE7-2080-8909CCBE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32</a:t>
            </a:fld>
            <a:endParaRPr lang="nb-NO"/>
          </a:p>
        </p:txBody>
      </p:sp>
      <p:sp>
        <p:nvSpPr>
          <p:cNvPr id="6" name="Rektangel 3">
            <a:extLst>
              <a:ext uri="{FF2B5EF4-FFF2-40B4-BE49-F238E27FC236}">
                <a16:creationId xmlns:a16="http://schemas.microsoft.com/office/drawing/2014/main" id="{BAE0C200-7C94-247D-1F79-CD5A8C4F7C00}"/>
              </a:ext>
            </a:extLst>
          </p:cNvPr>
          <p:cNvSpPr/>
          <p:nvPr/>
        </p:nvSpPr>
        <p:spPr>
          <a:xfrm>
            <a:off x="1979926" y="3583906"/>
            <a:ext cx="2534346" cy="40226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Rektangel 4">
            <a:extLst>
              <a:ext uri="{FF2B5EF4-FFF2-40B4-BE49-F238E27FC236}">
                <a16:creationId xmlns:a16="http://schemas.microsoft.com/office/drawing/2014/main" id="{1F44D2E4-704E-AAA3-2C29-986F43E2325F}"/>
              </a:ext>
            </a:extLst>
          </p:cNvPr>
          <p:cNvSpPr/>
          <p:nvPr/>
        </p:nvSpPr>
        <p:spPr>
          <a:xfrm>
            <a:off x="1979926" y="4529222"/>
            <a:ext cx="2534346" cy="402265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5">
            <a:extLst>
              <a:ext uri="{FF2B5EF4-FFF2-40B4-BE49-F238E27FC236}">
                <a16:creationId xmlns:a16="http://schemas.microsoft.com/office/drawing/2014/main" id="{4DCC74AF-3061-42F6-B31C-BB27F9886730}"/>
              </a:ext>
            </a:extLst>
          </p:cNvPr>
          <p:cNvSpPr/>
          <p:nvPr/>
        </p:nvSpPr>
        <p:spPr>
          <a:xfrm>
            <a:off x="1979926" y="4056564"/>
            <a:ext cx="2534346" cy="40226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074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Discounted</a:t>
            </a:r>
            <a:r>
              <a:rPr lang="nb-NO" sz="6000" dirty="0"/>
              <a:t> </a:t>
            </a:r>
            <a:r>
              <a:rPr lang="nb-NO" sz="6000" dirty="0" err="1"/>
              <a:t>cumulative</a:t>
            </a:r>
            <a:r>
              <a:rPr lang="nb-NO" sz="6000" dirty="0"/>
              <a:t> </a:t>
            </a:r>
            <a:r>
              <a:rPr lang="nb-NO" sz="6000" dirty="0" err="1"/>
              <a:t>gain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Formelen fra forelesning: summen av </a:t>
            </a:r>
            <a:r>
              <a:rPr lang="nb-NO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gain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delt på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log</a:t>
            </a:r>
            <a:r>
              <a:rPr lang="nb-NO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(i) </a:t>
            </a:r>
            <a:r>
              <a:rPr lang="nb-NO" sz="2600" dirty="0">
                <a:latin typeface="Work Sans" panose="020F0502020204030204" pitchFamily="2" charset="0"/>
              </a:rPr>
              <a:t>fra og med i = 2</a:t>
            </a: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For vårt eksempel:	  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b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</a:b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+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0 / log</a:t>
            </a:r>
            <a:r>
              <a:rPr lang="nb-NO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(2)</a:t>
            </a:r>
            <a:b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</a:b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				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+ 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1 / log</a:t>
            </a:r>
            <a:r>
              <a:rPr lang="nb-NO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r>
              <a:rPr lang="nb-NO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B6BF-613A-C110-5FC1-5C19DC31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33</a:t>
            </a:fld>
            <a:endParaRPr lang="nb-N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F36CF-E136-3F48-10D2-A96ECDE9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95" y="4861832"/>
            <a:ext cx="394390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 err="1"/>
              <a:t>Discounted</a:t>
            </a:r>
            <a:r>
              <a:rPr lang="nb-NO" sz="6000" dirty="0"/>
              <a:t> </a:t>
            </a:r>
            <a:r>
              <a:rPr lang="nb-NO" sz="6000" dirty="0" err="1"/>
              <a:t>cumulative</a:t>
            </a:r>
            <a:r>
              <a:rPr lang="nb-NO" sz="6000" dirty="0"/>
              <a:t> </a:t>
            </a:r>
            <a:r>
              <a:rPr lang="nb-NO" sz="6000" dirty="0" err="1"/>
              <a:t>gain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 		+ 0 / log</a:t>
            </a:r>
            <a:r>
              <a:rPr lang="nb-NO" sz="2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(2)	+ 1 / log</a:t>
            </a:r>
            <a:r>
              <a:rPr lang="nb-NO" sz="26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</a:t>
            </a: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(3)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		+ 0			+ 0,63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2,63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02980-4A2D-846F-CE88-6B49DDF8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2486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3AB-4B26-F677-CFE6-5AC6559F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Normalisert DCG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9C1C3-2658-6A9A-11D6-08E718B16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Hvordan ser vår DCG ut relativt til beste mulige?</a:t>
            </a:r>
          </a:p>
          <a:p>
            <a:r>
              <a:rPr lang="nb-NO" dirty="0"/>
              <a:t>Høyeste mulige DCG:</a:t>
            </a:r>
            <a:br>
              <a:rPr lang="nb-NO" dirty="0"/>
            </a:br>
            <a:endParaRPr lang="nb-NO" dirty="0"/>
          </a:p>
          <a:p>
            <a:r>
              <a:rPr lang="nb-NO" dirty="0"/>
              <a:t>Vår DCG: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NDCG: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FDC8-CC8D-E393-A849-9E5D78B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35</a:t>
            </a:fld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D0301-D563-0615-298E-50A8A46D6D27}"/>
                  </a:ext>
                </a:extLst>
              </p:cNvPr>
              <p:cNvSpPr txBox="1"/>
              <p:nvPr/>
            </p:nvSpPr>
            <p:spPr>
              <a:xfrm>
                <a:off x="4484252" y="2218545"/>
                <a:ext cx="6096000" cy="75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8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2+</m:t>
                    </m:r>
                    <m:f>
                      <m:fPr>
                        <m:ctrlPr>
                          <a:rPr lang="nb-NO" sz="28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8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20F0502020204030204" pitchFamily="2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8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28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=2+1+0=3</m:t>
                    </m:r>
                  </m:oMath>
                </a14:m>
                <a:endParaRPr lang="nb-NO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DD0301-D563-0615-298E-50A8A46D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52" y="2218545"/>
                <a:ext cx="6096000" cy="759503"/>
              </a:xfrm>
              <a:prstGeom prst="rect">
                <a:avLst/>
              </a:prstGeom>
              <a:blipFill>
                <a:blip r:embed="rId2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64EA0-7002-9605-E6B5-5029CF12B785}"/>
                  </a:ext>
                </a:extLst>
              </p:cNvPr>
              <p:cNvSpPr txBox="1"/>
              <p:nvPr/>
            </p:nvSpPr>
            <p:spPr>
              <a:xfrm>
                <a:off x="4484252" y="2989933"/>
                <a:ext cx="6583798" cy="75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8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2+</m:t>
                    </m:r>
                    <m:f>
                      <m:fPr>
                        <m:ctrlPr>
                          <a:rPr lang="nb-NO" sz="280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nb-NO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Work Sans" panose="020F0502020204030204" pitchFamily="2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sz="2800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nb-NO" sz="2800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sz="2800" b="0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=2+0+0,63=2,63</m:t>
                    </m:r>
                  </m:oMath>
                </a14:m>
                <a:endParaRPr lang="nb-NO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F64EA0-7002-9605-E6B5-5029CF12B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252" y="2989933"/>
                <a:ext cx="6583798" cy="759503"/>
              </a:xfrm>
              <a:prstGeom prst="rect">
                <a:avLst/>
              </a:prstGeom>
              <a:blipFill>
                <a:blip r:embed="rId3"/>
                <a:stretch>
                  <a:fillRect b="-72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60E8B4-4D39-4819-97E7-CAA241D1C1C5}"/>
                  </a:ext>
                </a:extLst>
              </p:cNvPr>
              <p:cNvSpPr txBox="1"/>
              <p:nvPr/>
            </p:nvSpPr>
            <p:spPr>
              <a:xfrm>
                <a:off x="2514600" y="4001294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2,63</m:t>
                          </m:r>
                        </m:num>
                        <m:den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=0,876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60E8B4-4D39-4819-97E7-CAA241D1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001294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39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dirty="0"/>
              <a:t>Begrepene forklart</a:t>
            </a:r>
            <a:endParaRPr lang="nb-NO" sz="6000" dirty="0">
              <a:solidFill>
                <a:srgbClr val="484B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GAIN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Score tildelt hvert dokument</a:t>
            </a:r>
          </a:p>
          <a:p>
            <a:pPr lvl="1" fontAlgn="base">
              <a:spcBef>
                <a:spcPts val="1000"/>
              </a:spcBef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F.eks.: 0, 1, 2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CUMULATIVE GAIN:</a:t>
            </a: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summen av </a:t>
            </a:r>
            <a:r>
              <a:rPr lang="nb-NO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gain</a:t>
            </a:r>
            <a:endParaRPr lang="nb-N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lvl="1" fontAlgn="base">
              <a:spcBef>
                <a:spcPts val="1000"/>
              </a:spcBef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Vårt eksempel: 2 + 0 + 1 = 3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b-NO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DISCOUNTED CUMULATIVE GAIN:</a:t>
            </a:r>
            <a:r>
              <a:rPr lang="nb-NO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 Legge til en økende straff jo lavere dokumentet blir rangert</a:t>
            </a:r>
          </a:p>
          <a:p>
            <a:pPr lvl="1" fontAlgn="base">
              <a:spcBef>
                <a:spcPts val="1000"/>
              </a:spcBef>
            </a:pPr>
            <a:r>
              <a:rPr lang="nb-N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anose="020F0502020204030204" pitchFamily="2" charset="0"/>
              </a:rPr>
              <a:t>Intuisjonen bak: Brukeren ser bare de første dokumentene</a:t>
            </a:r>
          </a:p>
          <a:p>
            <a:pPr fontAlgn="base"/>
            <a:r>
              <a:rPr lang="nb-NO" b="1" dirty="0"/>
              <a:t>NORMALIZED DISCOUNTED CUMULATIVE GAIN</a:t>
            </a:r>
            <a:r>
              <a:rPr lang="nb-NO" dirty="0"/>
              <a:t>: DCG delt på beste mulige DCG-verdi. Normaliserer til mellom 0 og 1</a:t>
            </a:r>
          </a:p>
          <a:p>
            <a:pPr fontAlgn="base"/>
            <a:endParaRPr lang="nb-NO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nb-NO" sz="1800" i="0" u="none" strike="no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ork Sans" panose="020F050202020403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DD3DB-3574-6474-6F05-8FC3F3F8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14363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8DC0-6313-DA0F-336E-4B53F197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D8EB-C71D-5554-B258-C727157D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solidFill>
                  <a:schemeClr val="bg1"/>
                </a:solidFill>
              </a:rPr>
              <a:t>Eksempel på n-</a:t>
            </a:r>
            <a:r>
              <a:rPr lang="nb-NO" dirty="0" err="1">
                <a:solidFill>
                  <a:schemeClr val="bg1"/>
                </a:solidFill>
              </a:rPr>
              <a:t>of</a:t>
            </a:r>
            <a:r>
              <a:rPr lang="nb-NO" dirty="0">
                <a:solidFill>
                  <a:schemeClr val="bg1"/>
                </a:solidFill>
              </a:rPr>
              <a:t>-m-matching i </a:t>
            </a:r>
            <a:r>
              <a:rPr lang="nb-NO" dirty="0" err="1">
                <a:solidFill>
                  <a:schemeClr val="bg1"/>
                </a:solidFill>
              </a:rPr>
              <a:t>oblig</a:t>
            </a:r>
            <a:r>
              <a:rPr lang="nb-NO" dirty="0">
                <a:solidFill>
                  <a:schemeClr val="bg1"/>
                </a:solidFill>
              </a:rPr>
              <a:t> c-1</a:t>
            </a:r>
          </a:p>
          <a:p>
            <a:r>
              <a:rPr lang="nb-NO" dirty="0">
                <a:solidFill>
                  <a:schemeClr val="bg1"/>
                </a:solidFill>
              </a:rPr>
              <a:t>Repetisjon 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Precision &amp; </a:t>
            </a:r>
            <a:r>
              <a:rPr lang="nb-NO" dirty="0" err="1">
                <a:solidFill>
                  <a:schemeClr val="bg1"/>
                </a:solidFill>
              </a:rPr>
              <a:t>recall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Precision@k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Mean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Average</a:t>
            </a:r>
            <a:r>
              <a:rPr lang="nb-NO" dirty="0">
                <a:solidFill>
                  <a:schemeClr val="bg1"/>
                </a:solidFill>
              </a:rPr>
              <a:t> Precision (MAP)</a:t>
            </a: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Kendall</a:t>
            </a:r>
            <a:r>
              <a:rPr lang="nb-NO" dirty="0">
                <a:solidFill>
                  <a:schemeClr val="bg1"/>
                </a:solidFill>
              </a:rPr>
              <a:t> Tau </a:t>
            </a:r>
            <a:r>
              <a:rPr lang="nb-NO" dirty="0" err="1">
                <a:solidFill>
                  <a:schemeClr val="bg1"/>
                </a:solidFill>
              </a:rPr>
              <a:t>distance</a:t>
            </a:r>
            <a:endParaRPr lang="nb-NO" dirty="0">
              <a:solidFill>
                <a:schemeClr val="bg1"/>
              </a:solidFill>
            </a:endParaRPr>
          </a:p>
          <a:p>
            <a:pPr lvl="1"/>
            <a:r>
              <a:rPr lang="nb-NO" dirty="0" err="1">
                <a:solidFill>
                  <a:schemeClr val="bg1"/>
                </a:solidFill>
              </a:rPr>
              <a:t>Normalized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Discounted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Cumulative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Gain</a:t>
            </a:r>
            <a:r>
              <a:rPr lang="nb-NO" dirty="0">
                <a:solidFill>
                  <a:schemeClr val="bg1"/>
                </a:solidFill>
              </a:rPr>
              <a:t> (NDCG)</a:t>
            </a:r>
          </a:p>
          <a:p>
            <a:r>
              <a:rPr lang="nb-NO" dirty="0"/>
              <a:t>Ukas </a:t>
            </a:r>
            <a:r>
              <a:rPr lang="nb-NO" dirty="0" err="1"/>
              <a:t>shoutout</a:t>
            </a:r>
            <a:endParaRPr lang="nb-NO" dirty="0"/>
          </a:p>
          <a:p>
            <a:r>
              <a:rPr lang="nb-NO" dirty="0"/>
              <a:t>Selvstendig arbeid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4F780-390F-693C-B1E7-18080D8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15365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4EFB-3531-01E3-BC8B-C751331E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Ukas </a:t>
            </a:r>
            <a:r>
              <a:rPr lang="nb-NO" dirty="0" err="1"/>
              <a:t>shoutout</a:t>
            </a:r>
            <a:r>
              <a:rPr lang="nb-NO" dirty="0"/>
              <a:t>: 1984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C591-1928-2ABD-CE47-EEE6F272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B5B8-9A03-80BB-2933-DC8F9B53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38</a:t>
            </a:fld>
            <a:endParaRPr lang="nb-NO"/>
          </a:p>
        </p:txBody>
      </p:sp>
      <p:pic>
        <p:nvPicPr>
          <p:cNvPr id="1026" name="Picture 2" descr="1984 av George Orwell (Pocket) - Norli Bokhandel">
            <a:extLst>
              <a:ext uri="{FF2B5EF4-FFF2-40B4-BE49-F238E27FC236}">
                <a16:creationId xmlns:a16="http://schemas.microsoft.com/office/drawing/2014/main" id="{93111713-2177-423E-5A0E-5F529A77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96" y="1376454"/>
            <a:ext cx="3133808" cy="51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298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4907-C6CD-9C4B-ABF4-50172656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15 min pause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24A0-2CCA-218C-A61B-7489B0B83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Selvstendig jobbing resten av tiden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A9B5-AE06-19DA-C159-9B90FCAB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75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Eksempel-</a:t>
            </a:r>
            <a:r>
              <a:rPr lang="nb-NO" sz="6000" b="0" i="0" u="none" strike="noStrik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postinglister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D412F75-1A0A-8B5D-C693-8D268201D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75" y="1825624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ACD51-F6D5-8DAA-5633-E43B7664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C20E0E1-DD4C-D050-EF0C-C69E3C93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F0A2-3342-E647-ECAA-1EBA9240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465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0C39BEB-F092-9E1B-62A7-A8248722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0A0B-10EA-C026-6812-E06B397B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873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B57A1B-C6C5-C711-1F36-91330F09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4F76-0C85-1E00-FB54-D46A47F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705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2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58A03B5-98EC-276E-D6FC-83756927C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1C5F-331E-4065-61E0-2490B093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42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F3119E-37CA-631A-EA4D-C79E7E6E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6000" b="0" i="0" u="none" strike="no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0000500000000000000" pitchFamily="2" charset="0"/>
              </a:rPr>
              <a:t>FRONTIER: 1</a:t>
            </a:r>
            <a:endParaRPr lang="nb-NO" sz="6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1140827-5E7C-3938-7DD2-46687E2A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08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C7E59F4-57EF-8322-FFAE-FBD8CE1C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09750"/>
            <a:ext cx="9601200" cy="3238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D076-1A98-3BB0-71AA-DDB24ABF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F9F5-C90D-4625-8568-7FDEFC310C09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90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</TotalTime>
  <Words>1387</Words>
  <Application>Microsoft Office PowerPoint</Application>
  <PresentationFormat>Widescreen</PresentationFormat>
  <Paragraphs>227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Aptos Display</vt:lpstr>
      <vt:lpstr>Arial</vt:lpstr>
      <vt:lpstr>Cambria Math</vt:lpstr>
      <vt:lpstr>Consolas</vt:lpstr>
      <vt:lpstr>Oswald</vt:lpstr>
      <vt:lpstr>Work Sans</vt:lpstr>
      <vt:lpstr>Office Theme</vt:lpstr>
      <vt:lpstr>Søketek uke 7</vt:lpstr>
      <vt:lpstr>Science fair </vt:lpstr>
      <vt:lpstr>Agenda</vt:lpstr>
      <vt:lpstr>Eksempel-postinglister</vt:lpstr>
      <vt:lpstr>FRONTIER: 1</vt:lpstr>
      <vt:lpstr>FRONTIER: 2</vt:lpstr>
      <vt:lpstr>FRONTIER: 2</vt:lpstr>
      <vt:lpstr>FRONTIER: 2</vt:lpstr>
      <vt:lpstr>FRONTIER: 1</vt:lpstr>
      <vt:lpstr>FRONTIER: 3</vt:lpstr>
      <vt:lpstr>FRONTIER: 2</vt:lpstr>
      <vt:lpstr>FRONTIER: 3</vt:lpstr>
      <vt:lpstr>FRONTIER: 1</vt:lpstr>
      <vt:lpstr>FRONTIER: 3</vt:lpstr>
      <vt:lpstr>FRONTIER: 1</vt:lpstr>
      <vt:lpstr>LEN(REMAINING_CURSORS) &lt; N</vt:lpstr>
      <vt:lpstr>Agenda</vt:lpstr>
      <vt:lpstr>Hva skal vi egentlig gjøre?</vt:lpstr>
      <vt:lpstr>Precision</vt:lpstr>
      <vt:lpstr>Recall</vt:lpstr>
      <vt:lpstr>Precision@k</vt:lpstr>
      <vt:lpstr>Mean average precision</vt:lpstr>
      <vt:lpstr>Average precision</vt:lpstr>
      <vt:lpstr>Average precision</vt:lpstr>
      <vt:lpstr>Average precision</vt:lpstr>
      <vt:lpstr>Average precision</vt:lpstr>
      <vt:lpstr>Mean Average Precision</vt:lpstr>
      <vt:lpstr>Kendall Tau</vt:lpstr>
      <vt:lpstr>Kendall Tau</vt:lpstr>
      <vt:lpstr>Kendall Tau</vt:lpstr>
      <vt:lpstr>Discounted cumulative gain</vt:lpstr>
      <vt:lpstr>Eksempel</vt:lpstr>
      <vt:lpstr>Discounted cumulative gain</vt:lpstr>
      <vt:lpstr>Discounted cumulative gain</vt:lpstr>
      <vt:lpstr>Normalisert DCG</vt:lpstr>
      <vt:lpstr>Begrepene forklart</vt:lpstr>
      <vt:lpstr>Agenda</vt:lpstr>
      <vt:lpstr>Ukas shoutout: 1984</vt:lpstr>
      <vt:lpstr>15 min 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Truls Hestetræet</dc:creator>
  <cp:lastModifiedBy>Truls Hestetræet</cp:lastModifiedBy>
  <cp:revision>38</cp:revision>
  <dcterms:created xsi:type="dcterms:W3CDTF">2024-10-07T14:04:57Z</dcterms:created>
  <dcterms:modified xsi:type="dcterms:W3CDTF">2024-10-09T08:39:02Z</dcterms:modified>
</cp:coreProperties>
</file>