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543" r:id="rId4"/>
    <p:sldId id="258" r:id="rId5"/>
    <p:sldId id="266" r:id="rId6"/>
    <p:sldId id="267" r:id="rId7"/>
    <p:sldId id="268" r:id="rId8"/>
    <p:sldId id="269" r:id="rId9"/>
    <p:sldId id="270" r:id="rId10"/>
    <p:sldId id="271" r:id="rId11"/>
    <p:sldId id="274" r:id="rId12"/>
    <p:sldId id="273" r:id="rId13"/>
    <p:sldId id="272" r:id="rId14"/>
    <p:sldId id="259" r:id="rId15"/>
    <p:sldId id="532" r:id="rId16"/>
    <p:sldId id="541" r:id="rId17"/>
    <p:sldId id="537" r:id="rId18"/>
    <p:sldId id="538" r:id="rId19"/>
    <p:sldId id="540" r:id="rId20"/>
    <p:sldId id="542" r:id="rId21"/>
    <p:sldId id="260" r:id="rId22"/>
    <p:sldId id="550" r:id="rId23"/>
    <p:sldId id="261" r:id="rId24"/>
    <p:sldId id="551" r:id="rId25"/>
    <p:sldId id="546" r:id="rId26"/>
    <p:sldId id="547" r:id="rId27"/>
    <p:sldId id="264" r:id="rId28"/>
    <p:sldId id="548" r:id="rId29"/>
    <p:sldId id="549" r:id="rId30"/>
    <p:sldId id="552" r:id="rId31"/>
    <p:sldId id="553" r:id="rId32"/>
    <p:sldId id="265" r:id="rId3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76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455E1-1A0C-4A3C-B2FB-5D26DC8F7277}" type="datetimeFigureOut">
              <a:rPr lang="nb-NO" smtClean="0"/>
              <a:t>15.10.2024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93C82-89F3-45E8-966C-4636C2AEF6D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714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93C82-89F3-45E8-966C-4636C2AEF6D8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235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6AD3-D9E2-5C55-DAC4-8CC53F060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83F57-D9B4-AB1D-E536-FB5F06D05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3446E-9C25-4D2D-0637-8DB03D4E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87B0-ADE1-4CDC-B754-914D5CEF384A}" type="datetime1">
              <a:rPr lang="nb-NO" smtClean="0"/>
              <a:t>16.10.2024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61AC-F5A6-10A2-3338-0B8399A6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6325F-43A5-9B3F-5BCC-343A12EF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2107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C93D-E680-E4B1-71C9-DA5967AD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327EE-D66D-1AFA-8436-072F51F01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EC412-DDA7-301F-D06F-DB231509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75E-2F9B-4CCA-8A07-9537A5DFB1C9}" type="datetime1">
              <a:rPr lang="nb-NO" smtClean="0"/>
              <a:t>16.10.2024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68712-8D1C-3B12-08E2-5FF4C3C5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4A110-56C1-3197-952D-657B3723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69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427B0-62F5-C21D-C938-0981614B2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63094-9EE2-00FA-625F-53E83BF79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11A54-28E7-7392-FF04-8C32ABE9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2E23-E69D-4AB4-92FD-F617D372A165}" type="datetime1">
              <a:rPr lang="nb-NO" smtClean="0"/>
              <a:t>16.10.2024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A8EDB-9CCE-43F7-1363-2015DB11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6CA67-1AA2-C82A-50B4-C0B19228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170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33BC-4426-EAD0-E0B4-A91D143E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6EF04-0A65-B392-F08A-88A44C9E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E019B-0B48-D808-A875-348213EC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DB62-5E22-4ABC-B68F-CE87A62FF925}" type="datetime1">
              <a:rPr lang="nb-NO" smtClean="0"/>
              <a:t>16.10.2024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B839C-08DA-C1DA-2D29-7B0E145E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DACBD-B690-D3EF-2326-A13E362C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714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F9F4-B12D-10D7-62BB-BE3F1B4F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8B2DA-A006-02BE-74C7-83624CE73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B5881-D381-3C34-2BD2-E840E154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C578-72DA-4866-A04A-20EA20882077}" type="datetime1">
              <a:rPr lang="nb-NO" smtClean="0"/>
              <a:t>16.10.2024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625FD-A061-DBB0-5ECC-F82B45CE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B0BC1-3319-E669-2AA4-FB57D3EA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586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37A7-B90E-B02E-F204-9B9A9FF0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77A5F-ED0B-C408-A693-E18797671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B49AA-BFBE-F491-C912-E6452547A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DB034-4F46-17B1-8883-0DF187AC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E7D1-A280-47DF-B58E-3AA51AE2E46B}" type="datetime1">
              <a:rPr lang="nb-NO" smtClean="0"/>
              <a:t>16.10.2024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D0289-0925-ADFA-40A0-3F2D5C8F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7339A-7FBD-9584-BD44-45425179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304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4090-6669-DA0E-0F70-3ECA84B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C1338-4BB5-17FC-9B23-CF2D21A4B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EA285-B7E7-5D5B-73D7-B292C9A27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085E1-B3CB-2FE2-361D-27CD1F281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664C0-1472-E9C4-700E-EBD912036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35522-BB6C-95FE-5F41-187B8D75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653A-353C-483C-86D7-75C2BF2FDAFF}" type="datetime1">
              <a:rPr lang="nb-NO" smtClean="0"/>
              <a:t>16.10.2024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20652-61A3-AF4D-CCAC-0BFCD2AA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5B50E-26AB-98CA-466F-8687C281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734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87FB-2613-0225-CFC5-CCCE0C2C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B1F10-1513-AF46-8BF4-25884BFF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BAC0-E8DC-4AB0-8EA0-4EA74703E3F8}" type="datetime1">
              <a:rPr lang="nb-NO" smtClean="0"/>
              <a:t>16.10.2024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98D5C-F85A-DBA4-CBA5-174A1A93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16B0E-70A2-692A-900A-5B9AD3CF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75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4F773-2F64-4241-89D4-F511AB7C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11C3-5346-458B-9B97-D0F2B949EA72}" type="datetime1">
              <a:rPr lang="nb-NO" smtClean="0"/>
              <a:t>16.10.2024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BC433-9A4B-C7EA-4DBB-3F625854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3B787-4947-C44C-3147-C3B738F7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566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9DB5-4FB0-4562-2B86-F9917CE2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FED4-C70C-B4BE-C308-EDBD1E17B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C8A0F-33F2-D340-4E88-8C0245B4A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8B493-6C8B-BA67-E12E-CFD978FA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9138-744A-4A81-9DA9-062993930BD0}" type="datetime1">
              <a:rPr lang="nb-NO" smtClean="0"/>
              <a:t>16.10.2024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FAEEC-1137-38B1-E168-4FDB7839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67DFA-CEA8-6F3E-49C1-9D9BA001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394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9073-D6AC-91AD-1435-81364EFC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0CE0E-548E-F733-4371-E9DDCFEAC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D7860-E826-4827-B240-84435597A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0A267-EFDB-971D-14E7-C90C0FB0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BFE2-325D-43A6-B701-7DFCF8C7B33C}" type="datetime1">
              <a:rPr lang="nb-NO" smtClean="0"/>
              <a:t>16.10.2024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8CF51-9966-4C3D-C6E5-31396F9E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3002C-3EC7-84CF-91E0-2606C1EA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281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421AA-2F18-45DB-3C4E-413F3DCF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C41D5-B84D-B9F9-CB11-A506A472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8C819-EFFA-8021-5914-8B5257773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84DAFF-2A88-4805-A1E9-FA6164CE1A39}" type="datetime1">
              <a:rPr lang="nb-NO" smtClean="0"/>
              <a:t>16.10.2024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CBEF6-FE10-43E6-4280-2A17BAB65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DC1B-5F54-A64D-6A7D-D17842EA3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10ABC4-8E90-436C-96BC-F4CFCD0106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6623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ohrn/in3120-2024/tree/main/seminars/gruppe1/uke0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59E7-59CE-926B-29FC-DA4BD0339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Search</a:t>
            </a:r>
            <a:r>
              <a:rPr lang="nb-NO" dirty="0"/>
              <a:t> </a:t>
            </a:r>
            <a:r>
              <a:rPr lang="nb-NO" dirty="0" err="1"/>
              <a:t>technology</a:t>
            </a:r>
            <a:r>
              <a:rPr lang="nb-NO" dirty="0"/>
              <a:t> </a:t>
            </a:r>
            <a:r>
              <a:rPr lang="nb-NO" dirty="0" err="1"/>
              <a:t>week</a:t>
            </a:r>
            <a:r>
              <a:rPr lang="nb-NO" dirty="0"/>
              <a:t>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DB76C-0B61-7CFC-15EA-E3D0EBA5C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Group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9C9D5-43DD-774A-498C-992A5B53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657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3E3C-8C72-292A-5D66-40141EBA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sparsedocumentvector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735D-2F3D-22E6-1E31-6135F825E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9762A-3A8D-3CAE-0556-2D3201DD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10</a:t>
            </a:fld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35958-4E21-F4EE-E86A-7917277F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179978"/>
            <a:ext cx="10515600" cy="136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6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0444-1724-7231-BD47-D5CE2924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DD286-6E51-BE32-4B58-5B8C261F2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({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“Informatikk"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2.0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“er"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1.25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“gøy"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b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9AA3E-F825-580C-EE50-74813944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11</a:t>
            </a:fld>
            <a:endParaRPr lang="nb-NO"/>
          </a:p>
        </p:txBody>
      </p:sp>
      <p:pic>
        <p:nvPicPr>
          <p:cNvPr id="8" name="Picture 7" descr="A drawing of a diagram&#10;&#10;Description automatically generated">
            <a:extLst>
              <a:ext uri="{FF2B5EF4-FFF2-40B4-BE49-F238E27FC236}">
                <a16:creationId xmlns:a16="http://schemas.microsoft.com/office/drawing/2014/main" id="{0DAE4834-A7E2-AF7C-8B50-2029C6620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550" y="540687"/>
            <a:ext cx="4795566" cy="543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9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4085-EB85-BD10-71C5-3C50CA6B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Assignment</a:t>
            </a:r>
            <a:r>
              <a:rPr lang="nb-NO" dirty="0"/>
              <a:t> d-2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0119-83FC-FC13-ECB4-63DA16E10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Implement</a:t>
            </a:r>
            <a:r>
              <a:rPr lang="nb-NO" dirty="0"/>
              <a:t> a </a:t>
            </a:r>
            <a:r>
              <a:rPr lang="nb-NO" dirty="0" err="1"/>
              <a:t>compression</a:t>
            </a:r>
            <a:r>
              <a:rPr lang="nb-NO" dirty="0"/>
              <a:t> </a:t>
            </a:r>
            <a:r>
              <a:rPr lang="nb-NO" dirty="0" err="1"/>
              <a:t>algorithm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choice</a:t>
            </a:r>
            <a:r>
              <a:rPr lang="nb-NO" dirty="0"/>
              <a:t>!</a:t>
            </a:r>
          </a:p>
          <a:p>
            <a:r>
              <a:rPr lang="nb-NO" dirty="0" err="1"/>
              <a:t>Compare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CompressedInMemoryPostingList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precode</a:t>
            </a:r>
            <a:endParaRPr lang="nb-NO" dirty="0"/>
          </a:p>
          <a:p>
            <a:r>
              <a:rPr lang="nb-NO" dirty="0"/>
              <a:t>No test suite in assignments.py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F9FFF-6AEB-A75F-28F4-8D2E32BC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261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12C5-9CD6-FB03-E616-B625B358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7B15-1016-CA28-CC7B-07DBFBA7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Introduce </a:t>
            </a:r>
            <a:r>
              <a:rPr lang="nb-NO" dirty="0" err="1">
                <a:solidFill>
                  <a:schemeClr val="bg1"/>
                </a:solidFill>
              </a:rPr>
              <a:t>Assignment</a:t>
            </a:r>
            <a:r>
              <a:rPr lang="nb-NO" dirty="0">
                <a:solidFill>
                  <a:schemeClr val="bg1"/>
                </a:solidFill>
              </a:rPr>
              <a:t> D</a:t>
            </a:r>
          </a:p>
          <a:p>
            <a:r>
              <a:rPr lang="nb-NO" dirty="0" err="1"/>
              <a:t>Lecture</a:t>
            </a:r>
            <a:r>
              <a:rPr lang="nb-NO" dirty="0"/>
              <a:t> </a:t>
            </a:r>
            <a:r>
              <a:rPr lang="nb-NO" dirty="0" err="1"/>
              <a:t>repetition</a:t>
            </a:r>
            <a:endParaRPr lang="nb-NO" dirty="0"/>
          </a:p>
          <a:p>
            <a:pPr lvl="1"/>
            <a:r>
              <a:rPr lang="nb-NO" dirty="0" err="1"/>
              <a:t>Rocchio</a:t>
            </a:r>
            <a:r>
              <a:rPr lang="nb-NO" dirty="0"/>
              <a:t> vs. </a:t>
            </a:r>
            <a:r>
              <a:rPr lang="nb-NO" dirty="0" err="1"/>
              <a:t>Rocchio</a:t>
            </a:r>
            <a:r>
              <a:rPr lang="nb-NO" dirty="0"/>
              <a:t> (1971)</a:t>
            </a:r>
          </a:p>
          <a:p>
            <a:pPr lvl="1"/>
            <a:r>
              <a:rPr lang="nb-NO" dirty="0" err="1"/>
              <a:t>kNN</a:t>
            </a:r>
            <a:r>
              <a:rPr lang="nb-NO" dirty="0"/>
              <a:t> for </a:t>
            </a:r>
            <a:r>
              <a:rPr lang="nb-NO" dirty="0" err="1"/>
              <a:t>classification</a:t>
            </a:r>
            <a:endParaRPr lang="nb-NO" dirty="0"/>
          </a:p>
          <a:p>
            <a:r>
              <a:rPr lang="nb-NO" dirty="0" err="1"/>
              <a:t>Weekly</a:t>
            </a:r>
            <a:r>
              <a:rPr lang="nb-NO" dirty="0"/>
              <a:t> </a:t>
            </a:r>
            <a:r>
              <a:rPr lang="nb-NO" dirty="0" err="1"/>
              <a:t>shoutout</a:t>
            </a:r>
            <a:r>
              <a:rPr lang="nb-NO" dirty="0"/>
              <a:t>!</a:t>
            </a:r>
          </a:p>
          <a:p>
            <a:r>
              <a:rPr lang="nb-NO" dirty="0" err="1"/>
              <a:t>Individual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F5F35-15DB-EEFF-25EF-8CBBA061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443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81F0-05B7-B670-07D2-07587E8F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Rocchio</a:t>
            </a:r>
            <a:r>
              <a:rPr lang="nb-NO" dirty="0"/>
              <a:t> 1971 (</a:t>
            </a:r>
            <a:r>
              <a:rPr lang="nb-NO" dirty="0" err="1"/>
              <a:t>query</a:t>
            </a:r>
            <a:r>
              <a:rPr lang="nb-NO" dirty="0"/>
              <a:t> </a:t>
            </a:r>
            <a:r>
              <a:rPr lang="nb-NO" dirty="0" err="1"/>
              <a:t>expansion</a:t>
            </a:r>
            <a:r>
              <a:rPr lang="nb-N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B1EE-F5DC-394E-3640-DD8DBC6F3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Used for </a:t>
            </a:r>
            <a:r>
              <a:rPr lang="nb-NO" dirty="0" err="1"/>
              <a:t>document</a:t>
            </a:r>
            <a:r>
              <a:rPr lang="nb-NO" dirty="0"/>
              <a:t> </a:t>
            </a:r>
            <a:r>
              <a:rPr lang="nb-NO" dirty="0" err="1"/>
              <a:t>retrieval</a:t>
            </a:r>
            <a:endParaRPr lang="nb-NO" dirty="0"/>
          </a:p>
          <a:p>
            <a:r>
              <a:rPr lang="nb-NO" dirty="0" err="1"/>
              <a:t>Intuitively</a:t>
            </a:r>
            <a:r>
              <a:rPr lang="nb-NO" dirty="0"/>
              <a:t>: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move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query</a:t>
            </a:r>
            <a:r>
              <a:rPr lang="nb-NO" dirty="0"/>
              <a:t>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relevant </a:t>
            </a:r>
            <a:r>
              <a:rPr lang="nb-NO" dirty="0" err="1"/>
              <a:t>documents</a:t>
            </a:r>
            <a:r>
              <a:rPr lang="nb-NO" dirty="0"/>
              <a:t> and </a:t>
            </a:r>
            <a:r>
              <a:rPr lang="nb-NO" dirty="0" err="1"/>
              <a:t>away</a:t>
            </a:r>
            <a:r>
              <a:rPr lang="nb-NO" dirty="0"/>
              <a:t> from irrelevant </a:t>
            </a:r>
            <a:r>
              <a:rPr lang="nb-NO" dirty="0" err="1"/>
              <a:t>documents</a:t>
            </a:r>
            <a:endParaRPr lang="nb-NO" dirty="0"/>
          </a:p>
          <a:p>
            <a:r>
              <a:rPr lang="nb-NO" dirty="0" err="1"/>
              <a:t>We</a:t>
            </a:r>
            <a:r>
              <a:rPr lang="nb-NO" dirty="0"/>
              <a:t> have a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query</a:t>
            </a:r>
            <a:r>
              <a:rPr lang="nb-NO" dirty="0"/>
              <a:t> and </a:t>
            </a:r>
            <a:r>
              <a:rPr lang="nb-NO" dirty="0" err="1"/>
              <a:t>partial</a:t>
            </a:r>
            <a:r>
              <a:rPr lang="nb-NO" dirty="0"/>
              <a:t> </a:t>
            </a:r>
            <a:r>
              <a:rPr lang="nb-NO" dirty="0" err="1"/>
              <a:t>knowledge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relevant and nonrelevant </a:t>
            </a:r>
            <a:r>
              <a:rPr lang="nb-NO" dirty="0" err="1"/>
              <a:t>documents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7A2C0-DD98-ACCA-EE7A-CE0E18E2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361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 err="1"/>
              <a:t>Centroid</a:t>
            </a:r>
            <a:endParaRPr lang="nb-NO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The </a:t>
            </a:r>
            <a:r>
              <a:rPr lang="nb-NO" sz="24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average</a:t>
            </a:r>
            <a:r>
              <a:rPr lang="nb-NO" sz="24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4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of</a:t>
            </a:r>
            <a:r>
              <a:rPr lang="nb-NO" sz="24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</a:t>
            </a:r>
            <a:r>
              <a:rPr lang="nb-NO" sz="24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vectors</a:t>
            </a: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400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Sum </a:t>
            </a:r>
            <a:r>
              <a:rPr lang="nb-NO" sz="2400" b="1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of</a:t>
            </a:r>
            <a:r>
              <a:rPr lang="nb-NO" sz="2400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N </a:t>
            </a:r>
            <a:r>
              <a:rPr lang="nb-NO" sz="2400" b="1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vector</a:t>
            </a:r>
            <a:r>
              <a:rPr lang="nb-N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s</a:t>
            </a:r>
            <a:r>
              <a:rPr lang="nb-N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/ N</a:t>
            </a:r>
            <a:endParaRPr lang="nb-NO" sz="2400" b="1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4" name="Plassholder for innhold 4">
            <a:extLst>
              <a:ext uri="{FF2B5EF4-FFF2-40B4-BE49-F238E27FC236}">
                <a16:creationId xmlns:a16="http://schemas.microsoft.com/office/drawing/2014/main" id="{F05339B8-2D21-140C-F84B-8D9576102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636" y="2928258"/>
            <a:ext cx="5745569" cy="25146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4D148-BF0A-F753-7C26-D73CB794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5836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FFB6-5412-5176-FA05-6C5F3CC6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Rocchio</a:t>
            </a:r>
            <a:r>
              <a:rPr lang="nb-NO" dirty="0"/>
              <a:t> </a:t>
            </a:r>
            <a:r>
              <a:rPr lang="nb-NO" dirty="0" err="1"/>
              <a:t>formula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696E-2389-62FA-E802-E7922B485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centroid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relevant – </a:t>
            </a:r>
            <a:r>
              <a:rPr lang="nb-NO" dirty="0" err="1"/>
              <a:t>centroid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nonrelevant </a:t>
            </a:r>
            <a:r>
              <a:rPr lang="nb-NO" dirty="0" err="1"/>
              <a:t>documents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DF9E8-39CB-47F1-8D3B-9B63D870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16</a:t>
            </a:fld>
            <a:endParaRPr lang="nb-NO"/>
          </a:p>
        </p:txBody>
      </p:sp>
      <p:pic>
        <p:nvPicPr>
          <p:cNvPr id="5" name="Bilde 6">
            <a:extLst>
              <a:ext uri="{FF2B5EF4-FFF2-40B4-BE49-F238E27FC236}">
                <a16:creationId xmlns:a16="http://schemas.microsoft.com/office/drawing/2014/main" id="{D0205C95-FBFE-1083-2EC8-259A28EC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92" y="3120541"/>
            <a:ext cx="7897617" cy="214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26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 err="1"/>
              <a:t>Example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6182434C-54BC-B5DC-8EAC-4E49116C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471" y="1935921"/>
            <a:ext cx="7292408" cy="42816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2262-B16D-7389-ACFB-03AAE6D7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2152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 err="1"/>
              <a:t>Example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C5C0B932-E1A1-F096-17E8-C5A3A658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471" y="1935921"/>
            <a:ext cx="7292408" cy="42816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10BAF-9986-DE21-9C84-6DE318C7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5915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 err="1"/>
              <a:t>Example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4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BEDC26D3-8111-7E04-8347-21DBD985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121" y="1938753"/>
            <a:ext cx="7281758" cy="42787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436D1-8BEF-0BEF-12F5-1E7C855A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497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12C5-9CD6-FB03-E616-B625B358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7B15-1016-CA28-CC7B-07DBFBA7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Introduce </a:t>
            </a:r>
            <a:r>
              <a:rPr lang="nb-NO" dirty="0" err="1"/>
              <a:t>Assignment</a:t>
            </a:r>
            <a:r>
              <a:rPr lang="nb-NO" dirty="0"/>
              <a:t> D</a:t>
            </a:r>
          </a:p>
          <a:p>
            <a:r>
              <a:rPr lang="nb-NO" dirty="0" err="1"/>
              <a:t>Lecture</a:t>
            </a:r>
            <a:r>
              <a:rPr lang="nb-NO" dirty="0"/>
              <a:t> </a:t>
            </a:r>
            <a:r>
              <a:rPr lang="nb-NO" dirty="0" err="1"/>
              <a:t>repetition</a:t>
            </a:r>
            <a:endParaRPr lang="nb-NO" dirty="0"/>
          </a:p>
          <a:p>
            <a:pPr lvl="1"/>
            <a:r>
              <a:rPr lang="nb-NO" dirty="0" err="1"/>
              <a:t>Rocchio</a:t>
            </a:r>
            <a:r>
              <a:rPr lang="nb-NO" dirty="0"/>
              <a:t> vs. </a:t>
            </a:r>
            <a:r>
              <a:rPr lang="nb-NO" dirty="0" err="1"/>
              <a:t>Rocchio</a:t>
            </a:r>
            <a:r>
              <a:rPr lang="nb-NO" dirty="0"/>
              <a:t> (1971)</a:t>
            </a:r>
          </a:p>
          <a:p>
            <a:pPr lvl="1"/>
            <a:r>
              <a:rPr lang="nb-NO" dirty="0" err="1"/>
              <a:t>kNN</a:t>
            </a:r>
            <a:r>
              <a:rPr lang="nb-NO" dirty="0"/>
              <a:t> for </a:t>
            </a:r>
            <a:r>
              <a:rPr lang="nb-NO" dirty="0" err="1"/>
              <a:t>classification</a:t>
            </a:r>
            <a:endParaRPr lang="nb-NO" dirty="0"/>
          </a:p>
          <a:p>
            <a:r>
              <a:rPr lang="nb-NO" dirty="0" err="1"/>
              <a:t>Weekly</a:t>
            </a:r>
            <a:r>
              <a:rPr lang="nb-NO" dirty="0"/>
              <a:t> </a:t>
            </a:r>
            <a:r>
              <a:rPr lang="nb-NO" dirty="0" err="1"/>
              <a:t>shoutout</a:t>
            </a:r>
            <a:r>
              <a:rPr lang="nb-NO" dirty="0"/>
              <a:t>!</a:t>
            </a:r>
          </a:p>
          <a:p>
            <a:r>
              <a:rPr lang="nb-NO" dirty="0" err="1"/>
              <a:t>Individual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F5F35-15DB-EEFF-25EF-8CBBA061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831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4DDB-2300-F060-1088-3B145BCB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Rocchio</a:t>
            </a:r>
            <a:r>
              <a:rPr lang="nb-NO" dirty="0"/>
              <a:t> 1971 (</a:t>
            </a:r>
            <a:r>
              <a:rPr lang="nb-NO" dirty="0" err="1"/>
              <a:t>query</a:t>
            </a:r>
            <a:r>
              <a:rPr lang="nb-NO" dirty="0"/>
              <a:t> </a:t>
            </a:r>
            <a:r>
              <a:rPr lang="nb-NO" dirty="0" err="1"/>
              <a:t>expansion</a:t>
            </a:r>
            <a:r>
              <a:rPr lang="nb-N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4BE8-5F47-27CD-C7A0-132D19720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original </a:t>
            </a:r>
            <a:r>
              <a:rPr lang="nb-NO" dirty="0" err="1"/>
              <a:t>query</a:t>
            </a:r>
            <a:r>
              <a:rPr lang="nb-NO" dirty="0"/>
              <a:t> is </a:t>
            </a:r>
            <a:r>
              <a:rPr lang="nb-NO" dirty="0" err="1"/>
              <a:t>ignored</a:t>
            </a:r>
            <a:r>
              <a:rPr lang="nb-NO" dirty="0"/>
              <a:t> and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shown</a:t>
            </a:r>
            <a:r>
              <a:rPr lang="nb-NO" dirty="0"/>
              <a:t> </a:t>
            </a:r>
            <a:r>
              <a:rPr lang="nb-NO" dirty="0" err="1"/>
              <a:t>documents</a:t>
            </a:r>
            <a:r>
              <a:rPr lang="nb-NO" dirty="0"/>
              <a:t> </a:t>
            </a:r>
            <a:r>
              <a:rPr lang="nb-NO" dirty="0" err="1"/>
              <a:t>close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vector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3D38D-CB91-509C-7DC9-93CC0B1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8916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8437-920C-AED8-E103-C9D0EDB2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Rocchio</a:t>
            </a:r>
            <a:r>
              <a:rPr lang="nb-NO" dirty="0"/>
              <a:t> (</a:t>
            </a:r>
            <a:r>
              <a:rPr lang="nb-NO" dirty="0" err="1"/>
              <a:t>classification</a:t>
            </a:r>
            <a:r>
              <a:rPr lang="nb-N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0A61F-F590-2D6C-4778-B14C884CC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Calculate</a:t>
            </a:r>
            <a:r>
              <a:rPr lang="nb-NO" dirty="0"/>
              <a:t> </a:t>
            </a:r>
            <a:r>
              <a:rPr lang="nb-NO" dirty="0" err="1"/>
              <a:t>centroid</a:t>
            </a:r>
            <a:r>
              <a:rPr lang="nb-NO" dirty="0"/>
              <a:t> for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class</a:t>
            </a:r>
            <a:endParaRPr lang="nb-NO" dirty="0"/>
          </a:p>
          <a:p>
            <a:r>
              <a:rPr lang="nb-NO" dirty="0"/>
              <a:t>New </a:t>
            </a:r>
            <a:r>
              <a:rPr lang="nb-NO" dirty="0" err="1"/>
              <a:t>point</a:t>
            </a:r>
            <a:r>
              <a:rPr lang="nb-NO" dirty="0"/>
              <a:t> x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classified</a:t>
            </a:r>
            <a:r>
              <a:rPr lang="nb-NO" dirty="0"/>
              <a:t> as </a:t>
            </a:r>
            <a:r>
              <a:rPr lang="nb-NO" dirty="0" err="1"/>
              <a:t>whatever</a:t>
            </a:r>
            <a:r>
              <a:rPr lang="nb-NO" dirty="0"/>
              <a:t> </a:t>
            </a:r>
            <a:r>
              <a:rPr lang="nb-NO" dirty="0" err="1"/>
              <a:t>centroid</a:t>
            </a:r>
            <a:r>
              <a:rPr lang="nb-NO" dirty="0"/>
              <a:t> is </a:t>
            </a:r>
            <a:r>
              <a:rPr lang="nb-NO" dirty="0" err="1"/>
              <a:t>closest</a:t>
            </a:r>
            <a:endParaRPr lang="nb-NO" dirty="0"/>
          </a:p>
          <a:p>
            <a:r>
              <a:rPr lang="nb-NO" dirty="0" err="1"/>
              <a:t>Doesn’t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classes</a:t>
            </a:r>
            <a:r>
              <a:rPr lang="nb-NO" dirty="0"/>
              <a:t> </a:t>
            </a:r>
            <a:r>
              <a:rPr lang="nb-NO" dirty="0" err="1"/>
              <a:t>can’t</a:t>
            </a:r>
            <a:r>
              <a:rPr lang="nb-NO" dirty="0"/>
              <a:t> be </a:t>
            </a:r>
            <a:r>
              <a:rPr lang="nb-NO" dirty="0" err="1"/>
              <a:t>separated</a:t>
            </a:r>
            <a:r>
              <a:rPr lang="nb-NO" dirty="0"/>
              <a:t> </a:t>
            </a:r>
            <a:r>
              <a:rPr lang="nb-NO" dirty="0" err="1"/>
              <a:t>easily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D96B5-18BF-AC6B-757E-253732BB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21</a:t>
            </a:fld>
            <a:endParaRPr lang="nb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FCEA1B-BFAA-808D-3400-2F26B847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572" y="3426553"/>
            <a:ext cx="4978656" cy="2559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903449-26D2-0512-C5FD-148F2A855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916" y="3742423"/>
            <a:ext cx="4776083" cy="22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7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5305-F1EC-8AC5-E8D3-BE22A0E9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 - </a:t>
            </a:r>
            <a:r>
              <a:rPr lang="nb-NO" dirty="0" err="1"/>
              <a:t>Rocchio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ACEF5-0589-8262-2ACB-E47989D0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22</a:t>
            </a:fld>
            <a:endParaRPr lang="nb-NO"/>
          </a:p>
        </p:txBody>
      </p:sp>
      <p:pic>
        <p:nvPicPr>
          <p:cNvPr id="10" name="Content Placeholder 9" descr="A red green and white circles&#10;&#10;Description automatically generated">
            <a:extLst>
              <a:ext uri="{FF2B5EF4-FFF2-40B4-BE49-F238E27FC236}">
                <a16:creationId xmlns:a16="http://schemas.microsoft.com/office/drawing/2014/main" id="{83B35B5D-9BE0-69FD-14BF-C3F70615D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2520156"/>
            <a:ext cx="5057775" cy="2962275"/>
          </a:xfrm>
        </p:spPr>
      </p:pic>
    </p:spTree>
    <p:extLst>
      <p:ext uri="{BB962C8B-B14F-4D97-AF65-F5344CB8AC3E}">
        <p14:creationId xmlns:p14="http://schemas.microsoft.com/office/powerpoint/2010/main" val="4085489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00391-3ED5-6C28-B307-0797FF59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 </a:t>
            </a:r>
            <a:r>
              <a:rPr lang="nb-NO" dirty="0" err="1"/>
              <a:t>Nearest</a:t>
            </a:r>
            <a:r>
              <a:rPr lang="nb-NO" dirty="0"/>
              <a:t> </a:t>
            </a:r>
            <a:r>
              <a:rPr lang="nb-NO" dirty="0" err="1"/>
              <a:t>Neighbours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3CD4-3731-DF00-5A7D-B131672A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majority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my k </a:t>
            </a:r>
            <a:r>
              <a:rPr lang="nb-NO" dirty="0" err="1"/>
              <a:t>closest</a:t>
            </a:r>
            <a:r>
              <a:rPr lang="nb-NO" dirty="0"/>
              <a:t> </a:t>
            </a:r>
            <a:r>
              <a:rPr lang="nb-NO" dirty="0" err="1"/>
              <a:t>neighbours</a:t>
            </a:r>
            <a:r>
              <a:rPr lang="nb-NO" dirty="0"/>
              <a:t>?</a:t>
            </a:r>
          </a:p>
          <a:p>
            <a:r>
              <a:rPr lang="nb-NO" dirty="0"/>
              <a:t>No training </a:t>
            </a:r>
            <a:r>
              <a:rPr lang="nb-NO" dirty="0" err="1"/>
              <a:t>required</a:t>
            </a:r>
            <a:r>
              <a:rPr lang="nb-NO" dirty="0"/>
              <a:t> (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store data </a:t>
            </a:r>
            <a:r>
              <a:rPr lang="nb-NO" dirty="0" err="1"/>
              <a:t>points</a:t>
            </a:r>
            <a:r>
              <a:rPr lang="nb-NO" dirty="0"/>
              <a:t> and </a:t>
            </a:r>
            <a:r>
              <a:rPr lang="nb-NO" dirty="0" err="1"/>
              <a:t>calculate</a:t>
            </a:r>
            <a:r>
              <a:rPr lang="nb-NO" dirty="0"/>
              <a:t> 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distances</a:t>
            </a:r>
            <a:r>
              <a:rPr lang="nb-NO" dirty="0"/>
              <a:t>)</a:t>
            </a:r>
          </a:p>
          <a:p>
            <a:r>
              <a:rPr lang="nb-NO" dirty="0"/>
              <a:t>Handles </a:t>
            </a:r>
            <a:r>
              <a:rPr lang="nb-NO" dirty="0" err="1"/>
              <a:t>complex</a:t>
            </a:r>
            <a:r>
              <a:rPr lang="nb-NO" dirty="0"/>
              <a:t> </a:t>
            </a:r>
            <a:r>
              <a:rPr lang="nb-NO" dirty="0" err="1"/>
              <a:t>decision</a:t>
            </a:r>
            <a:r>
              <a:rPr lang="nb-NO" dirty="0"/>
              <a:t> </a:t>
            </a:r>
            <a:r>
              <a:rPr lang="nb-NO" dirty="0" err="1"/>
              <a:t>boundaries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E77DE-F3D1-1A9A-8B0B-A800A165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23</a:t>
            </a:fld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11234-18DB-3989-B102-B65F194D2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634" y="3757489"/>
            <a:ext cx="5169166" cy="2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80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5305-F1EC-8AC5-E8D3-BE22A0E9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 - </a:t>
            </a:r>
            <a:r>
              <a:rPr lang="nb-NO" dirty="0" err="1"/>
              <a:t>classification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ACEF5-0589-8262-2ACB-E47989D0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24</a:t>
            </a:fld>
            <a:endParaRPr lang="nb-N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5A6EE9-ACD7-02A6-B1D5-B4DFD689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Since</a:t>
            </a:r>
            <a:r>
              <a:rPr lang="nb-NO" dirty="0"/>
              <a:t> </a:t>
            </a:r>
            <a:r>
              <a:rPr lang="nb-NO" dirty="0" err="1"/>
              <a:t>kNN</a:t>
            </a:r>
            <a:r>
              <a:rPr lang="nb-NO" dirty="0"/>
              <a:t> makes </a:t>
            </a:r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decisions</a:t>
            </a:r>
            <a:r>
              <a:rPr lang="nb-NO" dirty="0"/>
              <a:t>, </a:t>
            </a:r>
            <a:r>
              <a:rPr lang="nb-NO" dirty="0" err="1"/>
              <a:t>it’s</a:t>
            </a:r>
            <a:r>
              <a:rPr lang="nb-NO" dirty="0"/>
              <a:t> less </a:t>
            </a:r>
            <a:r>
              <a:rPr lang="nb-NO" dirty="0" err="1"/>
              <a:t>affected</a:t>
            </a:r>
            <a:r>
              <a:rPr lang="nb-NO" dirty="0"/>
              <a:t> by nodes far </a:t>
            </a:r>
            <a:r>
              <a:rPr lang="nb-NO" dirty="0" err="1"/>
              <a:t>away</a:t>
            </a:r>
            <a:endParaRPr lang="nb-NO" dirty="0"/>
          </a:p>
          <a:p>
            <a:r>
              <a:rPr lang="nb-NO" dirty="0" err="1"/>
              <a:t>Rocchio</a:t>
            </a:r>
            <a:r>
              <a:rPr lang="nb-NO" dirty="0"/>
              <a:t> </a:t>
            </a:r>
            <a:r>
              <a:rPr lang="nb-NO" dirty="0" err="1"/>
              <a:t>uses</a:t>
            </a:r>
            <a:r>
              <a:rPr lang="nb-NO" dirty="0"/>
              <a:t> </a:t>
            </a:r>
            <a:r>
              <a:rPr lang="nb-NO" dirty="0" err="1"/>
              <a:t>centroids</a:t>
            </a:r>
            <a:r>
              <a:rPr lang="nb-NO" dirty="0"/>
              <a:t> (</a:t>
            </a:r>
            <a:r>
              <a:rPr lang="nb-NO" dirty="0" err="1"/>
              <a:t>can</a:t>
            </a:r>
            <a:r>
              <a:rPr lang="nb-NO" dirty="0"/>
              <a:t> be more </a:t>
            </a:r>
            <a:r>
              <a:rPr lang="nb-NO" dirty="0" err="1"/>
              <a:t>affected</a:t>
            </a:r>
            <a:r>
              <a:rPr lang="nb-NO" dirty="0"/>
              <a:t> by </a:t>
            </a:r>
            <a:r>
              <a:rPr lang="nb-NO" dirty="0" err="1"/>
              <a:t>outliers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593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5305-F1EC-8AC5-E8D3-BE22A0E9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 - </a:t>
            </a:r>
            <a:r>
              <a:rPr lang="nb-NO" dirty="0" err="1"/>
              <a:t>classification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ACEF5-0589-8262-2ACB-E47989D0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25</a:t>
            </a:fld>
            <a:endParaRPr lang="nb-NO"/>
          </a:p>
        </p:txBody>
      </p:sp>
      <p:pic>
        <p:nvPicPr>
          <p:cNvPr id="10" name="Content Placeholder 9" descr="A group of green and red circles&#10;&#10;Description automatically generated">
            <a:extLst>
              <a:ext uri="{FF2B5EF4-FFF2-40B4-BE49-F238E27FC236}">
                <a16:creationId xmlns:a16="http://schemas.microsoft.com/office/drawing/2014/main" id="{338F57A9-C3FA-84C5-C9A3-61532EDF4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2520156"/>
            <a:ext cx="5057775" cy="2962275"/>
          </a:xfrm>
        </p:spPr>
      </p:pic>
    </p:spTree>
    <p:extLst>
      <p:ext uri="{BB962C8B-B14F-4D97-AF65-F5344CB8AC3E}">
        <p14:creationId xmlns:p14="http://schemas.microsoft.com/office/powerpoint/2010/main" val="1473088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5305-F1EC-8AC5-E8D3-BE22A0E9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 - </a:t>
            </a:r>
            <a:r>
              <a:rPr lang="nb-NO" dirty="0" err="1"/>
              <a:t>kNN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ACEF5-0589-8262-2ACB-E47989D0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26</a:t>
            </a:fld>
            <a:endParaRPr lang="nb-NO"/>
          </a:p>
        </p:txBody>
      </p:sp>
      <p:pic>
        <p:nvPicPr>
          <p:cNvPr id="16" name="Content Placeholder 15" descr="A line of dots and lines&#10;&#10;Description automatically generated with medium confidence">
            <a:extLst>
              <a:ext uri="{FF2B5EF4-FFF2-40B4-BE49-F238E27FC236}">
                <a16:creationId xmlns:a16="http://schemas.microsoft.com/office/drawing/2014/main" id="{FDF094A2-E349-FB0F-73AC-9B7D41970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2520156"/>
            <a:ext cx="5057775" cy="2962275"/>
          </a:xfrm>
        </p:spPr>
      </p:pic>
    </p:spTree>
    <p:extLst>
      <p:ext uri="{BB962C8B-B14F-4D97-AF65-F5344CB8AC3E}">
        <p14:creationId xmlns:p14="http://schemas.microsoft.com/office/powerpoint/2010/main" val="3792154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5305-F1EC-8AC5-E8D3-BE22A0E9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 - </a:t>
            </a:r>
            <a:r>
              <a:rPr lang="nb-NO" dirty="0" err="1"/>
              <a:t>kNN</a:t>
            </a:r>
            <a:endParaRPr lang="nb-NO" dirty="0"/>
          </a:p>
        </p:txBody>
      </p:sp>
      <p:pic>
        <p:nvPicPr>
          <p:cNvPr id="6" name="Content Placeholder 5" descr="A close-up of a drawing&#10;&#10;Description automatically generated">
            <a:extLst>
              <a:ext uri="{FF2B5EF4-FFF2-40B4-BE49-F238E27FC236}">
                <a16:creationId xmlns:a16="http://schemas.microsoft.com/office/drawing/2014/main" id="{1BB0478A-F38D-E6F2-DF90-D70FEFD3F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2" y="2477294"/>
            <a:ext cx="7610475" cy="304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ACEF5-0589-8262-2ACB-E47989D0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5517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5305-F1EC-8AC5-E8D3-BE22A0E9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 - </a:t>
            </a:r>
            <a:r>
              <a:rPr lang="nb-NO" dirty="0" err="1"/>
              <a:t>Rocchio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ACEF5-0589-8262-2ACB-E47989D0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28</a:t>
            </a:fld>
            <a:endParaRPr lang="nb-NO"/>
          </a:p>
        </p:txBody>
      </p:sp>
      <p:pic>
        <p:nvPicPr>
          <p:cNvPr id="14" name="Content Placeholder 13" descr="A red green and black dotted line&#10;&#10;Description automatically generated">
            <a:extLst>
              <a:ext uri="{FF2B5EF4-FFF2-40B4-BE49-F238E27FC236}">
                <a16:creationId xmlns:a16="http://schemas.microsoft.com/office/drawing/2014/main" id="{E031D5A4-B207-4B2E-A40A-91CA8EEA9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2424906"/>
            <a:ext cx="5057775" cy="3152775"/>
          </a:xfrm>
        </p:spPr>
      </p:pic>
    </p:spTree>
    <p:extLst>
      <p:ext uri="{BB962C8B-B14F-4D97-AF65-F5344CB8AC3E}">
        <p14:creationId xmlns:p14="http://schemas.microsoft.com/office/powerpoint/2010/main" val="3727894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035A-AEDA-1EBA-8087-AE58DD69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 - </a:t>
            </a:r>
            <a:r>
              <a:rPr lang="nb-NO" dirty="0" err="1"/>
              <a:t>Rocchio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1456D-A22F-4D55-B083-EB2998B0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29</a:t>
            </a:fld>
            <a:endParaRPr lang="nb-NO"/>
          </a:p>
        </p:txBody>
      </p:sp>
      <p:pic>
        <p:nvPicPr>
          <p:cNvPr id="20" name="Content Placeholder 19" descr="A red circle and green circle&#10;&#10;Description automatically generated">
            <a:extLst>
              <a:ext uri="{FF2B5EF4-FFF2-40B4-BE49-F238E27FC236}">
                <a16:creationId xmlns:a16="http://schemas.microsoft.com/office/drawing/2014/main" id="{6BBD8A3F-5C08-12A6-181A-701FFF275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62" y="2401094"/>
            <a:ext cx="7610475" cy="3200400"/>
          </a:xfrm>
        </p:spPr>
      </p:pic>
    </p:spTree>
    <p:extLst>
      <p:ext uri="{BB962C8B-B14F-4D97-AF65-F5344CB8AC3E}">
        <p14:creationId xmlns:p14="http://schemas.microsoft.com/office/powerpoint/2010/main" val="32570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015D-F356-5A6F-996D-9EE42550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Remember</a:t>
            </a:r>
            <a:r>
              <a:rPr lang="nb-NO" dirty="0"/>
              <a:t> science fair </a:t>
            </a:r>
            <a:r>
              <a:rPr lang="nb-NO" dirty="0" err="1"/>
              <a:t>groups</a:t>
            </a:r>
            <a:r>
              <a:rPr lang="nb-NO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E7ACE-0108-1F36-EEF3-1CC3F4C03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04F27-AAE6-4431-2CBC-E741583D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500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12C5-9CD6-FB03-E616-B625B358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7B15-1016-CA28-CC7B-07DBFBA7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Introduce </a:t>
            </a:r>
            <a:r>
              <a:rPr lang="nb-NO" dirty="0" err="1">
                <a:solidFill>
                  <a:schemeClr val="bg1"/>
                </a:solidFill>
              </a:rPr>
              <a:t>Assignment</a:t>
            </a:r>
            <a:r>
              <a:rPr lang="nb-NO" dirty="0">
                <a:solidFill>
                  <a:schemeClr val="bg1"/>
                </a:solidFill>
              </a:rPr>
              <a:t> D</a:t>
            </a:r>
          </a:p>
          <a:p>
            <a:r>
              <a:rPr lang="nb-NO" dirty="0" err="1">
                <a:solidFill>
                  <a:schemeClr val="bg1"/>
                </a:solidFill>
              </a:rPr>
              <a:t>Lecture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repetition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Rocchio</a:t>
            </a:r>
            <a:r>
              <a:rPr lang="nb-NO" dirty="0">
                <a:solidFill>
                  <a:schemeClr val="bg1"/>
                </a:solidFill>
              </a:rPr>
              <a:t> vs. </a:t>
            </a:r>
            <a:r>
              <a:rPr lang="nb-NO" dirty="0" err="1">
                <a:solidFill>
                  <a:schemeClr val="bg1"/>
                </a:solidFill>
              </a:rPr>
              <a:t>Rocchio</a:t>
            </a:r>
            <a:r>
              <a:rPr lang="nb-NO" dirty="0">
                <a:solidFill>
                  <a:schemeClr val="bg1"/>
                </a:solidFill>
              </a:rPr>
              <a:t> (1971)</a:t>
            </a: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kNN</a:t>
            </a:r>
            <a:r>
              <a:rPr lang="nb-NO" dirty="0">
                <a:solidFill>
                  <a:schemeClr val="bg1"/>
                </a:solidFill>
              </a:rPr>
              <a:t> for </a:t>
            </a:r>
            <a:r>
              <a:rPr lang="nb-NO" dirty="0" err="1">
                <a:solidFill>
                  <a:schemeClr val="bg1"/>
                </a:solidFill>
              </a:rPr>
              <a:t>classification</a:t>
            </a:r>
            <a:endParaRPr lang="nb-NO" dirty="0">
              <a:solidFill>
                <a:schemeClr val="bg1"/>
              </a:solidFill>
            </a:endParaRPr>
          </a:p>
          <a:p>
            <a:r>
              <a:rPr lang="nb-NO" dirty="0" err="1"/>
              <a:t>Weekly</a:t>
            </a:r>
            <a:r>
              <a:rPr lang="nb-NO" dirty="0"/>
              <a:t> </a:t>
            </a:r>
            <a:r>
              <a:rPr lang="nb-NO" dirty="0" err="1"/>
              <a:t>shoutout</a:t>
            </a:r>
            <a:r>
              <a:rPr lang="nb-NO" dirty="0"/>
              <a:t>!</a:t>
            </a:r>
          </a:p>
          <a:p>
            <a:r>
              <a:rPr lang="nb-NO" dirty="0" err="1"/>
              <a:t>Individual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F5F35-15DB-EEFF-25EF-8CBBA061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9392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ED89-BDD9-F8B2-CA0D-40F39536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Shoutout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week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A34D-BBC1-3817-9F50-C6FAD353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True </a:t>
            </a:r>
            <a:r>
              <a:rPr lang="nb-NO" dirty="0" err="1"/>
              <a:t>Detective</a:t>
            </a:r>
            <a:r>
              <a:rPr lang="nb-NO" dirty="0"/>
              <a:t> S1</a:t>
            </a:r>
          </a:p>
          <a:p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best TV series </a:t>
            </a:r>
            <a:br>
              <a:rPr lang="nb-NO" dirty="0"/>
            </a:br>
            <a:r>
              <a:rPr lang="nb-NO" dirty="0"/>
              <a:t>(</a:t>
            </a:r>
            <a:r>
              <a:rPr lang="nb-NO" dirty="0" err="1"/>
              <a:t>season</a:t>
            </a:r>
            <a:r>
              <a:rPr lang="nb-NO" dirty="0"/>
              <a:t>) </a:t>
            </a:r>
            <a:r>
              <a:rPr lang="nb-NO" dirty="0" err="1"/>
              <a:t>I’ve</a:t>
            </a:r>
            <a:r>
              <a:rPr lang="nb-NO" dirty="0"/>
              <a:t> ever </a:t>
            </a:r>
            <a:r>
              <a:rPr lang="nb-NO" dirty="0" err="1"/>
              <a:t>seen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52BC-01C4-BBB2-99E6-0067F13D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31</a:t>
            </a:fld>
            <a:endParaRPr lang="nb-NO"/>
          </a:p>
        </p:txBody>
      </p:sp>
      <p:pic>
        <p:nvPicPr>
          <p:cNvPr id="1026" name="Picture 2" descr="Watch True Detective: Season 1 | Prime Video">
            <a:extLst>
              <a:ext uri="{FF2B5EF4-FFF2-40B4-BE49-F238E27FC236}">
                <a16:creationId xmlns:a16="http://schemas.microsoft.com/office/drawing/2014/main" id="{19306FE7-E9D9-8826-541E-87294E58A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365" y="1903137"/>
            <a:ext cx="5698435" cy="427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989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91C6-99B4-AC1F-7C4A-E3520B91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15 min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AD479-B57F-7552-A73C-D7A3BA58B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Individual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rest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session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F3C3A-D8F8-1A4F-F342-8B13E7BD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975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B301-842C-BD7B-4FC8-89343865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Semester </a:t>
            </a:r>
            <a:r>
              <a:rPr lang="nb-NO" dirty="0" err="1"/>
              <a:t>outline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C45D-0C9A-B2CE-3B9C-25EAA2156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23.10</a:t>
            </a:r>
          </a:p>
          <a:p>
            <a:pPr lvl="1"/>
            <a:r>
              <a:rPr lang="nb-NO" dirty="0"/>
              <a:t>My Science fair </a:t>
            </a:r>
            <a:r>
              <a:rPr lang="nb-NO" dirty="0" err="1"/>
              <a:t>presentation</a:t>
            </a:r>
            <a:r>
              <a:rPr lang="nb-NO" dirty="0"/>
              <a:t>, </a:t>
            </a:r>
            <a:r>
              <a:rPr lang="nb-NO" dirty="0" err="1"/>
              <a:t>recap</a:t>
            </a:r>
            <a:endParaRPr lang="nb-NO" dirty="0"/>
          </a:p>
          <a:p>
            <a:r>
              <a:rPr lang="nb-NO" dirty="0"/>
              <a:t>30.10</a:t>
            </a:r>
          </a:p>
          <a:p>
            <a:pPr lvl="1"/>
            <a:r>
              <a:rPr lang="nb-NO" dirty="0" err="1"/>
              <a:t>Assignment</a:t>
            </a:r>
            <a:r>
              <a:rPr lang="nb-NO" dirty="0"/>
              <a:t> E, Naive </a:t>
            </a:r>
            <a:r>
              <a:rPr lang="nb-NO" dirty="0" err="1"/>
              <a:t>Bayes</a:t>
            </a:r>
            <a:r>
              <a:rPr lang="nb-NO" dirty="0"/>
              <a:t>, </a:t>
            </a:r>
            <a:r>
              <a:rPr lang="nb-NO" dirty="0" err="1"/>
              <a:t>recap</a:t>
            </a:r>
            <a:endParaRPr lang="nb-NO" dirty="0"/>
          </a:p>
          <a:p>
            <a:r>
              <a:rPr lang="nb-NO" dirty="0"/>
              <a:t>06.11</a:t>
            </a:r>
          </a:p>
          <a:p>
            <a:pPr lvl="1"/>
            <a:r>
              <a:rPr lang="nb-NO" dirty="0"/>
              <a:t>Final </a:t>
            </a:r>
            <a:r>
              <a:rPr lang="nb-NO" dirty="0" err="1"/>
              <a:t>assignment</a:t>
            </a:r>
            <a:r>
              <a:rPr lang="nb-NO" dirty="0"/>
              <a:t> push, final </a:t>
            </a:r>
            <a:r>
              <a:rPr lang="nb-NO" dirty="0" err="1"/>
              <a:t>recap</a:t>
            </a:r>
            <a:endParaRPr lang="nb-NO" dirty="0"/>
          </a:p>
          <a:p>
            <a:r>
              <a:rPr lang="nb-NO" dirty="0"/>
              <a:t>13.11</a:t>
            </a:r>
          </a:p>
          <a:p>
            <a:pPr lvl="1"/>
            <a:r>
              <a:rPr lang="nb-NO" dirty="0" err="1"/>
              <a:t>Exam</a:t>
            </a:r>
            <a:r>
              <a:rPr lang="nb-NO" dirty="0"/>
              <a:t> 2023 </a:t>
            </a:r>
            <a:r>
              <a:rPr lang="nb-NO" dirty="0" err="1"/>
              <a:t>walkthrough</a:t>
            </a:r>
            <a:endParaRPr lang="nb-NO" dirty="0"/>
          </a:p>
          <a:p>
            <a:r>
              <a:rPr lang="nb-NO" dirty="0"/>
              <a:t>20.11</a:t>
            </a:r>
          </a:p>
          <a:p>
            <a:pPr lvl="1"/>
            <a:r>
              <a:rPr lang="nb-NO" dirty="0"/>
              <a:t>No plan, </a:t>
            </a:r>
            <a:r>
              <a:rPr lang="nb-NO" dirty="0" err="1"/>
              <a:t>answer</a:t>
            </a:r>
            <a:r>
              <a:rPr lang="nb-NO" dirty="0"/>
              <a:t>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F6F02-B993-B38A-D04C-24DBD82F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161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289A-90A9-92FF-9614-EA035BCC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Assignment</a:t>
            </a:r>
            <a:r>
              <a:rPr lang="nb-NO" dirty="0"/>
              <a:t> d-1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8E65-6BDF-7B83-229D-5D4FA0C05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ShingleGenerator</a:t>
            </a:r>
            <a:r>
              <a:rPr lang="nb-NO" dirty="0"/>
              <a:t>: Make </a:t>
            </a:r>
            <a:r>
              <a:rPr lang="nb-NO" dirty="0" err="1"/>
              <a:t>shingles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in </a:t>
            </a:r>
            <a:r>
              <a:rPr lang="nb-NO" dirty="0" err="1"/>
              <a:t>approximate</a:t>
            </a:r>
            <a:r>
              <a:rPr lang="nb-NO" dirty="0"/>
              <a:t> matching (n-</a:t>
            </a:r>
            <a:r>
              <a:rPr lang="nb-NO" dirty="0" err="1"/>
              <a:t>of</a:t>
            </a:r>
            <a:r>
              <a:rPr lang="nb-NO" dirty="0"/>
              <a:t>-m matching)</a:t>
            </a:r>
          </a:p>
          <a:p>
            <a:r>
              <a:rPr lang="nb-NO" dirty="0" err="1"/>
              <a:t>BetterRanker</a:t>
            </a:r>
            <a:r>
              <a:rPr lang="nb-NO" dirty="0"/>
              <a:t>: Ranker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tf-idf-weighting</a:t>
            </a:r>
            <a:r>
              <a:rPr lang="nb-NO" dirty="0"/>
              <a:t>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tf</a:t>
            </a:r>
            <a:endParaRPr lang="nb-NO" dirty="0"/>
          </a:p>
          <a:p>
            <a:r>
              <a:rPr lang="nb-NO" dirty="0" err="1"/>
              <a:t>SparseDocumentVector</a:t>
            </a:r>
            <a:r>
              <a:rPr lang="nb-NO" dirty="0"/>
              <a:t>: </a:t>
            </a:r>
            <a:r>
              <a:rPr lang="nb-NO" dirty="0" err="1"/>
              <a:t>Represent</a:t>
            </a:r>
            <a:r>
              <a:rPr lang="nb-NO" dirty="0"/>
              <a:t> </a:t>
            </a:r>
            <a:r>
              <a:rPr lang="nb-NO" dirty="0" err="1"/>
              <a:t>documents</a:t>
            </a:r>
            <a:r>
              <a:rPr lang="nb-NO" dirty="0"/>
              <a:t> as </a:t>
            </a:r>
            <a:r>
              <a:rPr lang="nb-NO" dirty="0" err="1"/>
              <a:t>vectors</a:t>
            </a:r>
            <a:r>
              <a:rPr lang="nb-NO" dirty="0"/>
              <a:t> in a </a:t>
            </a:r>
            <a:r>
              <a:rPr lang="nb-NO" dirty="0" err="1"/>
              <a:t>sparse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useful</a:t>
            </a:r>
            <a:r>
              <a:rPr lang="nb-NO" dirty="0"/>
              <a:t> </a:t>
            </a:r>
            <a:r>
              <a:rPr lang="nb-NO" dirty="0" err="1"/>
              <a:t>methods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FB989-FF81-F294-3450-2F93C660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065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D6A0-3DB3-AEF9-1672-4E10064D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shinglegenerator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3EF6-4D59-9333-DECB-E2933CAE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Make overlapping </a:t>
            </a:r>
            <a:r>
              <a:rPr lang="nb-NO" dirty="0" err="1"/>
              <a:t>shingles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 </a:t>
            </a:r>
            <a:r>
              <a:rPr lang="nb-NO" dirty="0" err="1"/>
              <a:t>self</a:t>
            </a:r>
            <a:r>
              <a:rPr lang="nb-NO" dirty="0"/>
              <a:t>.__</a:t>
            </a:r>
            <a:r>
              <a:rPr lang="nb-NO" dirty="0" err="1"/>
              <a:t>width</a:t>
            </a:r>
            <a:r>
              <a:rPr lang="nb-NO" dirty="0"/>
              <a:t> from a buffer</a:t>
            </a:r>
          </a:p>
          <a:p>
            <a:r>
              <a:rPr lang="nb-NO" dirty="0"/>
              <a:t>For </a:t>
            </a:r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3-shingles from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"informatikk"</a:t>
            </a:r>
            <a:r>
              <a:rPr lang="nb-NO" dirty="0"/>
              <a:t>: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nfo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"for"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"orm"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rma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"mat"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ati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"tik"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ikk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nb-NO" dirty="0"/>
              <a:t>If </a:t>
            </a:r>
            <a:r>
              <a:rPr lang="nb-NO" dirty="0" err="1"/>
              <a:t>the</a:t>
            </a:r>
            <a:r>
              <a:rPr lang="nb-NO" dirty="0"/>
              <a:t> buffer is </a:t>
            </a:r>
            <a:r>
              <a:rPr lang="nb-NO" dirty="0" err="1"/>
              <a:t>shorter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 </a:t>
            </a:r>
            <a:r>
              <a:rPr lang="nb-NO" dirty="0" err="1"/>
              <a:t>shingle</a:t>
            </a:r>
            <a:r>
              <a:rPr lang="nb-NO" dirty="0"/>
              <a:t>, make a single </a:t>
            </a:r>
            <a:r>
              <a:rPr lang="nb-NO" dirty="0" err="1"/>
              <a:t>shorter-than-usual</a:t>
            </a:r>
            <a:r>
              <a:rPr lang="nb-NO" dirty="0"/>
              <a:t> </a:t>
            </a:r>
            <a:r>
              <a:rPr lang="nb-NO" dirty="0" err="1"/>
              <a:t>shingle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3A1C5-D34E-4211-B89A-AA60A478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923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47A3-C4E6-763D-F78A-5AB221FF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shinglegenerator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0F6BC-5F44-B71E-EC39-9D2B66601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43124-127A-50BF-2FD0-60FD99E6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7</a:t>
            </a:fld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90F0E-60D5-2D5D-4201-6772D4E59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9561"/>
            <a:ext cx="10515600" cy="218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5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96AB-3236-F1F1-BE2E-E64CFF9A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betterranker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5EAC1-0771-8FAA-9CC7-AF2EDE200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249" y="1825625"/>
            <a:ext cx="10515600" cy="4351338"/>
          </a:xfrm>
        </p:spPr>
        <p:txBody>
          <a:bodyPr/>
          <a:lstStyle/>
          <a:p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SimpleRanker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 dead simple ranker, based on TF alone.</a:t>
            </a:r>
          </a:p>
          <a:p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BetterRanker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 ranker that does traditional TF-IDF ranking, possibly combining it with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 static document score (if present).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tf-idf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is confusing, check out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2"/>
              </a:rPr>
              <a:t>uke06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 the repo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get_document_frequency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6E4E0-2CB5-EC4C-1FBC-608BB5A8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8</a:t>
            </a:fld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FC226-D72A-4C22-AD85-88E788A0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260" y="5126439"/>
            <a:ext cx="6725589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C89E-3B2E-3FD3-F51A-6E53AB69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sparsedocumentvector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83FC-B9D9-95A6-2794-010E5F09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New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year</a:t>
            </a:r>
            <a:r>
              <a:rPr lang="nb-NO" dirty="0"/>
              <a:t>!</a:t>
            </a:r>
          </a:p>
          <a:p>
            <a:r>
              <a:rPr lang="nb-NO" dirty="0"/>
              <a:t>A </a:t>
            </a:r>
            <a:r>
              <a:rPr lang="nb-NO" dirty="0" err="1"/>
              <a:t>dictionary</a:t>
            </a:r>
            <a:r>
              <a:rPr lang="nb-NO" dirty="0"/>
              <a:t> </a:t>
            </a:r>
            <a:r>
              <a:rPr lang="nb-NO" dirty="0" err="1"/>
              <a:t>mapping</a:t>
            </a:r>
            <a:r>
              <a:rPr lang="nb-NO" dirty="0"/>
              <a:t> terms </a:t>
            </a:r>
            <a:r>
              <a:rPr lang="nb-NO" dirty="0" err="1"/>
              <a:t>of</a:t>
            </a:r>
            <a:r>
              <a:rPr lang="nb-NO" dirty="0"/>
              <a:t> a </a:t>
            </a:r>
            <a:r>
              <a:rPr lang="nb-NO" dirty="0" err="1"/>
              <a:t>document</a:t>
            </a:r>
            <a:r>
              <a:rPr lang="nb-NO" dirty="0"/>
              <a:t> to a float </a:t>
            </a:r>
            <a:r>
              <a:rPr lang="nb-NO" dirty="0" err="1"/>
              <a:t>value</a:t>
            </a:r>
            <a:endParaRPr lang="nb-NO" dirty="0"/>
          </a:p>
          <a:p>
            <a:r>
              <a:rPr lang="nb-NO" dirty="0"/>
              <a:t>A </a:t>
            </a:r>
            <a:r>
              <a:rPr lang="nb-NO" dirty="0" err="1"/>
              <a:t>dimension</a:t>
            </a:r>
            <a:r>
              <a:rPr lang="nb-NO" dirty="0"/>
              <a:t> for </a:t>
            </a:r>
            <a:r>
              <a:rPr lang="nb-NO" dirty="0" err="1"/>
              <a:t>each</a:t>
            </a:r>
            <a:r>
              <a:rPr lang="nb-NO" dirty="0"/>
              <a:t> term,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for </a:t>
            </a:r>
            <a:r>
              <a:rPr lang="nb-NO" dirty="0" err="1"/>
              <a:t>dimensions</a:t>
            </a:r>
            <a:r>
              <a:rPr lang="nb-NO" dirty="0"/>
              <a:t> not zero</a:t>
            </a:r>
          </a:p>
          <a:p>
            <a:r>
              <a:rPr lang="nb-NO" dirty="0" err="1"/>
              <a:t>Tip</a:t>
            </a:r>
            <a:r>
              <a:rPr lang="nb-NO" dirty="0"/>
              <a:t>: </a:t>
            </a:r>
            <a:r>
              <a:rPr lang="nb-NO" dirty="0" err="1"/>
              <a:t>remember</a:t>
            </a:r>
            <a:r>
              <a:rPr lang="nb-NO" dirty="0"/>
              <a:t> to </a:t>
            </a:r>
            <a:r>
              <a:rPr lang="nb-NO" dirty="0" err="1"/>
              <a:t>update</a:t>
            </a:r>
            <a:r>
              <a:rPr lang="nb-NO" dirty="0"/>
              <a:t>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endParaRPr lang="nb-NO" dirty="0"/>
          </a:p>
          <a:p>
            <a:pPr lvl="1"/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happens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length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normalize</a:t>
            </a:r>
            <a:r>
              <a:rPr lang="nb-NO" dirty="0"/>
              <a:t>, </a:t>
            </a:r>
            <a:r>
              <a:rPr lang="nb-NO" dirty="0" err="1"/>
              <a:t>scale</a:t>
            </a:r>
            <a:r>
              <a:rPr lang="nb-NO" dirty="0"/>
              <a:t>, …</a:t>
            </a:r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EE56B-F584-2C2C-E14E-8217DE99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ABC4-8E90-436C-96BC-F4CFCD010690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855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626</Words>
  <Application>Microsoft Office PowerPoint</Application>
  <PresentationFormat>Widescreen</PresentationFormat>
  <Paragraphs>133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Arial</vt:lpstr>
      <vt:lpstr>Consolas</vt:lpstr>
      <vt:lpstr>Work Sans</vt:lpstr>
      <vt:lpstr>Office Theme</vt:lpstr>
      <vt:lpstr>Search technology week 8</vt:lpstr>
      <vt:lpstr>Agenda</vt:lpstr>
      <vt:lpstr>Remember science fair groups!</vt:lpstr>
      <vt:lpstr>Semester outline</vt:lpstr>
      <vt:lpstr>Assignment d-1</vt:lpstr>
      <vt:lpstr>shinglegenerator</vt:lpstr>
      <vt:lpstr>shinglegenerator</vt:lpstr>
      <vt:lpstr>betterranker</vt:lpstr>
      <vt:lpstr>sparsedocumentvector</vt:lpstr>
      <vt:lpstr>sparsedocumentvector</vt:lpstr>
      <vt:lpstr>Example</vt:lpstr>
      <vt:lpstr>Assignment d-2</vt:lpstr>
      <vt:lpstr>Agenda</vt:lpstr>
      <vt:lpstr>Rocchio 1971 (query expansion)</vt:lpstr>
      <vt:lpstr>Centroid</vt:lpstr>
      <vt:lpstr>Rocchio formula</vt:lpstr>
      <vt:lpstr>Example</vt:lpstr>
      <vt:lpstr>Example</vt:lpstr>
      <vt:lpstr>Example</vt:lpstr>
      <vt:lpstr>Rocchio 1971 (query expansion)</vt:lpstr>
      <vt:lpstr>Rocchio (classification)</vt:lpstr>
      <vt:lpstr>Example - Rocchio</vt:lpstr>
      <vt:lpstr>k Nearest Neighbours</vt:lpstr>
      <vt:lpstr>Example - classification</vt:lpstr>
      <vt:lpstr>Example - classification</vt:lpstr>
      <vt:lpstr>Example - kNN</vt:lpstr>
      <vt:lpstr>Example - kNN</vt:lpstr>
      <vt:lpstr>Example - Rocchio</vt:lpstr>
      <vt:lpstr>Example - Rocchio</vt:lpstr>
      <vt:lpstr>Agenda</vt:lpstr>
      <vt:lpstr>Shoutout of the week</vt:lpstr>
      <vt:lpstr>15 min 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Truls Hestetræet</dc:creator>
  <cp:lastModifiedBy>Truls Hestetræet</cp:lastModifiedBy>
  <cp:revision>23</cp:revision>
  <dcterms:created xsi:type="dcterms:W3CDTF">2024-10-15T15:45:33Z</dcterms:created>
  <dcterms:modified xsi:type="dcterms:W3CDTF">2024-10-17T19:15:57Z</dcterms:modified>
</cp:coreProperties>
</file>