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  <p:sldId id="263" r:id="rId12"/>
    <p:sldId id="267" r:id="rId13"/>
    <p:sldId id="271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6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0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2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3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99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4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59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4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2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359E6B-C9ED-4D39-9F07-B79C1039D6F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EDBA78-422A-4AAE-9513-976DB6A442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3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982C8-3646-4519-83D9-56CF4E115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Bin </a:t>
            </a:r>
            <a:r>
              <a:rPr lang="pt-BR" dirty="0" err="1"/>
              <a:t>Packing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Conflicts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65F5EF-6A8F-4E4D-9219-ED3FFDD86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Thomás</a:t>
            </a:r>
            <a:r>
              <a:rPr lang="pt-BR" dirty="0"/>
              <a:t> de Abreu </a:t>
            </a:r>
            <a:r>
              <a:rPr lang="pt-BR" dirty="0" err="1"/>
              <a:t>Fortuozo</a:t>
            </a:r>
            <a:r>
              <a:rPr lang="pt-BR" dirty="0"/>
              <a:t> Gouvêa</a:t>
            </a:r>
          </a:p>
          <a:p>
            <a:r>
              <a:rPr lang="pt-BR" dirty="0"/>
              <a:t>Victor Miranda Rangel Silva</a:t>
            </a:r>
          </a:p>
        </p:txBody>
      </p:sp>
    </p:spTree>
    <p:extLst>
      <p:ext uri="{BB962C8B-B14F-4D97-AF65-F5344CB8AC3E}">
        <p14:creationId xmlns:p14="http://schemas.microsoft.com/office/powerpoint/2010/main" val="97868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inicial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AB4244-3089-4C97-95F4-FBF2F270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Primeira alocação:</a:t>
            </a:r>
          </a:p>
          <a:p>
            <a:pPr lvl="1"/>
            <a:r>
              <a:rPr lang="pt-BR" sz="2000" dirty="0"/>
              <a:t>Para cada item, </a:t>
            </a:r>
            <a:r>
              <a:rPr lang="pt-BR" sz="2000" dirty="0" err="1"/>
              <a:t>inserí-lo</a:t>
            </a:r>
            <a:r>
              <a:rPr lang="pt-BR" sz="2000" dirty="0"/>
              <a:t> no primeiro bin possível. Caso não haja </a:t>
            </a:r>
            <a:r>
              <a:rPr lang="pt-BR" sz="2000" dirty="0" err="1"/>
              <a:t>bins</a:t>
            </a:r>
            <a:r>
              <a:rPr lang="pt-BR" sz="2000" dirty="0"/>
              <a:t> disponíveis, criar novo bin.</a:t>
            </a:r>
          </a:p>
          <a:p>
            <a:pPr marL="0" indent="0">
              <a:buNone/>
            </a:pPr>
            <a:r>
              <a:rPr lang="pt-BR" sz="2400" dirty="0"/>
              <a:t>Aleatório:</a:t>
            </a:r>
          </a:p>
          <a:p>
            <a:pPr lvl="1"/>
            <a:r>
              <a:rPr lang="pt-BR" sz="2000" dirty="0"/>
              <a:t>Para cada item, selecionar apenas um bin aleatório para inserção. Caso não seja possível inserir nele, criar um novo bin.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05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2B8C29-0A92-4BE2-A768-2BFCDAB8EA08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10A9B57E-E847-4FEC-B74E-4BFFB0A3C965}"/>
                  </a:ext>
                </a:extLst>
              </p:cNvPr>
              <p:cNvSpPr/>
              <p:nvPr/>
            </p:nvSpPr>
            <p:spPr>
              <a:xfrm>
                <a:off x="-1619836" y="2810689"/>
                <a:ext cx="15824751" cy="910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º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𝑏𝑖𝑛𝑠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𝑢𝑡𝑖𝑙𝑖𝑧𝑎𝑑𝑜𝑠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º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𝑏𝑖𝑛𝑠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𝑐𝑜𝑚𝑝𝑙𝑒𝑡𝑜𝑠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º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𝑏𝑖𝑛𝑠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𝑢𝑡𝑖𝑙𝑖𝑧𝑎𝑑𝑜𝑠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∗0.1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10A9B57E-E847-4FEC-B74E-4BFFB0A3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9836" y="2810689"/>
                <a:ext cx="15824751" cy="910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20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AB4244-3089-4C97-95F4-FBF2F270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Move um item entre </a:t>
            </a:r>
            <a:r>
              <a:rPr lang="pt-BR" sz="2400" dirty="0" err="1"/>
              <a:t>bins</a:t>
            </a:r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Seleciona k </a:t>
            </a:r>
            <a:r>
              <a:rPr lang="pt-BR" sz="2400" b="1" dirty="0" err="1"/>
              <a:t>bins</a:t>
            </a:r>
            <a:r>
              <a:rPr lang="pt-BR" sz="2400" b="1" dirty="0"/>
              <a:t> e otimiza segundo a função objetivo</a:t>
            </a:r>
          </a:p>
          <a:p>
            <a:r>
              <a:rPr lang="pt-BR" sz="2400" b="1" dirty="0"/>
              <a:t>Seleciona k </a:t>
            </a:r>
            <a:r>
              <a:rPr lang="pt-BR" sz="2400" b="1" dirty="0" err="1"/>
              <a:t>bins</a:t>
            </a:r>
            <a:r>
              <a:rPr lang="pt-BR" sz="2400" b="1" dirty="0"/>
              <a:t> e otimiza a capacidade o último bin segundo outra função objetivo</a:t>
            </a:r>
          </a:p>
        </p:txBody>
      </p:sp>
    </p:spTree>
    <p:extLst>
      <p:ext uri="{BB962C8B-B14F-4D97-AF65-F5344CB8AC3E}">
        <p14:creationId xmlns:p14="http://schemas.microsoft.com/office/powerpoint/2010/main" val="318680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4AB4244-3089-4C97-95F4-FBF2F2703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/>
                  <a:t>Move um item entre </a:t>
                </a:r>
                <a:r>
                  <a:rPr lang="pt-BR" sz="2400" dirty="0" err="1"/>
                  <a:t>bins</a:t>
                </a:r>
                <a:endParaRPr lang="pt-BR" sz="2400" dirty="0"/>
              </a:p>
              <a:p>
                <a:endParaRPr lang="pt-BR" sz="2400" dirty="0"/>
              </a:p>
              <a:p>
                <a:r>
                  <a:rPr lang="pt-BR" sz="2400" dirty="0"/>
                  <a:t>Seleciona aleatoriamente k </a:t>
                </a:r>
                <a:r>
                  <a:rPr lang="pt-BR" sz="2400" dirty="0" err="1"/>
                  <a:t>bins</a:t>
                </a:r>
                <a:r>
                  <a:rPr lang="pt-BR" sz="2400" dirty="0"/>
                  <a:t> e otimiza segundo a função objetivo</a:t>
                </a:r>
              </a:p>
              <a:p>
                <a:r>
                  <a:rPr lang="pt-BR" sz="2400" b="1" u="sng" dirty="0"/>
                  <a:t>Seleciona aleatoriamente k </a:t>
                </a:r>
                <a:r>
                  <a:rPr lang="pt-BR" sz="2400" b="1" u="sng" dirty="0" err="1"/>
                  <a:t>bins</a:t>
                </a:r>
                <a:r>
                  <a:rPr lang="pt-BR" sz="2400" b="1" u="sng" dirty="0"/>
                  <a:t> e otimiza a capacidade o último bin segundo outra função objetivo</a:t>
                </a:r>
              </a:p>
              <a:p>
                <a:pPr lvl="1"/>
                <a:r>
                  <a:rPr lang="pt-BR" sz="2200" dirty="0"/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endParaRPr lang="pt-BR" sz="2200" dirty="0"/>
              </a:p>
              <a:p>
                <a:pPr lvl="1"/>
                <a:r>
                  <a:rPr lang="pt-BR" sz="2200" dirty="0"/>
                  <a:t>Todas as outras restrições permanecem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4AB4244-3089-4C97-95F4-FBF2F2703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95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Propostos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AB4244-3089-4C97-95F4-FBF2F270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- </a:t>
            </a: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endParaRPr lang="pt-BR" sz="2400" dirty="0"/>
          </a:p>
          <a:p>
            <a:r>
              <a:rPr lang="pt-BR" sz="2400" dirty="0"/>
              <a:t>- GRASP</a:t>
            </a:r>
          </a:p>
          <a:p>
            <a:r>
              <a:rPr lang="pt-BR" sz="2400" dirty="0"/>
              <a:t>- BRKGA</a:t>
            </a:r>
          </a:p>
        </p:txBody>
      </p:sp>
    </p:spTree>
    <p:extLst>
      <p:ext uri="{BB962C8B-B14F-4D97-AF65-F5344CB8AC3E}">
        <p14:creationId xmlns:p14="http://schemas.microsoft.com/office/powerpoint/2010/main" val="290362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BF72E5C-59CA-4DF4-A9EF-A022D9491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685"/>
          <a:stretch/>
        </p:blipFill>
        <p:spPr>
          <a:xfrm>
            <a:off x="4627501" y="594359"/>
            <a:ext cx="6275667" cy="55778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403129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AB4244-3089-4C97-95F4-FBF2F270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- Constrói solução inicial de forma aleatória. Não há solução inválida. Caso não consiga inserir em um bin escolhido aleatoriamente, cria um novo bin.</a:t>
            </a:r>
          </a:p>
          <a:p>
            <a:endParaRPr lang="pt-BR" sz="2400" dirty="0"/>
          </a:p>
          <a:p>
            <a:r>
              <a:rPr lang="pt-BR" sz="2400" dirty="0"/>
              <a:t>- Vizinho = movimento de minimização do espaço do último bin selecionado</a:t>
            </a:r>
          </a:p>
        </p:txBody>
      </p:sp>
    </p:spTree>
    <p:extLst>
      <p:ext uri="{BB962C8B-B14F-4D97-AF65-F5344CB8AC3E}">
        <p14:creationId xmlns:p14="http://schemas.microsoft.com/office/powerpoint/2010/main" val="284584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73F384C-0AB5-46A0-B124-07E3E1D7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EFAF25-30B0-4A95-9BA6-CA26747C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83" y="3192158"/>
            <a:ext cx="6519470" cy="31130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8EF8C8-2020-4E76-9158-3060847E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40" y="103762"/>
            <a:ext cx="6715046" cy="25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73F384C-0AB5-46A0-B124-07E3E1D7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8250A0-302D-4600-AF26-7102E78CC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- Cada item foi avaliado da seguinte forma: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º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𝑐𝑜𝑛𝑓𝑙𝑖𝑡𝑜𝑠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pt-BR" sz="2800" dirty="0"/>
              </a:p>
              <a:p>
                <a:r>
                  <a:rPr lang="pt-BR" sz="3000" dirty="0"/>
                  <a:t>- </a:t>
                </a:r>
                <a:r>
                  <a:rPr lang="pt-BR" sz="2800" dirty="0"/>
                  <a:t>Dessa forma itens pesados que tenham poucos conflitos podem ser escolhidos primeiro.</a:t>
                </a:r>
                <a:endParaRPr lang="pt-BR" sz="3000" dirty="0"/>
              </a:p>
              <a:p>
                <a:pPr lvl="1"/>
                <a:r>
                  <a:rPr lang="pt-BR" sz="2400" dirty="0"/>
                  <a:t>Caso item e não tenha nenhum conflito,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sz="2400" b="0" dirty="0"/>
              </a:p>
              <a:p>
                <a:pPr lvl="1"/>
                <a:endParaRPr lang="pt-BR" sz="2400" dirty="0"/>
              </a:p>
              <a:p>
                <a:r>
                  <a:rPr lang="pt-BR" sz="2600" dirty="0"/>
                  <a:t>- Busca local</a:t>
                </a:r>
                <a:r>
                  <a:rPr lang="pt-BR" sz="2600"/>
                  <a:t>: </a:t>
                </a:r>
                <a:r>
                  <a:rPr lang="pt-BR" sz="2400"/>
                  <a:t>seleciona </a:t>
                </a:r>
                <a:r>
                  <a:rPr lang="pt-BR" sz="2400" dirty="0"/>
                  <a:t>aleatoriamente k </a:t>
                </a:r>
                <a:r>
                  <a:rPr lang="pt-BR" sz="2400" dirty="0" err="1"/>
                  <a:t>bins</a:t>
                </a:r>
                <a:r>
                  <a:rPr lang="pt-BR" sz="2400" dirty="0"/>
                  <a:t> e otimiza segundo a função objetivo</a:t>
                </a:r>
                <a:endParaRPr lang="pt-BR" sz="2800" dirty="0"/>
              </a:p>
              <a:p>
                <a:endParaRPr lang="pt-BR" sz="26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8250A0-302D-4600-AF26-7102E78CC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2576" r="-2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39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BCEBA5-43A4-4A7B-9A91-C3902858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BRKGA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3D9BD7A-33E7-4893-9F80-58F8CF79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98" y="1173753"/>
            <a:ext cx="7258002" cy="4510493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8F433FE-00AB-4FC5-A0D6-F6FFF3B8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15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 </a:t>
            </a:r>
            <a:r>
              <a:rPr lang="pt-BR" dirty="0" err="1"/>
              <a:t>Packing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3E419-12ED-4C39-B899-5F3B60EB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Colocar </a:t>
            </a:r>
            <a:r>
              <a:rPr lang="pt-BR" sz="2400" u="sng" dirty="0"/>
              <a:t>n</a:t>
            </a:r>
            <a:r>
              <a:rPr lang="pt-BR" sz="2400" dirty="0"/>
              <a:t> itens de tamanho </a:t>
            </a:r>
            <a:r>
              <a:rPr lang="pt-BR" sz="2400" dirty="0" err="1"/>
              <a:t>q</a:t>
            </a:r>
            <a:r>
              <a:rPr lang="pt-BR" sz="1800" dirty="0" err="1"/>
              <a:t>i</a:t>
            </a:r>
            <a:r>
              <a:rPr lang="pt-BR" sz="2400" dirty="0"/>
              <a:t> em containers (</a:t>
            </a:r>
            <a:r>
              <a:rPr lang="pt-BR" sz="2400" dirty="0" err="1"/>
              <a:t>bins</a:t>
            </a:r>
            <a:r>
              <a:rPr lang="pt-BR" sz="2400" dirty="0"/>
              <a:t>) de tamanho definido Q</a:t>
            </a:r>
          </a:p>
          <a:p>
            <a:pPr marL="0" indent="0">
              <a:buNone/>
            </a:pPr>
            <a:r>
              <a:rPr lang="pt-BR" sz="2400" dirty="0"/>
              <a:t>A soma do tamanho dos itens não pode superar o tamanho total do container</a:t>
            </a:r>
          </a:p>
          <a:p>
            <a:pPr marL="0" indent="0">
              <a:buNone/>
            </a:pPr>
            <a:r>
              <a:rPr lang="pt-BR" sz="2400" b="1" dirty="0"/>
              <a:t>Objetivo</a:t>
            </a:r>
            <a:r>
              <a:rPr lang="pt-BR" sz="2400" dirty="0"/>
              <a:t>: Minimizar a quantidade de </a:t>
            </a:r>
            <a:r>
              <a:rPr lang="pt-BR" sz="2400" dirty="0" err="1"/>
              <a:t>bins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05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BCEBA5-43A4-4A7B-9A91-C3902858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BRKGA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43BF76E-13CB-4808-96B1-8619825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de decodificação: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Sorteia os itens de acordo com seu valor codificado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Para cada item, insere no bin que ficaria </a:t>
            </a:r>
            <a:r>
              <a:rPr lang="pt-BR"/>
              <a:t>mais ocupado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Caso item não possa ser inserido em nenhum bin, criar novo bin</a:t>
            </a:r>
          </a:p>
        </p:txBody>
      </p:sp>
    </p:spTree>
    <p:extLst>
      <p:ext uri="{BB962C8B-B14F-4D97-AF65-F5344CB8AC3E}">
        <p14:creationId xmlns:p14="http://schemas.microsoft.com/office/powerpoint/2010/main" val="194160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19573-178C-4A0E-9977-5BAB6F1D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1508E-6F7B-400A-88CA-762F8C12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- Tempo </a:t>
            </a:r>
            <a:r>
              <a:rPr lang="en-US" sz="2400" dirty="0" err="1"/>
              <a:t>limite</a:t>
            </a:r>
            <a:r>
              <a:rPr lang="en-US" sz="2400" dirty="0"/>
              <a:t> de </a:t>
            </a:r>
            <a:r>
              <a:rPr lang="en-US" sz="2400" dirty="0" err="1"/>
              <a:t>execução</a:t>
            </a:r>
            <a:r>
              <a:rPr lang="en-US" sz="2400" dirty="0"/>
              <a:t>: 300 </a:t>
            </a:r>
            <a:r>
              <a:rPr lang="en-US" sz="2400" dirty="0" err="1"/>
              <a:t>segundos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- 20 </a:t>
            </a:r>
            <a:r>
              <a:rPr lang="en-US" sz="2400" dirty="0" err="1"/>
              <a:t>instâncias</a:t>
            </a:r>
            <a:r>
              <a:rPr lang="en-US" sz="2400" dirty="0"/>
              <a:t> do conjunto </a:t>
            </a:r>
            <a:r>
              <a:rPr lang="en-US" sz="2400" dirty="0" err="1"/>
              <a:t>disponibilizado</a:t>
            </a:r>
            <a:r>
              <a:rPr lang="en-US" sz="2400" dirty="0"/>
              <a:t> por </a:t>
            </a:r>
            <a:r>
              <a:rPr lang="en-US" sz="2400" dirty="0" err="1"/>
              <a:t>Gendreau</a:t>
            </a:r>
            <a:r>
              <a:rPr lang="en-US" sz="2400" dirty="0"/>
              <a:t> </a:t>
            </a:r>
            <a:r>
              <a:rPr lang="en-US" sz="2400" i="1" dirty="0"/>
              <a:t>et al.</a:t>
            </a:r>
            <a:r>
              <a:rPr lang="en-US" sz="2400" dirty="0"/>
              <a:t> (2004)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385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19573-178C-4A0E-9977-5BAB6F1D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1508E-6F7B-400A-88CA-762F8C12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Gendreau</a:t>
            </a:r>
            <a:r>
              <a:rPr lang="en-US" sz="2400" dirty="0"/>
              <a:t>, Michel, Gilbert Laporte, Frederic </a:t>
            </a:r>
            <a:r>
              <a:rPr lang="en-US" sz="2400" dirty="0" err="1"/>
              <a:t>Semet</a:t>
            </a:r>
            <a:r>
              <a:rPr lang="en-US" sz="2400" dirty="0"/>
              <a:t>. 2004. </a:t>
            </a:r>
            <a:r>
              <a:rPr lang="en-US" sz="2400" b="1" dirty="0"/>
              <a:t>Heuristics and lower bounds for the bin packing problem with conflicts. </a:t>
            </a:r>
            <a:r>
              <a:rPr lang="en-US" sz="2400" dirty="0"/>
              <a:t>Computers and Operations Research 31 347 – 358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9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 </a:t>
            </a:r>
            <a:r>
              <a:rPr lang="pt-BR" dirty="0" err="1"/>
              <a:t>Packing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Conflicts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3E419-12ED-4C39-B899-5F3B60EB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Colocar </a:t>
            </a:r>
            <a:r>
              <a:rPr lang="pt-BR" sz="2400" u="sng" dirty="0"/>
              <a:t>n</a:t>
            </a:r>
            <a:r>
              <a:rPr lang="pt-BR" sz="2400" dirty="0"/>
              <a:t> itens de tamanho </a:t>
            </a:r>
            <a:r>
              <a:rPr lang="pt-BR" sz="2400" dirty="0" err="1"/>
              <a:t>q</a:t>
            </a:r>
            <a:r>
              <a:rPr lang="pt-BR" sz="1800" dirty="0" err="1"/>
              <a:t>i</a:t>
            </a:r>
            <a:r>
              <a:rPr lang="pt-BR" sz="2400" dirty="0"/>
              <a:t> em containers (</a:t>
            </a:r>
            <a:r>
              <a:rPr lang="pt-BR" sz="2400" dirty="0" err="1"/>
              <a:t>bins</a:t>
            </a:r>
            <a:r>
              <a:rPr lang="pt-BR" sz="2400" dirty="0"/>
              <a:t>) de tamanho definido Q</a:t>
            </a:r>
          </a:p>
          <a:p>
            <a:pPr marL="0" indent="0">
              <a:buNone/>
            </a:pPr>
            <a:r>
              <a:rPr lang="pt-BR" sz="2400" dirty="0"/>
              <a:t>A soma do tamanho dos itens não pode superar o tamanho total do container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Alguns itens não podem ser colocados com outros</a:t>
            </a:r>
          </a:p>
          <a:p>
            <a:pPr marL="0" indent="0">
              <a:buNone/>
            </a:pPr>
            <a:r>
              <a:rPr lang="pt-BR" sz="2400" b="1" dirty="0"/>
              <a:t>Objetivo</a:t>
            </a:r>
            <a:r>
              <a:rPr lang="pt-BR" sz="2400" dirty="0"/>
              <a:t>: Minimizar a quantidade de </a:t>
            </a:r>
            <a:r>
              <a:rPr lang="pt-BR" sz="2400" dirty="0" err="1"/>
              <a:t>bins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0199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 </a:t>
            </a:r>
            <a:r>
              <a:rPr lang="pt-BR" dirty="0" err="1"/>
              <a:t>Packing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1B01FC1-D48A-4E2B-BD97-EC3096B1D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18077"/>
              </p:ext>
            </p:extLst>
          </p:nvPr>
        </p:nvGraphicFramePr>
        <p:xfrm>
          <a:off x="1889760" y="2131060"/>
          <a:ext cx="841248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54803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936181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44921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24712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550659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728237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551288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7408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005368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7862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26268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98709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38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1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 </a:t>
            </a:r>
            <a:r>
              <a:rPr lang="pt-BR" dirty="0" err="1"/>
              <a:t>Packing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Conflicts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1B01FC1-D48A-4E2B-BD97-EC3096B1D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928971"/>
              </p:ext>
            </p:extLst>
          </p:nvPr>
        </p:nvGraphicFramePr>
        <p:xfrm>
          <a:off x="1889760" y="2131060"/>
          <a:ext cx="841248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54803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936181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44921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24712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550659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728237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551288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7408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005368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7862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26268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98709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338914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779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20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52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218797-89A2-412E-8822-727081EA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46" y="1737360"/>
            <a:ext cx="6775636" cy="45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4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solução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AB4244-3089-4C97-95F4-FBF2F270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Lista de </a:t>
            </a:r>
            <a:r>
              <a:rPr lang="pt-BR" sz="2400" dirty="0" err="1"/>
              <a:t>bins</a:t>
            </a:r>
            <a:endParaRPr lang="pt-BR" sz="2400" dirty="0"/>
          </a:p>
          <a:p>
            <a:r>
              <a:rPr lang="pt-BR" sz="2400" dirty="0"/>
              <a:t>Bin: estrutura contendo o vetor de itens e capacidade usada</a:t>
            </a:r>
          </a:p>
        </p:txBody>
      </p:sp>
    </p:spTree>
    <p:extLst>
      <p:ext uri="{BB962C8B-B14F-4D97-AF65-F5344CB8AC3E}">
        <p14:creationId xmlns:p14="http://schemas.microsoft.com/office/powerpoint/2010/main" val="37309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inicial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AB4244-3089-4C97-95F4-FBF2F270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Primeira alocação:</a:t>
            </a:r>
          </a:p>
          <a:p>
            <a:pPr lvl="1"/>
            <a:r>
              <a:rPr lang="pt-BR" sz="2000" dirty="0"/>
              <a:t>Para cada item, </a:t>
            </a:r>
            <a:r>
              <a:rPr lang="pt-BR" sz="2000" dirty="0" err="1"/>
              <a:t>inserí-lo</a:t>
            </a:r>
            <a:r>
              <a:rPr lang="pt-BR" sz="2000" dirty="0"/>
              <a:t> no primeiro bin possível. Caso não haja </a:t>
            </a:r>
            <a:r>
              <a:rPr lang="pt-BR" sz="2000" dirty="0" err="1"/>
              <a:t>bins</a:t>
            </a:r>
            <a:r>
              <a:rPr lang="pt-BR" sz="2000" dirty="0"/>
              <a:t> disponíveis, criar novo bin.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8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98A4-C6AE-40BD-950C-7FF0AB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inicial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AB4244-3089-4C97-95F4-FBF2F270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Primeira alocação:</a:t>
            </a:r>
          </a:p>
          <a:p>
            <a:pPr lvl="1"/>
            <a:r>
              <a:rPr lang="pt-BR" sz="2000" dirty="0"/>
              <a:t>Para cada item, </a:t>
            </a:r>
            <a:r>
              <a:rPr lang="pt-BR" sz="2000" dirty="0" err="1"/>
              <a:t>inserí-lo</a:t>
            </a:r>
            <a:r>
              <a:rPr lang="pt-BR" sz="2000" dirty="0"/>
              <a:t> no primeiro bin possível. Caso não haja </a:t>
            </a:r>
            <a:r>
              <a:rPr lang="pt-BR" sz="2000" dirty="0" err="1"/>
              <a:t>bins</a:t>
            </a:r>
            <a:r>
              <a:rPr lang="pt-BR" sz="2000" dirty="0"/>
              <a:t> disponíveis, criar novo bin.</a:t>
            </a:r>
          </a:p>
          <a:p>
            <a:pPr marL="0" indent="0">
              <a:buNone/>
            </a:pPr>
            <a:r>
              <a:rPr lang="pt-BR" sz="2400" dirty="0"/>
              <a:t>Melhor alocação:</a:t>
            </a:r>
          </a:p>
          <a:p>
            <a:pPr lvl="1"/>
            <a:r>
              <a:rPr lang="pt-BR" sz="2000" dirty="0"/>
              <a:t>Para cada item, </a:t>
            </a:r>
            <a:r>
              <a:rPr lang="pt-BR" sz="2000" dirty="0" err="1"/>
              <a:t>inserí-lo</a:t>
            </a:r>
            <a:r>
              <a:rPr lang="pt-BR" sz="2000" dirty="0"/>
              <a:t> no que tiver menor espaço livre dentre todos os </a:t>
            </a:r>
            <a:r>
              <a:rPr lang="pt-BR" sz="2000" dirty="0" err="1"/>
              <a:t>bins</a:t>
            </a:r>
            <a:r>
              <a:rPr lang="pt-BR" sz="2000" dirty="0"/>
              <a:t>. Caso não haja </a:t>
            </a:r>
            <a:r>
              <a:rPr lang="pt-BR" sz="2000" dirty="0" err="1"/>
              <a:t>bins</a:t>
            </a:r>
            <a:r>
              <a:rPr lang="pt-BR" sz="2000" dirty="0"/>
              <a:t> disponíveis, criar novo bin.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098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560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Cambria Math</vt:lpstr>
      <vt:lpstr>Retrospectiva</vt:lpstr>
      <vt:lpstr>Bin Packing with Conflicts</vt:lpstr>
      <vt:lpstr>Bin Packing</vt:lpstr>
      <vt:lpstr>Bin Packing with Conflicts</vt:lpstr>
      <vt:lpstr>Bin Packing</vt:lpstr>
      <vt:lpstr>Bin Packing with Conflicts</vt:lpstr>
      <vt:lpstr>Formulação</vt:lpstr>
      <vt:lpstr>Representação da solução</vt:lpstr>
      <vt:lpstr>Solução inicial</vt:lpstr>
      <vt:lpstr>Solução inicial</vt:lpstr>
      <vt:lpstr>Solução inicial</vt:lpstr>
      <vt:lpstr>Avaliação</vt:lpstr>
      <vt:lpstr>Movimentos</vt:lpstr>
      <vt:lpstr>Movimentos</vt:lpstr>
      <vt:lpstr>Algoritmos Propostos</vt:lpstr>
      <vt:lpstr>Simulated Annealing</vt:lpstr>
      <vt:lpstr>Simulated Annealing</vt:lpstr>
      <vt:lpstr>GRASP</vt:lpstr>
      <vt:lpstr>GRASP</vt:lpstr>
      <vt:lpstr>BRKGA</vt:lpstr>
      <vt:lpstr>BRKGA</vt:lpstr>
      <vt:lpstr>Experimentos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 Packing with Conflicts</dc:title>
  <dc:creator>Victor Miranda</dc:creator>
  <cp:lastModifiedBy>Victor Miranda</cp:lastModifiedBy>
  <cp:revision>6</cp:revision>
  <dcterms:created xsi:type="dcterms:W3CDTF">2018-12-11T03:36:16Z</dcterms:created>
  <dcterms:modified xsi:type="dcterms:W3CDTF">2018-12-11T04:01:39Z</dcterms:modified>
</cp:coreProperties>
</file>