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58" r:id="rId3"/>
    <p:sldId id="259" r:id="rId4"/>
    <p:sldId id="260" r:id="rId5"/>
    <p:sldId id="261" r:id="rId6"/>
  </p:sldIdLst>
  <p:sldSz cx="18288000" cy="10058400"/>
  <p:notesSz cx="7772400" cy="10058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50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516" y="72"/>
      </p:cViewPr>
      <p:guideLst>
        <p:guide orient="horz" pos="2880"/>
        <p:guide pos="50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70768A2-29BE-468A-BD56-40BA50E4A71E}" type="datetimeFigureOut">
              <a:rPr lang="en-US" smtClean="0"/>
              <a:t>4/14/2025</a:t>
            </a:fld>
            <a:endParaRPr lang="en-US"/>
          </a:p>
        </p:txBody>
      </p:sp>
      <p:sp>
        <p:nvSpPr>
          <p:cNvPr id="4" name="Slide Image Placeholder 3"/>
          <p:cNvSpPr>
            <a:spLocks noGrp="1" noRot="1" noChangeAspect="1"/>
          </p:cNvSpPr>
          <p:nvPr>
            <p:ph type="sldImg" idx="2"/>
          </p:nvPr>
        </p:nvSpPr>
        <p:spPr>
          <a:xfrm>
            <a:off x="801688" y="1257300"/>
            <a:ext cx="616902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9D09D38-D63A-4B40-BA78-C92F7808C259}" type="slidenum">
              <a:rPr lang="en-US" smtClean="0"/>
              <a:t>‹#›</a:t>
            </a:fld>
            <a:endParaRPr lang="en-US"/>
          </a:p>
        </p:txBody>
      </p:sp>
    </p:spTree>
    <p:extLst>
      <p:ext uri="{BB962C8B-B14F-4D97-AF65-F5344CB8AC3E}">
        <p14:creationId xmlns:p14="http://schemas.microsoft.com/office/powerpoint/2010/main" val="125180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1688" y="1257300"/>
            <a:ext cx="616902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D09D38-D63A-4B40-BA78-C92F7808C259}" type="slidenum">
              <a:rPr lang="en-US" smtClean="0"/>
              <a:t>2</a:t>
            </a:fld>
            <a:endParaRPr lang="en-US"/>
          </a:p>
        </p:txBody>
      </p:sp>
    </p:spTree>
    <p:extLst>
      <p:ext uri="{BB962C8B-B14F-4D97-AF65-F5344CB8AC3E}">
        <p14:creationId xmlns:p14="http://schemas.microsoft.com/office/powerpoint/2010/main" val="126221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18105"/>
            <a:ext cx="15544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632705"/>
            <a:ext cx="12801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13433"/>
            <a:ext cx="79552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13433"/>
            <a:ext cx="795528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402337"/>
            <a:ext cx="16459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13433"/>
            <a:ext cx="164592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354313"/>
            <a:ext cx="585216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354313"/>
            <a:ext cx="420624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a:xfrm>
            <a:off x="15866929" y="9248344"/>
            <a:ext cx="391459" cy="156068"/>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38100">
              <a:lnSpc>
                <a:spcPts val="1240"/>
              </a:lnSpc>
            </a:pPr>
            <a:fld id="{81D60167-4931-47E6-BA6A-407CBD079E47}" type="slidenum">
              <a:rPr lang="en-US" spc="-50" smtClean="0"/>
              <a:pPr marL="38100">
                <a:lnSpc>
                  <a:spcPts val="1240"/>
                </a:lnSpc>
              </a:pPr>
              <a:t>‹#›</a:t>
            </a:fld>
            <a:endParaRPr lang="en-US"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B5609-BA57-4623-D659-85B8FF6125A3}"/>
              </a:ext>
            </a:extLst>
          </p:cNvPr>
          <p:cNvSpPr txBox="1"/>
          <p:nvPr/>
        </p:nvSpPr>
        <p:spPr>
          <a:xfrm>
            <a:off x="3733800" y="2286000"/>
            <a:ext cx="10058400" cy="669542"/>
          </a:xfrm>
          <a:prstGeom prst="rect">
            <a:avLst/>
          </a:prstGeom>
          <a:noFill/>
        </p:spPr>
        <p:txBody>
          <a:bodyPr wrap="square">
            <a:spAutoFit/>
          </a:bodyPr>
          <a:lstStyle/>
          <a:p>
            <a:pPr algn="ctr">
              <a:lnSpc>
                <a:spcPct val="150000"/>
              </a:lnSpc>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Customer Experience Analysis for Singapore Airlines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080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C0358-B2CB-6F49-3839-6DD2323ECE0B}"/>
              </a:ext>
            </a:extLst>
          </p:cNvPr>
          <p:cNvSpPr txBox="1"/>
          <p:nvPr/>
        </p:nvSpPr>
        <p:spPr>
          <a:xfrm>
            <a:off x="203200" y="0"/>
            <a:ext cx="17881600" cy="8231099"/>
          </a:xfrm>
          <a:prstGeom prst="rect">
            <a:avLst/>
          </a:prstGeom>
          <a:noFill/>
        </p:spPr>
        <p:txBody>
          <a:bodyPr wrap="square">
            <a:spAutoFit/>
          </a:bodyPr>
          <a:lstStyle/>
          <a:p>
            <a:pPr marL="0" marR="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reputation of Singapore Airlines for delivering excellence in service has undergone changes according to recent reviews which show diminishing satisfaction among specific customer groups (Ban et al., 2019). This analysis intends to examine rating declines alongside NLP-based underlying cause detection methods to deliver executable strategies to the CEO for enhancing customer experience. </a:t>
            </a:r>
          </a:p>
          <a:p>
            <a:pPr marL="0" marR="0">
              <a:lnSpc>
                <a:spcPct val="150000"/>
              </a:lnSpc>
              <a:spcAft>
                <a:spcPts val="800"/>
              </a:spcAft>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Modeling by Year (Post-2018)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analysis of customer complaint development utilized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BERTopic's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Calibri Light" panose="020F0302020204030204" pitchFamily="34" charset="0"/>
                <a:ea typeface="Times New Roman" panose="02020603050405020304" pitchFamily="18" charset="0"/>
                <a:cs typeface="Times New Roman" panose="02020603050405020304" pitchFamily="18" charset="0"/>
              </a:rPr>
              <a:t>topics_over_time</a:t>
            </a:r>
            <a:r>
              <a:rPr lang="en-US" dirty="0">
                <a:latin typeface="Times New Roman" panose="02020603050405020304" pitchFamily="18" charset="0"/>
                <a:ea typeface="Times New Roman" panose="02020603050405020304" pitchFamily="18" charset="0"/>
                <a:cs typeface="Times New Roman" panose="02020603050405020304" pitchFamily="18" charset="0"/>
              </a:rPr>
              <a:t> feature on reviews rated one to two stars collected from 2018 forward</a:t>
            </a:r>
            <a:r>
              <a:rPr lang="en-US" sz="1200" kern="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Vermulst</a:t>
            </a:r>
            <a:r>
              <a:rPr lang="en-US" dirty="0">
                <a:latin typeface="Times New Roman" panose="02020603050405020304" pitchFamily="18" charset="0"/>
                <a:ea typeface="Times New Roman" panose="02020603050405020304" pitchFamily="18" charset="0"/>
                <a:cs typeface="Times New Roman" panose="02020603050405020304" pitchFamily="18" charset="0"/>
              </a:rPr>
              <a:t> and Lysanne, 2024). Our analysis of reviews across time revealed exact periods when customer dissatisfaction became worse along with the main topics consumers discussed (Fernandes et al., 2018).</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Key Findings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Spike in Operational Complaints: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Flight delays and cancellations together with uncertain schedules became more frequent throughout the pandemic period. </a:t>
            </a:r>
          </a:p>
          <a:p>
            <a:pPr marL="3429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 Escalation of Baggage-Related Issues: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aviation industry witnessed a sharp increase in misplaced luggage complaints after the year 2020. </a:t>
            </a:r>
          </a:p>
          <a:p>
            <a:pPr marL="3429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 Service Quality Perception Deteriorated:</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general public started to develop increasingly negative emotions toward the behavior of flight crew personnel. </a:t>
            </a:r>
          </a:p>
          <a:p>
            <a:pPr>
              <a:lnSpc>
                <a:spcPct val="150000"/>
              </a:lnSpc>
              <a:spcAft>
                <a:spcPts val="800"/>
              </a:spcAft>
            </a:pPr>
            <a:r>
              <a:rPr lang="en-US" dirty="0">
                <a:latin typeface="Times New Roman" panose="02020603050405020304" pitchFamily="18" charset="0"/>
                <a:ea typeface="Times New Roman" panose="02020603050405020304" pitchFamily="18" charset="0"/>
              </a:rPr>
              <a:t>The graph demonstrates how post-2018 service-quality problems sharply increased. </a:t>
            </a:r>
          </a:p>
          <a:p>
            <a:pPr>
              <a:lnSpc>
                <a:spcPct val="150000"/>
              </a:lnSpc>
              <a:spcAft>
                <a:spcPts val="8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800"/>
              </a:spcAft>
              <a:buAutoNum type="arabicPeriod"/>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5F5AEAD-9A0E-63DF-08DF-6FAB616F5D82}"/>
              </a:ext>
            </a:extLst>
          </p:cNvPr>
          <p:cNvPicPr>
            <a:picLocks noChangeAspect="1"/>
          </p:cNvPicPr>
          <p:nvPr/>
        </p:nvPicPr>
        <p:blipFill>
          <a:blip r:embed="rId3"/>
          <a:stretch>
            <a:fillRect/>
          </a:stretch>
        </p:blipFill>
        <p:spPr>
          <a:xfrm>
            <a:off x="1066800" y="7086600"/>
            <a:ext cx="11506200" cy="2971800"/>
          </a:xfrm>
          <a:prstGeom prst="rect">
            <a:avLst/>
          </a:prstGeom>
        </p:spPr>
      </p:pic>
    </p:spTree>
    <p:extLst>
      <p:ext uri="{BB962C8B-B14F-4D97-AF65-F5344CB8AC3E}">
        <p14:creationId xmlns:p14="http://schemas.microsoft.com/office/powerpoint/2010/main" val="56590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303F1-D116-E18A-57C0-5F125D19E9C4}"/>
              </a:ext>
            </a:extLst>
          </p:cNvPr>
          <p:cNvSpPr txBox="1"/>
          <p:nvPr/>
        </p:nvSpPr>
        <p:spPr>
          <a:xfrm>
            <a:off x="0" y="-152400"/>
            <a:ext cx="18288000" cy="8600431"/>
          </a:xfrm>
          <a:prstGeom prst="rect">
            <a:avLst/>
          </a:prstGeom>
          <a:noFill/>
        </p:spPr>
        <p:txBody>
          <a:bodyPr wrap="square">
            <a:spAutoFit/>
          </a:bodyPr>
          <a:lstStyle/>
          <a:p>
            <a:pPr marR="457200">
              <a:lnSpc>
                <a:spcPct val="150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Key Themes in Reviews (Low vs High Rated)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Low-Rated Reviews (1–2 stars)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1. Lost or Mishandled Luggage:</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Customers experienced delayed or missing baggage deliveries without receiving appropriate support from airline staff members.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2. Delays and Poor Communication:</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lack of informative updates from the airline caused many passengers to experience being ignored and left stranded during situations.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3. Seat Comfort and Cabin Conditions: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Economic class passengers consistently criticized both unduly small seating and minimal legroom as well as outdated cabin compartments during their transoceanic air journeys.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4. Negative Staff Interactions: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Negative reviews about Airway staff consistently used the words "rude," "unhelpful" and "cold“. </a:t>
            </a: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High-Rated Reviews (4–5 stars)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571500" marR="4572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Exceptional Cabin Crew:</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crew received positive praise from travelers because they displayed friendliness and attentiveness and professionalism throughout their service. </a:t>
            </a:r>
          </a:p>
          <a:p>
            <a:pPr marL="571500" marR="4572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Smooth, On-Time Flights: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Most passengers emphasized both punctual takeoffs and orderly boarding processes. </a:t>
            </a:r>
          </a:p>
          <a:p>
            <a:pPr marL="571500" marR="457200" indent="-342900">
              <a:lnSpc>
                <a:spcPct val="150000"/>
              </a:lnSpc>
              <a:spcAft>
                <a:spcPts val="800"/>
              </a:spcAf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 Premium Experience in Business Class: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Reviewers who gave the airline high ratings specifically appreciated the comfortable experience of lie-flat seating and top-tier meals alongside advanced entertainment features. </a:t>
            </a:r>
          </a:p>
          <a:p>
            <a:pPr marL="571500" marR="457200" indent="-342900">
              <a:lnSpc>
                <a:spcPct val="150000"/>
              </a:lnSpc>
              <a:spcAft>
                <a:spcPts val="800"/>
              </a:spcAft>
              <a:buAutoNum type="arabicPeriod"/>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213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7CF60-8888-057D-A27B-730D3A4063B1}"/>
              </a:ext>
            </a:extLst>
          </p:cNvPr>
          <p:cNvSpPr txBox="1"/>
          <p:nvPr/>
        </p:nvSpPr>
        <p:spPr>
          <a:xfrm>
            <a:off x="203200" y="19051"/>
            <a:ext cx="17881600" cy="6528069"/>
          </a:xfrm>
          <a:prstGeom prst="rect">
            <a:avLst/>
          </a:prstGeom>
          <a:noFill/>
        </p:spPr>
        <p:txBody>
          <a:bodyPr wrap="square">
            <a:spAutoFit/>
          </a:bodyPr>
          <a:lstStyle/>
          <a:p>
            <a:pPr marR="457200">
              <a:lnSpc>
                <a:spcPct val="150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Sentiment Analysis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detection of customer emotions forms the basis of sentiment analysis while topic modeling serves to uncover the matters customers discuss</a:t>
            </a:r>
            <a:r>
              <a:rPr lang="en-US" sz="1200" kern="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Calheiros et al., 2017). The evaluation of customer satisfaction and dissatisfaction used VADER (Valence Aware Dictionary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sEntiment</a:t>
            </a:r>
            <a:r>
              <a:rPr lang="en-US" dirty="0">
                <a:latin typeface="Times New Roman" panose="02020603050405020304" pitchFamily="18" charset="0"/>
                <a:ea typeface="Times New Roman" panose="02020603050405020304" pitchFamily="18" charset="0"/>
                <a:cs typeface="Times New Roman" panose="02020603050405020304" pitchFamily="18" charset="0"/>
              </a:rPr>
              <a:t> Reasoner) to measure emotional sentiment in both low-rated and high-rated reviews (Sharma et al., 2020).</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Findings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457200" indent="-342900">
              <a:lnSpc>
                <a:spcPct val="150000"/>
              </a:lnSpc>
              <a:buFont typeface="+mj-l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Low-Rated Reviews Skew Strongly Negative</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Reviews rated from one star to two stars presented an average negative sentiment score of -0.28.</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457200" indent="-342900">
              <a:lnSpc>
                <a:spcPct val="150000"/>
              </a:lnSpc>
              <a:buFont typeface="+mj-l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High-Rated Reviews Are Consistently Positive</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average sentiment rating for reviews that received 4–5 stars amounted to +0.79.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457200" indent="-342900">
              <a:lnSpc>
                <a:spcPct val="150000"/>
              </a:lnSpc>
              <a:buFont typeface="+mj-lt"/>
              <a:buAutoNum type="arabicPeriod"/>
            </a:pPr>
            <a:r>
              <a:rPr lang="en-US" b="1" dirty="0">
                <a:latin typeface="Times New Roman" panose="02020603050405020304" pitchFamily="18" charset="0"/>
                <a:ea typeface="Times New Roman" panose="02020603050405020304" pitchFamily="18" charset="0"/>
                <a:cs typeface="Times New Roman" panose="02020603050405020304" pitchFamily="18" charset="0"/>
              </a:rPr>
              <a:t>Clear Emotional Divide Between Rating Groups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4572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 boxplot analysis revealed that sentiment scores from both groups nearly excluded  each other which validated the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ea typeface="Times New Roman" panose="02020603050405020304" pitchFamily="18" charset="0"/>
                <a:cs typeface="Times New Roman" panose="02020603050405020304" pitchFamily="18" charset="0"/>
              </a:rPr>
              <a:t> detected thematic variations.</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p>
          <a:p>
            <a:pPr marL="4572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					Boxplot showing sentiment comparison (Low vs High Rated)]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457200" marR="457200">
              <a:lnSpc>
                <a:spcPct val="150000"/>
              </a:lnSpc>
              <a:spcAft>
                <a:spcPts val="8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457200">
              <a:lnSpc>
                <a:spcPct val="150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DD1028D-17FC-AC99-6976-3A40C4D0C81D}"/>
              </a:ext>
            </a:extLst>
          </p:cNvPr>
          <p:cNvPicPr>
            <a:picLocks noChangeAspect="1"/>
          </p:cNvPicPr>
          <p:nvPr/>
        </p:nvPicPr>
        <p:blipFill>
          <a:blip r:embed="rId2"/>
          <a:stretch>
            <a:fillRect/>
          </a:stretch>
        </p:blipFill>
        <p:spPr>
          <a:xfrm>
            <a:off x="2667000" y="5715000"/>
            <a:ext cx="10287000" cy="4114800"/>
          </a:xfrm>
          <a:prstGeom prst="rect">
            <a:avLst/>
          </a:prstGeom>
        </p:spPr>
      </p:pic>
    </p:spTree>
    <p:extLst>
      <p:ext uri="{BB962C8B-B14F-4D97-AF65-F5344CB8AC3E}">
        <p14:creationId xmlns:p14="http://schemas.microsoft.com/office/powerpoint/2010/main" val="76646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F8F72-005C-9DBF-DCFB-C7033A85C6DB}"/>
              </a:ext>
            </a:extLst>
          </p:cNvPr>
          <p:cNvSpPr txBox="1"/>
          <p:nvPr/>
        </p:nvSpPr>
        <p:spPr>
          <a:xfrm>
            <a:off x="-152400" y="0"/>
            <a:ext cx="18973800" cy="10045507"/>
          </a:xfrm>
          <a:prstGeom prst="rect">
            <a:avLst/>
          </a:prstGeom>
          <a:noFill/>
        </p:spPr>
        <p:txBody>
          <a:bodyPr wrap="square">
            <a:spAutoFit/>
          </a:bodyPr>
          <a:lstStyle/>
          <a:p>
            <a:pPr marL="228600" marR="457200">
              <a:lnSpc>
                <a:spcPct val="150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Recommendations to the CEO</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Based on our review of over 500 customer reviews using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ea typeface="Times New Roman" panose="02020603050405020304" pitchFamily="18" charset="0"/>
                <a:cs typeface="Times New Roman" panose="02020603050405020304" pitchFamily="18" charset="0"/>
              </a:rPr>
              <a:t>, sentiment analysis, and time-based trend modeling, we’ve identified key pain points affecting customer satisfaction</a:t>
            </a:r>
            <a:r>
              <a:rPr lang="en-US" sz="1200" kern="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Gargari</a:t>
            </a:r>
            <a:r>
              <a:rPr lang="en-US" dirty="0">
                <a:latin typeface="Times New Roman" panose="02020603050405020304" pitchFamily="18" charset="0"/>
                <a:ea typeface="Times New Roman" panose="02020603050405020304" pitchFamily="18" charset="0"/>
                <a:cs typeface="Times New Roman" panose="02020603050405020304" pitchFamily="18" charset="0"/>
              </a:rPr>
              <a:t> and Mandis, 2023). </a:t>
            </a:r>
            <a:r>
              <a:rPr lang="en-US" sz="1800" kern="0" dirty="0">
                <a:effectLst/>
                <a:latin typeface="Times New Roman" panose="02020603050405020304" pitchFamily="18" charset="0"/>
                <a:ea typeface="Times New Roman" panose="02020603050405020304" pitchFamily="18" charset="0"/>
              </a:rPr>
              <a:t>The following recommendations are directly informed by these findings and aim to help Singapore Airlines restore its premium reputation and customer trust.</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1. Improve Baggage Handling and Communication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solution requires businesses to acquire a system that tracks baggage in real-time accompanied by automated notifications through email and SMS channels. </a:t>
            </a: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2. Re-train Staff in Empathy and Conflict Management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company needs to introduce updated soft-skills education which focuses on emotional intelligence together with empathy and crisis management training primarily for frontline staff.</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3. Address Economy Seating Comfort Issues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organization should perform an internal seat configuration assessment while investigating ergonomic solutions that use lightweight materials.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4. Enhance Communication During Disruptions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During delays installation of real-time automated communication systems should be deployed for passenger information updates. </a:t>
            </a:r>
          </a:p>
          <a:p>
            <a:pPr marL="228600" marR="457200">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Ban, H.J. and Kim, H.S., 2019. Understanding customer experience and satisfaction through airline passengers’ online review. </a:t>
            </a:r>
            <a:r>
              <a:rPr lang="en-US" i="1" dirty="0">
                <a:latin typeface="Times New Roman" panose="02020603050405020304" pitchFamily="18" charset="0"/>
                <a:ea typeface="Times New Roman" panose="02020603050405020304" pitchFamily="18" charset="0"/>
                <a:cs typeface="Times New Roman" panose="02020603050405020304" pitchFamily="18" charset="0"/>
              </a:rPr>
              <a:t>Sustainability</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11</a:t>
            </a:r>
            <a:r>
              <a:rPr lang="en-US" dirty="0">
                <a:latin typeface="Times New Roman" panose="02020603050405020304" pitchFamily="18" charset="0"/>
                <a:ea typeface="Times New Roman" panose="02020603050405020304" pitchFamily="18" charset="0"/>
                <a:cs typeface="Times New Roman" panose="02020603050405020304" pitchFamily="18" charset="0"/>
              </a:rPr>
              <a:t>(15), p.4066.</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Vermulst</a:t>
            </a:r>
            <a:r>
              <a:rPr lang="en-US" dirty="0">
                <a:latin typeface="Times New Roman" panose="02020603050405020304" pitchFamily="18" charset="0"/>
                <a:ea typeface="Times New Roman" panose="02020603050405020304" pitchFamily="18" charset="0"/>
                <a:cs typeface="Times New Roman" panose="02020603050405020304" pitchFamily="18" charset="0"/>
              </a:rPr>
              <a:t>, L., 2024. </a:t>
            </a:r>
            <a:r>
              <a:rPr lang="en-US" i="1" dirty="0">
                <a:latin typeface="Times New Roman" panose="02020603050405020304" pitchFamily="18" charset="0"/>
                <a:ea typeface="Times New Roman" panose="02020603050405020304" pitchFamily="18" charset="0"/>
                <a:cs typeface="Times New Roman" panose="02020603050405020304" pitchFamily="18" charset="0"/>
              </a:rPr>
              <a:t>Detecting Emerging Trends in Customer Satisfaction through Topic Modeling and Mathematical Optimization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(Doctoral dissertation, Tilburg University).</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Fernandes, T. and Fernandes, F., 2018. Sharing dissatisfaction online: Analyzing the nature and predictors of hotel guests negative reviews. </a:t>
            </a:r>
            <a:r>
              <a:rPr lang="en-US" i="1" dirty="0">
                <a:latin typeface="Times New Roman" panose="02020603050405020304" pitchFamily="18" charset="0"/>
                <a:ea typeface="Times New Roman" panose="02020603050405020304" pitchFamily="18" charset="0"/>
                <a:cs typeface="Times New Roman" panose="02020603050405020304" pitchFamily="18" charset="0"/>
              </a:rPr>
              <a:t>Journal of Hospitality Marketing &amp; Management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27</a:t>
            </a:r>
            <a:r>
              <a:rPr lang="en-US" dirty="0">
                <a:latin typeface="Times New Roman" panose="02020603050405020304" pitchFamily="18" charset="0"/>
                <a:ea typeface="Times New Roman" panose="02020603050405020304" pitchFamily="18" charset="0"/>
                <a:cs typeface="Times New Roman" panose="02020603050405020304" pitchFamily="18" charset="0"/>
              </a:rPr>
              <a:t>(2), pp.127-150.</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Sharma, A., Park, S. and Nicolau, J.L., 2020. Testing loss aversion and diminishing sensitivity in review sentiment. </a:t>
            </a:r>
            <a:r>
              <a:rPr lang="en-US" i="1" dirty="0">
                <a:latin typeface="Times New Roman" panose="02020603050405020304" pitchFamily="18" charset="0"/>
                <a:ea typeface="Times New Roman" panose="02020603050405020304" pitchFamily="18" charset="0"/>
                <a:cs typeface="Times New Roman" panose="02020603050405020304" pitchFamily="18" charset="0"/>
              </a:rPr>
              <a:t>Tourism Management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77</a:t>
            </a:r>
            <a:r>
              <a:rPr lang="en-US" dirty="0">
                <a:latin typeface="Times New Roman" panose="02020603050405020304" pitchFamily="18" charset="0"/>
                <a:ea typeface="Times New Roman" panose="02020603050405020304" pitchFamily="18" charset="0"/>
                <a:cs typeface="Times New Roman" panose="02020603050405020304" pitchFamily="18" charset="0"/>
              </a:rPr>
              <a:t>, p.104020.</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Gargari</a:t>
            </a:r>
            <a:r>
              <a:rPr lang="en-US" dirty="0">
                <a:latin typeface="Times New Roman" panose="02020603050405020304" pitchFamily="18" charset="0"/>
                <a:ea typeface="Times New Roman" panose="02020603050405020304" pitchFamily="18" charset="0"/>
                <a:cs typeface="Times New Roman" panose="02020603050405020304" pitchFamily="18" charset="0"/>
              </a:rPr>
              <a:t>, M.K., 2023. Improving Customer Experience Management: A Dynamic Topic Modelling Approach.</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28600" marR="457200">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Calheiros, A.C., Moro, S. and Rita, P., 2017. Sentiment classification of consumer-generated online reviews using topic modeling. </a:t>
            </a:r>
            <a:r>
              <a:rPr lang="en-US" i="1" dirty="0">
                <a:latin typeface="Times New Roman" panose="02020603050405020304" pitchFamily="18" charset="0"/>
                <a:ea typeface="Times New Roman" panose="02020603050405020304" pitchFamily="18" charset="0"/>
                <a:cs typeface="Times New Roman" panose="02020603050405020304" pitchFamily="18" charset="0"/>
              </a:rPr>
              <a:t>Journal of Hospitality Marketing &amp; Management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Times New Roman" panose="02020603050405020304" pitchFamily="18" charset="0"/>
                <a:ea typeface="Times New Roman" panose="02020603050405020304" pitchFamily="18" charset="0"/>
                <a:cs typeface="Times New Roman" panose="02020603050405020304" pitchFamily="18" charset="0"/>
              </a:rPr>
              <a:t>26</a:t>
            </a:r>
            <a:r>
              <a:rPr lang="en-US" dirty="0">
                <a:latin typeface="Times New Roman" panose="02020603050405020304" pitchFamily="18" charset="0"/>
                <a:ea typeface="Times New Roman" panose="02020603050405020304" pitchFamily="18" charset="0"/>
                <a:cs typeface="Times New Roman" panose="02020603050405020304" pitchFamily="18" charset="0"/>
              </a:rPr>
              <a:t>(7), pp.675-693.</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544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TotalTime>
  <Words>940</Words>
  <Application>Microsoft Office PowerPoint</Application>
  <PresentationFormat>Custom</PresentationFormat>
  <Paragraphs>46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NOT JUST ANGELS</dc:creator>
  <cp:lastModifiedBy>NOT JUST ANGELS</cp:lastModifiedBy>
  <cp:revision>2</cp:revision>
  <dcterms:created xsi:type="dcterms:W3CDTF">2025-04-13T17:53:00Z</dcterms:created>
  <dcterms:modified xsi:type="dcterms:W3CDTF">2025-04-14T10:23:30Z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2025-04-13T00:00:00Z</vt:filetime>
  </property>
  <property fmtid="{D5CDD505-2E9C-101B-9397-08002B2CF9AE}" pid="3" name="Creator">
    <vt:lpwstr>Microsoft® Word 2019</vt:lpwstr>
  </property>
  <property fmtid="{D5CDD505-2E9C-101B-9397-08002B2CF9AE}" pid="4" name="LastSaved">
    <vt:filetime>2025-04-13T00:00:00Z</vt:filetime>
  </property>
  <property fmtid="{D5CDD505-2E9C-101B-9397-08002B2CF9AE}" pid="5" name="Producer">
    <vt:lpwstr>Microsoft® Word 2019</vt:lpwstr>
  </property>
</Properties>
</file>