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7"/>
  </p:notesMasterIdLst>
  <p:sldIdLst>
    <p:sldId id="303" r:id="rId2"/>
    <p:sldId id="257" r:id="rId3"/>
    <p:sldId id="306" r:id="rId4"/>
    <p:sldId id="307" r:id="rId5"/>
    <p:sldId id="258" r:id="rId6"/>
    <p:sldId id="310" r:id="rId7"/>
    <p:sldId id="304" r:id="rId8"/>
    <p:sldId id="309" r:id="rId9"/>
    <p:sldId id="311" r:id="rId10"/>
    <p:sldId id="313" r:id="rId11"/>
    <p:sldId id="314" r:id="rId12"/>
    <p:sldId id="315" r:id="rId13"/>
    <p:sldId id="312" r:id="rId14"/>
    <p:sldId id="305" r:id="rId15"/>
    <p:sldId id="316" r:id="rId16"/>
    <p:sldId id="262" r:id="rId17"/>
    <p:sldId id="259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7" r:id="rId27"/>
    <p:sldId id="329" r:id="rId28"/>
    <p:sldId id="330" r:id="rId29"/>
    <p:sldId id="328" r:id="rId30"/>
    <p:sldId id="326" r:id="rId31"/>
    <p:sldId id="317" r:id="rId32"/>
    <p:sldId id="331" r:id="rId33"/>
    <p:sldId id="332" r:id="rId34"/>
    <p:sldId id="333" r:id="rId35"/>
    <p:sldId id="334" r:id="rId36"/>
  </p:sldIdLst>
  <p:sldSz cx="9144000" cy="5143500" type="screen16x9"/>
  <p:notesSz cx="6858000" cy="9144000"/>
  <p:embeddedFontLst>
    <p:embeddedFont>
      <p:font typeface="Barlow" panose="020B060402020202020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Muli" panose="02000503000000000000" pitchFamily="2" charset="0"/>
      <p:regular r:id="rId46"/>
    </p:embeddedFont>
    <p:embeddedFont>
      <p:font typeface="Squada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066"/>
    <a:srgbClr val="6E43CF"/>
    <a:srgbClr val="678FCE"/>
    <a:srgbClr val="45D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510BC2-092D-474E-8290-6D482D235626}">
  <a:tblStyle styleId="{6F510BC2-092D-474E-8290-6D482D2356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2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1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7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67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363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816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71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67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2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85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2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657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57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68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52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16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363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71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67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41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662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8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3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5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66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3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3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59" r:id="rId4"/>
    <p:sldLayoutId id="2147483660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rutus" hidden="1">
            <a:extLst>
              <a:ext uri="{FF2B5EF4-FFF2-40B4-BE49-F238E27FC236}">
                <a16:creationId xmlns:a16="http://schemas.microsoft.com/office/drawing/2014/main" id="{06021B15-4D91-4EAB-B2F3-159677FD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2646" y="215292"/>
            <a:ext cx="5865291" cy="4976917"/>
          </a:xfrm>
          <a:prstGeom prst="rect">
            <a:avLst/>
          </a:prstGeom>
        </p:spPr>
      </p:pic>
      <p:sp>
        <p:nvSpPr>
          <p:cNvPr id="28" name="Google Shape;462;p30">
            <a:extLst>
              <a:ext uri="{FF2B5EF4-FFF2-40B4-BE49-F238E27FC236}">
                <a16:creationId xmlns:a16="http://schemas.microsoft.com/office/drawing/2014/main" id="{20EA27C2-77CD-4419-8D27-52CC0164D4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9475" y="12987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Prolog – Inteligência Artificial</a:t>
            </a:r>
            <a:endParaRPr dirty="0"/>
          </a:p>
        </p:txBody>
      </p:sp>
      <p:sp>
        <p:nvSpPr>
          <p:cNvPr id="29" name="Google Shape;463;p30">
            <a:extLst>
              <a:ext uri="{FF2B5EF4-FFF2-40B4-BE49-F238E27FC236}">
                <a16:creationId xmlns:a16="http://schemas.microsoft.com/office/drawing/2014/main" id="{F1B309FC-B2FC-417B-81B8-5BC760D41A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2275" y="695325"/>
            <a:ext cx="5319300" cy="8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POPEYE</a:t>
            </a:r>
            <a:endParaRPr sz="7200" dirty="0"/>
          </a:p>
        </p:txBody>
      </p:sp>
      <p:pic>
        <p:nvPicPr>
          <p:cNvPr id="21" name="espinafre">
            <a:extLst>
              <a:ext uri="{FF2B5EF4-FFF2-40B4-BE49-F238E27FC236}">
                <a16:creationId xmlns:a16="http://schemas.microsoft.com/office/drawing/2014/main" id="{EB922B84-5D7E-44A5-9EA2-9D39A61E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44710">
            <a:off x="4256676" y="2111888"/>
            <a:ext cx="1819453" cy="2146610"/>
          </a:xfrm>
          <a:prstGeom prst="rect">
            <a:avLst/>
          </a:prstGeom>
        </p:spPr>
      </p:pic>
      <p:pic>
        <p:nvPicPr>
          <p:cNvPr id="19" name="popeye">
            <a:extLst>
              <a:ext uri="{FF2B5EF4-FFF2-40B4-BE49-F238E27FC236}">
                <a16:creationId xmlns:a16="http://schemas.microsoft.com/office/drawing/2014/main" id="{8FB32CA6-1F74-4493-9953-21BB111E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650" y="1857475"/>
            <a:ext cx="2592871" cy="2462451"/>
          </a:xfrm>
          <a:prstGeom prst="rect">
            <a:avLst/>
          </a:prstGeom>
        </p:spPr>
      </p:pic>
      <p:sp>
        <p:nvSpPr>
          <p:cNvPr id="79" name="Google Shape;462;p30">
            <a:extLst>
              <a:ext uri="{FF2B5EF4-FFF2-40B4-BE49-F238E27FC236}">
                <a16:creationId xmlns:a16="http://schemas.microsoft.com/office/drawing/2014/main" id="{35984768-DD0D-48C2-8B3D-FBC68A78D338}"/>
              </a:ext>
            </a:extLst>
          </p:cNvPr>
          <p:cNvSpPr txBox="1">
            <a:spLocks/>
          </p:cNvSpPr>
          <p:nvPr/>
        </p:nvSpPr>
        <p:spPr>
          <a:xfrm>
            <a:off x="6484350" y="33843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Eduardo Nunes – 6021</a:t>
            </a:r>
          </a:p>
        </p:txBody>
      </p:sp>
      <p:sp>
        <p:nvSpPr>
          <p:cNvPr id="80" name="Google Shape;462;p30">
            <a:extLst>
              <a:ext uri="{FF2B5EF4-FFF2-40B4-BE49-F238E27FC236}">
                <a16:creationId xmlns:a16="http://schemas.microsoft.com/office/drawing/2014/main" id="{41C55496-C8D2-4DEF-B7CF-1213AE9D3F4C}"/>
              </a:ext>
            </a:extLst>
          </p:cNvPr>
          <p:cNvSpPr txBox="1">
            <a:spLocks/>
          </p:cNvSpPr>
          <p:nvPr/>
        </p:nvSpPr>
        <p:spPr>
          <a:xfrm>
            <a:off x="6484350" y="36732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Victor Paiva – 5973</a:t>
            </a:r>
          </a:p>
        </p:txBody>
      </p:sp>
      <p:sp>
        <p:nvSpPr>
          <p:cNvPr id="81" name="Google Shape;462;p30">
            <a:extLst>
              <a:ext uri="{FF2B5EF4-FFF2-40B4-BE49-F238E27FC236}">
                <a16:creationId xmlns:a16="http://schemas.microsoft.com/office/drawing/2014/main" id="{1718ED6F-D60B-4ECB-9435-571425FD5B64}"/>
              </a:ext>
            </a:extLst>
          </p:cNvPr>
          <p:cNvSpPr txBox="1">
            <a:spLocks/>
          </p:cNvSpPr>
          <p:nvPr/>
        </p:nvSpPr>
        <p:spPr>
          <a:xfrm>
            <a:off x="6484350" y="39621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Thiago Antônio – 5991</a:t>
            </a:r>
          </a:p>
        </p:txBody>
      </p:sp>
    </p:spTree>
    <p:extLst>
      <p:ext uri="{BB962C8B-B14F-4D97-AF65-F5344CB8AC3E}">
        <p14:creationId xmlns:p14="http://schemas.microsoft.com/office/powerpoint/2010/main" val="143493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existir mais de um coração no ambiente.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Pode ser inserido em qualquer posição vazia.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Quando coletado, a pontuação é incrementada com o valor do respectivo andarque se encontra * 100.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O coração é caracterizado como a primeira meta no caminho do Popeye em busca do Brutus.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CORAÇÃO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AAB7D7-F6CF-4812-A961-E7398C6B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7" y="1485579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existir apenas um espinafre no ambiente.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Pode ser inserido em qualquer posição vazia.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Só pode ser coletado após a completa coleta dos corações.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O espinafre é caracterizado como a chave para a conclusão da busca de Brutus.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0712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ESPINAFRE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537B09-CBFF-4513-842A-ABDCE794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7" y="1496197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Permite a movimentação do Popeye entre andares diferentes.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Este objeto ocupa duas posições no ambiente  ( andar de baixo e andar de cima 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É montada de forma diagonal.</a:t>
            </a: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16650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ESCADA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345AA-C04D-49C4-A7BF-BD913E2D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4" y="2266008"/>
            <a:ext cx="999631" cy="11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2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A garrafa implica em um bloqueio na movimentação do Popeye.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O ambiente pode conter mais de uma garrafa, em qualquer posição.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O Popeye deve saltar a posição da garrafa.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Caso exista duas garrafas em posições adjacentes, ou uma garrafa e o Brutus na posição seguinte, o Popeye não consegue   saltá-la.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GARRAFA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84BE9-3C1F-4AF8-BC36-E690B60A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8" y="1485579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PROGRAMAÇÃO DO AMBIENTE</a:t>
            </a:r>
            <a:endParaRPr dirty="0"/>
          </a:p>
        </p:txBody>
      </p:sp>
      <p:pic>
        <p:nvPicPr>
          <p:cNvPr id="6" name="Google Shape;1091;p58">
            <a:extLst>
              <a:ext uri="{FF2B5EF4-FFF2-40B4-BE49-F238E27FC236}">
                <a16:creationId xmlns:a16="http://schemas.microsoft.com/office/drawing/2014/main" id="{FBCD954A-50FC-46C0-B73D-4C352954AF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958"/>
            <a:ext cx="9144000" cy="44255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98;p33">
            <a:extLst>
              <a:ext uri="{FF2B5EF4-FFF2-40B4-BE49-F238E27FC236}">
                <a16:creationId xmlns:a16="http://schemas.microsoft.com/office/drawing/2014/main" id="{5FF2B269-FBD8-4625-A9AC-993D10F88E41}"/>
              </a:ext>
            </a:extLst>
          </p:cNvPr>
          <p:cNvSpPr txBox="1">
            <a:spLocks/>
          </p:cNvSpPr>
          <p:nvPr/>
        </p:nvSpPr>
        <p:spPr>
          <a:xfrm>
            <a:off x="771271" y="1183967"/>
            <a:ext cx="7652679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2000" dirty="0"/>
              <a:t>Você será o responsável por programar o ambiente do jogo, setando as coordenadas para cada agente e objeto explicados anteriormente, mas não se preocupe, iremos te instruir e mostrar como isso deve ser feito ! </a:t>
            </a:r>
          </a:p>
        </p:txBody>
      </p:sp>
    </p:spTree>
    <p:extLst>
      <p:ext uri="{BB962C8B-B14F-4D97-AF65-F5344CB8AC3E}">
        <p14:creationId xmlns:p14="http://schemas.microsoft.com/office/powerpoint/2010/main" val="215149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PROGRAMAÇÃO DO AMBIENTE</a:t>
            </a:r>
            <a:endParaRPr dirty="0"/>
          </a:p>
        </p:txBody>
      </p:sp>
      <p:sp>
        <p:nvSpPr>
          <p:cNvPr id="7" name="Google Shape;484;p32">
            <a:extLst>
              <a:ext uri="{FF2B5EF4-FFF2-40B4-BE49-F238E27FC236}">
                <a16:creationId xmlns:a16="http://schemas.microsoft.com/office/drawing/2014/main" id="{D6EE7C4D-4093-4742-86EE-ED99D6726C95}"/>
              </a:ext>
            </a:extLst>
          </p:cNvPr>
          <p:cNvSpPr/>
          <p:nvPr/>
        </p:nvSpPr>
        <p:spPr>
          <a:xfrm>
            <a:off x="4457875" y="1113186"/>
            <a:ext cx="3765875" cy="368572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A15BB3-93B4-4CC0-BB6D-505DDD7E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7036"/>
            <a:ext cx="3541638" cy="3453097"/>
          </a:xfrm>
          <a:prstGeom prst="rect">
            <a:avLst/>
          </a:prstGeom>
        </p:spPr>
      </p:pic>
      <p:sp>
        <p:nvSpPr>
          <p:cNvPr id="8" name="Google Shape;498;p33">
            <a:extLst>
              <a:ext uri="{FF2B5EF4-FFF2-40B4-BE49-F238E27FC236}">
                <a16:creationId xmlns:a16="http://schemas.microsoft.com/office/drawing/2014/main" id="{1B492C5A-C7F6-4F66-B565-3403918317D4}"/>
              </a:ext>
            </a:extLst>
          </p:cNvPr>
          <p:cNvSpPr txBox="1">
            <a:spLocks/>
          </p:cNvSpPr>
          <p:nvPr/>
        </p:nvSpPr>
        <p:spPr>
          <a:xfrm>
            <a:off x="619125" y="1227486"/>
            <a:ext cx="3657599" cy="31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agentes</a:t>
            </a:r>
            <a:r>
              <a:rPr lang="en-US" sz="2000" dirty="0"/>
              <a:t> 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dirty="0" err="1"/>
              <a:t>setados</a:t>
            </a:r>
            <a:r>
              <a:rPr lang="en-US" sz="2000" dirty="0"/>
              <a:t> dessa </a:t>
            </a:r>
            <a:r>
              <a:rPr lang="en-US" sz="2000" dirty="0" err="1"/>
              <a:t>maneira</a:t>
            </a:r>
            <a:r>
              <a:rPr lang="en-US" sz="2000" dirty="0"/>
              <a:t>          ( como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r>
              <a:rPr lang="en-US" sz="2000" dirty="0"/>
              <a:t> ) no </a:t>
            </a:r>
            <a:r>
              <a:rPr lang="en-US" sz="2000" dirty="0" err="1"/>
              <a:t>início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r>
              <a:rPr lang="en-US" sz="2000" dirty="0"/>
              <a:t> principal, no </a:t>
            </a:r>
            <a:r>
              <a:rPr lang="en-US" sz="2000" dirty="0" err="1"/>
              <a:t>caso</a:t>
            </a:r>
            <a:r>
              <a:rPr lang="en-US" sz="2000" dirty="0"/>
              <a:t>,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precisará</a:t>
            </a:r>
            <a:r>
              <a:rPr lang="en-US" sz="2000" dirty="0"/>
              <a:t> </a:t>
            </a:r>
            <a:r>
              <a:rPr lang="en-US" sz="2000" dirty="0" err="1"/>
              <a:t>substituir</a:t>
            </a:r>
            <a:r>
              <a:rPr lang="en-US" sz="2000" dirty="0"/>
              <a:t> o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,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destacado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comentários</a:t>
            </a:r>
            <a:r>
              <a:rPr lang="en-US" sz="2000" dirty="0"/>
              <a:t>. Observe que a </a:t>
            </a:r>
            <a:r>
              <a:rPr lang="en-US" sz="2000" dirty="0" err="1"/>
              <a:t>maneira</a:t>
            </a:r>
            <a:r>
              <a:rPr lang="en-US" sz="2000" dirty="0"/>
              <a:t> de </a:t>
            </a:r>
            <a:r>
              <a:rPr lang="en-US" sz="2000" dirty="0" err="1"/>
              <a:t>inserir</a:t>
            </a:r>
            <a:r>
              <a:rPr lang="en-US" sz="2000" dirty="0"/>
              <a:t> as </a:t>
            </a:r>
            <a:r>
              <a:rPr lang="en-US" sz="2000" dirty="0" err="1"/>
              <a:t>escadas</a:t>
            </a:r>
            <a:r>
              <a:rPr lang="en-US" sz="2000" dirty="0"/>
              <a:t> 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corações</a:t>
            </a:r>
            <a:r>
              <a:rPr lang="en-US" sz="2000" dirty="0"/>
              <a:t> é </a:t>
            </a:r>
            <a:r>
              <a:rPr lang="en-US" sz="2000" dirty="0" err="1"/>
              <a:t>diferente</a:t>
            </a:r>
            <a:r>
              <a:rPr lang="en-US" sz="2000" dirty="0"/>
              <a:t> dos </a:t>
            </a:r>
            <a:r>
              <a:rPr lang="en-US" sz="2000" dirty="0" err="1"/>
              <a:t>demais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02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515165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52" name="Google Shape;504;p34">
            <a:extLst>
              <a:ext uri="{FF2B5EF4-FFF2-40B4-BE49-F238E27FC236}">
                <a16:creationId xmlns:a16="http://schemas.microsoft.com/office/drawing/2014/main" id="{DF3417D6-0E9F-4245-8B8F-11D282CAF8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5275" y="170130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Regras de movimentação.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Regras para manipular listas.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Regras de busca em largura.</a:t>
            </a:r>
          </a:p>
          <a:p>
            <a:pPr marL="0" indent="0" algn="l">
              <a:spcAft>
                <a:spcPts val="1600"/>
              </a:spcAft>
            </a:pPr>
            <a:endParaRPr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495800" y="1228725"/>
            <a:ext cx="4248150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09574" y="1228725"/>
            <a:ext cx="4083913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CFEF1CF-0819-4A49-9E49-73139216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38" y="1695143"/>
            <a:ext cx="4050437" cy="1143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CF83FB4-82E5-41F5-BD46-B9079CB58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695143"/>
            <a:ext cx="3905250" cy="1143000"/>
          </a:xfrm>
          <a:prstGeom prst="rect">
            <a:avLst/>
          </a:prstGeom>
        </p:spPr>
      </p:pic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555262" y="133992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504825" y="133992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SUBIR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6DB4E4-B241-406D-9A2F-E60F761A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3171748"/>
            <a:ext cx="902510" cy="91776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8FCC2BC9-EC64-423B-8C57-7AA9AF579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77" y="3169206"/>
            <a:ext cx="902510" cy="92030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7B8FA2EB-8F4B-4975-B0D3-5CF444316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255" y="3171748"/>
            <a:ext cx="905053" cy="91776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AADF0A5-AD94-42D3-A03C-1D012ABBE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601" y="3164586"/>
            <a:ext cx="909638" cy="92492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53E05C0-A849-46B9-AB5D-6278C387C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107" y="3164586"/>
            <a:ext cx="909638" cy="92752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D52F7EF-22C3-49B7-99BD-3DAE4D1F8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2028" y="3169206"/>
            <a:ext cx="909638" cy="924926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3D7D21B3-836C-4B60-B30B-0F63C6FD85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867" y="4171949"/>
            <a:ext cx="485775" cy="4857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6749E4C-CC2F-499A-9A2B-17F6A855EC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0706" y="4267867"/>
            <a:ext cx="354851" cy="35485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3DE8B4F-F90B-4167-B1F8-A69136882C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355" y="4267867"/>
            <a:ext cx="354851" cy="35485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363C9686-9EBF-4BBA-B026-5975845C7C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532" y="4184567"/>
            <a:ext cx="485775" cy="48577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BD7E4B2F-1B86-472E-8F9C-5B97750E90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6038" y="4202404"/>
            <a:ext cx="485775" cy="48577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095EDCF6-E50D-43C4-A911-AA4B183676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9421" y="4237410"/>
            <a:ext cx="354851" cy="3548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495800" y="1228725"/>
            <a:ext cx="4248150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09574" y="1228725"/>
            <a:ext cx="4083913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555262" y="133992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504825" y="133992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DESCER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3D7D21B3-836C-4B60-B30B-0F63C6FD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67" y="4171949"/>
            <a:ext cx="485775" cy="4857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6749E4C-CC2F-499A-9A2B-17F6A855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06" y="4267867"/>
            <a:ext cx="354851" cy="35485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3DE8B4F-F90B-4167-B1F8-A6913688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55" y="4267867"/>
            <a:ext cx="354851" cy="35485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363C9686-9EBF-4BBA-B026-5975845C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32" y="4184567"/>
            <a:ext cx="485775" cy="48577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BD7E4B2F-1B86-472E-8F9C-5B97750E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38" y="4202404"/>
            <a:ext cx="485775" cy="48577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095EDCF6-E50D-43C4-A911-AA4B18367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21" y="4237410"/>
            <a:ext cx="354851" cy="3548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D4B466-1404-4BC1-804A-518F656D3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6" y="1695143"/>
            <a:ext cx="3961244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5BD567-9505-45CA-9027-1906FB8FB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695" y="1695143"/>
            <a:ext cx="4101353" cy="1143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68E823-99CB-4FE3-AC4C-C8323D681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43" y="3161987"/>
            <a:ext cx="912066" cy="927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B0D8F54-9613-4476-B864-1720E45DBF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552" y="3161986"/>
            <a:ext cx="915158" cy="9275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DAA885D-0C26-4671-9801-AEC66F867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2253" y="3161986"/>
            <a:ext cx="915158" cy="93072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330F1C7-D120-47F9-A227-276958E4E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6186" y="3161372"/>
            <a:ext cx="909638" cy="9281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0C6598-EA7B-40D0-920B-A4D18D8BCF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7887" y="3161372"/>
            <a:ext cx="912594" cy="92492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8CF48E-A967-4518-9426-7EF295031A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9588" y="3161372"/>
            <a:ext cx="906488" cy="9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552950" y="1247775"/>
            <a:ext cx="4057650" cy="345757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552450" y="1247774"/>
            <a:ext cx="3771900" cy="34575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612412" y="135897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647700" y="135897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DIREITA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9F5411-971B-4B3B-A83A-A9ADFEE2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7" y="1714193"/>
            <a:ext cx="3562812" cy="28833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35B6C2-3225-4FCA-8C2A-8D8A8F75A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7" y="1714193"/>
            <a:ext cx="3857624" cy="28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0EB64858-06AC-49FB-B846-05C26975855F}"/>
              </a:ext>
            </a:extLst>
          </p:cNvPr>
          <p:cNvSpPr txBox="1">
            <a:spLocks/>
          </p:cNvSpPr>
          <p:nvPr/>
        </p:nvSpPr>
        <p:spPr>
          <a:xfrm>
            <a:off x="668124" y="1713900"/>
            <a:ext cx="7799050" cy="168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 objetivo do trabalho é fazer com que, a partir de um ambiente programável para o jogo, o Popeye consiga derrotar seu inimigo Brutus, passando por desafios e obstáculos durante o caminho.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7AE57328-9404-423B-A6AA-9DCFE1B6E6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OBJETIVO</a:t>
            </a:r>
            <a:endParaRPr sz="6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A27074-FDED-4C4F-93E1-AEA878F3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393917"/>
            <a:ext cx="1052513" cy="1217104"/>
          </a:xfrm>
          <a:prstGeom prst="rect">
            <a:avLst/>
          </a:prstGeom>
        </p:spPr>
      </p:pic>
      <p:pic>
        <p:nvPicPr>
          <p:cNvPr id="14" name="Google Shape;853;p50">
            <a:extLst>
              <a:ext uri="{FF2B5EF4-FFF2-40B4-BE49-F238E27FC236}">
                <a16:creationId xmlns:a16="http://schemas.microsoft.com/office/drawing/2014/main" id="{866FD601-62FD-4F9A-BA88-6F1B9830A3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2578894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53;p50">
            <a:extLst>
              <a:ext uri="{FF2B5EF4-FFF2-40B4-BE49-F238E27FC236}">
                <a16:creationId xmlns:a16="http://schemas.microsoft.com/office/drawing/2014/main" id="{E93E1A30-FEE1-42E4-ACDB-11D920ABD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3205163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853;p50">
            <a:extLst>
              <a:ext uri="{FF2B5EF4-FFF2-40B4-BE49-F238E27FC236}">
                <a16:creationId xmlns:a16="http://schemas.microsoft.com/office/drawing/2014/main" id="{1FC94A9F-602E-4353-8793-19881BC28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3831432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53;p50">
            <a:extLst>
              <a:ext uri="{FF2B5EF4-FFF2-40B4-BE49-F238E27FC236}">
                <a16:creationId xmlns:a16="http://schemas.microsoft.com/office/drawing/2014/main" id="{6D1E82F3-4BDE-4F42-8A3D-6185F9DB77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4457701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53;p50">
            <a:extLst>
              <a:ext uri="{FF2B5EF4-FFF2-40B4-BE49-F238E27FC236}">
                <a16:creationId xmlns:a16="http://schemas.microsoft.com/office/drawing/2014/main" id="{C984D31D-EC96-4678-8651-CA42609DB8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5083970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853;p50">
            <a:extLst>
              <a:ext uri="{FF2B5EF4-FFF2-40B4-BE49-F238E27FC236}">
                <a16:creationId xmlns:a16="http://schemas.microsoft.com/office/drawing/2014/main" id="{4BD38569-0955-4363-814F-AB5C18471C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5710239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42F6229-DFB2-43D6-9148-BA6467236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7" y="3488765"/>
            <a:ext cx="883445" cy="1021597"/>
          </a:xfrm>
          <a:prstGeom prst="rect">
            <a:avLst/>
          </a:prstGeom>
        </p:spPr>
      </p:pic>
      <p:grpSp>
        <p:nvGrpSpPr>
          <p:cNvPr id="24" name="Google Shape;673;p42">
            <a:extLst>
              <a:ext uri="{FF2B5EF4-FFF2-40B4-BE49-F238E27FC236}">
                <a16:creationId xmlns:a16="http://schemas.microsoft.com/office/drawing/2014/main" id="{7CACECB7-22B8-4816-8206-3A53E1B0E198}"/>
              </a:ext>
            </a:extLst>
          </p:cNvPr>
          <p:cNvGrpSpPr/>
          <p:nvPr/>
        </p:nvGrpSpPr>
        <p:grpSpPr>
          <a:xfrm>
            <a:off x="6336508" y="3888730"/>
            <a:ext cx="234073" cy="233986"/>
            <a:chOff x="7185093" y="1677735"/>
            <a:chExt cx="343032" cy="342905"/>
          </a:xfrm>
        </p:grpSpPr>
        <p:sp>
          <p:nvSpPr>
            <p:cNvPr id="25" name="Google Shape;674;p42">
              <a:extLst>
                <a:ext uri="{FF2B5EF4-FFF2-40B4-BE49-F238E27FC236}">
                  <a16:creationId xmlns:a16="http://schemas.microsoft.com/office/drawing/2014/main" id="{3F8A3E6C-1DF2-452C-8325-DF882A42CF62}"/>
                </a:ext>
              </a:extLst>
            </p:cNvPr>
            <p:cNvSpPr/>
            <p:nvPr/>
          </p:nvSpPr>
          <p:spPr>
            <a:xfrm>
              <a:off x="7185093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5;p42">
              <a:extLst>
                <a:ext uri="{FF2B5EF4-FFF2-40B4-BE49-F238E27FC236}">
                  <a16:creationId xmlns:a16="http://schemas.microsoft.com/office/drawing/2014/main" id="{B9DF65F9-052D-45E3-9F8F-85F9DA309203}"/>
                </a:ext>
              </a:extLst>
            </p:cNvPr>
            <p:cNvSpPr/>
            <p:nvPr/>
          </p:nvSpPr>
          <p:spPr>
            <a:xfrm>
              <a:off x="7185093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6;p42">
              <a:extLst>
                <a:ext uri="{FF2B5EF4-FFF2-40B4-BE49-F238E27FC236}">
                  <a16:creationId xmlns:a16="http://schemas.microsoft.com/office/drawing/2014/main" id="{AECF32BB-C882-4665-AC50-7E7BEDA79AC8}"/>
                </a:ext>
              </a:extLst>
            </p:cNvPr>
            <p:cNvSpPr/>
            <p:nvPr/>
          </p:nvSpPr>
          <p:spPr>
            <a:xfrm>
              <a:off x="7262728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552950" y="1247775"/>
            <a:ext cx="4057650" cy="345757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552450" y="1247774"/>
            <a:ext cx="3771900" cy="34575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612412" y="135897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647700" y="135897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ESQUERDA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91CE52-2EB0-4C13-BABD-934F1956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1714193"/>
            <a:ext cx="3583549" cy="29176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408810-7DBC-4694-91AC-093B9EA7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87" y="1714193"/>
            <a:ext cx="3851737" cy="27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4"/>
            <a:ext cx="5029200" cy="1600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VERIFICAR SE EXISTE ELEMENTO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91C3E1-CB8F-42FA-B0B2-31420240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9" y="1940719"/>
            <a:ext cx="4752975" cy="12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4"/>
            <a:ext cx="5029200" cy="1600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CONCATENAR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DE7397-8A63-41CA-977B-7DE5AA60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9" y="1947862"/>
            <a:ext cx="4743451" cy="12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4"/>
            <a:ext cx="5029200" cy="1524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INVERTER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BA45A6-9E22-4050-B3E8-F47DFDE6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890712"/>
            <a:ext cx="4745388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5"/>
            <a:ext cx="5295900" cy="14192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RETIRAR ELEMENTO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EF1C17-55AB-43B6-91EA-5E0C3CC4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1890712"/>
            <a:ext cx="501491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162174" y="1762125"/>
            <a:ext cx="4580703" cy="14481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EXIBIR ÚLTIMO ELEMENTO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DAB3E-70FB-4CD1-AA58-61067B5C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98" y="1853468"/>
            <a:ext cx="4356192" cy="12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162174" y="1762125"/>
            <a:ext cx="4580703" cy="9087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EXIBIR PRIMEIRO ELEMENTO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C46378-3F99-4222-B00B-0B5C0ABC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52" y="1876322"/>
            <a:ext cx="4337679" cy="6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70647" y="1606924"/>
            <a:ext cx="8209429" cy="249442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BUSCA EM LARGURA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7131EB-B7F0-4C15-87EA-485F89B6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6" y="1703807"/>
            <a:ext cx="7994688" cy="22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4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70647" y="1606924"/>
            <a:ext cx="8209429" cy="249442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BUSCA EM LARGURA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4B8177-2EFC-472D-BC6C-203AF1C6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4" y="1707226"/>
            <a:ext cx="8021171" cy="22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507292" y="1135112"/>
            <a:ext cx="4005341" cy="390878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SOLUÇÃO DOS CORAÇÕES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C77159-EA67-4377-92F4-22BDE1F22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66" y="1250642"/>
            <a:ext cx="3764935" cy="3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0EB64858-06AC-49FB-B846-05C26975855F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Para isso, utilizando a linguagem Prolog, desenvolvemos um conjunto de regras consistentes para solucionar esse problema de busca.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7AE57328-9404-423B-A6AA-9DCFE1B6E6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OBJETIVO</a:t>
            </a:r>
            <a:endParaRPr sz="6000" dirty="0"/>
          </a:p>
        </p:txBody>
      </p:sp>
      <p:pic>
        <p:nvPicPr>
          <p:cNvPr id="15" name="Google Shape;705;p43">
            <a:extLst>
              <a:ext uri="{FF2B5EF4-FFF2-40B4-BE49-F238E27FC236}">
                <a16:creationId xmlns:a16="http://schemas.microsoft.com/office/drawing/2014/main" id="{5CC6A340-0ECE-423B-AA05-3C4CDE6FC4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651" t="16548" r="24646"/>
          <a:stretch/>
        </p:blipFill>
        <p:spPr>
          <a:xfrm>
            <a:off x="5720325" y="2520419"/>
            <a:ext cx="2833125" cy="2623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45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195511" y="1123949"/>
            <a:ext cx="4752975" cy="383857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BE3C16-0F71-42FD-8186-F0A623EA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269692"/>
            <a:ext cx="4486275" cy="35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1214266" y="690478"/>
            <a:ext cx="3329460" cy="3591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br>
              <a:rPr lang="en" dirty="0"/>
            </a:br>
            <a:r>
              <a:rPr lang="en" dirty="0"/>
              <a:t>COM UM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AMBIENTE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COMPLETO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5430477" y="2476920"/>
            <a:ext cx="2842312" cy="1976906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1012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61668" y="1319995"/>
            <a:ext cx="8403893" cy="32947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3A1873-D462-4004-8845-BBE3DF9F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4" y="1438040"/>
            <a:ext cx="2682226" cy="3057217"/>
          </a:xfrm>
          <a:prstGeom prst="rect">
            <a:avLst/>
          </a:prstGeom>
        </p:spPr>
      </p:pic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4493" y="648243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MATRIZ – AMBIENTE 1 COMPLETO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E115BD-0BBD-44E6-AE4D-3ABFC72A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30" y="1438039"/>
            <a:ext cx="5485477" cy="30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70053" y="1856095"/>
            <a:ext cx="8403893" cy="127606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4493" y="648243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SAÍDA DO ARQUIVO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32D0EE-43DB-47E8-8304-72D07826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9" y="1949794"/>
            <a:ext cx="8263719" cy="10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0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1752601" y="1285875"/>
            <a:ext cx="5695949" cy="32947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7317" y="57119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CAMINHO PERCORRIDO NO AMBIENTE 1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98FBB2-CF16-467F-AC72-8E6A1566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40" y="1406097"/>
            <a:ext cx="5472342" cy="3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rutus" hidden="1">
            <a:extLst>
              <a:ext uri="{FF2B5EF4-FFF2-40B4-BE49-F238E27FC236}">
                <a16:creationId xmlns:a16="http://schemas.microsoft.com/office/drawing/2014/main" id="{06021B15-4D91-4EAB-B2F3-159677FD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2646" y="215292"/>
            <a:ext cx="5865291" cy="4976917"/>
          </a:xfrm>
          <a:prstGeom prst="rect">
            <a:avLst/>
          </a:prstGeom>
        </p:spPr>
      </p:pic>
      <p:sp>
        <p:nvSpPr>
          <p:cNvPr id="28" name="Google Shape;462;p30">
            <a:extLst>
              <a:ext uri="{FF2B5EF4-FFF2-40B4-BE49-F238E27FC236}">
                <a16:creationId xmlns:a16="http://schemas.microsoft.com/office/drawing/2014/main" id="{20EA27C2-77CD-4419-8D27-52CC0164D4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4225" y="12987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Agradecimentos ao Prof. Matheus Haddad</a:t>
            </a:r>
            <a:endParaRPr dirty="0"/>
          </a:p>
        </p:txBody>
      </p:sp>
      <p:sp>
        <p:nvSpPr>
          <p:cNvPr id="29" name="Google Shape;463;p30">
            <a:extLst>
              <a:ext uri="{FF2B5EF4-FFF2-40B4-BE49-F238E27FC236}">
                <a16:creationId xmlns:a16="http://schemas.microsoft.com/office/drawing/2014/main" id="{F1B309FC-B2FC-417B-81B8-5BC760D41A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2275" y="695325"/>
            <a:ext cx="5319300" cy="8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 !</a:t>
            </a:r>
            <a:endParaRPr sz="7200" dirty="0"/>
          </a:p>
        </p:txBody>
      </p:sp>
      <p:pic>
        <p:nvPicPr>
          <p:cNvPr id="21" name="espinafre">
            <a:extLst>
              <a:ext uri="{FF2B5EF4-FFF2-40B4-BE49-F238E27FC236}">
                <a16:creationId xmlns:a16="http://schemas.microsoft.com/office/drawing/2014/main" id="{EB922B84-5D7E-44A5-9EA2-9D39A61E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3056">
            <a:off x="4549756" y="2921771"/>
            <a:ext cx="1376414" cy="1623908"/>
          </a:xfrm>
          <a:prstGeom prst="rect">
            <a:avLst/>
          </a:prstGeom>
        </p:spPr>
      </p:pic>
      <p:sp>
        <p:nvSpPr>
          <p:cNvPr id="79" name="Google Shape;462;p30">
            <a:extLst>
              <a:ext uri="{FF2B5EF4-FFF2-40B4-BE49-F238E27FC236}">
                <a16:creationId xmlns:a16="http://schemas.microsoft.com/office/drawing/2014/main" id="{35984768-DD0D-48C2-8B3D-FBC68A78D338}"/>
              </a:ext>
            </a:extLst>
          </p:cNvPr>
          <p:cNvSpPr txBox="1">
            <a:spLocks/>
          </p:cNvSpPr>
          <p:nvPr/>
        </p:nvSpPr>
        <p:spPr>
          <a:xfrm>
            <a:off x="6347404" y="33430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eduardo.n.oliveira@ufv.br</a:t>
            </a:r>
          </a:p>
        </p:txBody>
      </p:sp>
      <p:sp>
        <p:nvSpPr>
          <p:cNvPr id="80" name="Google Shape;462;p30">
            <a:extLst>
              <a:ext uri="{FF2B5EF4-FFF2-40B4-BE49-F238E27FC236}">
                <a16:creationId xmlns:a16="http://schemas.microsoft.com/office/drawing/2014/main" id="{41C55496-C8D2-4DEF-B7CF-1213AE9D3F4C}"/>
              </a:ext>
            </a:extLst>
          </p:cNvPr>
          <p:cNvSpPr txBox="1">
            <a:spLocks/>
          </p:cNvSpPr>
          <p:nvPr/>
        </p:nvSpPr>
        <p:spPr>
          <a:xfrm>
            <a:off x="6347404" y="3645121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victor.p.castro@ufv.br</a:t>
            </a:r>
          </a:p>
        </p:txBody>
      </p:sp>
      <p:sp>
        <p:nvSpPr>
          <p:cNvPr id="81" name="Google Shape;462;p30">
            <a:extLst>
              <a:ext uri="{FF2B5EF4-FFF2-40B4-BE49-F238E27FC236}">
                <a16:creationId xmlns:a16="http://schemas.microsoft.com/office/drawing/2014/main" id="{1718ED6F-D60B-4ECB-9435-571425FD5B64}"/>
              </a:ext>
            </a:extLst>
          </p:cNvPr>
          <p:cNvSpPr txBox="1">
            <a:spLocks/>
          </p:cNvSpPr>
          <p:nvPr/>
        </p:nvSpPr>
        <p:spPr>
          <a:xfrm>
            <a:off x="6366454" y="3981524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thiago.a.ferreira@uvf.br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77C20A-0174-4FEB-8251-492F18456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52700" y="2044101"/>
            <a:ext cx="2904446" cy="2680502"/>
          </a:xfrm>
          <a:prstGeom prst="rect">
            <a:avLst/>
          </a:prstGeom>
        </p:spPr>
      </p:pic>
      <p:pic>
        <p:nvPicPr>
          <p:cNvPr id="12" name="brutus">
            <a:extLst>
              <a:ext uri="{FF2B5EF4-FFF2-40B4-BE49-F238E27FC236}">
                <a16:creationId xmlns:a16="http://schemas.microsoft.com/office/drawing/2014/main" id="{93F1DA54-A429-42F0-978A-1B4DE962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99246" y="192108"/>
            <a:ext cx="5865291" cy="49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E5D6651B-FFD4-4F47-90AF-D0C7A08870B3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 ambiente definido é uma matriz de 5 andares e 10 espaços para andar, totalizando 50 posições.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983B2509-D98F-45B4-8C06-F7A054FCD0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AMBIENTE</a:t>
            </a:r>
            <a:endParaRPr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1752601" y="1285875"/>
            <a:ext cx="5695949" cy="32947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2601" y="592900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MATRIZ - AMBIENTE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1" name="matriz">
            <a:extLst>
              <a:ext uri="{FF2B5EF4-FFF2-40B4-BE49-F238E27FC236}">
                <a16:creationId xmlns:a16="http://schemas.microsoft.com/office/drawing/2014/main" id="{5E9929EE-64B0-4549-B522-1A7931FA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69" y="1427800"/>
            <a:ext cx="5375278" cy="2995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E5D6651B-FFD4-4F47-90AF-D0C7A08870B3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Os agentes podem ser definidos como os personagens do jogo.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983B2509-D98F-45B4-8C06-F7A054FCD0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AGENTES</a:t>
            </a:r>
            <a:endParaRPr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7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Popeye é o protagonista do jogo e sua posição é definida como a posição inicial do problema de busca.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ser setado em qualquer posição do ambiente.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Para uma melhor experiência, recomendamos que ele inicie no primeiro andar da matriz de ambiente.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593D9E-4671-4073-888A-8A1DD58C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0" y="1810844"/>
            <a:ext cx="2314575" cy="2676525"/>
          </a:xfrm>
          <a:prstGeom prst="rect">
            <a:avLst/>
          </a:prstGeom>
        </p:spPr>
      </p:pic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POPEYE</a:t>
            </a:r>
          </a:p>
        </p:txBody>
      </p:sp>
    </p:spTree>
    <p:extLst>
      <p:ext uri="{BB962C8B-B14F-4D97-AF65-F5344CB8AC3E}">
        <p14:creationId xmlns:p14="http://schemas.microsoft.com/office/powerpoint/2010/main" val="14031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Brutus é o vilão do jogo, e sua posição é definida como a posição final do problema de busca.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ser setado em qualquer posição do ambiente.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Para uma melhor experiência, recomendamos que ele inicie no último (5º)  andar da matriz de ambiente.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AGENTE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BRUTUS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A9798-B358-4800-BAC4-9013AAA4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7" y="1810843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E5D6651B-FFD4-4F47-90AF-D0C7A08870B3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Os objetos são espalhados no ambiente para gerar obstáculos ou desafios durante o jogo.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983B2509-D98F-45B4-8C06-F7A054FCD0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OBJETOS</a:t>
            </a:r>
            <a:endParaRPr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15332"/>
      </p:ext>
    </p:extLst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696</Words>
  <Application>Microsoft Office PowerPoint</Application>
  <PresentationFormat>Apresentação na tela (16:9)</PresentationFormat>
  <Paragraphs>88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Muli</vt:lpstr>
      <vt:lpstr>Squada One</vt:lpstr>
      <vt:lpstr>Barlow</vt:lpstr>
      <vt:lpstr>Fira Sans Extra Condensed Medium</vt:lpstr>
      <vt:lpstr>Arial</vt:lpstr>
      <vt:lpstr>Geek Pride Day by Slidesgo</vt:lpstr>
      <vt:lpstr>POPEYE</vt:lpstr>
      <vt:lpstr>OBJETIVO</vt:lpstr>
      <vt:lpstr>OBJETIVO</vt:lpstr>
      <vt:lpstr>AMBIENTE</vt:lpstr>
      <vt:lpstr>MATRIZ - AMBIENTE</vt:lpstr>
      <vt:lpstr>AGENTES</vt:lpstr>
      <vt:lpstr>AGENTE</vt:lpstr>
      <vt:lpstr>AGENTE</vt:lpstr>
      <vt:lpstr>OBJETOS</vt:lpstr>
      <vt:lpstr>OBJETO</vt:lpstr>
      <vt:lpstr>OBJETO</vt:lpstr>
      <vt:lpstr>OBJETO</vt:lpstr>
      <vt:lpstr>OBJETO</vt:lpstr>
      <vt:lpstr>PROGRAMAÇÃO DO AMBIENTE</vt:lpstr>
      <vt:lpstr>PROGRAMAÇÃO DO AMBIENTE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COM UM AMBIENTE COMPLETO</vt:lpstr>
      <vt:lpstr>MATRIZ – AMBIENTE 1 COMPLETO</vt:lpstr>
      <vt:lpstr>SAÍDA DO ARQUIVO</vt:lpstr>
      <vt:lpstr>CAMINHO PERCORRIDO NO AMBIENTE 1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POPEYE</dc:title>
  <dc:creator>Eduardo Nunes</dc:creator>
  <cp:lastModifiedBy>Eduardo Nunes</cp:lastModifiedBy>
  <cp:revision>36</cp:revision>
  <dcterms:modified xsi:type="dcterms:W3CDTF">2021-05-14T02:41:35Z</dcterms:modified>
</cp:coreProperties>
</file>