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281EB-31BF-B74B-A298-0D1FD8064A90}" type="datetimeFigureOut">
              <a:rPr lang="en-US" smtClean="0"/>
              <a:t>06/04/14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93DED-0089-C547-B271-4531F32337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63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D47E-FD2A-C34F-9971-AA858466AB59}" type="datetimeFigureOut">
              <a:rPr lang="en-US" smtClean="0"/>
              <a:t>06/04/14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A020-6E32-5949-9F2D-162C5F953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46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D47E-FD2A-C34F-9971-AA858466AB59}" type="datetimeFigureOut">
              <a:rPr lang="en-US" smtClean="0"/>
              <a:t>06/04/14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A020-6E32-5949-9F2D-162C5F953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56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D47E-FD2A-C34F-9971-AA858466AB59}" type="datetimeFigureOut">
              <a:rPr lang="en-US" smtClean="0"/>
              <a:t>06/04/14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A020-6E32-5949-9F2D-162C5F953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32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D47E-FD2A-C34F-9971-AA858466AB59}" type="datetimeFigureOut">
              <a:rPr lang="en-US" smtClean="0"/>
              <a:t>06/04/14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A020-6E32-5949-9F2D-162C5F953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12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D47E-FD2A-C34F-9971-AA858466AB59}" type="datetimeFigureOut">
              <a:rPr lang="en-US" smtClean="0"/>
              <a:t>06/04/14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A020-6E32-5949-9F2D-162C5F953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02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D47E-FD2A-C34F-9971-AA858466AB59}" type="datetimeFigureOut">
              <a:rPr lang="en-US" smtClean="0"/>
              <a:t>06/04/14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A020-6E32-5949-9F2D-162C5F953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93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D47E-FD2A-C34F-9971-AA858466AB59}" type="datetimeFigureOut">
              <a:rPr lang="en-US" smtClean="0"/>
              <a:t>06/04/14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A020-6E32-5949-9F2D-162C5F953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0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D47E-FD2A-C34F-9971-AA858466AB59}" type="datetimeFigureOut">
              <a:rPr lang="en-US" smtClean="0"/>
              <a:t>06/04/14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A020-6E32-5949-9F2D-162C5F953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30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D47E-FD2A-C34F-9971-AA858466AB59}" type="datetimeFigureOut">
              <a:rPr lang="en-US" smtClean="0"/>
              <a:t>06/04/14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A020-6E32-5949-9F2D-162C5F953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95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D47E-FD2A-C34F-9971-AA858466AB59}" type="datetimeFigureOut">
              <a:rPr lang="en-US" smtClean="0"/>
              <a:t>06/04/14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A020-6E32-5949-9F2D-162C5F953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33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D47E-FD2A-C34F-9971-AA858466AB59}" type="datetimeFigureOut">
              <a:rPr lang="en-US" smtClean="0"/>
              <a:t>06/04/14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A020-6E32-5949-9F2D-162C5F953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58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2D47E-FD2A-C34F-9971-AA858466AB59}" type="datetimeFigureOut">
              <a:rPr lang="en-US" smtClean="0"/>
              <a:t>06/04/14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4A020-6E32-5949-9F2D-162C5F9532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6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.br/wiki/Tutorial_Python" TargetMode="External"/><Relationship Id="rId4" Type="http://schemas.openxmlformats.org/officeDocument/2006/relationships/hyperlink" Target="http://www.dcc.ufrj.br/~fabiom/mab225/tutorialpython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c.ufrrj.br/mood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Métodos Numéricos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61231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Prof. </a:t>
            </a:r>
            <a:r>
              <a:rPr lang="pt-BR" dirty="0" smtClean="0">
                <a:solidFill>
                  <a:schemeClr val="tx1"/>
                </a:solidFill>
              </a:rPr>
              <a:t>Carlos Eduardo </a:t>
            </a:r>
            <a:r>
              <a:rPr lang="pt-BR" dirty="0" smtClean="0">
                <a:solidFill>
                  <a:schemeClr val="tx1"/>
                </a:solidFill>
              </a:rPr>
              <a:t>Mello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Ciência da Computação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UFRRJ - </a:t>
            </a:r>
            <a:r>
              <a:rPr lang="pt-BR" i="1" dirty="0" smtClean="0">
                <a:solidFill>
                  <a:schemeClr val="bg1">
                    <a:lumMod val="50000"/>
                  </a:schemeClr>
                </a:solidFill>
              </a:rPr>
              <a:t>Campus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Nova Iguaçu</a:t>
            </a:r>
          </a:p>
        </p:txBody>
      </p:sp>
    </p:spTree>
    <p:extLst>
      <p:ext uri="{BB962C8B-B14F-4D97-AF65-F5344CB8AC3E}">
        <p14:creationId xmlns:p14="http://schemas.microsoft.com/office/powerpoint/2010/main" val="3457292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ChangeArrowheads="1"/>
          </p:cNvSpPr>
          <p:nvPr/>
        </p:nvSpPr>
        <p:spPr bwMode="auto">
          <a:xfrm>
            <a:off x="1447800" y="2743200"/>
            <a:ext cx="6400800" cy="22098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3068638"/>
            <a:ext cx="6654800" cy="1973262"/>
          </a:xfrm>
          <a:effectLst>
            <a:outerShdw blurRad="63500" dist="28398" dir="20006097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 algn="ctr" eaLnBrk="1" hangingPunct="1">
              <a:buFont typeface="Wingdings" charset="0"/>
              <a:buNone/>
              <a:defRPr/>
            </a:pPr>
            <a:r>
              <a:rPr lang="pt-BR" sz="4000" b="1" smtClean="0">
                <a:solidFill>
                  <a:srgbClr val="FFFFCC"/>
                </a:solidFill>
                <a:cs typeface="Times New Roman" charset="0"/>
              </a:rPr>
              <a:t>Por que produzir resultados numéricos?</a:t>
            </a:r>
            <a:r>
              <a:rPr lang="pt-BR" smtClean="0"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0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4825" y="1905000"/>
            <a:ext cx="8077200" cy="2943225"/>
          </a:xfrm>
        </p:spPr>
        <p:txBody>
          <a:bodyPr/>
          <a:lstStyle/>
          <a:p>
            <a:pPr marL="542925" indent="-542925" algn="just" eaLnBrk="1" hangingPunct="1">
              <a:buSzTx/>
              <a:buFont typeface="Wingdings" charset="0"/>
              <a:buAutoNum type="arabicPeriod"/>
              <a:tabLst>
                <a:tab pos="1971675" algn="l"/>
              </a:tabLst>
              <a:defRPr/>
            </a:pPr>
            <a:r>
              <a:rPr lang="pt-BR" sz="2400" dirty="0" smtClean="0">
                <a:cs typeface="Times New Roman" charset="0"/>
              </a:rPr>
              <a:t>Um problema de Matemática pode ser resolvido </a:t>
            </a:r>
            <a:r>
              <a:rPr lang="pt-BR" sz="2400" i="1" u="sng" dirty="0" smtClean="0">
                <a:cs typeface="Times New Roman" charset="0"/>
              </a:rPr>
              <a:t>analiticamente</a:t>
            </a:r>
            <a:r>
              <a:rPr lang="pt-BR" sz="2400" dirty="0" smtClean="0">
                <a:cs typeface="Times New Roman" charset="0"/>
              </a:rPr>
              <a:t>, mas esse método pode se tornar impraticável com o aumento do </a:t>
            </a:r>
            <a:r>
              <a:rPr lang="pt-BR" sz="2400" i="1" dirty="0" smtClean="0">
                <a:cs typeface="Times New Roman" charset="0"/>
              </a:rPr>
              <a:t>tamanho</a:t>
            </a:r>
            <a:r>
              <a:rPr lang="pt-BR" sz="2400" dirty="0" smtClean="0">
                <a:cs typeface="Times New Roman" charset="0"/>
              </a:rPr>
              <a:t> do problema.</a:t>
            </a:r>
          </a:p>
          <a:p>
            <a:pPr marL="542925" indent="-542925" algn="just" eaLnBrk="1" hangingPunct="1">
              <a:buSzTx/>
              <a:buFont typeface="Wingdings" charset="0"/>
              <a:buNone/>
              <a:tabLst>
                <a:tab pos="1971675" algn="l"/>
              </a:tabLst>
              <a:defRPr/>
            </a:pPr>
            <a:r>
              <a:rPr lang="pt-BR" sz="2400" dirty="0" smtClean="0">
                <a:cs typeface="Times New Roman" charset="0"/>
              </a:rPr>
              <a:t> </a:t>
            </a:r>
          </a:p>
          <a:p>
            <a:pPr marL="542925" indent="-542925" algn="just" eaLnBrk="1" hangingPunct="1">
              <a:buFont typeface="Wingdings" charset="0"/>
              <a:buNone/>
              <a:tabLst>
                <a:tab pos="1971675" algn="l"/>
              </a:tabLst>
              <a:defRPr/>
            </a:pPr>
            <a:r>
              <a:rPr lang="pt-BR" sz="2400" dirty="0" smtClean="0">
                <a:cs typeface="Times New Roman" charset="0"/>
              </a:rPr>
              <a:t>	Exemplo:	</a:t>
            </a:r>
            <a:r>
              <a:rPr lang="pt-BR" sz="2400" b="1" dirty="0" smtClean="0">
                <a:cs typeface="Times New Roman" charset="0"/>
              </a:rPr>
              <a:t>solução de sistemas de equações lineares</a:t>
            </a:r>
            <a:r>
              <a:rPr lang="pt-BR" sz="2400" dirty="0" smtClean="0">
                <a:cs typeface="Times New Roman" charset="0"/>
              </a:rPr>
              <a:t>. </a:t>
            </a:r>
            <a:endParaRPr lang="pt-BR" sz="2800" dirty="0" smtClean="0">
              <a:cs typeface="Times New Roman" charset="0"/>
            </a:endParaRP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1057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dirty="0"/>
              <a:t>Cálculo Numérico – </a:t>
            </a:r>
            <a:r>
              <a:rPr lang="pt-BR" sz="4000" b="1" dirty="0"/>
              <a:t>Introdução</a:t>
            </a:r>
            <a:endParaRPr lang="pt-BR" sz="4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60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114800"/>
          </a:xfrm>
        </p:spPr>
        <p:txBody>
          <a:bodyPr/>
          <a:lstStyle/>
          <a:p>
            <a:pPr marL="542925" indent="-542925" algn="just" eaLnBrk="1" hangingPunct="1">
              <a:lnSpc>
                <a:spcPct val="90000"/>
              </a:lnSpc>
              <a:spcBef>
                <a:spcPct val="0"/>
              </a:spcBef>
              <a:buSzTx/>
              <a:buFont typeface="Wingdings" charset="0"/>
              <a:buAutoNum type="arabicPeriod" startAt="2"/>
              <a:tabLst>
                <a:tab pos="895350" algn="l"/>
              </a:tabLst>
              <a:defRPr/>
            </a:pPr>
            <a:r>
              <a:rPr lang="pt-BR" sz="2400" dirty="0" smtClean="0">
                <a:cs typeface="Times New Roman" charset="0"/>
              </a:rPr>
              <a:t>A existência de problemas para os quais não existem métodos matemáticos para solução (não podem ser resolvidos analiticamente). </a:t>
            </a:r>
          </a:p>
          <a:p>
            <a:pPr marL="542925" indent="-542925" algn="just" eaLnBrk="1" hangingPunct="1">
              <a:lnSpc>
                <a:spcPct val="75000"/>
              </a:lnSpc>
              <a:spcBef>
                <a:spcPct val="0"/>
              </a:spcBef>
              <a:buSzTx/>
              <a:buFont typeface="Wingdings" charset="0"/>
              <a:buNone/>
              <a:tabLst>
                <a:tab pos="895350" algn="l"/>
              </a:tabLst>
              <a:defRPr/>
            </a:pPr>
            <a:endParaRPr lang="pt-BR" sz="1800" dirty="0" smtClean="0">
              <a:latin typeface="Times New Roman" charset="0"/>
              <a:cs typeface="Times New Roman" charset="0"/>
            </a:endParaRPr>
          </a:p>
          <a:p>
            <a:pPr marL="542925" indent="-542925" algn="just" eaLnBrk="1" hangingPunct="1">
              <a:lnSpc>
                <a:spcPct val="80000"/>
              </a:lnSpc>
              <a:buSzTx/>
              <a:buFont typeface="Wingdings" charset="0"/>
              <a:buNone/>
              <a:tabLst>
                <a:tab pos="895350" algn="l"/>
              </a:tabLst>
              <a:defRPr/>
            </a:pPr>
            <a:r>
              <a:rPr lang="pt-BR" sz="2400" dirty="0" smtClean="0">
                <a:cs typeface="Times New Roman" charset="0"/>
              </a:rPr>
              <a:t>	Exemplos:</a:t>
            </a:r>
          </a:p>
          <a:p>
            <a:pPr marL="542925" indent="-542925" algn="just" eaLnBrk="1" hangingPunct="1">
              <a:lnSpc>
                <a:spcPct val="75000"/>
              </a:lnSpc>
              <a:spcBef>
                <a:spcPct val="0"/>
              </a:spcBef>
              <a:buSzTx/>
              <a:buFont typeface="Wingdings" charset="0"/>
              <a:buNone/>
              <a:tabLst>
                <a:tab pos="895350" algn="l"/>
              </a:tabLst>
              <a:defRPr/>
            </a:pPr>
            <a:endParaRPr lang="pt-BR" sz="2400" dirty="0" smtClean="0">
              <a:latin typeface="Times New Roman" charset="0"/>
              <a:cs typeface="Times New Roman" charset="0"/>
            </a:endParaRPr>
          </a:p>
          <a:p>
            <a:pPr marL="542925" indent="-542925" algn="just" eaLnBrk="1" hangingPunct="1">
              <a:lnSpc>
                <a:spcPct val="80000"/>
              </a:lnSpc>
              <a:buSzTx/>
              <a:buFont typeface="Wingdings" charset="0"/>
              <a:buNone/>
              <a:tabLst>
                <a:tab pos="895350" algn="l"/>
              </a:tabLst>
              <a:defRPr/>
            </a:pPr>
            <a:r>
              <a:rPr lang="pt-BR" sz="2400" dirty="0" smtClean="0">
                <a:cs typeface="Times New Roman" charset="0"/>
              </a:rPr>
              <a:t>	a)		           		 não tem primitiva em forma simples;</a:t>
            </a:r>
          </a:p>
          <a:p>
            <a:pPr marL="542925" indent="-542925" algn="just" eaLnBrk="1" hangingPunct="1">
              <a:lnSpc>
                <a:spcPct val="75000"/>
              </a:lnSpc>
              <a:spcBef>
                <a:spcPct val="0"/>
              </a:spcBef>
              <a:buSzTx/>
              <a:buFont typeface="Wingdings" charset="0"/>
              <a:buNone/>
              <a:tabLst>
                <a:tab pos="895350" algn="l"/>
              </a:tabLst>
              <a:defRPr/>
            </a:pPr>
            <a:r>
              <a:rPr lang="pt-BR" sz="2400" dirty="0" smtClean="0">
                <a:latin typeface="Times New Roman" charset="0"/>
                <a:cs typeface="Times New Roman" charset="0"/>
              </a:rPr>
              <a:t>	</a:t>
            </a:r>
          </a:p>
          <a:p>
            <a:pPr marL="542925" indent="-542925" algn="just" eaLnBrk="1" hangingPunct="1">
              <a:lnSpc>
                <a:spcPct val="80000"/>
              </a:lnSpc>
              <a:buSzTx/>
              <a:buFont typeface="Wingdings" charset="0"/>
              <a:buNone/>
              <a:tabLst>
                <a:tab pos="895350" algn="l"/>
              </a:tabLst>
              <a:defRPr/>
            </a:pPr>
            <a:r>
              <a:rPr lang="pt-BR" sz="2400" dirty="0" smtClean="0">
                <a:latin typeface="Times New Roman" charset="0"/>
                <a:cs typeface="Times New Roman" charset="0"/>
              </a:rPr>
              <a:t>	</a:t>
            </a:r>
            <a:r>
              <a:rPr lang="pt-BR" sz="2400" dirty="0" err="1" smtClean="0">
                <a:cs typeface="Times New Roman" charset="0"/>
              </a:rPr>
              <a:t>b</a:t>
            </a:r>
            <a:r>
              <a:rPr lang="pt-BR" sz="2400" dirty="0" smtClean="0">
                <a:cs typeface="Times New Roman" charset="0"/>
              </a:rPr>
              <a:t>)           	        não pode ser resolvido analiticamente;</a:t>
            </a:r>
          </a:p>
          <a:p>
            <a:pPr marL="542925" indent="-542925" algn="just" eaLnBrk="1" hangingPunct="1">
              <a:lnSpc>
                <a:spcPct val="75000"/>
              </a:lnSpc>
              <a:spcBef>
                <a:spcPct val="0"/>
              </a:spcBef>
              <a:buSzTx/>
              <a:buFont typeface="Wingdings" charset="0"/>
              <a:buNone/>
              <a:tabLst>
                <a:tab pos="895350" algn="l"/>
              </a:tabLst>
              <a:defRPr/>
            </a:pPr>
            <a:endParaRPr lang="pt-BR" sz="2400" dirty="0" smtClean="0">
              <a:latin typeface="Times New Roman" charset="0"/>
              <a:cs typeface="Times New Roman" charset="0"/>
            </a:endParaRPr>
          </a:p>
          <a:p>
            <a:pPr marL="542925" indent="-542925" algn="just" eaLnBrk="1" hangingPunct="1">
              <a:lnSpc>
                <a:spcPct val="80000"/>
              </a:lnSpc>
              <a:buSzTx/>
              <a:buFont typeface="Wingdings" charset="0"/>
              <a:buNone/>
              <a:tabLst>
                <a:tab pos="895350" algn="l"/>
              </a:tabLst>
              <a:defRPr/>
            </a:pPr>
            <a:r>
              <a:rPr lang="pt-BR" sz="2400" dirty="0" smtClean="0">
                <a:cs typeface="Times New Roman" charset="0"/>
              </a:rPr>
              <a:t>	</a:t>
            </a:r>
            <a:r>
              <a:rPr lang="pt-BR" sz="2400" dirty="0" err="1" smtClean="0">
                <a:cs typeface="Times New Roman" charset="0"/>
              </a:rPr>
              <a:t>c</a:t>
            </a:r>
            <a:r>
              <a:rPr lang="pt-BR" sz="2400" dirty="0" smtClean="0">
                <a:cs typeface="Times New Roman" charset="0"/>
              </a:rPr>
              <a:t>)	equações diferenciais parciais não lineares podem 	ser resolvidas analiticamente só em casos 	particulares.</a:t>
            </a:r>
          </a:p>
        </p:txBody>
      </p:sp>
      <p:graphicFrame>
        <p:nvGraphicFramePr>
          <p:cNvPr id="2150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787236"/>
              </p:ext>
            </p:extLst>
          </p:nvPr>
        </p:nvGraphicFramePr>
        <p:xfrm>
          <a:off x="1596320" y="3500438"/>
          <a:ext cx="1041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520700" imgH="292100" progId="Equation.3">
                  <p:embed/>
                </p:oleObj>
              </mc:Choice>
              <mc:Fallback>
                <p:oleObj name="Equation" r:id="rId3" imgW="5207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320" y="3500438"/>
                        <a:ext cx="1041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891123"/>
              </p:ext>
            </p:extLst>
          </p:nvPr>
        </p:nvGraphicFramePr>
        <p:xfrm>
          <a:off x="1346200" y="4211815"/>
          <a:ext cx="14970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698500" imgH="241300" progId="Equation.3">
                  <p:embed/>
                </p:oleObj>
              </mc:Choice>
              <mc:Fallback>
                <p:oleObj name="Equation" r:id="rId5" imgW="698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4211815"/>
                        <a:ext cx="149701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1057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dirty="0"/>
              <a:t>Cálculo Numérico – </a:t>
            </a:r>
            <a:r>
              <a:rPr lang="pt-BR" sz="4000" b="1" dirty="0"/>
              <a:t>Introdução</a:t>
            </a:r>
            <a:endParaRPr lang="pt-BR" sz="4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09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743075"/>
            <a:ext cx="8153400" cy="450532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defRPr/>
            </a:pPr>
            <a:r>
              <a:rPr lang="pt-BR" sz="2400" smtClean="0">
                <a:cs typeface="+mn-cs"/>
              </a:rPr>
              <a:t>Os métodos numéricos buscam soluções </a:t>
            </a:r>
            <a:r>
              <a:rPr lang="pt-BR" sz="2400" b="1" smtClean="0">
                <a:cs typeface="+mn-cs"/>
              </a:rPr>
              <a:t>aproximadas</a:t>
            </a:r>
            <a:r>
              <a:rPr lang="pt-BR" sz="2400" smtClean="0">
                <a:cs typeface="+mn-cs"/>
              </a:rPr>
              <a:t> para as formulações matemáticas.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pt-BR" sz="1400" smtClean="0">
              <a:cs typeface="+mn-cs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pt-BR" sz="2400" smtClean="0">
                <a:cs typeface="+mn-cs"/>
              </a:rPr>
              <a:t>Nos problemas reais, os dados são </a:t>
            </a:r>
            <a:r>
              <a:rPr lang="pt-BR" sz="2400" b="1" smtClean="0">
                <a:cs typeface="+mn-cs"/>
              </a:rPr>
              <a:t>medidas</a:t>
            </a:r>
            <a:r>
              <a:rPr lang="pt-BR" sz="2400" smtClean="0">
                <a:cs typeface="+mn-cs"/>
              </a:rPr>
              <a:t> e, como tais, </a:t>
            </a:r>
            <a:r>
              <a:rPr lang="pt-BR" sz="2400" b="1" smtClean="0">
                <a:cs typeface="+mn-cs"/>
              </a:rPr>
              <a:t>não</a:t>
            </a:r>
            <a:r>
              <a:rPr lang="pt-BR" sz="2400" smtClean="0">
                <a:cs typeface="+mn-cs"/>
              </a:rPr>
              <a:t> são </a:t>
            </a:r>
            <a:r>
              <a:rPr lang="pt-BR" sz="2400" b="1" smtClean="0">
                <a:cs typeface="+mn-cs"/>
              </a:rPr>
              <a:t>exatos</a:t>
            </a:r>
            <a:r>
              <a:rPr lang="pt-BR" sz="2400" smtClean="0">
                <a:cs typeface="+mn-cs"/>
              </a:rPr>
              <a:t>. Uma </a:t>
            </a:r>
            <a:r>
              <a:rPr lang="pt-BR" sz="2400" b="1" smtClean="0">
                <a:cs typeface="+mn-cs"/>
              </a:rPr>
              <a:t>medida física</a:t>
            </a:r>
            <a:r>
              <a:rPr lang="pt-BR" sz="2400" smtClean="0">
                <a:cs typeface="+mn-cs"/>
              </a:rPr>
              <a:t> não é um número, é um </a:t>
            </a:r>
            <a:r>
              <a:rPr lang="pt-BR" sz="2400" b="1" smtClean="0">
                <a:cs typeface="+mn-cs"/>
              </a:rPr>
              <a:t>intervalo</a:t>
            </a:r>
            <a:r>
              <a:rPr lang="pt-BR" sz="2400" smtClean="0">
                <a:cs typeface="+mn-cs"/>
              </a:rPr>
              <a:t>, pela própria imprecisão das medidas. Daí, trabalha-se </a:t>
            </a:r>
            <a:r>
              <a:rPr lang="pt-BR" sz="2400" b="1" smtClean="0">
                <a:cs typeface="+mn-cs"/>
              </a:rPr>
              <a:t>sempre</a:t>
            </a:r>
            <a:r>
              <a:rPr lang="pt-BR" sz="2400" smtClean="0">
                <a:cs typeface="+mn-cs"/>
              </a:rPr>
              <a:t> com a </a:t>
            </a:r>
            <a:r>
              <a:rPr lang="pt-BR" sz="2400" b="1" smtClean="0">
                <a:cs typeface="+mn-cs"/>
              </a:rPr>
              <a:t>figura do erro</a:t>
            </a:r>
            <a:r>
              <a:rPr lang="pt-BR" sz="2400" smtClean="0">
                <a:cs typeface="+mn-cs"/>
              </a:rPr>
              <a:t>, inerente à própria medição.</a:t>
            </a:r>
          </a:p>
          <a:p>
            <a:pPr algn="just" eaLnBrk="1" hangingPunct="1">
              <a:spcBef>
                <a:spcPct val="0"/>
              </a:spcBef>
              <a:defRPr/>
            </a:pPr>
            <a:endParaRPr lang="pt-BR" sz="1400" smtClean="0">
              <a:cs typeface="+mn-cs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pt-BR" sz="2400" smtClean="0">
                <a:cs typeface="+mn-cs"/>
              </a:rPr>
              <a:t>Os métodos aproximados buscam uma </a:t>
            </a:r>
            <a:r>
              <a:rPr lang="pt-BR" sz="2400" b="1" smtClean="0">
                <a:cs typeface="+mn-cs"/>
              </a:rPr>
              <a:t>aproximação</a:t>
            </a:r>
            <a:r>
              <a:rPr lang="pt-BR" sz="2400" smtClean="0">
                <a:cs typeface="+mn-cs"/>
              </a:rPr>
              <a:t> do que seria o </a:t>
            </a:r>
            <a:r>
              <a:rPr lang="pt-BR" sz="2400" b="1" smtClean="0">
                <a:cs typeface="+mn-cs"/>
              </a:rPr>
              <a:t>valor exato</a:t>
            </a:r>
            <a:r>
              <a:rPr lang="pt-BR" sz="2400" smtClean="0">
                <a:cs typeface="+mn-cs"/>
              </a:rPr>
              <a:t>. Dessa forma é inerente aos métodos se trabalhar com a figura da aproximação, do erro, do desvio.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title"/>
          </p:nvPr>
        </p:nvSpPr>
        <p:spPr>
          <a:xfrm>
            <a:off x="1057275" y="533400"/>
            <a:ext cx="7793038" cy="638175"/>
          </a:xfrm>
        </p:spPr>
        <p:txBody>
          <a:bodyPr anchor="b">
            <a:normAutofit fontScale="90000"/>
          </a:bodyPr>
          <a:lstStyle/>
          <a:p>
            <a:pPr eaLnBrk="1" hangingPunct="1">
              <a:defRPr/>
            </a:pPr>
            <a:r>
              <a:rPr lang="pt-BR" sz="4000" dirty="0" smtClean="0">
                <a:cs typeface="+mj-cs"/>
              </a:rPr>
              <a:t>Cálculo Numérico – </a:t>
            </a:r>
            <a:r>
              <a:rPr lang="pt-BR" sz="4000" b="1" dirty="0" smtClean="0">
                <a:cs typeface="+mj-cs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17902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7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7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7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7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7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7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7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7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7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772400" cy="4114800"/>
          </a:xfrm>
        </p:spPr>
        <p:txBody>
          <a:bodyPr/>
          <a:lstStyle/>
          <a:p>
            <a:pPr algn="ctr" eaLnBrk="1" hangingPunct="1">
              <a:buFont typeface="Wingdings" charset="0"/>
              <a:buNone/>
              <a:defRPr/>
            </a:pPr>
            <a:r>
              <a:rPr lang="pt-BR" sz="2800" u="sng" smtClean="0">
                <a:cs typeface="+mn-cs"/>
              </a:rPr>
              <a:t>Função do Cálculo  Numérico na Engenharia</a:t>
            </a:r>
          </a:p>
          <a:p>
            <a:pPr algn="ctr" eaLnBrk="1" hangingPunct="1">
              <a:buFont typeface="Wingdings" charset="0"/>
              <a:buNone/>
              <a:defRPr/>
            </a:pPr>
            <a:endParaRPr lang="pt-BR" sz="2800" u="sng" smtClean="0">
              <a:cs typeface="+mn-cs"/>
            </a:endParaRPr>
          </a:p>
          <a:p>
            <a:pPr algn="ctr" eaLnBrk="1" hangingPunct="1">
              <a:buFont typeface="Wingdings" charset="0"/>
              <a:buNone/>
              <a:defRPr/>
            </a:pPr>
            <a:endParaRPr lang="pt-BR" sz="1800" smtClean="0">
              <a:cs typeface="+mn-cs"/>
            </a:endParaRPr>
          </a:p>
          <a:p>
            <a:pPr algn="ctr" eaLnBrk="1" hangingPunct="1">
              <a:buFont typeface="Wingdings" charset="0"/>
              <a:buNone/>
              <a:defRPr/>
            </a:pPr>
            <a:r>
              <a:rPr lang="pt-BR" sz="2800" smtClean="0">
                <a:cs typeface="+mn-cs"/>
              </a:rPr>
              <a:t>“Buscar solucionar problemas técnicos através de métodos numéricos </a:t>
            </a:r>
            <a:r>
              <a:rPr lang="pt-BR" sz="2800" smtClean="0">
                <a:cs typeface="+mn-cs"/>
                <a:sym typeface="Symbol" charset="0"/>
              </a:rPr>
              <a:t> modelo matemático”</a:t>
            </a:r>
            <a:endParaRPr lang="pt-BR" sz="2800" smtClean="0">
              <a:cs typeface="+mn-cs"/>
            </a:endParaRPr>
          </a:p>
        </p:txBody>
      </p:sp>
      <p:sp>
        <p:nvSpPr>
          <p:cNvPr id="248835" name="AutoShape 3"/>
          <p:cNvSpPr>
            <a:spLocks noChangeArrowheads="1"/>
          </p:cNvSpPr>
          <p:nvPr/>
        </p:nvSpPr>
        <p:spPr bwMode="auto">
          <a:xfrm>
            <a:off x="4000500" y="2895600"/>
            <a:ext cx="1247775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40161" dir="20493903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248836" name="Rectangle 4"/>
          <p:cNvSpPr>
            <a:spLocks noGrp="1" noChangeArrowheads="1"/>
          </p:cNvSpPr>
          <p:nvPr>
            <p:ph type="title"/>
          </p:nvPr>
        </p:nvSpPr>
        <p:spPr>
          <a:xfrm>
            <a:off x="1057275" y="533400"/>
            <a:ext cx="7793038" cy="638175"/>
          </a:xfrm>
        </p:spPr>
        <p:txBody>
          <a:bodyPr anchor="b">
            <a:normAutofit fontScale="90000"/>
          </a:bodyPr>
          <a:lstStyle/>
          <a:p>
            <a:pPr eaLnBrk="1" hangingPunct="1">
              <a:defRPr/>
            </a:pPr>
            <a:r>
              <a:rPr lang="pt-BR" sz="4000" smtClean="0">
                <a:cs typeface="+mj-cs"/>
              </a:rPr>
              <a:t>Cálculo Numérico – </a:t>
            </a:r>
            <a:r>
              <a:rPr lang="pt-BR" sz="4000" b="1" smtClean="0">
                <a:cs typeface="+mj-cs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6265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" y="1524000"/>
            <a:ext cx="8153400" cy="523875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buFont typeface="Wingdings" charset="0"/>
              <a:buNone/>
              <a:defRPr/>
            </a:pPr>
            <a:r>
              <a:rPr lang="pt-BR" u="sng" smtClean="0">
                <a:cs typeface="+mn-cs"/>
              </a:rPr>
              <a:t>Passos </a:t>
            </a:r>
            <a:r>
              <a:rPr lang="pt-BR" smtClean="0">
                <a:cs typeface="+mn-cs"/>
              </a:rPr>
              <a:t>p</a:t>
            </a:r>
            <a:r>
              <a:rPr lang="pt-BR" u="sng" smtClean="0">
                <a:cs typeface="+mn-cs"/>
              </a:rPr>
              <a:t>ara a resolu</a:t>
            </a:r>
            <a:r>
              <a:rPr lang="pt-BR" smtClean="0">
                <a:cs typeface="+mn-cs"/>
              </a:rPr>
              <a:t>ç</a:t>
            </a:r>
            <a:r>
              <a:rPr lang="pt-BR" u="sng" smtClean="0">
                <a:cs typeface="+mn-cs"/>
              </a:rPr>
              <a:t>ão de </a:t>
            </a:r>
            <a:r>
              <a:rPr lang="pt-BR" smtClean="0">
                <a:cs typeface="+mn-cs"/>
              </a:rPr>
              <a:t>p</a:t>
            </a:r>
            <a:r>
              <a:rPr lang="pt-BR" u="sng" smtClean="0">
                <a:cs typeface="+mn-cs"/>
              </a:rPr>
              <a:t>roblemas</a:t>
            </a:r>
            <a:endParaRPr lang="pt-BR" smtClean="0">
              <a:cs typeface="+mn-cs"/>
            </a:endParaRP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93037" cy="638175"/>
          </a:xfrm>
        </p:spPr>
        <p:txBody>
          <a:bodyPr anchor="b">
            <a:normAutofit fontScale="90000"/>
          </a:bodyPr>
          <a:lstStyle/>
          <a:p>
            <a:pPr eaLnBrk="1" hangingPunct="1">
              <a:defRPr/>
            </a:pPr>
            <a:r>
              <a:rPr lang="pt-BR" sz="4000" smtClean="0">
                <a:cs typeface="+mj-cs"/>
              </a:rPr>
              <a:t>Cálculo Numérico – </a:t>
            </a:r>
            <a:r>
              <a:rPr lang="pt-BR" sz="4000" b="1" smtClean="0">
                <a:cs typeface="+mj-cs"/>
              </a:rPr>
              <a:t>Introdução</a:t>
            </a:r>
          </a:p>
        </p:txBody>
      </p:sp>
      <p:sp>
        <p:nvSpPr>
          <p:cNvPr id="249860" name="Freeform 4"/>
          <p:cNvSpPr>
            <a:spLocks/>
          </p:cNvSpPr>
          <p:nvPr/>
        </p:nvSpPr>
        <p:spPr bwMode="auto">
          <a:xfrm>
            <a:off x="923925" y="2687638"/>
            <a:ext cx="7058025" cy="3554412"/>
          </a:xfrm>
          <a:custGeom>
            <a:avLst/>
            <a:gdLst>
              <a:gd name="T0" fmla="*/ 0 w 4446"/>
              <a:gd name="T1" fmla="*/ 977 h 2239"/>
              <a:gd name="T2" fmla="*/ 264 w 4446"/>
              <a:gd name="T3" fmla="*/ 737 h 2239"/>
              <a:gd name="T4" fmla="*/ 810 w 4446"/>
              <a:gd name="T5" fmla="*/ 389 h 2239"/>
              <a:gd name="T6" fmla="*/ 1722 w 4446"/>
              <a:gd name="T7" fmla="*/ 83 h 2239"/>
              <a:gd name="T8" fmla="*/ 2478 w 4446"/>
              <a:gd name="T9" fmla="*/ 5 h 2239"/>
              <a:gd name="T10" fmla="*/ 3324 w 4446"/>
              <a:gd name="T11" fmla="*/ 53 h 2239"/>
              <a:gd name="T12" fmla="*/ 3870 w 4446"/>
              <a:gd name="T13" fmla="*/ 173 h 2239"/>
              <a:gd name="T14" fmla="*/ 4224 w 4446"/>
              <a:gd name="T15" fmla="*/ 401 h 2239"/>
              <a:gd name="T16" fmla="*/ 4410 w 4446"/>
              <a:gd name="T17" fmla="*/ 677 h 2239"/>
              <a:gd name="T18" fmla="*/ 4440 w 4446"/>
              <a:gd name="T19" fmla="*/ 953 h 2239"/>
              <a:gd name="T20" fmla="*/ 4386 w 4446"/>
              <a:gd name="T21" fmla="*/ 1295 h 2239"/>
              <a:gd name="T22" fmla="*/ 4284 w 4446"/>
              <a:gd name="T23" fmla="*/ 1523 h 2239"/>
              <a:gd name="T24" fmla="*/ 4068 w 4446"/>
              <a:gd name="T25" fmla="*/ 1787 h 2239"/>
              <a:gd name="T26" fmla="*/ 3864 w 4446"/>
              <a:gd name="T27" fmla="*/ 1937 h 2239"/>
              <a:gd name="T28" fmla="*/ 3570 w 4446"/>
              <a:gd name="T29" fmla="*/ 2093 h 2239"/>
              <a:gd name="T30" fmla="*/ 2976 w 4446"/>
              <a:gd name="T31" fmla="*/ 2207 h 2239"/>
              <a:gd name="T32" fmla="*/ 2286 w 4446"/>
              <a:gd name="T33" fmla="*/ 2237 h 2239"/>
              <a:gd name="T34" fmla="*/ 1794 w 4446"/>
              <a:gd name="T35" fmla="*/ 2219 h 2239"/>
              <a:gd name="T36" fmla="*/ 1290 w 4446"/>
              <a:gd name="T37" fmla="*/ 2135 h 2239"/>
              <a:gd name="T38" fmla="*/ 924 w 4446"/>
              <a:gd name="T39" fmla="*/ 2015 h 2239"/>
              <a:gd name="T40" fmla="*/ 756 w 4446"/>
              <a:gd name="T41" fmla="*/ 1871 h 2239"/>
              <a:gd name="T42" fmla="*/ 708 w 4446"/>
              <a:gd name="T43" fmla="*/ 1631 h 2239"/>
              <a:gd name="T44" fmla="*/ 834 w 4446"/>
              <a:gd name="T45" fmla="*/ 1403 h 2239"/>
              <a:gd name="T46" fmla="*/ 1050 w 4446"/>
              <a:gd name="T47" fmla="*/ 1253 h 2239"/>
              <a:gd name="T48" fmla="*/ 1284 w 4446"/>
              <a:gd name="T49" fmla="*/ 1187 h 2239"/>
              <a:gd name="T50" fmla="*/ 1488 w 4446"/>
              <a:gd name="T51" fmla="*/ 1163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46" h="2239">
                <a:moveTo>
                  <a:pt x="0" y="977"/>
                </a:moveTo>
                <a:cubicBezTo>
                  <a:pt x="64" y="906"/>
                  <a:pt x="129" y="835"/>
                  <a:pt x="264" y="737"/>
                </a:cubicBezTo>
                <a:cubicBezTo>
                  <a:pt x="399" y="639"/>
                  <a:pt x="567" y="498"/>
                  <a:pt x="810" y="389"/>
                </a:cubicBezTo>
                <a:cubicBezTo>
                  <a:pt x="1053" y="280"/>
                  <a:pt x="1444" y="147"/>
                  <a:pt x="1722" y="83"/>
                </a:cubicBezTo>
                <a:cubicBezTo>
                  <a:pt x="2000" y="19"/>
                  <a:pt x="2211" y="10"/>
                  <a:pt x="2478" y="5"/>
                </a:cubicBezTo>
                <a:cubicBezTo>
                  <a:pt x="2745" y="0"/>
                  <a:pt x="3092" y="25"/>
                  <a:pt x="3324" y="53"/>
                </a:cubicBezTo>
                <a:cubicBezTo>
                  <a:pt x="3556" y="81"/>
                  <a:pt x="3720" y="115"/>
                  <a:pt x="3870" y="173"/>
                </a:cubicBezTo>
                <a:cubicBezTo>
                  <a:pt x="4020" y="231"/>
                  <a:pt x="4134" y="317"/>
                  <a:pt x="4224" y="401"/>
                </a:cubicBezTo>
                <a:cubicBezTo>
                  <a:pt x="4314" y="485"/>
                  <a:pt x="4374" y="585"/>
                  <a:pt x="4410" y="677"/>
                </a:cubicBezTo>
                <a:cubicBezTo>
                  <a:pt x="4446" y="769"/>
                  <a:pt x="4444" y="850"/>
                  <a:pt x="4440" y="953"/>
                </a:cubicBezTo>
                <a:cubicBezTo>
                  <a:pt x="4436" y="1056"/>
                  <a:pt x="4412" y="1200"/>
                  <a:pt x="4386" y="1295"/>
                </a:cubicBezTo>
                <a:cubicBezTo>
                  <a:pt x="4360" y="1390"/>
                  <a:pt x="4337" y="1441"/>
                  <a:pt x="4284" y="1523"/>
                </a:cubicBezTo>
                <a:cubicBezTo>
                  <a:pt x="4231" y="1605"/>
                  <a:pt x="4138" y="1718"/>
                  <a:pt x="4068" y="1787"/>
                </a:cubicBezTo>
                <a:cubicBezTo>
                  <a:pt x="3998" y="1856"/>
                  <a:pt x="3947" y="1886"/>
                  <a:pt x="3864" y="1937"/>
                </a:cubicBezTo>
                <a:cubicBezTo>
                  <a:pt x="3781" y="1988"/>
                  <a:pt x="3718" y="2048"/>
                  <a:pt x="3570" y="2093"/>
                </a:cubicBezTo>
                <a:cubicBezTo>
                  <a:pt x="3422" y="2138"/>
                  <a:pt x="3190" y="2183"/>
                  <a:pt x="2976" y="2207"/>
                </a:cubicBezTo>
                <a:cubicBezTo>
                  <a:pt x="2762" y="2231"/>
                  <a:pt x="2483" y="2235"/>
                  <a:pt x="2286" y="2237"/>
                </a:cubicBezTo>
                <a:cubicBezTo>
                  <a:pt x="2089" y="2239"/>
                  <a:pt x="1960" y="2236"/>
                  <a:pt x="1794" y="2219"/>
                </a:cubicBezTo>
                <a:cubicBezTo>
                  <a:pt x="1628" y="2202"/>
                  <a:pt x="1435" y="2169"/>
                  <a:pt x="1290" y="2135"/>
                </a:cubicBezTo>
                <a:cubicBezTo>
                  <a:pt x="1145" y="2101"/>
                  <a:pt x="1013" y="2059"/>
                  <a:pt x="924" y="2015"/>
                </a:cubicBezTo>
                <a:cubicBezTo>
                  <a:pt x="835" y="1971"/>
                  <a:pt x="792" y="1935"/>
                  <a:pt x="756" y="1871"/>
                </a:cubicBezTo>
                <a:cubicBezTo>
                  <a:pt x="720" y="1807"/>
                  <a:pt x="695" y="1709"/>
                  <a:pt x="708" y="1631"/>
                </a:cubicBezTo>
                <a:cubicBezTo>
                  <a:pt x="721" y="1553"/>
                  <a:pt x="777" y="1466"/>
                  <a:pt x="834" y="1403"/>
                </a:cubicBezTo>
                <a:cubicBezTo>
                  <a:pt x="891" y="1340"/>
                  <a:pt x="975" y="1289"/>
                  <a:pt x="1050" y="1253"/>
                </a:cubicBezTo>
                <a:cubicBezTo>
                  <a:pt x="1125" y="1217"/>
                  <a:pt x="1211" y="1202"/>
                  <a:pt x="1284" y="1187"/>
                </a:cubicBezTo>
                <a:cubicBezTo>
                  <a:pt x="1357" y="1172"/>
                  <a:pt x="1422" y="1167"/>
                  <a:pt x="1488" y="116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249861" name="Oval 5"/>
          <p:cNvSpPr>
            <a:spLocks noChangeArrowheads="1"/>
          </p:cNvSpPr>
          <p:nvPr/>
        </p:nvSpPr>
        <p:spPr bwMode="auto">
          <a:xfrm>
            <a:off x="257175" y="3695700"/>
            <a:ext cx="1438275" cy="1047750"/>
          </a:xfrm>
          <a:prstGeom prst="ellipse">
            <a:avLst/>
          </a:prstGeom>
          <a:solidFill>
            <a:srgbClr val="FFFFFA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63500" dist="17961" dir="189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pt-BR" dirty="0">
                <a:latin typeface="Tahoma" charset="0"/>
                <a:cs typeface="+mn-cs"/>
              </a:rPr>
              <a:t>PROBLEMA</a:t>
            </a:r>
          </a:p>
        </p:txBody>
      </p:sp>
      <p:sp>
        <p:nvSpPr>
          <p:cNvPr id="249862" name="Oval 6"/>
          <p:cNvSpPr>
            <a:spLocks noChangeArrowheads="1"/>
          </p:cNvSpPr>
          <p:nvPr/>
        </p:nvSpPr>
        <p:spPr bwMode="auto">
          <a:xfrm>
            <a:off x="1560513" y="2741613"/>
            <a:ext cx="1657350" cy="1047750"/>
          </a:xfrm>
          <a:prstGeom prst="ellipse">
            <a:avLst/>
          </a:prstGeom>
          <a:solidFill>
            <a:srgbClr val="FFFFF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63500" dist="17961" dir="189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pt-BR" dirty="0">
                <a:solidFill>
                  <a:srgbClr val="000000"/>
                </a:solidFill>
                <a:latin typeface="Tahoma" charset="0"/>
                <a:cs typeface="+mn-cs"/>
              </a:rPr>
              <a:t>MODELAGEM</a:t>
            </a:r>
          </a:p>
        </p:txBody>
      </p:sp>
      <p:sp>
        <p:nvSpPr>
          <p:cNvPr id="249863" name="Oval 7"/>
          <p:cNvSpPr>
            <a:spLocks noChangeArrowheads="1"/>
          </p:cNvSpPr>
          <p:nvPr/>
        </p:nvSpPr>
        <p:spPr bwMode="auto">
          <a:xfrm>
            <a:off x="3387725" y="2263775"/>
            <a:ext cx="2000250" cy="1047750"/>
          </a:xfrm>
          <a:prstGeom prst="ellipse">
            <a:avLst/>
          </a:prstGeom>
          <a:solidFill>
            <a:srgbClr val="FFFFE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63500" dist="17961" dir="189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pt-BR" dirty="0">
                <a:solidFill>
                  <a:srgbClr val="000000"/>
                </a:solidFill>
                <a:latin typeface="Tahoma" charset="0"/>
                <a:cs typeface="+mn-cs"/>
              </a:rPr>
              <a:t>REFINAMENTO</a:t>
            </a:r>
          </a:p>
        </p:txBody>
      </p:sp>
      <p:sp>
        <p:nvSpPr>
          <p:cNvPr id="249864" name="Oval 8"/>
          <p:cNvSpPr>
            <a:spLocks noChangeArrowheads="1"/>
          </p:cNvSpPr>
          <p:nvPr/>
        </p:nvSpPr>
        <p:spPr bwMode="auto">
          <a:xfrm>
            <a:off x="5738813" y="2300288"/>
            <a:ext cx="2190750" cy="1171575"/>
          </a:xfrm>
          <a:prstGeom prst="ellipse">
            <a:avLst/>
          </a:prstGeom>
          <a:solidFill>
            <a:srgbClr val="FFFFE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63500" dist="17961" dir="189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pt-BR" dirty="0">
                <a:solidFill>
                  <a:srgbClr val="000000"/>
                </a:solidFill>
                <a:latin typeface="Tahoma" charset="0"/>
                <a:cs typeface="+mn-cs"/>
              </a:rPr>
              <a:t>RESULTADO DE</a:t>
            </a:r>
          </a:p>
          <a:p>
            <a:pPr>
              <a:defRPr/>
            </a:pPr>
            <a:r>
              <a:rPr lang="pt-BR" dirty="0">
                <a:solidFill>
                  <a:srgbClr val="000000"/>
                </a:solidFill>
                <a:latin typeface="Tahoma" charset="0"/>
                <a:cs typeface="+mn-cs"/>
              </a:rPr>
              <a:t>CIÊNCIAS AFINS</a:t>
            </a:r>
          </a:p>
        </p:txBody>
      </p:sp>
      <p:sp>
        <p:nvSpPr>
          <p:cNvPr id="249865" name="Oval 9"/>
          <p:cNvSpPr>
            <a:spLocks noChangeArrowheads="1"/>
          </p:cNvSpPr>
          <p:nvPr/>
        </p:nvSpPr>
        <p:spPr bwMode="auto">
          <a:xfrm>
            <a:off x="6997700" y="3521075"/>
            <a:ext cx="1933575" cy="1047750"/>
          </a:xfrm>
          <a:prstGeom prst="ellipse">
            <a:avLst/>
          </a:prstGeom>
          <a:solidFill>
            <a:srgbClr val="FFFFD7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63500" dist="17961" dir="189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pt-BR" dirty="0">
                <a:solidFill>
                  <a:srgbClr val="000000"/>
                </a:solidFill>
                <a:latin typeface="Tahoma" charset="0"/>
                <a:cs typeface="+mn-cs"/>
              </a:rPr>
              <a:t>MENSURAÇÃO</a:t>
            </a:r>
          </a:p>
        </p:txBody>
      </p:sp>
      <p:sp>
        <p:nvSpPr>
          <p:cNvPr id="249866" name="Oval 10"/>
          <p:cNvSpPr>
            <a:spLocks noChangeArrowheads="1"/>
          </p:cNvSpPr>
          <p:nvPr/>
        </p:nvSpPr>
        <p:spPr bwMode="auto">
          <a:xfrm>
            <a:off x="6575425" y="4746625"/>
            <a:ext cx="1990725" cy="1028700"/>
          </a:xfrm>
          <a:prstGeom prst="ellipse">
            <a:avLst/>
          </a:prstGeom>
          <a:solidFill>
            <a:srgbClr val="FFFFCD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63500" dist="17961" dir="189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pt-BR" dirty="0">
                <a:solidFill>
                  <a:srgbClr val="000000"/>
                </a:solidFill>
                <a:latin typeface="Tahoma" charset="0"/>
                <a:cs typeface="+mn-cs"/>
              </a:rPr>
              <a:t>ESCOLHA</a:t>
            </a:r>
          </a:p>
          <a:p>
            <a:pPr>
              <a:defRPr/>
            </a:pPr>
            <a:r>
              <a:rPr lang="pt-BR" dirty="0">
                <a:solidFill>
                  <a:srgbClr val="000000"/>
                </a:solidFill>
                <a:latin typeface="Tahoma" charset="0"/>
                <a:cs typeface="+mn-cs"/>
              </a:rPr>
              <a:t>DE MÉTODOS</a:t>
            </a:r>
          </a:p>
        </p:txBody>
      </p:sp>
      <p:sp>
        <p:nvSpPr>
          <p:cNvPr id="249867" name="Oval 11"/>
          <p:cNvSpPr>
            <a:spLocks noChangeArrowheads="1"/>
          </p:cNvSpPr>
          <p:nvPr/>
        </p:nvSpPr>
        <p:spPr bwMode="auto">
          <a:xfrm>
            <a:off x="4506913" y="5535613"/>
            <a:ext cx="2200275" cy="1143000"/>
          </a:xfrm>
          <a:prstGeom prst="ellipse">
            <a:avLst/>
          </a:prstGeom>
          <a:solidFill>
            <a:srgbClr val="FFFFC3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63500" dist="17961" dir="189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pt-BR" dirty="0">
                <a:solidFill>
                  <a:srgbClr val="000000"/>
                </a:solidFill>
                <a:latin typeface="Tahoma" charset="0"/>
                <a:cs typeface="+mn-cs"/>
              </a:rPr>
              <a:t>ESCOLHA</a:t>
            </a:r>
          </a:p>
          <a:p>
            <a:pPr>
              <a:defRPr/>
            </a:pPr>
            <a:r>
              <a:rPr lang="pt-BR" dirty="0">
                <a:solidFill>
                  <a:srgbClr val="000000"/>
                </a:solidFill>
                <a:latin typeface="Tahoma" charset="0"/>
                <a:cs typeface="+mn-cs"/>
              </a:rPr>
              <a:t>DE PARÂMETROS</a:t>
            </a:r>
          </a:p>
        </p:txBody>
      </p:sp>
      <p:sp>
        <p:nvSpPr>
          <p:cNvPr id="249868" name="Oval 12"/>
          <p:cNvSpPr>
            <a:spLocks noChangeArrowheads="1"/>
          </p:cNvSpPr>
          <p:nvPr/>
        </p:nvSpPr>
        <p:spPr bwMode="auto">
          <a:xfrm>
            <a:off x="1944688" y="5411788"/>
            <a:ext cx="2209800" cy="1219200"/>
          </a:xfrm>
          <a:prstGeom prst="ellipse">
            <a:avLst/>
          </a:prstGeom>
          <a:solidFill>
            <a:srgbClr val="FFFFB4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63500" dist="17961" dir="189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pt-BR" dirty="0">
                <a:solidFill>
                  <a:srgbClr val="000000"/>
                </a:solidFill>
                <a:latin typeface="Tahoma" charset="0"/>
                <a:cs typeface="+mn-cs"/>
              </a:rPr>
              <a:t>TRUNCAMENTO</a:t>
            </a:r>
          </a:p>
          <a:p>
            <a:pPr>
              <a:defRPr/>
            </a:pPr>
            <a:r>
              <a:rPr lang="pt-BR" dirty="0">
                <a:solidFill>
                  <a:srgbClr val="000000"/>
                </a:solidFill>
                <a:latin typeface="Tahoma" charset="0"/>
                <a:cs typeface="+mn-cs"/>
              </a:rPr>
              <a:t>DAS ITERAÇÕES</a:t>
            </a:r>
          </a:p>
        </p:txBody>
      </p:sp>
      <p:sp>
        <p:nvSpPr>
          <p:cNvPr id="249869" name="Oval 13"/>
          <p:cNvSpPr>
            <a:spLocks noChangeArrowheads="1"/>
          </p:cNvSpPr>
          <p:nvPr/>
        </p:nvSpPr>
        <p:spPr bwMode="auto">
          <a:xfrm>
            <a:off x="3078163" y="3973513"/>
            <a:ext cx="2533650" cy="1247775"/>
          </a:xfrm>
          <a:prstGeom prst="ellipse">
            <a:avLst/>
          </a:prstGeom>
          <a:solidFill>
            <a:srgbClr val="FFFF9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63500" dist="17961" dir="189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pt-BR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cs typeface="+mn-cs"/>
              </a:rPr>
              <a:t>RESULTADO</a:t>
            </a:r>
          </a:p>
          <a:p>
            <a:pPr>
              <a:defRPr/>
            </a:pPr>
            <a:r>
              <a:rPr lang="pt-BR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cs typeface="+mn-cs"/>
              </a:rPr>
              <a:t>NUMÉRICO</a:t>
            </a:r>
          </a:p>
        </p:txBody>
      </p:sp>
    </p:spTree>
    <p:extLst>
      <p:ext uri="{BB962C8B-B14F-4D97-AF65-F5344CB8AC3E}">
        <p14:creationId xmlns:p14="http://schemas.microsoft.com/office/powerpoint/2010/main" val="297372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743075"/>
            <a:ext cx="7162800" cy="533400"/>
          </a:xfrm>
        </p:spPr>
        <p:txBody>
          <a:bodyPr/>
          <a:lstStyle/>
          <a:p>
            <a:pPr algn="ctr" eaLnBrk="1" hangingPunct="1">
              <a:buFont typeface="Wingdings" charset="0"/>
              <a:buNone/>
              <a:defRPr/>
            </a:pPr>
            <a:r>
              <a:rPr lang="pt-BR" sz="2800" b="1" u="sng" smtClean="0">
                <a:cs typeface="+mn-cs"/>
              </a:rPr>
              <a:t>Fluxo</a:t>
            </a:r>
            <a:r>
              <a:rPr lang="pt-BR" sz="2800" b="1" smtClean="0">
                <a:cs typeface="+mn-cs"/>
              </a:rPr>
              <a:t>g</a:t>
            </a:r>
            <a:r>
              <a:rPr lang="pt-BR" sz="2800" b="1" u="sng" smtClean="0">
                <a:cs typeface="+mn-cs"/>
              </a:rPr>
              <a:t>rama – Solu</a:t>
            </a:r>
            <a:r>
              <a:rPr lang="pt-BR" sz="2800" b="1" smtClean="0">
                <a:cs typeface="+mn-cs"/>
              </a:rPr>
              <a:t>ç</a:t>
            </a:r>
            <a:r>
              <a:rPr lang="pt-BR" sz="2800" b="1" u="sng" smtClean="0">
                <a:cs typeface="+mn-cs"/>
              </a:rPr>
              <a:t>ão Numérica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539750" y="2349500"/>
            <a:ext cx="8135938" cy="4032250"/>
            <a:chOff x="204" y="1661"/>
            <a:chExt cx="5125" cy="2540"/>
          </a:xfrm>
        </p:grpSpPr>
        <p:sp>
          <p:nvSpPr>
            <p:cNvPr id="250884" name="Rectangle 4"/>
            <p:cNvSpPr>
              <a:spLocks noChangeArrowheads="1"/>
            </p:cNvSpPr>
            <p:nvPr/>
          </p:nvSpPr>
          <p:spPr bwMode="auto">
            <a:xfrm>
              <a:off x="204" y="1661"/>
              <a:ext cx="5125" cy="254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 w="9525">
              <a:solidFill>
                <a:srgbClr val="969696"/>
              </a:solidFill>
              <a:miter lim="800000"/>
              <a:headEnd/>
              <a:tailEnd/>
            </a:ln>
            <a:effectLst>
              <a:outerShdw blurRad="63500" dist="71842" dir="81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 b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50885" name="AutoShape 5"/>
            <p:cNvSpPr>
              <a:spLocks noChangeArrowheads="1"/>
            </p:cNvSpPr>
            <p:nvPr/>
          </p:nvSpPr>
          <p:spPr bwMode="auto">
            <a:xfrm>
              <a:off x="1519" y="1798"/>
              <a:ext cx="681" cy="226"/>
            </a:xfrm>
            <a:prstGeom prst="curvedDownArrow">
              <a:avLst>
                <a:gd name="adj1" fmla="val 60265"/>
                <a:gd name="adj2" fmla="val 120531"/>
                <a:gd name="adj3" fmla="val 33333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dist="127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50886" name="AutoShape 6"/>
            <p:cNvSpPr>
              <a:spLocks noChangeArrowheads="1"/>
            </p:cNvSpPr>
            <p:nvPr/>
          </p:nvSpPr>
          <p:spPr bwMode="auto">
            <a:xfrm>
              <a:off x="3514" y="1798"/>
              <a:ext cx="681" cy="226"/>
            </a:xfrm>
            <a:prstGeom prst="curvedDownArrow">
              <a:avLst>
                <a:gd name="adj1" fmla="val 60265"/>
                <a:gd name="adj2" fmla="val 120531"/>
                <a:gd name="adj3" fmla="val 33333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dist="127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50887" name="Text Box 7"/>
            <p:cNvSpPr txBox="1">
              <a:spLocks noChangeArrowheads="1"/>
            </p:cNvSpPr>
            <p:nvPr/>
          </p:nvSpPr>
          <p:spPr bwMode="auto">
            <a:xfrm>
              <a:off x="521" y="1848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pt-BR" sz="2000" dirty="0">
                  <a:solidFill>
                    <a:srgbClr val="000000"/>
                  </a:solidFill>
                  <a:latin typeface="Tahoma" charset="0"/>
                  <a:cs typeface="+mn-cs"/>
                </a:rPr>
                <a:t>PROBLEMA</a:t>
              </a:r>
            </a:p>
          </p:txBody>
        </p:sp>
        <p:sp>
          <p:nvSpPr>
            <p:cNvPr id="250888" name="Text Box 8"/>
            <p:cNvSpPr txBox="1">
              <a:spLocks noChangeArrowheads="1"/>
            </p:cNvSpPr>
            <p:nvPr/>
          </p:nvSpPr>
          <p:spPr bwMode="auto">
            <a:xfrm>
              <a:off x="2200" y="1752"/>
              <a:ext cx="127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>
                  <a:solidFill>
                    <a:srgbClr val="000000"/>
                  </a:solidFill>
                  <a:latin typeface="Tahoma" charset="0"/>
                  <a:cs typeface="+mn-cs"/>
                </a:rPr>
                <a:t>MODELO MATEMÁTICO</a:t>
              </a:r>
            </a:p>
          </p:txBody>
        </p:sp>
        <p:sp>
          <p:nvSpPr>
            <p:cNvPr id="250889" name="Text Box 9"/>
            <p:cNvSpPr txBox="1">
              <a:spLocks noChangeArrowheads="1"/>
            </p:cNvSpPr>
            <p:nvPr/>
          </p:nvSpPr>
          <p:spPr bwMode="auto">
            <a:xfrm>
              <a:off x="4241" y="1848"/>
              <a:ext cx="9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>
                  <a:solidFill>
                    <a:srgbClr val="000000"/>
                  </a:solidFill>
                  <a:latin typeface="Tahoma" charset="0"/>
                  <a:cs typeface="+mn-cs"/>
                </a:rPr>
                <a:t>SOLUÇÃO</a:t>
              </a:r>
            </a:p>
          </p:txBody>
        </p:sp>
        <p:sp>
          <p:nvSpPr>
            <p:cNvPr id="250890" name="Text Box 10"/>
            <p:cNvSpPr txBox="1">
              <a:spLocks noChangeArrowheads="1"/>
            </p:cNvSpPr>
            <p:nvPr/>
          </p:nvSpPr>
          <p:spPr bwMode="auto">
            <a:xfrm>
              <a:off x="1247" y="2070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pt-BR" sz="2000" i="1">
                  <a:solidFill>
                    <a:srgbClr val="000000"/>
                  </a:solidFill>
                  <a:latin typeface="Tahoma" charset="0"/>
                  <a:cs typeface="+mn-cs"/>
                </a:rPr>
                <a:t>modelagem</a:t>
              </a:r>
            </a:p>
          </p:txBody>
        </p:sp>
        <p:sp>
          <p:nvSpPr>
            <p:cNvPr id="250891" name="Text Box 11"/>
            <p:cNvSpPr txBox="1">
              <a:spLocks noChangeArrowheads="1"/>
            </p:cNvSpPr>
            <p:nvPr/>
          </p:nvSpPr>
          <p:spPr bwMode="auto">
            <a:xfrm>
              <a:off x="3379" y="2070"/>
              <a:ext cx="9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2000" i="1">
                  <a:solidFill>
                    <a:srgbClr val="000000"/>
                  </a:solidFill>
                  <a:latin typeface="Tahoma" charset="0"/>
                  <a:cs typeface="+mn-cs"/>
                </a:rPr>
                <a:t>resolução</a:t>
              </a:r>
            </a:p>
          </p:txBody>
        </p:sp>
        <p:sp>
          <p:nvSpPr>
            <p:cNvPr id="250892" name="AutoShape 12"/>
            <p:cNvSpPr>
              <a:spLocks noChangeArrowheads="1"/>
            </p:cNvSpPr>
            <p:nvPr/>
          </p:nvSpPr>
          <p:spPr bwMode="auto">
            <a:xfrm>
              <a:off x="1066" y="2840"/>
              <a:ext cx="455" cy="185"/>
            </a:xfrm>
            <a:prstGeom prst="curvedDownArrow">
              <a:avLst>
                <a:gd name="adj1" fmla="val 49189"/>
                <a:gd name="adj2" fmla="val 98378"/>
                <a:gd name="adj3" fmla="val 33333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dist="127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50893" name="Text Box 13"/>
            <p:cNvSpPr txBox="1">
              <a:spLocks noChangeArrowheads="1"/>
            </p:cNvSpPr>
            <p:nvPr/>
          </p:nvSpPr>
          <p:spPr bwMode="auto">
            <a:xfrm>
              <a:off x="249" y="2886"/>
              <a:ext cx="8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pt-BR" sz="1600">
                  <a:solidFill>
                    <a:srgbClr val="000000"/>
                  </a:solidFill>
                  <a:latin typeface="Tahoma" charset="0"/>
                  <a:cs typeface="+mn-cs"/>
                </a:rPr>
                <a:t>PROBLEMA</a:t>
              </a:r>
            </a:p>
          </p:txBody>
        </p:sp>
        <p:sp>
          <p:nvSpPr>
            <p:cNvPr id="250894" name="Text Box 14"/>
            <p:cNvSpPr txBox="1">
              <a:spLocks noChangeArrowheads="1"/>
            </p:cNvSpPr>
            <p:nvPr/>
          </p:nvSpPr>
          <p:spPr bwMode="auto">
            <a:xfrm>
              <a:off x="2290" y="2704"/>
              <a:ext cx="113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600">
                  <a:solidFill>
                    <a:srgbClr val="000000"/>
                  </a:solidFill>
                  <a:latin typeface="Tahoma" charset="0"/>
                  <a:cs typeface="+mn-cs"/>
                </a:rPr>
                <a:t>ESCOLHA DO MÉTODO NUMÉRICO</a:t>
              </a:r>
            </a:p>
          </p:txBody>
        </p:sp>
        <p:sp>
          <p:nvSpPr>
            <p:cNvPr id="250895" name="Text Box 15"/>
            <p:cNvSpPr txBox="1">
              <a:spLocks noChangeArrowheads="1"/>
            </p:cNvSpPr>
            <p:nvPr/>
          </p:nvSpPr>
          <p:spPr bwMode="auto">
            <a:xfrm>
              <a:off x="3696" y="2781"/>
              <a:ext cx="136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600">
                  <a:solidFill>
                    <a:srgbClr val="000000"/>
                  </a:solidFill>
                  <a:latin typeface="Tahoma" charset="0"/>
                  <a:cs typeface="+mn-cs"/>
                </a:rPr>
                <a:t>IMPLEMENTAÇÃO COMPUTACIONAL</a:t>
              </a:r>
            </a:p>
          </p:txBody>
        </p:sp>
        <p:sp>
          <p:nvSpPr>
            <p:cNvPr id="250896" name="Text Box 16"/>
            <p:cNvSpPr txBox="1">
              <a:spLocks noChangeArrowheads="1"/>
            </p:cNvSpPr>
            <p:nvPr/>
          </p:nvSpPr>
          <p:spPr bwMode="auto">
            <a:xfrm>
              <a:off x="1202" y="3067"/>
              <a:ext cx="113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600">
                  <a:solidFill>
                    <a:srgbClr val="000000"/>
                  </a:solidFill>
                  <a:latin typeface="Tahoma" charset="0"/>
                  <a:cs typeface="+mn-cs"/>
                </a:rPr>
                <a:t>CONSTRUÇÃO DO MODELO MATEMÁTICO</a:t>
              </a:r>
            </a:p>
          </p:txBody>
        </p:sp>
        <p:sp>
          <p:nvSpPr>
            <p:cNvPr id="250897" name="Text Box 17"/>
            <p:cNvSpPr txBox="1">
              <a:spLocks noChangeArrowheads="1"/>
            </p:cNvSpPr>
            <p:nvPr/>
          </p:nvSpPr>
          <p:spPr bwMode="auto">
            <a:xfrm>
              <a:off x="1202" y="2478"/>
              <a:ext cx="11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600">
                  <a:solidFill>
                    <a:srgbClr val="000000"/>
                  </a:solidFill>
                  <a:latin typeface="Tahoma" charset="0"/>
                  <a:cs typeface="+mn-cs"/>
                </a:rPr>
                <a:t>LEVANTAMENTO DE DADOS</a:t>
              </a:r>
            </a:p>
          </p:txBody>
        </p:sp>
        <p:sp>
          <p:nvSpPr>
            <p:cNvPr id="250898" name="AutoShape 18"/>
            <p:cNvSpPr>
              <a:spLocks noChangeArrowheads="1"/>
            </p:cNvSpPr>
            <p:nvPr/>
          </p:nvSpPr>
          <p:spPr bwMode="auto">
            <a:xfrm>
              <a:off x="2017" y="2872"/>
              <a:ext cx="455" cy="185"/>
            </a:xfrm>
            <a:prstGeom prst="curvedDownArrow">
              <a:avLst>
                <a:gd name="adj1" fmla="val 49189"/>
                <a:gd name="adj2" fmla="val 98378"/>
                <a:gd name="adj3" fmla="val 33333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dist="127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50899" name="AutoShape 19"/>
            <p:cNvSpPr>
              <a:spLocks noChangeArrowheads="1"/>
            </p:cNvSpPr>
            <p:nvPr/>
          </p:nvSpPr>
          <p:spPr bwMode="auto">
            <a:xfrm>
              <a:off x="3288" y="2871"/>
              <a:ext cx="455" cy="185"/>
            </a:xfrm>
            <a:prstGeom prst="curvedDownArrow">
              <a:avLst>
                <a:gd name="adj1" fmla="val 49189"/>
                <a:gd name="adj2" fmla="val 98378"/>
                <a:gd name="adj3" fmla="val 33333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dist="127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50900" name="AutoShape 20"/>
            <p:cNvSpPr>
              <a:spLocks noChangeArrowheads="1"/>
            </p:cNvSpPr>
            <p:nvPr/>
          </p:nvSpPr>
          <p:spPr bwMode="auto">
            <a:xfrm rot="5400000">
              <a:off x="4786" y="3202"/>
              <a:ext cx="636" cy="185"/>
            </a:xfrm>
            <a:prstGeom prst="curvedDownArrow">
              <a:avLst>
                <a:gd name="adj1" fmla="val 68757"/>
                <a:gd name="adj2" fmla="val 137514"/>
                <a:gd name="adj3" fmla="val 33333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dist="26940" dir="54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50901" name="Text Box 21"/>
            <p:cNvSpPr txBox="1">
              <a:spLocks noChangeArrowheads="1"/>
            </p:cNvSpPr>
            <p:nvPr/>
          </p:nvSpPr>
          <p:spPr bwMode="auto">
            <a:xfrm>
              <a:off x="3833" y="3308"/>
              <a:ext cx="108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600">
                  <a:solidFill>
                    <a:srgbClr val="000000"/>
                  </a:solidFill>
                  <a:latin typeface="Tahoma" charset="0"/>
                  <a:cs typeface="+mn-cs"/>
                </a:rPr>
                <a:t>ANÁLISE DOS RESULTADOS</a:t>
              </a:r>
            </a:p>
          </p:txBody>
        </p:sp>
        <p:sp>
          <p:nvSpPr>
            <p:cNvPr id="250902" name="AutoShape 22"/>
            <p:cNvSpPr>
              <a:spLocks noChangeArrowheads="1"/>
            </p:cNvSpPr>
            <p:nvPr/>
          </p:nvSpPr>
          <p:spPr bwMode="auto">
            <a:xfrm>
              <a:off x="4105" y="3703"/>
              <a:ext cx="681" cy="181"/>
            </a:xfrm>
            <a:prstGeom prst="downArrow">
              <a:avLst>
                <a:gd name="adj1" fmla="val 50074"/>
                <a:gd name="adj2" fmla="val 38120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dist="127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50903" name="Text Box 23"/>
            <p:cNvSpPr txBox="1">
              <a:spLocks noChangeArrowheads="1"/>
            </p:cNvSpPr>
            <p:nvPr/>
          </p:nvSpPr>
          <p:spPr bwMode="auto">
            <a:xfrm>
              <a:off x="3923" y="3898"/>
              <a:ext cx="10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  <a:cs typeface="+mn-cs"/>
                </a:rPr>
                <a:t>VERIFICAÇÃO</a:t>
              </a:r>
            </a:p>
          </p:txBody>
        </p:sp>
      </p:grpSp>
      <p:sp>
        <p:nvSpPr>
          <p:cNvPr id="250904" name="Rectangle 24"/>
          <p:cNvSpPr>
            <a:spLocks noGrp="1" noChangeArrowheads="1"/>
          </p:cNvSpPr>
          <p:nvPr>
            <p:ph type="title"/>
          </p:nvPr>
        </p:nvSpPr>
        <p:spPr>
          <a:xfrm>
            <a:off x="1057275" y="533400"/>
            <a:ext cx="7793038" cy="638175"/>
          </a:xfrm>
        </p:spPr>
        <p:txBody>
          <a:bodyPr anchor="b">
            <a:normAutofit fontScale="90000"/>
          </a:bodyPr>
          <a:lstStyle/>
          <a:p>
            <a:pPr eaLnBrk="1" hangingPunct="1">
              <a:defRPr/>
            </a:pPr>
            <a:r>
              <a:rPr lang="pt-BR" sz="4000" smtClean="0">
                <a:cs typeface="+mj-cs"/>
              </a:rPr>
              <a:t>Cálculo Numérico – </a:t>
            </a:r>
            <a:r>
              <a:rPr lang="pt-BR" sz="4000" b="1" smtClean="0">
                <a:cs typeface="+mj-cs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5891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1100" y="1619250"/>
            <a:ext cx="6781800" cy="1219200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pt-BR" sz="2400" b="1" u="sng" smtClean="0">
                <a:cs typeface="+mn-cs"/>
              </a:rPr>
              <a:t>Influência dos Erros nas Soluções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pt-BR" sz="1200" b="1" u="sng" smtClean="0">
              <a:cs typeface="+mn-cs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pt-BR" sz="2400" b="1" smtClean="0">
                <a:cs typeface="+mn-cs"/>
              </a:rPr>
              <a:t>Exemplo 1: </a:t>
            </a:r>
            <a:r>
              <a:rPr lang="pt-BR" sz="2400" b="1" i="1" smtClean="0">
                <a:cs typeface="+mn-cs"/>
              </a:rPr>
              <a:t>Falha no lançamento de mísseis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pt-BR" sz="2000" b="1" smtClean="0">
                <a:cs typeface="+mn-cs"/>
              </a:rPr>
              <a:t>(25/02/1991 – Guerra do Golfo – míssil </a:t>
            </a:r>
            <a:r>
              <a:rPr lang="pt-BR" sz="2000" b="1" i="1" smtClean="0">
                <a:cs typeface="+mn-cs"/>
              </a:rPr>
              <a:t>Patriot</a:t>
            </a:r>
            <a:r>
              <a:rPr lang="pt-BR" sz="2000" b="1" smtClean="0">
                <a:cs typeface="+mn-cs"/>
              </a:rPr>
              <a:t>)</a:t>
            </a: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704850" y="4962525"/>
            <a:ext cx="4572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pt-BR" sz="2200">
                <a:cs typeface="+mn-cs"/>
              </a:rPr>
              <a:t>Erro de 0,34 s no cálculo do tempo de lançamento</a:t>
            </a:r>
          </a:p>
        </p:txBody>
      </p:sp>
      <p:sp>
        <p:nvSpPr>
          <p:cNvPr id="251908" name="AutoShape 4"/>
          <p:cNvSpPr>
            <a:spLocks noChangeArrowheads="1"/>
          </p:cNvSpPr>
          <p:nvPr/>
        </p:nvSpPr>
        <p:spPr bwMode="auto">
          <a:xfrm>
            <a:off x="2381250" y="4352925"/>
            <a:ext cx="1219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40161" dir="20493903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 sz="2400" b="0">
              <a:solidFill>
                <a:schemeClr val="accent2"/>
              </a:solidFill>
              <a:latin typeface="Tahoma" charset="0"/>
              <a:cs typeface="+mn-cs"/>
            </a:endParaRP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666750" y="3438525"/>
            <a:ext cx="464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pt-BR" sz="2400">
                <a:cs typeface="+mn-cs"/>
              </a:rPr>
              <a:t>Limitação na representação numérica (24 bits)</a:t>
            </a:r>
          </a:p>
        </p:txBody>
      </p:sp>
      <p:pic>
        <p:nvPicPr>
          <p:cNvPr id="251910" name="Picture 6" descr="patri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141663"/>
            <a:ext cx="2514600" cy="3225800"/>
          </a:xfrm>
          <a:prstGeom prst="rect">
            <a:avLst/>
          </a:prstGeom>
          <a:noFill/>
          <a:effectLst>
            <a:outerShdw blurRad="63500" dist="63500" dir="19387806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911" name="Rectangle 7"/>
          <p:cNvSpPr>
            <a:spLocks noGrp="1" noChangeArrowheads="1"/>
          </p:cNvSpPr>
          <p:nvPr>
            <p:ph type="title"/>
          </p:nvPr>
        </p:nvSpPr>
        <p:spPr>
          <a:xfrm>
            <a:off x="1057275" y="533400"/>
            <a:ext cx="7793038" cy="638175"/>
          </a:xfrm>
        </p:spPr>
        <p:txBody>
          <a:bodyPr anchor="b">
            <a:normAutofit fontScale="90000"/>
          </a:bodyPr>
          <a:lstStyle/>
          <a:p>
            <a:pPr eaLnBrk="1" hangingPunct="1">
              <a:defRPr/>
            </a:pPr>
            <a:r>
              <a:rPr lang="pt-BR" sz="4000" smtClean="0">
                <a:cs typeface="+mj-cs"/>
              </a:rPr>
              <a:t>Cálculo Numérico – </a:t>
            </a:r>
            <a:r>
              <a:rPr lang="pt-BR" sz="4000" b="1" smtClean="0">
                <a:cs typeface="+mj-cs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25941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1100" y="1905000"/>
            <a:ext cx="6781800" cy="1219200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pt-BR" sz="2400" b="1" u="sng" smtClean="0">
                <a:cs typeface="+mn-cs"/>
              </a:rPr>
              <a:t>Influência dos Erros nas Soluções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pt-BR" sz="1200" b="1" u="sng" smtClean="0">
              <a:cs typeface="+mn-cs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pt-BR" sz="2400" b="1" smtClean="0">
                <a:cs typeface="+mn-cs"/>
              </a:rPr>
              <a:t>Exemplo 2: </a:t>
            </a:r>
            <a:r>
              <a:rPr lang="pt-BR" sz="2400" b="1" i="1" smtClean="0">
                <a:cs typeface="+mn-cs"/>
              </a:rPr>
              <a:t>Explosão de foguetes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pt-BR" sz="2000" b="1" smtClean="0">
                <a:cs typeface="+mn-cs"/>
              </a:rPr>
              <a:t>(04/06/1996 – Guiana Francesa – foguete </a:t>
            </a:r>
            <a:r>
              <a:rPr lang="pt-BR" sz="2000" b="1" i="1" smtClean="0">
                <a:cs typeface="+mn-cs"/>
              </a:rPr>
              <a:t>Ariane 5</a:t>
            </a:r>
            <a:r>
              <a:rPr lang="pt-BR" sz="2000" b="1" smtClean="0">
                <a:cs typeface="+mn-cs"/>
              </a:rPr>
              <a:t>)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457200" y="4953000"/>
            <a:ext cx="457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pt-BR" sz="2200">
                <a:cs typeface="+mn-cs"/>
              </a:rPr>
              <a:t>Erro de trajetória 36,7 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pt-BR" sz="2200">
                <a:cs typeface="+mn-cs"/>
              </a:rPr>
              <a:t>após o lançamento </a:t>
            </a:r>
          </a:p>
        </p:txBody>
      </p:sp>
      <p:sp>
        <p:nvSpPr>
          <p:cNvPr id="252932" name="AutoShape 4"/>
          <p:cNvSpPr>
            <a:spLocks noChangeArrowheads="1"/>
          </p:cNvSpPr>
          <p:nvPr/>
        </p:nvSpPr>
        <p:spPr bwMode="auto">
          <a:xfrm>
            <a:off x="2133600" y="4343400"/>
            <a:ext cx="1219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40161" dir="20493903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 sz="2400" b="0">
              <a:solidFill>
                <a:schemeClr val="accent2"/>
              </a:solidFill>
              <a:latin typeface="Tahoma" charset="0"/>
              <a:cs typeface="+mn-cs"/>
            </a:endParaRP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419100" y="3429000"/>
            <a:ext cx="464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pt-BR" sz="2400">
                <a:cs typeface="+mn-cs"/>
              </a:rPr>
              <a:t>Limitação na representação numérica (64 bits / 16 bits)</a:t>
            </a:r>
          </a:p>
        </p:txBody>
      </p:sp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533400" y="61722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pt-BR" sz="2000">
                <a:cs typeface="+mn-cs"/>
              </a:rPr>
              <a:t>Prejuízo: U$ 7,5 bilhões</a:t>
            </a:r>
          </a:p>
        </p:txBody>
      </p:sp>
      <p:pic>
        <p:nvPicPr>
          <p:cNvPr id="252935" name="Picture 7" descr="arian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" t="4347" r="3630" b="2174"/>
          <a:stretch>
            <a:fillRect/>
          </a:stretch>
        </p:blipFill>
        <p:spPr bwMode="auto">
          <a:xfrm>
            <a:off x="6019800" y="3352800"/>
            <a:ext cx="1905000" cy="3276600"/>
          </a:xfrm>
          <a:prstGeom prst="rect">
            <a:avLst/>
          </a:prstGeom>
          <a:noFill/>
          <a:effectLst>
            <a:outerShdw blurRad="63500" dist="53882" dir="189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2936" name="Rectangle 8"/>
          <p:cNvSpPr>
            <a:spLocks noGrp="1" noChangeArrowheads="1"/>
          </p:cNvSpPr>
          <p:nvPr>
            <p:ph type="title"/>
          </p:nvPr>
        </p:nvSpPr>
        <p:spPr>
          <a:xfrm>
            <a:off x="1057275" y="533400"/>
            <a:ext cx="7793038" cy="638175"/>
          </a:xfrm>
        </p:spPr>
        <p:txBody>
          <a:bodyPr anchor="b">
            <a:normAutofit fontScale="90000"/>
          </a:bodyPr>
          <a:lstStyle/>
          <a:p>
            <a:pPr eaLnBrk="1" hangingPunct="1">
              <a:defRPr/>
            </a:pPr>
            <a:r>
              <a:rPr lang="pt-BR" sz="4000" smtClean="0">
                <a:cs typeface="+mj-cs"/>
              </a:rPr>
              <a:t>Cálculo Numérico – </a:t>
            </a:r>
            <a:r>
              <a:rPr lang="pt-BR" sz="4000" b="1" smtClean="0">
                <a:cs typeface="+mj-cs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6261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458200" cy="41148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pt-BR" sz="2800" b="1" u="sng" smtClean="0">
                <a:cs typeface="+mn-cs"/>
              </a:rPr>
              <a:t> Aplicações de cálculo numérico na engenharia:</a:t>
            </a:r>
          </a:p>
          <a:p>
            <a:pPr eaLnBrk="1" hangingPunct="1">
              <a:buFont typeface="Wingdings" charset="0"/>
              <a:buNone/>
              <a:defRPr/>
            </a:pPr>
            <a:endParaRPr lang="pt-BR" sz="2400" smtClean="0">
              <a:cs typeface="+mn-cs"/>
            </a:endParaRPr>
          </a:p>
          <a:p>
            <a:pPr eaLnBrk="1" hangingPunct="1">
              <a:defRPr/>
            </a:pPr>
            <a:r>
              <a:rPr lang="pt-BR" sz="2600" smtClean="0">
                <a:cs typeface="+mn-cs"/>
              </a:rPr>
              <a:t>Determinação de raízes de equações.</a:t>
            </a:r>
          </a:p>
          <a:p>
            <a:pPr eaLnBrk="1" hangingPunct="1">
              <a:defRPr/>
            </a:pPr>
            <a:r>
              <a:rPr lang="pt-BR" sz="2600" smtClean="0">
                <a:cs typeface="+mn-cs"/>
              </a:rPr>
              <a:t>Interpolação de valores tabelados.</a:t>
            </a:r>
          </a:p>
          <a:p>
            <a:pPr eaLnBrk="1" hangingPunct="1">
              <a:defRPr/>
            </a:pPr>
            <a:r>
              <a:rPr lang="pt-BR" sz="2600" smtClean="0">
                <a:cs typeface="+mn-cs"/>
              </a:rPr>
              <a:t>Integração numérica.</a:t>
            </a:r>
          </a:p>
          <a:p>
            <a:pPr eaLnBrk="1" hangingPunct="1">
              <a:defRPr/>
            </a:pPr>
            <a:r>
              <a:rPr lang="pt-BR" sz="2600" smtClean="0">
                <a:cs typeface="+mn-cs"/>
              </a:rPr>
              <a:t>Etc. </a:t>
            </a:r>
          </a:p>
          <a:p>
            <a:pPr eaLnBrk="1" hangingPunct="1">
              <a:buFont typeface="Wingdings" charset="0"/>
              <a:buNone/>
              <a:defRPr/>
            </a:pPr>
            <a:endParaRPr lang="pt-BR" sz="2600" smtClean="0">
              <a:cs typeface="+mn-cs"/>
            </a:endParaRP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93037" cy="638175"/>
          </a:xfrm>
        </p:spPr>
        <p:txBody>
          <a:bodyPr anchor="b">
            <a:normAutofit fontScale="90000"/>
          </a:bodyPr>
          <a:lstStyle/>
          <a:p>
            <a:pPr eaLnBrk="1" hangingPunct="1">
              <a:defRPr/>
            </a:pPr>
            <a:r>
              <a:rPr lang="pt-BR" sz="4000" smtClean="0">
                <a:cs typeface="+mj-cs"/>
              </a:rPr>
              <a:t>Cálculo Numérico – </a:t>
            </a:r>
            <a:r>
              <a:rPr lang="pt-BR" sz="4000" b="1" smtClean="0">
                <a:cs typeface="+mj-cs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5962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</a:p>
          <a:p>
            <a:pPr lvl="1"/>
            <a:r>
              <a:rPr lang="pt-BR" dirty="0" smtClean="0"/>
              <a:t>Noções Básicas sobre Erros</a:t>
            </a:r>
          </a:p>
          <a:p>
            <a:pPr lvl="1"/>
            <a:r>
              <a:rPr lang="pt-BR" dirty="0" smtClean="0"/>
              <a:t>Zeros Reais de Funções Reais</a:t>
            </a:r>
          </a:p>
          <a:p>
            <a:pPr lvl="1"/>
            <a:r>
              <a:rPr lang="pt-BR" dirty="0" smtClean="0"/>
              <a:t>Introdução à Resolução de Sistemas Não-Lineares</a:t>
            </a:r>
          </a:p>
          <a:p>
            <a:pPr lvl="1"/>
            <a:r>
              <a:rPr lang="pt-BR" dirty="0" smtClean="0"/>
              <a:t>Interpolação</a:t>
            </a:r>
          </a:p>
          <a:p>
            <a:pPr lvl="1"/>
            <a:r>
              <a:rPr lang="pt-BR" dirty="0" smtClean="0"/>
              <a:t>Ajuste de Curvas</a:t>
            </a:r>
          </a:p>
          <a:p>
            <a:pPr lvl="2"/>
            <a:r>
              <a:rPr lang="pt-BR" dirty="0" smtClean="0"/>
              <a:t>Métodos dos Mínimos Quadrados</a:t>
            </a:r>
          </a:p>
          <a:p>
            <a:pPr lvl="1"/>
            <a:r>
              <a:rPr lang="pt-BR" dirty="0" smtClean="0"/>
              <a:t>Integração Numérica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51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724025"/>
            <a:ext cx="8424862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pt-BR" sz="2800" smtClean="0">
                <a:cs typeface="+mn-cs"/>
              </a:rPr>
              <a:t>Fornecer condições para que os alunos possam conhecer, calcular, utilizar e aplicar métodos numéricos na solução de problemas de engenharia.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pt-BR" sz="2800" smtClean="0">
              <a:cs typeface="+mn-cs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pt-BR" sz="2800" smtClean="0">
                <a:cs typeface="Times New Roman" charset="0"/>
              </a:rPr>
              <a:t>Estudar a construção de métodos numéricos, analisar em que condições se pode ter a garantia de que os resultados computados estão próximos dos exatos, baseados nos conhecimentos sobre os métodos.</a:t>
            </a:r>
            <a:r>
              <a:rPr lang="pt-BR" sz="2800" smtClean="0">
                <a:cs typeface="+mn-cs"/>
              </a:rPr>
              <a:t> 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647700"/>
            <a:ext cx="8869362" cy="5143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3700" smtClean="0">
                <a:cs typeface="+mj-cs"/>
              </a:rPr>
              <a:t>Cálculo Numérico – </a:t>
            </a:r>
            <a:r>
              <a:rPr lang="pt-BR" sz="3700" b="1" smtClean="0">
                <a:cs typeface="+mj-cs"/>
              </a:rPr>
              <a:t>Objetivos do Curso</a:t>
            </a:r>
          </a:p>
        </p:txBody>
      </p:sp>
    </p:spTree>
    <p:extLst>
      <p:ext uri="{BB962C8B-B14F-4D97-AF65-F5344CB8AC3E}">
        <p14:creationId xmlns:p14="http://schemas.microsoft.com/office/powerpoint/2010/main" val="16072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Material de Apoio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Livro:</a:t>
            </a:r>
          </a:p>
          <a:p>
            <a:pPr marL="457200" lvl="1" indent="0">
              <a:buNone/>
            </a:pPr>
            <a:r>
              <a:rPr lang="pt-BR" sz="2400" dirty="0" smtClean="0"/>
              <a:t>Cálculo Numérico: aspectos teóricos e Computacionais, Márcia A. Gomes Ruggiero, Vera Lúcia da Rocha Lopes, 2ª ed., São Paulo: Pearson Makron Books, 1996.</a:t>
            </a:r>
            <a:endParaRPr lang="pt-B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266" y="3797830"/>
            <a:ext cx="1828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4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Material de Apoio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Moodle</a:t>
            </a:r>
            <a:r>
              <a:rPr lang="pt-BR" dirty="0" smtClean="0"/>
              <a:t> do Curso</a:t>
            </a:r>
          </a:p>
          <a:p>
            <a:pPr lvl="1"/>
            <a:r>
              <a:rPr lang="pt-BR" dirty="0" smtClean="0">
                <a:hlinkClick r:id="rId2"/>
              </a:rPr>
              <a:t>www.cc.ufrrj.br/moodle</a:t>
            </a:r>
            <a:endParaRPr lang="pt-BR" dirty="0"/>
          </a:p>
          <a:p>
            <a:r>
              <a:rPr lang="pt-BR" dirty="0" smtClean="0"/>
              <a:t>Linguagem Python</a:t>
            </a:r>
          </a:p>
          <a:p>
            <a:pPr lvl="1"/>
            <a:r>
              <a:rPr lang="pt-BR" dirty="0" smtClean="0">
                <a:hlinkClick r:id="rId3"/>
              </a:rPr>
              <a:t>http://www.python.org.br/wiki/Tutorial_Python</a:t>
            </a:r>
            <a:endParaRPr lang="pt-BR" dirty="0" smtClean="0"/>
          </a:p>
          <a:p>
            <a:pPr lvl="1"/>
            <a:r>
              <a:rPr lang="pt-BR" dirty="0" smtClean="0">
                <a:hlinkClick r:id="rId4"/>
              </a:rPr>
              <a:t>http://www.dcc.ufrj.br/~fabiom/mab225/tutorialpython.pdf</a:t>
            </a: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5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Logística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Aulas Expositivas</a:t>
            </a:r>
          </a:p>
          <a:p>
            <a:r>
              <a:rPr lang="pt-BR" dirty="0" smtClean="0"/>
              <a:t>Listas de Exercícios</a:t>
            </a:r>
          </a:p>
          <a:p>
            <a:r>
              <a:rPr lang="pt-BR" dirty="0" smtClean="0"/>
              <a:t>Exercícios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43338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Elementos de avaliação:</a:t>
            </a:r>
          </a:p>
          <a:p>
            <a:pPr lvl="1"/>
            <a:r>
              <a:rPr lang="pt-BR" dirty="0" smtClean="0"/>
              <a:t>Provas: P1 e P2	</a:t>
            </a:r>
          </a:p>
          <a:p>
            <a:pPr lvl="1"/>
            <a:r>
              <a:rPr lang="pt-BR" dirty="0" smtClean="0"/>
              <a:t>Trabalhos: </a:t>
            </a:r>
            <a:r>
              <a:rPr lang="pt-BR" dirty="0" err="1" smtClean="0"/>
              <a:t>T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Média Final:</a:t>
            </a:r>
          </a:p>
          <a:p>
            <a:pPr lvl="1"/>
            <a:r>
              <a:rPr lang="pt-BR" dirty="0" smtClean="0"/>
              <a:t>MF = P1x0.4 + P2x0.4 + T</a:t>
            </a:r>
            <a:r>
              <a:rPr lang="pt-BR" dirty="0"/>
              <a:t>x</a:t>
            </a:r>
            <a:r>
              <a:rPr lang="pt-BR" dirty="0" smtClean="0"/>
              <a:t>0.2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098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 algn="r">
              <a:buNone/>
            </a:pPr>
            <a:r>
              <a:rPr lang="pt-BR" dirty="0" smtClean="0"/>
              <a:t>Dúvidas?!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082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cálculo numérico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60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153400" cy="3733800"/>
          </a:xfrm>
        </p:spPr>
        <p:txBody>
          <a:bodyPr/>
          <a:lstStyle/>
          <a:p>
            <a:pPr algn="just" eaLnBrk="1" hangingPunct="1">
              <a:defRPr/>
            </a:pPr>
            <a:r>
              <a:rPr lang="pt-BR" sz="2400" dirty="0" smtClean="0">
                <a:cs typeface="Times New Roman" charset="0"/>
              </a:rPr>
              <a:t>O Cálculo Numérico consiste de um conjunto de </a:t>
            </a:r>
            <a:r>
              <a:rPr lang="pt-BR" sz="2400" b="1" dirty="0" smtClean="0">
                <a:cs typeface="Times New Roman" charset="0"/>
              </a:rPr>
              <a:t>ferramentas </a:t>
            </a:r>
            <a:r>
              <a:rPr lang="pt-BR" sz="2400" dirty="0" smtClean="0">
                <a:cs typeface="Times New Roman" charset="0"/>
              </a:rPr>
              <a:t>ou </a:t>
            </a:r>
            <a:r>
              <a:rPr lang="pt-BR" sz="2400" b="1" dirty="0" smtClean="0">
                <a:cs typeface="Times New Roman" charset="0"/>
              </a:rPr>
              <a:t>métodos </a:t>
            </a:r>
            <a:r>
              <a:rPr lang="pt-BR" sz="2400" dirty="0" smtClean="0">
                <a:cs typeface="Times New Roman" charset="0"/>
              </a:rPr>
              <a:t>para se obter a solução de problemas matemáticos de forma </a:t>
            </a:r>
            <a:r>
              <a:rPr lang="pt-BR" sz="2400" b="1" dirty="0" smtClean="0">
                <a:cs typeface="Times New Roman" charset="0"/>
              </a:rPr>
              <a:t>aproximada</a:t>
            </a:r>
            <a:r>
              <a:rPr lang="pt-BR" sz="2400" dirty="0" smtClean="0">
                <a:cs typeface="Times New Roman" charset="0"/>
              </a:rPr>
              <a:t>. </a:t>
            </a:r>
          </a:p>
          <a:p>
            <a:pPr algn="just" eaLnBrk="1" hangingPunct="1">
              <a:defRPr/>
            </a:pPr>
            <a:endParaRPr lang="pt-BR" sz="2400" dirty="0" smtClean="0">
              <a:cs typeface="Times New Roman" charset="0"/>
            </a:endParaRPr>
          </a:p>
          <a:p>
            <a:pPr algn="just" eaLnBrk="1" hangingPunct="1">
              <a:defRPr/>
            </a:pPr>
            <a:r>
              <a:rPr lang="pt-BR" sz="2400" dirty="0" smtClean="0">
                <a:cs typeface="Times New Roman" charset="0"/>
              </a:rPr>
              <a:t>Esses métodos se aplicam principalmente a problemas que não apresentam uma solução exata, portanto precisam ser resolvidos </a:t>
            </a:r>
            <a:r>
              <a:rPr lang="pt-BR" sz="2400" b="1" dirty="0" smtClean="0">
                <a:cs typeface="Times New Roman" charset="0"/>
              </a:rPr>
              <a:t>numericamente</a:t>
            </a:r>
            <a:r>
              <a:rPr lang="pt-BR" sz="2400" dirty="0" smtClean="0">
                <a:cs typeface="Times New Roman" charset="0"/>
              </a:rPr>
              <a:t>.</a:t>
            </a:r>
          </a:p>
          <a:p>
            <a:pPr algn="just" eaLnBrk="1" hangingPunct="1">
              <a:defRPr/>
            </a:pPr>
            <a:endParaRPr lang="pt-BR" sz="2800" dirty="0" smtClean="0">
              <a:cs typeface="+mn-cs"/>
            </a:endParaRP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755650" y="549275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dirty="0"/>
              <a:t>Cálculo Numérico – </a:t>
            </a:r>
            <a:r>
              <a:rPr lang="pt-BR" sz="4000" b="1" dirty="0"/>
              <a:t>Introdução</a:t>
            </a:r>
            <a:endParaRPr lang="pt-BR" sz="4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90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624</Words>
  <Application>Microsoft Macintosh PowerPoint</Application>
  <PresentationFormat>On-screen Show (4:3)</PresentationFormat>
  <Paragraphs>128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Métodos Numéricos</vt:lpstr>
      <vt:lpstr>Conteúdo</vt:lpstr>
      <vt:lpstr>Material de Apoio</vt:lpstr>
      <vt:lpstr>Material de Apoio</vt:lpstr>
      <vt:lpstr>Logística</vt:lpstr>
      <vt:lpstr>Avaliação</vt:lpstr>
      <vt:lpstr>PowerPoint Presentation</vt:lpstr>
      <vt:lpstr>Introdução ao cálculo numérico</vt:lpstr>
      <vt:lpstr>PowerPoint Presentation</vt:lpstr>
      <vt:lpstr>PowerPoint Presentation</vt:lpstr>
      <vt:lpstr>PowerPoint Presentation</vt:lpstr>
      <vt:lpstr>PowerPoint Presentation</vt:lpstr>
      <vt:lpstr>Cálculo Numérico – Introdução</vt:lpstr>
      <vt:lpstr>Cálculo Numérico – Introdução</vt:lpstr>
      <vt:lpstr>Cálculo Numérico – Introdução</vt:lpstr>
      <vt:lpstr>Cálculo Numérico – Introdução</vt:lpstr>
      <vt:lpstr>Cálculo Numérico – Introdução</vt:lpstr>
      <vt:lpstr>Cálculo Numérico – Introdução</vt:lpstr>
      <vt:lpstr>Cálculo Numérico – Introdução</vt:lpstr>
      <vt:lpstr>Cálculo Numérico – Objetivos do Curso</vt:lpstr>
    </vt:vector>
  </TitlesOfParts>
  <Company>UFRJ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</dc:title>
  <dc:creator>Carlos Eduardo Mello</dc:creator>
  <cp:lastModifiedBy>Carlos Eduardo Mello</cp:lastModifiedBy>
  <cp:revision>7</cp:revision>
  <dcterms:created xsi:type="dcterms:W3CDTF">2014-03-31T11:23:15Z</dcterms:created>
  <dcterms:modified xsi:type="dcterms:W3CDTF">2014-04-07T00:06:10Z</dcterms:modified>
</cp:coreProperties>
</file>