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90" r:id="rId11"/>
    <p:sldId id="266" r:id="rId12"/>
    <p:sldId id="267" r:id="rId13"/>
    <p:sldId id="268" r:id="rId14"/>
    <p:sldId id="270" r:id="rId15"/>
    <p:sldId id="291" r:id="rId16"/>
    <p:sldId id="271" r:id="rId17"/>
    <p:sldId id="273" r:id="rId18"/>
    <p:sldId id="274" r:id="rId19"/>
    <p:sldId id="275" r:id="rId20"/>
    <p:sldId id="292" r:id="rId21"/>
    <p:sldId id="281" r:id="rId22"/>
    <p:sldId id="282" r:id="rId23"/>
    <p:sldId id="283" r:id="rId24"/>
    <p:sldId id="284" r:id="rId25"/>
    <p:sldId id="279" r:id="rId26"/>
    <p:sldId id="286" r:id="rId27"/>
    <p:sldId id="285" r:id="rId28"/>
    <p:sldId id="287" r:id="rId29"/>
    <p:sldId id="288" r:id="rId30"/>
    <p:sldId id="289" r:id="rId31"/>
    <p:sldId id="280" r:id="rId32"/>
    <p:sldId id="293" r:id="rId33"/>
    <p:sldId id="297" r:id="rId34"/>
    <p:sldId id="298" r:id="rId35"/>
    <p:sldId id="299" r:id="rId36"/>
    <p:sldId id="300" r:id="rId37"/>
    <p:sldId id="26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6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e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67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6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64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18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55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82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2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49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07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4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8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F3B3-26FE-1748-B858-0AD02032D43B}" type="datetimeFigureOut">
              <a:rPr lang="en-US" smtClean="0"/>
              <a:t>08/04/14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2C93-0206-744B-8431-E0A28EAF6C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Métodos Numéricos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61231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Carlos Eduardo Mello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Ciência da Computação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UFRRJ - 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Campus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Nova Iguaçu</a:t>
            </a:r>
          </a:p>
        </p:txBody>
      </p:sp>
    </p:spTree>
    <p:extLst>
      <p:ext uri="{BB962C8B-B14F-4D97-AF65-F5344CB8AC3E}">
        <p14:creationId xmlns:p14="http://schemas.microsoft.com/office/powerpoint/2010/main" val="401554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>
                <a:latin typeface="Abadi MT Condensed Light"/>
                <a:cs typeface="Abadi MT Condensed Light"/>
              </a:rPr>
              <a:t>sum = 0;</a:t>
            </a:r>
          </a:p>
          <a:p>
            <a:pPr marL="0" indent="0">
              <a:buNone/>
            </a:pPr>
            <a:r>
              <a:rPr lang="it-IT" dirty="0" smtClean="0">
                <a:latin typeface="Abadi MT Condensed Light"/>
                <a:cs typeface="Abadi MT Condensed Light"/>
              </a:rPr>
              <a:t>for </a:t>
            </a:r>
            <a:r>
              <a:rPr lang="it-IT" dirty="0">
                <a:latin typeface="Abadi MT Condensed Light"/>
                <a:cs typeface="Abadi MT Condensed Light"/>
              </a:rPr>
              <a:t>i in </a:t>
            </a:r>
            <a:r>
              <a:rPr lang="it-IT" dirty="0" err="1">
                <a:latin typeface="Abadi MT Condensed Light"/>
                <a:cs typeface="Abadi MT Condensed Light"/>
              </a:rPr>
              <a:t>range</a:t>
            </a:r>
            <a:r>
              <a:rPr lang="it-IT" dirty="0">
                <a:latin typeface="Abadi MT Condensed Light"/>
                <a:cs typeface="Abadi MT Condensed Light"/>
              </a:rPr>
              <a:t>(1,30000)</a:t>
            </a:r>
            <a:r>
              <a:rPr lang="it-IT" dirty="0" smtClean="0">
                <a:latin typeface="Abadi MT Condensed Light"/>
                <a:cs typeface="Abadi MT Condensed Light"/>
              </a:rPr>
              <a:t>:</a:t>
            </a:r>
          </a:p>
          <a:p>
            <a:pPr marL="457200" lvl="1" indent="0">
              <a:buNone/>
            </a:pPr>
            <a:r>
              <a:rPr lang="pt-BR" dirty="0" smtClean="0"/>
              <a:t>sum = sum + x</a:t>
            </a:r>
            <a:r>
              <a:rPr lang="pt-BR" baseline="-25000" dirty="0" smtClean="0"/>
              <a:t>i</a:t>
            </a:r>
          </a:p>
          <a:p>
            <a:pPr marL="457200" lvl="1" indent="0"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sum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72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de Números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10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Resultados obtidos:</a:t>
            </a:r>
          </a:p>
          <a:p>
            <a:pPr marL="0" indent="0">
              <a:buNone/>
            </a:pPr>
            <a:r>
              <a:rPr lang="pt-BR" dirty="0" smtClean="0"/>
              <a:t>para x</a:t>
            </a:r>
            <a:r>
              <a:rPr lang="pt-BR" baseline="-25000" dirty="0" smtClean="0"/>
              <a:t>i</a:t>
            </a:r>
            <a:r>
              <a:rPr lang="pt-BR" dirty="0" smtClean="0"/>
              <a:t> = 0.5, usando </a:t>
            </a:r>
            <a:r>
              <a:rPr lang="pt-BR" b="1" dirty="0" err="1" smtClean="0"/>
              <a:t>float</a:t>
            </a:r>
            <a:r>
              <a:rPr lang="pt-BR" dirty="0" smtClean="0"/>
              <a:t>: </a:t>
            </a:r>
            <a:r>
              <a:rPr lang="pt-BR" dirty="0" err="1" smtClean="0"/>
              <a:t>S</a:t>
            </a:r>
            <a:r>
              <a:rPr lang="pt-BR" dirty="0" smtClean="0"/>
              <a:t> = 15000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		    usando </a:t>
            </a:r>
            <a:r>
              <a:rPr lang="pt-BR" b="1" dirty="0" err="1" smtClean="0"/>
              <a:t>double</a:t>
            </a:r>
            <a:r>
              <a:rPr lang="pt-BR" dirty="0" smtClean="0"/>
              <a:t>: </a:t>
            </a:r>
            <a:r>
              <a:rPr lang="pt-BR" dirty="0" err="1" smtClean="0"/>
              <a:t>S</a:t>
            </a:r>
            <a:r>
              <a:rPr lang="pt-BR" dirty="0" smtClean="0"/>
              <a:t> = 15000</a:t>
            </a:r>
          </a:p>
          <a:p>
            <a:pPr marL="0" indent="0">
              <a:buNone/>
            </a:pPr>
            <a:r>
              <a:rPr lang="pt-BR" dirty="0" smtClean="0"/>
              <a:t>para x</a:t>
            </a:r>
            <a:r>
              <a:rPr lang="pt-BR" baseline="-25000" dirty="0" smtClean="0"/>
              <a:t>i</a:t>
            </a:r>
            <a:r>
              <a:rPr lang="pt-BR" dirty="0" smtClean="0"/>
              <a:t> = 0.11, </a:t>
            </a:r>
            <a:r>
              <a:rPr lang="pt-BR" dirty="0"/>
              <a:t>usando </a:t>
            </a:r>
            <a:r>
              <a:rPr lang="pt-BR" b="1" dirty="0" err="1"/>
              <a:t>float</a:t>
            </a:r>
            <a:r>
              <a:rPr lang="pt-BR" dirty="0" smtClean="0"/>
              <a:t>: </a:t>
            </a:r>
            <a:r>
              <a:rPr lang="pt-BR" dirty="0" err="1" smtClean="0"/>
              <a:t>S</a:t>
            </a:r>
            <a:r>
              <a:rPr lang="pt-BR" dirty="0" smtClean="0"/>
              <a:t> = 33000</a:t>
            </a:r>
          </a:p>
          <a:p>
            <a:pPr marL="0" indent="0">
              <a:buNone/>
            </a:pPr>
            <a:r>
              <a:rPr lang="pt-BR" dirty="0" smtClean="0"/>
              <a:t>				      </a:t>
            </a:r>
            <a:r>
              <a:rPr lang="pt-BR" dirty="0"/>
              <a:t>usando </a:t>
            </a:r>
            <a:r>
              <a:rPr lang="pt-BR" b="1" dirty="0" err="1" smtClean="0"/>
              <a:t>double</a:t>
            </a:r>
            <a:r>
              <a:rPr lang="pt-BR" dirty="0" smtClean="0"/>
              <a:t>: </a:t>
            </a:r>
            <a:r>
              <a:rPr lang="pt-BR" dirty="0" err="1" smtClean="0"/>
              <a:t>S</a:t>
            </a:r>
            <a:r>
              <a:rPr lang="pt-BR" dirty="0" smtClean="0"/>
              <a:t> = 3299.99691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34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8124"/>
            <a:ext cx="8229600" cy="4525963"/>
          </a:xfrm>
        </p:spPr>
        <p:txBody>
          <a:bodyPr/>
          <a:lstStyle/>
          <a:p>
            <a:r>
              <a:rPr lang="pt-BR" dirty="0" smtClean="0"/>
              <a:t>Conversão de inteiros:</a:t>
            </a:r>
          </a:p>
          <a:p>
            <a:pPr marL="457200" lvl="1" indent="0">
              <a:buNone/>
            </a:pPr>
            <a:r>
              <a:rPr lang="pt-BR" dirty="0" smtClean="0"/>
              <a:t>(347)</a:t>
            </a:r>
            <a:r>
              <a:rPr lang="pt-BR" baseline="-25000" dirty="0" smtClean="0"/>
              <a:t>10</a:t>
            </a:r>
            <a:r>
              <a:rPr lang="pt-BR" dirty="0" smtClean="0"/>
              <a:t> = 3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2</a:t>
            </a:r>
            <a:r>
              <a:rPr lang="pt-BR" dirty="0" smtClean="0"/>
              <a:t> + 4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1</a:t>
            </a:r>
            <a:r>
              <a:rPr lang="pt-BR" dirty="0" smtClean="0"/>
              <a:t> + 7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0</a:t>
            </a:r>
          </a:p>
          <a:p>
            <a:pPr marL="457200" lvl="1" indent="0">
              <a:buNone/>
            </a:pPr>
            <a:r>
              <a:rPr lang="pt-BR" dirty="0" smtClean="0"/>
              <a:t>(10111)</a:t>
            </a:r>
            <a:r>
              <a:rPr lang="pt-BR" baseline="-25000" dirty="0" smtClean="0"/>
              <a:t>2</a:t>
            </a:r>
            <a:r>
              <a:rPr lang="pt-BR" dirty="0" smtClean="0"/>
              <a:t> = 1 </a:t>
            </a:r>
            <a:r>
              <a:rPr lang="pt-BR" dirty="0" err="1" smtClean="0"/>
              <a:t>x</a:t>
            </a:r>
            <a:r>
              <a:rPr lang="pt-BR" dirty="0" smtClean="0"/>
              <a:t> 2</a:t>
            </a:r>
            <a:r>
              <a:rPr lang="pt-BR" baseline="30000" dirty="0" smtClean="0"/>
              <a:t>4</a:t>
            </a:r>
            <a:r>
              <a:rPr lang="pt-BR" dirty="0" smtClean="0"/>
              <a:t> + 0 </a:t>
            </a:r>
            <a:r>
              <a:rPr lang="pt-BR" dirty="0" err="1" smtClean="0"/>
              <a:t>x</a:t>
            </a:r>
            <a:r>
              <a:rPr lang="pt-BR" dirty="0" smtClean="0"/>
              <a:t> 2</a:t>
            </a:r>
            <a:r>
              <a:rPr lang="pt-BR" baseline="30000" dirty="0" smtClean="0"/>
              <a:t>3</a:t>
            </a:r>
            <a:r>
              <a:rPr lang="pt-BR" dirty="0" smtClean="0"/>
              <a:t> + 1 </a:t>
            </a:r>
            <a:r>
              <a:rPr lang="pt-BR" dirty="0" err="1" smtClean="0"/>
              <a:t>x</a:t>
            </a:r>
            <a:r>
              <a:rPr lang="pt-BR" dirty="0" smtClean="0"/>
              <a:t> 2</a:t>
            </a:r>
            <a:r>
              <a:rPr lang="pt-BR" baseline="30000" dirty="0" smtClean="0"/>
              <a:t>2</a:t>
            </a:r>
            <a:r>
              <a:rPr lang="pt-BR" dirty="0" smtClean="0"/>
              <a:t> + 1 </a:t>
            </a:r>
            <a:r>
              <a:rPr lang="pt-BR" dirty="0" err="1" smtClean="0"/>
              <a:t>x</a:t>
            </a:r>
            <a:r>
              <a:rPr lang="pt-BR" dirty="0" smtClean="0"/>
              <a:t> 2</a:t>
            </a:r>
            <a:r>
              <a:rPr lang="pt-BR" baseline="30000" dirty="0" smtClean="0"/>
              <a:t>1</a:t>
            </a:r>
            <a:r>
              <a:rPr lang="pt-BR" dirty="0" smtClean="0"/>
              <a:t> + 1 </a:t>
            </a:r>
            <a:r>
              <a:rPr lang="pt-BR" dirty="0" err="1" smtClean="0"/>
              <a:t>x</a:t>
            </a:r>
            <a:r>
              <a:rPr lang="pt-BR" dirty="0" smtClean="0"/>
              <a:t> 2</a:t>
            </a:r>
            <a:r>
              <a:rPr lang="pt-BR" baseline="30000" dirty="0" smtClean="0"/>
              <a:t>0</a:t>
            </a:r>
          </a:p>
          <a:p>
            <a:pPr marL="457200" lvl="1" indent="0">
              <a:buNone/>
            </a:pPr>
            <a:endParaRPr lang="pt-BR" baseline="30000" dirty="0" smtClean="0"/>
          </a:p>
          <a:p>
            <a:pPr marL="457200" lvl="1" indent="0">
              <a:buNone/>
            </a:pPr>
            <a:r>
              <a:rPr lang="pt-BR" dirty="0" smtClean="0"/>
              <a:t>(a</a:t>
            </a:r>
            <a:r>
              <a:rPr lang="pt-BR" baseline="-25000" dirty="0" smtClean="0"/>
              <a:t>j</a:t>
            </a:r>
            <a:r>
              <a:rPr lang="pt-BR" dirty="0" smtClean="0"/>
              <a:t>a</a:t>
            </a:r>
            <a:r>
              <a:rPr lang="pt-BR" baseline="-25000" dirty="0" smtClean="0"/>
              <a:t>j-1 </a:t>
            </a:r>
            <a:r>
              <a:rPr lang="pt-BR" dirty="0" smtClean="0"/>
              <a:t>... a</a:t>
            </a:r>
            <a:r>
              <a:rPr lang="pt-BR" baseline="-25000" dirty="0" smtClean="0"/>
              <a:t>2</a:t>
            </a:r>
            <a:r>
              <a:rPr lang="pt-BR" dirty="0" smtClean="0"/>
              <a:t>a</a:t>
            </a:r>
            <a:r>
              <a:rPr lang="pt-BR" baseline="-25000" dirty="0" smtClean="0"/>
              <a:t>1</a:t>
            </a:r>
            <a:r>
              <a:rPr lang="pt-BR" dirty="0" smtClean="0"/>
              <a:t>a</a:t>
            </a:r>
            <a:r>
              <a:rPr lang="pt-BR" baseline="-25000" dirty="0" smtClean="0"/>
              <a:t>0</a:t>
            </a:r>
            <a:r>
              <a:rPr lang="pt-BR" dirty="0" smtClean="0"/>
              <a:t>)</a:t>
            </a:r>
            <a:r>
              <a:rPr lang="pt-BR" baseline="-25000" dirty="0" smtClean="0"/>
              <a:t>β </a:t>
            </a:r>
            <a:r>
              <a:rPr lang="pt-BR" dirty="0" smtClean="0"/>
              <a:t>= </a:t>
            </a:r>
          </a:p>
          <a:p>
            <a:pPr marL="457200" lvl="1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a</a:t>
            </a:r>
            <a:r>
              <a:rPr lang="pt-BR" baseline="-25000" dirty="0" err="1" smtClean="0"/>
              <a:t>j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 err="1" smtClean="0"/>
              <a:t>j</a:t>
            </a:r>
            <a:r>
              <a:rPr lang="pt-BR" dirty="0" smtClean="0"/>
              <a:t> + a</a:t>
            </a:r>
            <a:r>
              <a:rPr lang="pt-BR" baseline="-25000" dirty="0" smtClean="0"/>
              <a:t>j-1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 smtClean="0"/>
              <a:t>j-1</a:t>
            </a:r>
            <a:r>
              <a:rPr lang="pt-BR" baseline="-25000" dirty="0" smtClean="0"/>
              <a:t> </a:t>
            </a:r>
            <a:r>
              <a:rPr lang="pt-BR" dirty="0" smtClean="0"/>
              <a:t>+ ... + a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/>
              <a:t>2</a:t>
            </a:r>
            <a:r>
              <a:rPr lang="pt-BR" dirty="0" smtClean="0"/>
              <a:t> + a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/>
              <a:t>1</a:t>
            </a:r>
            <a:r>
              <a:rPr lang="pt-BR" dirty="0" smtClean="0"/>
              <a:t> + a</a:t>
            </a:r>
            <a:r>
              <a:rPr lang="pt-BR" baseline="-25000" dirty="0" smtClean="0"/>
              <a:t>0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/>
              <a:t>0</a:t>
            </a:r>
            <a:endParaRPr lang="pt-BR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0962"/>
            <a:ext cx="822960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CONVERSÃO DE NÚMEROS NOS SISTEMAS DECIMAL E BINÁRIO</a:t>
            </a:r>
            <a:br>
              <a:rPr lang="pt-BR" sz="3200" b="1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2626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pt-BR" sz="3200" b="1" dirty="0"/>
              <a:t>CONVERSÃO DE NÚMEROS NOS SISTEMAS DECIMAL E BINÁRIO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4136"/>
          </a:xfrm>
        </p:spPr>
        <p:txBody>
          <a:bodyPr/>
          <a:lstStyle/>
          <a:p>
            <a:r>
              <a:rPr lang="pt-BR" dirty="0" smtClean="0"/>
              <a:t>Conversão de base de um inteiro: </a:t>
            </a:r>
          </a:p>
          <a:p>
            <a:pPr lvl="1"/>
            <a:r>
              <a:rPr lang="pt-BR" dirty="0" smtClean="0"/>
              <a:t>Inteiro N</a:t>
            </a:r>
            <a:r>
              <a:rPr lang="pt-BR" baseline="-25000" dirty="0" smtClean="0"/>
              <a:t>α</a:t>
            </a:r>
            <a:r>
              <a:rPr lang="pt-BR" dirty="0" smtClean="0"/>
              <a:t> da base α para base 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753" y="3282711"/>
            <a:ext cx="83311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Algoritmo:</a:t>
            </a:r>
          </a:p>
          <a:p>
            <a:r>
              <a:rPr lang="pt-BR" sz="3200" b="1" dirty="0" err="1" smtClean="0"/>
              <a:t>j</a:t>
            </a:r>
            <a:r>
              <a:rPr lang="pt-BR" sz="3200" dirty="0" smtClean="0"/>
              <a:t> = </a:t>
            </a:r>
            <a:r>
              <a:rPr lang="pt-BR" sz="3200" b="1" dirty="0" smtClean="0"/>
              <a:t>0</a:t>
            </a:r>
            <a:r>
              <a:rPr lang="pt-BR" sz="3200" dirty="0" smtClean="0"/>
              <a:t>, </a:t>
            </a:r>
            <a:r>
              <a:rPr lang="pt-BR" sz="3200" b="1" dirty="0" err="1" smtClean="0"/>
              <a:t>n</a:t>
            </a:r>
            <a:r>
              <a:rPr lang="pt-BR" sz="3200" dirty="0" smtClean="0"/>
              <a:t> = </a:t>
            </a:r>
            <a:r>
              <a:rPr lang="pt-BR" sz="3200" b="1" dirty="0" smtClean="0"/>
              <a:t>N</a:t>
            </a:r>
            <a:r>
              <a:rPr lang="pt-BR" sz="3200" b="1" baseline="-25000" dirty="0" smtClean="0"/>
              <a:t>α</a:t>
            </a:r>
            <a:endParaRPr lang="pt-BR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Dividir</a:t>
            </a:r>
            <a:r>
              <a:rPr lang="pt-BR" sz="3200" b="1" dirty="0" smtClean="0"/>
              <a:t> </a:t>
            </a:r>
            <a:r>
              <a:rPr lang="pt-BR" sz="3200" b="1" dirty="0" err="1"/>
              <a:t>n</a:t>
            </a:r>
            <a:r>
              <a:rPr lang="pt-BR" sz="3200" baseline="-25000" dirty="0" smtClean="0"/>
              <a:t> </a:t>
            </a:r>
            <a:r>
              <a:rPr lang="pt-BR" sz="3200" dirty="0" smtClean="0"/>
              <a:t>por </a:t>
            </a:r>
            <a:r>
              <a:rPr lang="pt-BR" sz="3200" b="1" dirty="0" smtClean="0"/>
              <a:t>β</a:t>
            </a:r>
            <a:r>
              <a:rPr lang="pt-BR" sz="3200" b="1" baseline="-25000" dirty="0" smtClean="0"/>
              <a:t>α</a:t>
            </a:r>
            <a:r>
              <a:rPr lang="pt-BR" sz="3200" dirty="0" smtClean="0"/>
              <a:t>, obtendo quociente </a:t>
            </a:r>
            <a:r>
              <a:rPr lang="pt-BR" sz="3200" b="1" dirty="0" err="1" smtClean="0"/>
              <a:t>q</a:t>
            </a:r>
            <a:r>
              <a:rPr lang="pt-BR" sz="3200" dirty="0" smtClean="0"/>
              <a:t> e resto </a:t>
            </a:r>
            <a:r>
              <a:rPr lang="pt-BR" sz="3200" b="1" dirty="0" err="1" smtClean="0"/>
              <a:t>r</a:t>
            </a:r>
            <a:endParaRPr lang="pt-B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Faça </a:t>
            </a:r>
            <a:r>
              <a:rPr lang="pt-BR" sz="3200" b="1" dirty="0" err="1" smtClean="0"/>
              <a:t>a</a:t>
            </a:r>
            <a:r>
              <a:rPr lang="pt-BR" sz="3200" b="1" baseline="-25000" dirty="0" err="1" smtClean="0"/>
              <a:t>j</a:t>
            </a:r>
            <a:r>
              <a:rPr lang="pt-BR" sz="3200" dirty="0" smtClean="0"/>
              <a:t> = </a:t>
            </a:r>
            <a:r>
              <a:rPr lang="pt-BR" sz="3200" b="1" dirty="0" err="1" smtClean="0"/>
              <a:t>r</a:t>
            </a:r>
            <a:r>
              <a:rPr lang="pt-BR" sz="3200" dirty="0" smtClean="0"/>
              <a:t>,  </a:t>
            </a:r>
            <a:r>
              <a:rPr lang="pt-BR" sz="3200" b="1" dirty="0" err="1"/>
              <a:t>n</a:t>
            </a:r>
            <a:r>
              <a:rPr lang="pt-BR" sz="3200" dirty="0" smtClean="0"/>
              <a:t> = </a:t>
            </a:r>
            <a:r>
              <a:rPr lang="pt-BR" sz="3200" b="1" dirty="0" err="1" smtClean="0"/>
              <a:t>q</a:t>
            </a:r>
            <a:r>
              <a:rPr lang="pt-BR" sz="3200" dirty="0" smtClean="0"/>
              <a:t> e </a:t>
            </a:r>
            <a:r>
              <a:rPr lang="pt-BR" sz="3200" b="1" dirty="0" err="1" smtClean="0"/>
              <a:t>j</a:t>
            </a:r>
            <a:r>
              <a:rPr lang="pt-BR" sz="3200" b="1" dirty="0" smtClean="0"/>
              <a:t>++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Se </a:t>
            </a:r>
            <a:r>
              <a:rPr lang="pt-BR" sz="3200" b="1" dirty="0" err="1"/>
              <a:t>n</a:t>
            </a:r>
            <a:r>
              <a:rPr lang="pt-BR" sz="3200" dirty="0" smtClean="0"/>
              <a:t> ≠ </a:t>
            </a:r>
            <a:r>
              <a:rPr lang="pt-BR" sz="3200" b="1" dirty="0" smtClean="0"/>
              <a:t>0</a:t>
            </a:r>
            <a:r>
              <a:rPr lang="pt-BR" sz="3200" dirty="0" smtClean="0"/>
              <a:t>, volta para </a:t>
            </a:r>
            <a:r>
              <a:rPr lang="pt-BR" sz="3200" b="1" dirty="0" smtClean="0"/>
              <a:t>passo 1</a:t>
            </a:r>
            <a:endParaRPr lang="pt-BR" sz="3200" dirty="0" smtClean="0"/>
          </a:p>
          <a:p>
            <a:r>
              <a:rPr lang="pt-BR" sz="3200" dirty="0" smtClean="0"/>
              <a:t>Retorne </a:t>
            </a:r>
            <a:r>
              <a:rPr lang="pt-BR" sz="3200" b="1" dirty="0" smtClean="0"/>
              <a:t>N</a:t>
            </a:r>
            <a:r>
              <a:rPr lang="pt-BR" sz="3200" b="1" baseline="-25000" dirty="0" smtClean="0"/>
              <a:t>β</a:t>
            </a:r>
            <a:r>
              <a:rPr lang="pt-BR" sz="3200" dirty="0" smtClean="0"/>
              <a:t> = (</a:t>
            </a:r>
            <a:r>
              <a:rPr lang="pt-BR" sz="3200" b="1" dirty="0" smtClean="0"/>
              <a:t>a</a:t>
            </a:r>
            <a:r>
              <a:rPr lang="pt-BR" sz="3200" b="1" baseline="-25000" dirty="0" smtClean="0"/>
              <a:t>j</a:t>
            </a:r>
            <a:r>
              <a:rPr lang="pt-BR" sz="3200" b="1" dirty="0" smtClean="0"/>
              <a:t>a</a:t>
            </a:r>
            <a:r>
              <a:rPr lang="pt-BR" sz="3200" b="1" baseline="-25000" dirty="0" smtClean="0"/>
              <a:t>j-1 </a:t>
            </a:r>
            <a:r>
              <a:rPr lang="pt-BR" sz="3200" b="1" dirty="0" smtClean="0"/>
              <a:t>... a</a:t>
            </a:r>
            <a:r>
              <a:rPr lang="pt-BR" sz="3200" b="1" baseline="-25000" dirty="0" smtClean="0"/>
              <a:t>2</a:t>
            </a:r>
            <a:r>
              <a:rPr lang="pt-BR" sz="3200" b="1" dirty="0" smtClean="0"/>
              <a:t>a</a:t>
            </a:r>
            <a:r>
              <a:rPr lang="pt-BR" sz="3200" b="1" baseline="-25000" dirty="0" smtClean="0"/>
              <a:t>1</a:t>
            </a:r>
            <a:r>
              <a:rPr lang="pt-BR" sz="3200" b="1" dirty="0" smtClean="0"/>
              <a:t>a</a:t>
            </a:r>
            <a:r>
              <a:rPr lang="pt-BR" sz="3200" b="1" baseline="-25000" dirty="0" smtClean="0"/>
              <a:t>0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9607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pt-BR" sz="3200" b="1" dirty="0"/>
              <a:t>CONVERSÃO DE NÚMEROS NOS SISTEMAS DECIMAL E BINÁRIO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1008"/>
            <a:ext cx="8229600" cy="4525963"/>
          </a:xfrm>
        </p:spPr>
        <p:txBody>
          <a:bodyPr/>
          <a:lstStyle/>
          <a:p>
            <a:r>
              <a:rPr lang="pt-BR" dirty="0" smtClean="0"/>
              <a:t>Conversão de reais:</a:t>
            </a:r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(0.125)</a:t>
            </a:r>
            <a:r>
              <a:rPr lang="pt-BR" baseline="-25000" dirty="0" smtClean="0"/>
              <a:t>10</a:t>
            </a:r>
            <a:r>
              <a:rPr lang="pt-BR" dirty="0" smtClean="0"/>
              <a:t> = 1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-1</a:t>
            </a:r>
            <a:r>
              <a:rPr lang="pt-BR" dirty="0" smtClean="0"/>
              <a:t> + 2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-2</a:t>
            </a:r>
            <a:r>
              <a:rPr lang="pt-BR" dirty="0" smtClean="0"/>
              <a:t> + 5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-3</a:t>
            </a:r>
          </a:p>
          <a:p>
            <a:pPr marL="457200" lvl="1" indent="0">
              <a:buNone/>
            </a:pPr>
            <a:r>
              <a:rPr lang="pt-BR" dirty="0" smtClean="0"/>
              <a:t>(0.11011)</a:t>
            </a:r>
            <a:r>
              <a:rPr lang="pt-BR" baseline="-25000" dirty="0" smtClean="0"/>
              <a:t>2</a:t>
            </a:r>
            <a:r>
              <a:rPr lang="pt-BR" dirty="0" smtClean="0"/>
              <a:t> = 1 </a:t>
            </a:r>
            <a:r>
              <a:rPr lang="pt-BR" dirty="0" err="1" smtClean="0"/>
              <a:t>x</a:t>
            </a:r>
            <a:r>
              <a:rPr lang="pt-BR" dirty="0" smtClean="0"/>
              <a:t> 2</a:t>
            </a:r>
            <a:r>
              <a:rPr lang="pt-BR" baseline="30000" dirty="0" smtClean="0"/>
              <a:t>-1</a:t>
            </a:r>
            <a:r>
              <a:rPr lang="pt-BR" dirty="0" smtClean="0"/>
              <a:t> + 1 </a:t>
            </a:r>
            <a:r>
              <a:rPr lang="pt-BR" dirty="0" err="1" smtClean="0"/>
              <a:t>x</a:t>
            </a:r>
            <a:r>
              <a:rPr lang="pt-BR" dirty="0" smtClean="0"/>
              <a:t> 2</a:t>
            </a:r>
            <a:r>
              <a:rPr lang="pt-BR" baseline="30000" dirty="0" smtClean="0"/>
              <a:t>-2</a:t>
            </a:r>
            <a:r>
              <a:rPr lang="pt-BR" dirty="0" smtClean="0"/>
              <a:t> + 0 </a:t>
            </a:r>
            <a:r>
              <a:rPr lang="pt-BR" dirty="0" err="1" smtClean="0"/>
              <a:t>x</a:t>
            </a:r>
            <a:r>
              <a:rPr lang="pt-BR" dirty="0" smtClean="0"/>
              <a:t> 2</a:t>
            </a:r>
            <a:r>
              <a:rPr lang="pt-BR" baseline="30000" dirty="0" smtClean="0"/>
              <a:t>-3</a:t>
            </a:r>
            <a:r>
              <a:rPr lang="pt-BR" dirty="0" smtClean="0"/>
              <a:t> + 1 </a:t>
            </a:r>
            <a:r>
              <a:rPr lang="pt-BR" dirty="0" err="1" smtClean="0"/>
              <a:t>x</a:t>
            </a:r>
            <a:r>
              <a:rPr lang="pt-BR" dirty="0" smtClean="0"/>
              <a:t> 2</a:t>
            </a:r>
            <a:r>
              <a:rPr lang="pt-BR" baseline="30000" dirty="0" smtClean="0"/>
              <a:t>-4</a:t>
            </a:r>
            <a:r>
              <a:rPr lang="pt-BR" dirty="0" smtClean="0"/>
              <a:t> + 1 </a:t>
            </a:r>
            <a:r>
              <a:rPr lang="pt-BR" dirty="0" err="1" smtClean="0"/>
              <a:t>x</a:t>
            </a:r>
            <a:r>
              <a:rPr lang="pt-BR" dirty="0" smtClean="0"/>
              <a:t> 2</a:t>
            </a:r>
            <a:r>
              <a:rPr lang="pt-BR" baseline="30000" dirty="0" smtClean="0"/>
              <a:t>-5</a:t>
            </a:r>
          </a:p>
          <a:p>
            <a:pPr marL="457200" lvl="1" indent="0">
              <a:buNone/>
            </a:pPr>
            <a:endParaRPr lang="pt-BR" baseline="30000" dirty="0" smtClean="0"/>
          </a:p>
          <a:p>
            <a:pPr marL="457200" lvl="1" indent="0">
              <a:buNone/>
            </a:pPr>
            <a:r>
              <a:rPr lang="pt-BR" dirty="0" smtClean="0"/>
              <a:t>(0.d</a:t>
            </a:r>
            <a:r>
              <a:rPr lang="pt-BR" baseline="-25000" dirty="0" smtClean="0"/>
              <a:t>1</a:t>
            </a:r>
            <a:r>
              <a:rPr lang="pt-BR" dirty="0" smtClean="0"/>
              <a:t>d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... d</a:t>
            </a:r>
            <a:r>
              <a:rPr lang="pt-BR" baseline="-25000" dirty="0" smtClean="0"/>
              <a:t>j-1</a:t>
            </a:r>
            <a:r>
              <a:rPr lang="pt-BR" dirty="0" smtClean="0"/>
              <a:t>d</a:t>
            </a:r>
            <a:r>
              <a:rPr lang="pt-BR" baseline="-25000" dirty="0" smtClean="0"/>
              <a:t>j</a:t>
            </a:r>
            <a:r>
              <a:rPr lang="pt-BR" dirty="0" smtClean="0"/>
              <a:t>)</a:t>
            </a:r>
            <a:r>
              <a:rPr lang="pt-BR" baseline="-25000" dirty="0" smtClean="0"/>
              <a:t>β </a:t>
            </a:r>
            <a:r>
              <a:rPr lang="pt-BR" dirty="0" smtClean="0"/>
              <a:t>= </a:t>
            </a:r>
          </a:p>
          <a:p>
            <a:pPr marL="457200" lvl="1" indent="0">
              <a:buNone/>
            </a:pPr>
            <a:r>
              <a:rPr lang="pt-BR" dirty="0" smtClean="0"/>
              <a:t>	d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 smtClean="0"/>
              <a:t>-1</a:t>
            </a:r>
            <a:r>
              <a:rPr lang="pt-BR" dirty="0" smtClean="0"/>
              <a:t> + </a:t>
            </a:r>
            <a:r>
              <a:rPr lang="pt-BR" dirty="0"/>
              <a:t>d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 smtClean="0"/>
              <a:t>-2</a:t>
            </a:r>
            <a:r>
              <a:rPr lang="pt-BR" baseline="-25000" dirty="0" smtClean="0"/>
              <a:t> </a:t>
            </a:r>
            <a:r>
              <a:rPr lang="pt-BR" dirty="0" smtClean="0"/>
              <a:t>+ ... + d</a:t>
            </a:r>
            <a:r>
              <a:rPr lang="pt-BR" baseline="-25000" dirty="0" smtClean="0"/>
              <a:t>j-1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/>
              <a:t>-(j</a:t>
            </a:r>
            <a:r>
              <a:rPr lang="pt-BR" baseline="30000" dirty="0" smtClean="0"/>
              <a:t>-1)</a:t>
            </a:r>
            <a:r>
              <a:rPr lang="pt-BR" dirty="0" smtClean="0"/>
              <a:t> + </a:t>
            </a:r>
            <a:r>
              <a:rPr lang="pt-BR" dirty="0" err="1" smtClean="0"/>
              <a:t>d</a:t>
            </a:r>
            <a:r>
              <a:rPr lang="pt-BR" baseline="-25000" dirty="0" err="1" smtClean="0"/>
              <a:t>j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 smtClean="0"/>
              <a:t>-</a:t>
            </a:r>
            <a:r>
              <a:rPr lang="pt-BR" baseline="30000" dirty="0" err="1" smtClean="0"/>
              <a:t>j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9373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pt-BR" sz="3200" b="1" dirty="0"/>
              <a:t>CONVERSÃO DE NÚMEROS NOS SISTEMAS DECIMAL E BINÁRIO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25156"/>
            <a:ext cx="83459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Exercícios:</a:t>
            </a:r>
          </a:p>
          <a:p>
            <a:endParaRPr lang="pt-BR" sz="3600" b="1" dirty="0" smtClean="0"/>
          </a:p>
          <a:p>
            <a:r>
              <a:rPr lang="pt-BR" sz="3600" dirty="0" smtClean="0"/>
              <a:t>(543)</a:t>
            </a:r>
            <a:r>
              <a:rPr lang="pt-BR" sz="3600" baseline="-25000" dirty="0" smtClean="0"/>
              <a:t>10</a:t>
            </a:r>
            <a:r>
              <a:rPr lang="pt-BR" sz="3600" dirty="0" smtClean="0"/>
              <a:t> </a:t>
            </a:r>
            <a:r>
              <a:rPr lang="pt-BR" sz="3600" dirty="0"/>
              <a:t>=(?</a:t>
            </a:r>
            <a:r>
              <a:rPr lang="pt-BR" sz="3600" dirty="0" smtClean="0"/>
              <a:t>)</a:t>
            </a:r>
            <a:r>
              <a:rPr lang="pt-BR" sz="3600" baseline="-25000" dirty="0"/>
              <a:t>2</a:t>
            </a:r>
          </a:p>
          <a:p>
            <a:endParaRPr lang="pt-BR" sz="3600" baseline="-25000" dirty="0" smtClean="0"/>
          </a:p>
          <a:p>
            <a:r>
              <a:rPr lang="pt-BR" sz="3600" dirty="0" smtClean="0"/>
              <a:t>(249)</a:t>
            </a:r>
            <a:r>
              <a:rPr lang="pt-BR" sz="3600" baseline="-25000" dirty="0" smtClean="0"/>
              <a:t>2</a:t>
            </a:r>
            <a:r>
              <a:rPr lang="pt-BR" sz="3600" dirty="0" smtClean="0"/>
              <a:t> = (?)</a:t>
            </a:r>
            <a:r>
              <a:rPr lang="pt-BR" sz="3600" baseline="-25000" dirty="0" smtClean="0"/>
              <a:t>10</a:t>
            </a:r>
          </a:p>
          <a:p>
            <a:endParaRPr lang="pt-BR" sz="3600" dirty="0" smtClean="0"/>
          </a:p>
          <a:p>
            <a:r>
              <a:rPr lang="pt-BR" sz="3600" dirty="0" smtClean="0"/>
              <a:t>(1005)</a:t>
            </a:r>
            <a:r>
              <a:rPr lang="pt-BR" sz="3600" baseline="-25000" dirty="0"/>
              <a:t>10</a:t>
            </a:r>
            <a:r>
              <a:rPr lang="pt-BR" sz="3600" dirty="0"/>
              <a:t> =(?)</a:t>
            </a:r>
            <a:r>
              <a:rPr lang="pt-BR" sz="3600" baseline="-25000" dirty="0"/>
              <a:t>2</a:t>
            </a:r>
          </a:p>
          <a:p>
            <a:endParaRPr lang="pt-BR" sz="3600" baseline="-25000" dirty="0"/>
          </a:p>
          <a:p>
            <a:r>
              <a:rPr lang="pt-BR" sz="3600" dirty="0" smtClean="0"/>
              <a:t>(401)</a:t>
            </a:r>
            <a:r>
              <a:rPr lang="pt-BR" sz="3600" baseline="-25000" dirty="0"/>
              <a:t>2</a:t>
            </a:r>
            <a:r>
              <a:rPr lang="pt-BR" sz="3600" dirty="0"/>
              <a:t> = (?)</a:t>
            </a:r>
            <a:r>
              <a:rPr lang="pt-BR" sz="3600" baseline="-25000" dirty="0"/>
              <a:t>10</a:t>
            </a:r>
          </a:p>
          <a:p>
            <a:endParaRPr lang="pt-BR" sz="36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76511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pt-BR" sz="3200" b="1" dirty="0"/>
              <a:t>CONVERSÃO DE NÚMEROS NOS SISTEMAS DECIMAL E BINÁRIO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4136"/>
          </a:xfrm>
        </p:spPr>
        <p:txBody>
          <a:bodyPr/>
          <a:lstStyle/>
          <a:p>
            <a:r>
              <a:rPr lang="pt-BR" dirty="0" smtClean="0"/>
              <a:t>Conversão de base de um real: </a:t>
            </a:r>
          </a:p>
          <a:p>
            <a:pPr lvl="1"/>
            <a:r>
              <a:rPr lang="pt-BR" dirty="0"/>
              <a:t>R</a:t>
            </a:r>
            <a:r>
              <a:rPr lang="pt-BR" dirty="0" smtClean="0"/>
              <a:t>eal N</a:t>
            </a:r>
            <a:r>
              <a:rPr lang="pt-BR" baseline="-25000" dirty="0" smtClean="0"/>
              <a:t>α</a:t>
            </a:r>
            <a:r>
              <a:rPr lang="pt-BR" dirty="0" smtClean="0"/>
              <a:t> &lt; 1 da base α para base 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828" y="3149018"/>
            <a:ext cx="8803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Algoritmo:</a:t>
            </a:r>
          </a:p>
          <a:p>
            <a:r>
              <a:rPr lang="pt-BR" sz="3200" b="1" dirty="0" err="1"/>
              <a:t>k</a:t>
            </a:r>
            <a:r>
              <a:rPr lang="pt-BR" sz="3200" dirty="0" smtClean="0"/>
              <a:t> = </a:t>
            </a:r>
            <a:r>
              <a:rPr lang="pt-BR" sz="3200" b="1" dirty="0" smtClean="0"/>
              <a:t>1</a:t>
            </a:r>
            <a:r>
              <a:rPr lang="pt-BR" sz="3200" dirty="0" smtClean="0"/>
              <a:t>, </a:t>
            </a:r>
            <a:r>
              <a:rPr lang="pt-BR" sz="3200" b="1" dirty="0" err="1" smtClean="0"/>
              <a:t>r</a:t>
            </a:r>
            <a:r>
              <a:rPr lang="pt-BR" sz="3200" b="1" baseline="-25000" dirty="0" err="1" smtClean="0"/>
              <a:t>k</a:t>
            </a:r>
            <a:r>
              <a:rPr lang="pt-BR" sz="3200" dirty="0" smtClean="0"/>
              <a:t> = </a:t>
            </a:r>
            <a:r>
              <a:rPr lang="pt-BR" sz="3200" b="1" dirty="0" smtClean="0"/>
              <a:t>N</a:t>
            </a:r>
            <a:r>
              <a:rPr lang="pt-BR" sz="3200" b="1" baseline="-25000" dirty="0" smtClean="0"/>
              <a:t>α</a:t>
            </a:r>
            <a:endParaRPr lang="pt-BR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Faça </a:t>
            </a:r>
            <a:r>
              <a:rPr lang="pt-BR" sz="3200" b="1" dirty="0" err="1" smtClean="0"/>
              <a:t>d</a:t>
            </a:r>
            <a:r>
              <a:rPr lang="pt-BR" sz="3200" b="1" baseline="-25000" dirty="0" err="1" smtClean="0"/>
              <a:t>k</a:t>
            </a:r>
            <a:r>
              <a:rPr lang="pt-BR" sz="3200" dirty="0" smtClean="0"/>
              <a:t> = piso de </a:t>
            </a:r>
            <a:r>
              <a:rPr lang="pt-BR" sz="3200" b="1" dirty="0"/>
              <a:t>β</a:t>
            </a:r>
            <a:r>
              <a:rPr lang="pt-BR" sz="3200" b="1" baseline="-25000" dirty="0"/>
              <a:t>α</a:t>
            </a:r>
            <a:r>
              <a:rPr lang="pt-BR" sz="3200" b="1" dirty="0" err="1" smtClean="0"/>
              <a:t>r</a:t>
            </a:r>
            <a:r>
              <a:rPr lang="pt-BR" sz="3200" b="1" baseline="-25000" dirty="0" err="1" smtClean="0"/>
              <a:t>k</a:t>
            </a:r>
            <a:endParaRPr lang="pt-B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Faça </a:t>
            </a:r>
            <a:r>
              <a:rPr lang="pt-BR" sz="3200" b="1" dirty="0" smtClean="0"/>
              <a:t>r</a:t>
            </a:r>
            <a:r>
              <a:rPr lang="pt-BR" sz="3200" b="1" baseline="-25000" dirty="0" smtClean="0"/>
              <a:t>k+1</a:t>
            </a:r>
            <a:r>
              <a:rPr lang="pt-BR" sz="3200" b="1" dirty="0" smtClean="0"/>
              <a:t> </a:t>
            </a:r>
            <a:r>
              <a:rPr lang="pt-BR" sz="3200" dirty="0" smtClean="0"/>
              <a:t>= </a:t>
            </a:r>
            <a:r>
              <a:rPr lang="pt-BR" sz="3200" b="1" dirty="0" smtClean="0"/>
              <a:t>β</a:t>
            </a:r>
            <a:r>
              <a:rPr lang="pt-BR" sz="3200" b="1" baseline="-25000" dirty="0" smtClean="0"/>
              <a:t>α</a:t>
            </a:r>
            <a:r>
              <a:rPr lang="pt-BR" sz="3200" b="1" dirty="0" err="1" smtClean="0"/>
              <a:t>r</a:t>
            </a:r>
            <a:r>
              <a:rPr lang="pt-BR" sz="3200" b="1" baseline="-25000" dirty="0" err="1" smtClean="0"/>
              <a:t>k</a:t>
            </a:r>
            <a:r>
              <a:rPr lang="pt-BR" sz="3200" b="1" dirty="0" smtClean="0"/>
              <a:t> - </a:t>
            </a:r>
            <a:r>
              <a:rPr lang="pt-BR" sz="3200" b="1" dirty="0" err="1" smtClean="0"/>
              <a:t>d</a:t>
            </a:r>
            <a:r>
              <a:rPr lang="pt-BR" sz="3200" b="1" baseline="-25000" dirty="0" err="1" smtClean="0"/>
              <a:t>k</a:t>
            </a:r>
            <a:endParaRPr lang="pt-BR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Se </a:t>
            </a:r>
            <a:r>
              <a:rPr lang="pt-BR" sz="3200" b="1" dirty="0" smtClean="0"/>
              <a:t>r</a:t>
            </a:r>
            <a:r>
              <a:rPr lang="pt-BR" sz="3200" b="1" baseline="-25000" dirty="0" smtClean="0"/>
              <a:t>k+1 </a:t>
            </a:r>
            <a:r>
              <a:rPr lang="pt-BR" sz="3200" dirty="0" smtClean="0"/>
              <a:t>&gt; </a:t>
            </a:r>
            <a:r>
              <a:rPr lang="pt-BR" sz="3200" b="1" dirty="0" smtClean="0"/>
              <a:t>0</a:t>
            </a:r>
            <a:r>
              <a:rPr lang="pt-BR" sz="3200" dirty="0" smtClean="0"/>
              <a:t>, </a:t>
            </a:r>
            <a:r>
              <a:rPr lang="pt-BR" sz="3200" b="1" dirty="0" err="1" smtClean="0"/>
              <a:t>k</a:t>
            </a:r>
            <a:r>
              <a:rPr lang="pt-BR" sz="3200" b="1" dirty="0" smtClean="0"/>
              <a:t>++ </a:t>
            </a:r>
            <a:r>
              <a:rPr lang="pt-BR" sz="3200" dirty="0" smtClean="0"/>
              <a:t>e volta para </a:t>
            </a:r>
            <a:r>
              <a:rPr lang="pt-BR" sz="3200" b="1" dirty="0" smtClean="0"/>
              <a:t>passo 1</a:t>
            </a:r>
            <a:r>
              <a:rPr lang="pt-BR" sz="3200" dirty="0" smtClean="0"/>
              <a:t>, senão </a:t>
            </a:r>
            <a:r>
              <a:rPr lang="pt-BR" sz="3200" b="1" dirty="0" smtClean="0"/>
              <a:t>pare</a:t>
            </a:r>
            <a:r>
              <a:rPr lang="pt-BR" sz="3200" dirty="0" smtClean="0"/>
              <a:t>.</a:t>
            </a:r>
          </a:p>
          <a:p>
            <a:r>
              <a:rPr lang="pt-BR" sz="3200" dirty="0" smtClean="0"/>
              <a:t>Retorne </a:t>
            </a:r>
            <a:r>
              <a:rPr lang="pt-BR" sz="3200" b="1" dirty="0" smtClean="0"/>
              <a:t>N</a:t>
            </a:r>
            <a:r>
              <a:rPr lang="pt-BR" sz="3200" b="1" baseline="-25000" dirty="0" smtClean="0"/>
              <a:t>β</a:t>
            </a:r>
            <a:r>
              <a:rPr lang="pt-BR" sz="3200" dirty="0" smtClean="0"/>
              <a:t> = (0.</a:t>
            </a:r>
            <a:r>
              <a:rPr lang="pt-BR" sz="3200" b="1" dirty="0" smtClean="0"/>
              <a:t>d</a:t>
            </a:r>
            <a:r>
              <a:rPr lang="pt-BR" sz="3200" b="1" baseline="-25000" dirty="0" smtClean="0"/>
              <a:t>1</a:t>
            </a:r>
            <a:r>
              <a:rPr lang="pt-BR" sz="3200" b="1" dirty="0" smtClean="0"/>
              <a:t>d</a:t>
            </a:r>
            <a:r>
              <a:rPr lang="pt-BR" sz="3200" b="1" baseline="-25000" dirty="0"/>
              <a:t>2</a:t>
            </a:r>
            <a:r>
              <a:rPr lang="pt-BR" sz="3200" b="1" baseline="-25000" dirty="0" smtClean="0"/>
              <a:t> </a:t>
            </a:r>
            <a:r>
              <a:rPr lang="pt-BR" sz="3200" b="1" dirty="0" smtClean="0"/>
              <a:t>... d</a:t>
            </a:r>
            <a:r>
              <a:rPr lang="pt-BR" sz="3200" b="1" baseline="-25000" dirty="0" smtClean="0"/>
              <a:t>j-1</a:t>
            </a:r>
            <a:r>
              <a:rPr lang="pt-BR" sz="3200" b="1" dirty="0" smtClean="0"/>
              <a:t>d</a:t>
            </a:r>
            <a:r>
              <a:rPr lang="pt-BR" sz="3200" b="1" baseline="-25000" dirty="0" smtClean="0"/>
              <a:t>j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0975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Aritmética de Ponto Flutuante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REPRESENTAÇÃO DO PONTO FLUTUANTE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 algn="ctr">
              <a:buNone/>
            </a:pPr>
            <a:r>
              <a:rPr lang="pt-BR" dirty="0" smtClean="0"/>
              <a:t>± (.</a:t>
            </a:r>
            <a:r>
              <a:rPr lang="pt-BR" dirty="0"/>
              <a:t>d</a:t>
            </a:r>
            <a:r>
              <a:rPr lang="pt-BR" baseline="-25000" dirty="0"/>
              <a:t>1</a:t>
            </a:r>
            <a:r>
              <a:rPr lang="pt-BR" dirty="0"/>
              <a:t>d</a:t>
            </a:r>
            <a:r>
              <a:rPr lang="pt-BR" baseline="-25000" dirty="0"/>
              <a:t>2 </a:t>
            </a:r>
            <a:r>
              <a:rPr lang="pt-BR" dirty="0"/>
              <a:t>... </a:t>
            </a:r>
            <a:r>
              <a:rPr lang="pt-BR" dirty="0" smtClean="0"/>
              <a:t>d</a:t>
            </a:r>
            <a:r>
              <a:rPr lang="pt-BR" baseline="-25000" dirty="0" smtClean="0"/>
              <a:t>t-1</a:t>
            </a:r>
            <a:r>
              <a:rPr lang="pt-BR" dirty="0" smtClean="0"/>
              <a:t>d</a:t>
            </a:r>
            <a:r>
              <a:rPr lang="pt-BR" baseline="-25000" dirty="0" smtClean="0"/>
              <a:t>t</a:t>
            </a:r>
            <a:r>
              <a:rPr lang="pt-BR" dirty="0" smtClean="0"/>
              <a:t>)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 smtClean="0"/>
              <a:t>e</a:t>
            </a:r>
          </a:p>
          <a:p>
            <a:endParaRPr lang="pt-BR" baseline="30000" dirty="0" smtClean="0"/>
          </a:p>
          <a:p>
            <a:r>
              <a:rPr lang="pt-BR" b="1" dirty="0" smtClean="0"/>
              <a:t>β</a:t>
            </a:r>
            <a:r>
              <a:rPr lang="pt-BR" dirty="0" smtClean="0"/>
              <a:t> – base em que a máquina opera</a:t>
            </a:r>
          </a:p>
          <a:p>
            <a:r>
              <a:rPr lang="pt-BR" b="1" dirty="0" err="1" smtClean="0"/>
              <a:t>t</a:t>
            </a:r>
            <a:r>
              <a:rPr lang="pt-BR" dirty="0" smtClean="0"/>
              <a:t> – número de dígitos da mantissa</a:t>
            </a:r>
          </a:p>
          <a:p>
            <a:r>
              <a:rPr lang="pt-BR" b="1" dirty="0" smtClean="0"/>
              <a:t>e</a:t>
            </a:r>
            <a:r>
              <a:rPr lang="pt-BR" dirty="0" smtClean="0"/>
              <a:t> – expoente no intervalo [</a:t>
            </a:r>
            <a:r>
              <a:rPr lang="pt-BR" i="1" dirty="0" err="1" smtClean="0"/>
              <a:t>l</a:t>
            </a:r>
            <a:r>
              <a:rPr lang="pt-BR" dirty="0" err="1" smtClean="0"/>
              <a:t>,</a:t>
            </a:r>
            <a:r>
              <a:rPr lang="pt-BR" i="1" dirty="0" err="1" smtClean="0"/>
              <a:t>u</a:t>
            </a:r>
            <a:r>
              <a:rPr lang="pt-BR" dirty="0" smtClean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326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Aritmética de Ponto Flutuante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REPRESENTAÇÃO DO PONTO FLUTUANTE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 algn="ctr">
              <a:buNone/>
            </a:pPr>
            <a:r>
              <a:rPr lang="pt-BR" dirty="0" smtClean="0"/>
              <a:t>± (.</a:t>
            </a:r>
            <a:r>
              <a:rPr lang="pt-BR" dirty="0"/>
              <a:t>d</a:t>
            </a:r>
            <a:r>
              <a:rPr lang="pt-BR" baseline="-25000" dirty="0"/>
              <a:t>1</a:t>
            </a:r>
            <a:r>
              <a:rPr lang="pt-BR" dirty="0"/>
              <a:t>d</a:t>
            </a:r>
            <a:r>
              <a:rPr lang="pt-BR" baseline="-25000" dirty="0"/>
              <a:t>2 </a:t>
            </a:r>
            <a:r>
              <a:rPr lang="pt-BR" dirty="0"/>
              <a:t>... </a:t>
            </a:r>
            <a:r>
              <a:rPr lang="pt-BR" dirty="0" smtClean="0"/>
              <a:t>d</a:t>
            </a:r>
            <a:r>
              <a:rPr lang="pt-BR" baseline="-25000" dirty="0" smtClean="0"/>
              <a:t>t-1</a:t>
            </a:r>
            <a:r>
              <a:rPr lang="pt-BR" dirty="0" smtClean="0"/>
              <a:t>d</a:t>
            </a:r>
            <a:r>
              <a:rPr lang="pt-BR" baseline="-25000" dirty="0" smtClean="0"/>
              <a:t>t</a:t>
            </a:r>
            <a:r>
              <a:rPr lang="pt-BR" dirty="0" smtClean="0"/>
              <a:t>)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 smtClean="0"/>
              <a:t>e</a:t>
            </a:r>
          </a:p>
          <a:p>
            <a:endParaRPr lang="pt-BR" baseline="30000" dirty="0" smtClean="0"/>
          </a:p>
          <a:p>
            <a:pPr marL="0" indent="0">
              <a:buNone/>
            </a:pPr>
            <a:r>
              <a:rPr lang="pt-BR" b="1" dirty="0" smtClean="0"/>
              <a:t>Exemplo:</a:t>
            </a:r>
          </a:p>
          <a:p>
            <a:pPr marL="0" indent="0">
              <a:buNone/>
            </a:pPr>
            <a:r>
              <a:rPr lang="pt-BR" b="1" dirty="0"/>
              <a:t>β</a:t>
            </a:r>
            <a:r>
              <a:rPr lang="pt-BR" b="1" dirty="0" smtClean="0"/>
              <a:t> = 10</a:t>
            </a:r>
            <a:r>
              <a:rPr lang="pt-BR" dirty="0" smtClean="0"/>
              <a:t>,  </a:t>
            </a:r>
            <a:r>
              <a:rPr lang="pt-BR" b="1" dirty="0" err="1" smtClean="0"/>
              <a:t>t</a:t>
            </a:r>
            <a:r>
              <a:rPr lang="pt-BR" b="1" dirty="0" smtClean="0"/>
              <a:t> = 3</a:t>
            </a:r>
            <a:r>
              <a:rPr lang="pt-BR" dirty="0" smtClean="0"/>
              <a:t>, </a:t>
            </a:r>
            <a:r>
              <a:rPr lang="pt-BR" b="1" dirty="0" smtClean="0"/>
              <a:t>e = [-5,5]</a:t>
            </a:r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pt-BR" baseline="-25000" dirty="0"/>
              <a:t>β</a:t>
            </a:r>
            <a:r>
              <a:rPr lang="pt-BR" dirty="0" smtClean="0"/>
              <a:t> = 0.345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-7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Caso de </a:t>
            </a:r>
            <a:r>
              <a:rPr lang="pt-BR" b="1" dirty="0" err="1" smtClean="0"/>
              <a:t>Underflow</a:t>
            </a:r>
            <a:endParaRPr lang="pt-B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16718" y="3244334"/>
            <a:ext cx="31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β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52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Aritmética de Ponto Flutuante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REPRESENTAÇÃO DO PONTO FLUTUANTE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 algn="ctr">
              <a:buNone/>
            </a:pPr>
            <a:r>
              <a:rPr lang="pt-BR" dirty="0" smtClean="0"/>
              <a:t>± (.</a:t>
            </a:r>
            <a:r>
              <a:rPr lang="pt-BR" dirty="0"/>
              <a:t>d</a:t>
            </a:r>
            <a:r>
              <a:rPr lang="pt-BR" baseline="-25000" dirty="0"/>
              <a:t>1</a:t>
            </a:r>
            <a:r>
              <a:rPr lang="pt-BR" dirty="0"/>
              <a:t>d</a:t>
            </a:r>
            <a:r>
              <a:rPr lang="pt-BR" baseline="-25000" dirty="0"/>
              <a:t>2 </a:t>
            </a:r>
            <a:r>
              <a:rPr lang="pt-BR" dirty="0"/>
              <a:t>... </a:t>
            </a:r>
            <a:r>
              <a:rPr lang="pt-BR" dirty="0" smtClean="0"/>
              <a:t>d</a:t>
            </a:r>
            <a:r>
              <a:rPr lang="pt-BR" baseline="-25000" dirty="0" smtClean="0"/>
              <a:t>t-1</a:t>
            </a:r>
            <a:r>
              <a:rPr lang="pt-BR" dirty="0" smtClean="0"/>
              <a:t>d</a:t>
            </a:r>
            <a:r>
              <a:rPr lang="pt-BR" baseline="-25000" dirty="0" smtClean="0"/>
              <a:t>t</a:t>
            </a:r>
            <a:r>
              <a:rPr lang="pt-BR" dirty="0" smtClean="0"/>
              <a:t>) </a:t>
            </a:r>
            <a:r>
              <a:rPr lang="pt-BR" dirty="0" err="1" smtClean="0"/>
              <a:t>x</a:t>
            </a:r>
            <a:r>
              <a:rPr lang="pt-BR" dirty="0" smtClean="0"/>
              <a:t> β</a:t>
            </a:r>
            <a:r>
              <a:rPr lang="pt-BR" baseline="30000" dirty="0" smtClean="0"/>
              <a:t>e</a:t>
            </a:r>
          </a:p>
          <a:p>
            <a:endParaRPr lang="pt-BR" baseline="30000" dirty="0" smtClean="0"/>
          </a:p>
          <a:p>
            <a:pPr marL="0" indent="0">
              <a:buNone/>
            </a:pPr>
            <a:r>
              <a:rPr lang="pt-BR" b="1" dirty="0" smtClean="0"/>
              <a:t>Exemplo:</a:t>
            </a:r>
          </a:p>
          <a:p>
            <a:pPr marL="0" indent="0">
              <a:buNone/>
            </a:pPr>
            <a:r>
              <a:rPr lang="pt-BR" b="1" dirty="0"/>
              <a:t>β</a:t>
            </a:r>
            <a:r>
              <a:rPr lang="pt-BR" b="1" dirty="0" smtClean="0"/>
              <a:t> = 10</a:t>
            </a:r>
            <a:r>
              <a:rPr lang="pt-BR" dirty="0" smtClean="0"/>
              <a:t>,  </a:t>
            </a:r>
            <a:r>
              <a:rPr lang="pt-BR" b="1" dirty="0" err="1" smtClean="0"/>
              <a:t>t</a:t>
            </a:r>
            <a:r>
              <a:rPr lang="pt-BR" b="1" dirty="0" smtClean="0"/>
              <a:t> = 3</a:t>
            </a:r>
            <a:r>
              <a:rPr lang="pt-BR" dirty="0" smtClean="0"/>
              <a:t>, </a:t>
            </a:r>
            <a:r>
              <a:rPr lang="pt-BR" b="1" dirty="0" smtClean="0"/>
              <a:t>e = [-5,5]</a:t>
            </a:r>
          </a:p>
          <a:p>
            <a:pPr marL="0" indent="0">
              <a:buNone/>
            </a:pPr>
            <a:r>
              <a:rPr lang="pt-BR" dirty="0" smtClean="0"/>
              <a:t>N</a:t>
            </a:r>
            <a:r>
              <a:rPr lang="pt-BR" baseline="-25000" dirty="0"/>
              <a:t>β</a:t>
            </a:r>
            <a:r>
              <a:rPr lang="pt-BR" dirty="0" smtClean="0"/>
              <a:t> = 0.875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/>
              <a:t>9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Caso de </a:t>
            </a:r>
            <a:r>
              <a:rPr lang="pt-BR" b="1" dirty="0" smtClean="0"/>
              <a:t>Overflow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6718" y="3244334"/>
            <a:ext cx="31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β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86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Noções Básicas sobre Erros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3600" dirty="0" smtClean="0"/>
              <a:t>Métodos Numéricos</a:t>
            </a:r>
          </a:p>
        </p:txBody>
      </p:sp>
    </p:spTree>
    <p:extLst>
      <p:ext uri="{BB962C8B-B14F-4D97-AF65-F5344CB8AC3E}">
        <p14:creationId xmlns:p14="http://schemas.microsoft.com/office/powerpoint/2010/main" val="135639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pt-BR" sz="3200" b="1" dirty="0"/>
              <a:t>CONVERSÃO DE NÚMEROS NOS SISTEMAS DECIMAL E BINÁRIO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25156"/>
            <a:ext cx="83459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Exercícios:</a:t>
            </a:r>
          </a:p>
          <a:p>
            <a:endParaRPr lang="pt-BR" sz="3600" b="1" dirty="0" smtClean="0"/>
          </a:p>
          <a:p>
            <a:r>
              <a:rPr lang="pt-BR" sz="3600" dirty="0"/>
              <a:t>(0.125)</a:t>
            </a:r>
            <a:r>
              <a:rPr lang="pt-BR" sz="3600" baseline="-25000" dirty="0"/>
              <a:t>10</a:t>
            </a:r>
            <a:r>
              <a:rPr lang="pt-BR" sz="3600" dirty="0"/>
              <a:t> </a:t>
            </a:r>
            <a:r>
              <a:rPr lang="pt-BR" sz="3600" dirty="0" smtClean="0"/>
              <a:t>=</a:t>
            </a:r>
          </a:p>
          <a:p>
            <a:endParaRPr lang="pt-BR" sz="3600" baseline="-25000" dirty="0"/>
          </a:p>
          <a:p>
            <a:r>
              <a:rPr lang="pt-BR" sz="3600" dirty="0"/>
              <a:t>(0.109375)</a:t>
            </a:r>
            <a:r>
              <a:rPr lang="pt-BR" sz="3600" baseline="-25000" dirty="0" smtClean="0"/>
              <a:t>10 </a:t>
            </a:r>
            <a:r>
              <a:rPr lang="pt-BR" sz="3600" dirty="0" smtClean="0"/>
              <a:t>=</a:t>
            </a:r>
            <a:endParaRPr lang="pt-BR" sz="3600" baseline="-25000" dirty="0"/>
          </a:p>
          <a:p>
            <a:endParaRPr lang="pt-BR" sz="3600" dirty="0" smtClean="0"/>
          </a:p>
          <a:p>
            <a:r>
              <a:rPr lang="pt-BR" sz="3600" dirty="0" smtClean="0"/>
              <a:t>(0.0101101)</a:t>
            </a:r>
            <a:r>
              <a:rPr lang="pt-BR" sz="3600" baseline="-25000" dirty="0"/>
              <a:t>2</a:t>
            </a:r>
            <a:r>
              <a:rPr lang="pt-BR" sz="3600" dirty="0"/>
              <a:t> </a:t>
            </a:r>
            <a:r>
              <a:rPr lang="pt-BR" sz="3600" dirty="0" smtClean="0"/>
              <a:t>=</a:t>
            </a:r>
          </a:p>
          <a:p>
            <a:endParaRPr lang="pt-BR" sz="3600" baseline="-25000" dirty="0"/>
          </a:p>
          <a:p>
            <a:r>
              <a:rPr lang="pt-BR" sz="3600" dirty="0"/>
              <a:t>(</a:t>
            </a:r>
            <a:r>
              <a:rPr lang="pt-BR" sz="3600" dirty="0" smtClean="0"/>
              <a:t>0.1101</a:t>
            </a:r>
            <a:r>
              <a:rPr lang="pt-BR" sz="3600" dirty="0"/>
              <a:t>)</a:t>
            </a:r>
            <a:r>
              <a:rPr lang="pt-BR" sz="3600" baseline="-25000" dirty="0" smtClean="0"/>
              <a:t>2</a:t>
            </a:r>
            <a:r>
              <a:rPr lang="pt-BR" sz="3600" dirty="0"/>
              <a:t> =</a:t>
            </a:r>
            <a:endParaRPr lang="pt-BR" sz="3600" baseline="-25000" dirty="0"/>
          </a:p>
          <a:p>
            <a:endParaRPr lang="pt-BR" sz="36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65176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01867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ERROS ABSOLUTOS E RELATIVOS</a:t>
            </a:r>
          </a:p>
          <a:p>
            <a:pPr marL="0" indent="0">
              <a:buNone/>
            </a:pPr>
            <a:r>
              <a:rPr lang="pt-BR" b="1" i="1" dirty="0" smtClean="0"/>
              <a:t>Erro absoluto:</a:t>
            </a:r>
            <a:r>
              <a:rPr lang="pt-BR" dirty="0" smtClean="0"/>
              <a:t> diferença entre o valor </a:t>
            </a:r>
            <a:r>
              <a:rPr lang="pt-BR" b="1" dirty="0" smtClean="0"/>
              <a:t>exato</a:t>
            </a:r>
            <a:r>
              <a:rPr lang="pt-BR" dirty="0" smtClean="0"/>
              <a:t> de um número e seu valor </a:t>
            </a:r>
            <a:r>
              <a:rPr lang="pt-BR" b="1" dirty="0" smtClean="0"/>
              <a:t>aproximado</a:t>
            </a:r>
            <a:r>
              <a:rPr lang="pt-BR" dirty="0" smtClean="0"/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781512"/>
              </p:ext>
            </p:extLst>
          </p:nvPr>
        </p:nvGraphicFramePr>
        <p:xfrm>
          <a:off x="2782888" y="3856038"/>
          <a:ext cx="32575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1016000" imgH="228600" progId="Equation.3">
                  <p:embed/>
                </p:oleObj>
              </mc:Choice>
              <mc:Fallback>
                <p:oleObj name="Equation" r:id="rId3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856038"/>
                        <a:ext cx="3257550" cy="733425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386606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Em geral, apenas o valor aproximado é conhecido, tornando-se impossível obter o valor exato do erro absoluto.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616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01867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ERROS ABSOLUTOS E RELATIVOS</a:t>
            </a:r>
          </a:p>
          <a:p>
            <a:pPr marL="0" indent="0">
              <a:buNone/>
            </a:pPr>
            <a:r>
              <a:rPr lang="pt-BR" b="1" i="1" dirty="0" smtClean="0"/>
              <a:t>Erro absoluto:</a:t>
            </a:r>
            <a:r>
              <a:rPr lang="pt-BR" dirty="0" smtClean="0"/>
              <a:t> diferença entre o valor </a:t>
            </a:r>
            <a:r>
              <a:rPr lang="pt-BR" b="1" dirty="0" smtClean="0"/>
              <a:t>exato</a:t>
            </a:r>
            <a:r>
              <a:rPr lang="pt-BR" dirty="0" smtClean="0"/>
              <a:t> de um número e seu valor </a:t>
            </a:r>
            <a:r>
              <a:rPr lang="pt-BR" b="1" dirty="0" smtClean="0"/>
              <a:t>aproximado</a:t>
            </a:r>
            <a:r>
              <a:rPr lang="pt-BR" dirty="0" smtClean="0"/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526236"/>
              </p:ext>
            </p:extLst>
          </p:nvPr>
        </p:nvGraphicFramePr>
        <p:xfrm>
          <a:off x="2782888" y="3856038"/>
          <a:ext cx="32575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1016000" imgH="228600" progId="Equation.3">
                  <p:embed/>
                </p:oleObj>
              </mc:Choice>
              <mc:Fallback>
                <p:oleObj name="Equation" r:id="rId3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856038"/>
                        <a:ext cx="3257550" cy="733425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04639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/>
              <a:t>Exemplo</a:t>
            </a:r>
            <a:r>
              <a:rPr lang="pt-BR" sz="3200" dirty="0" smtClean="0"/>
              <a:t>:  3.14 &lt; π &lt; 3.15, logo temos </a:t>
            </a:r>
          </a:p>
          <a:p>
            <a:pPr algn="just"/>
            <a:r>
              <a:rPr lang="pt-BR" sz="3200" dirty="0"/>
              <a:t>	</a:t>
            </a:r>
            <a:r>
              <a:rPr lang="pt-BR" sz="3200" dirty="0" smtClean="0"/>
              <a:t>					|EA</a:t>
            </a:r>
            <a:r>
              <a:rPr lang="pt-BR" sz="3200" baseline="-25000" dirty="0"/>
              <a:t>π</a:t>
            </a:r>
            <a:r>
              <a:rPr lang="pt-BR" sz="3200" dirty="0" smtClean="0"/>
              <a:t>| = |</a:t>
            </a:r>
            <a:r>
              <a:rPr lang="pt-BR" sz="3200" dirty="0"/>
              <a:t>π</a:t>
            </a:r>
            <a:r>
              <a:rPr lang="pt-BR" sz="3200" dirty="0" smtClean="0"/>
              <a:t> - π</a:t>
            </a:r>
            <a:r>
              <a:rPr lang="pt-BR" sz="3200" baseline="-25000" dirty="0" err="1" smtClean="0"/>
              <a:t>aprox</a:t>
            </a:r>
            <a:r>
              <a:rPr lang="pt-BR" sz="3200" dirty="0" smtClean="0"/>
              <a:t>| &lt; 0.01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7436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01867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ERROS ABSOLUTOS E RELATIVOS</a:t>
            </a:r>
          </a:p>
          <a:p>
            <a:pPr marL="0" indent="0">
              <a:buNone/>
            </a:pPr>
            <a:r>
              <a:rPr lang="pt-BR" b="1" i="1" dirty="0" smtClean="0"/>
              <a:t>Erro relativo:</a:t>
            </a:r>
            <a:r>
              <a:rPr lang="pt-BR" dirty="0" smtClean="0"/>
              <a:t> definido como o erro absoluto dividido pelo valor aproximado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156162"/>
              </p:ext>
            </p:extLst>
          </p:nvPr>
        </p:nvGraphicFramePr>
        <p:xfrm>
          <a:off x="2741613" y="3489325"/>
          <a:ext cx="33401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1041400" imgH="457200" progId="Equation.3">
                  <p:embed/>
                </p:oleObj>
              </mc:Choice>
              <mc:Fallback>
                <p:oleObj name="Equation" r:id="rId3" imgW="10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3489325"/>
                        <a:ext cx="3340100" cy="1466850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38660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O erro relativo é amplamente empregado dado que este trata erros de ordem de grandeza distintos.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35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01867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ERROS ABSOLUTOS E RELATIVOS</a:t>
            </a:r>
          </a:p>
          <a:p>
            <a:pPr marL="0" indent="0">
              <a:buNone/>
            </a:pPr>
            <a:r>
              <a:rPr lang="pt-BR" b="1" i="1" dirty="0" smtClean="0"/>
              <a:t>Erro relativo:</a:t>
            </a:r>
            <a:r>
              <a:rPr lang="pt-BR" dirty="0" smtClean="0"/>
              <a:t> definido como o erro absoluto dividido pelo valor aproximado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81965"/>
              </p:ext>
            </p:extLst>
          </p:nvPr>
        </p:nvGraphicFramePr>
        <p:xfrm>
          <a:off x="2741613" y="3489325"/>
          <a:ext cx="33401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1041400" imgH="457200" progId="Equation.3">
                  <p:embed/>
                </p:oleObj>
              </mc:Choice>
              <mc:Fallback>
                <p:oleObj name="Equation" r:id="rId3" imgW="10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3489325"/>
                        <a:ext cx="3340100" cy="1466850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148959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Exemplo</a:t>
            </a:r>
            <a:r>
              <a:rPr lang="pt-BR" sz="2800" dirty="0"/>
              <a:t>:  3.14 &lt; π &lt; 3.15, logo temos </a:t>
            </a:r>
            <a:endParaRPr lang="pt-BR" sz="2800" dirty="0" smtClean="0"/>
          </a:p>
          <a:p>
            <a:pPr algn="just"/>
            <a:r>
              <a:rPr lang="pt-BR" sz="2800" dirty="0" smtClean="0"/>
              <a:t>	|EA</a:t>
            </a:r>
            <a:r>
              <a:rPr lang="pt-BR" sz="2800" baseline="-25000" dirty="0" smtClean="0"/>
              <a:t>π</a:t>
            </a:r>
            <a:r>
              <a:rPr lang="pt-BR" sz="2800" dirty="0" smtClean="0"/>
              <a:t>| = |π - π</a:t>
            </a:r>
            <a:r>
              <a:rPr lang="pt-BR" sz="2800" baseline="-25000" dirty="0" err="1" smtClean="0"/>
              <a:t>aprox</a:t>
            </a:r>
            <a:r>
              <a:rPr lang="pt-BR" sz="2800" dirty="0" smtClean="0"/>
              <a:t>| &lt; 0.01		ER</a:t>
            </a:r>
            <a:r>
              <a:rPr lang="pt-BR" sz="2800" baseline="-25000" dirty="0" smtClean="0"/>
              <a:t>π</a:t>
            </a:r>
            <a:r>
              <a:rPr lang="pt-BR" sz="2800" dirty="0" smtClean="0"/>
              <a:t> = EA</a:t>
            </a:r>
            <a:r>
              <a:rPr lang="pt-BR" sz="2800" baseline="-25000" dirty="0" smtClean="0"/>
              <a:t>π</a:t>
            </a:r>
            <a:r>
              <a:rPr lang="pt-BR" sz="2800" dirty="0" smtClean="0"/>
              <a:t> / π</a:t>
            </a:r>
            <a:r>
              <a:rPr lang="pt-BR" sz="2800" baseline="-25000" dirty="0" err="1" smtClean="0"/>
              <a:t>aprox</a:t>
            </a:r>
            <a:endParaRPr lang="pt-BR" sz="2800" baseline="-25000" dirty="0" smtClean="0"/>
          </a:p>
          <a:p>
            <a:pPr algn="just"/>
            <a:r>
              <a:rPr lang="pt-BR" sz="2800" dirty="0" smtClean="0"/>
              <a:t>		|ER</a:t>
            </a:r>
            <a:r>
              <a:rPr lang="pt-BR" sz="2800" baseline="-25000" dirty="0" smtClean="0"/>
              <a:t>π</a:t>
            </a:r>
            <a:r>
              <a:rPr lang="pt-BR" sz="2800" dirty="0" smtClean="0"/>
              <a:t>| =</a:t>
            </a:r>
            <a:r>
              <a:rPr lang="pt-BR" sz="2800" dirty="0"/>
              <a:t>|</a:t>
            </a:r>
            <a:r>
              <a:rPr lang="pt-BR" sz="2800" dirty="0" smtClean="0"/>
              <a:t>EA</a:t>
            </a:r>
            <a:r>
              <a:rPr lang="pt-BR" sz="2800" baseline="-25000" dirty="0" smtClean="0"/>
              <a:t>π</a:t>
            </a:r>
            <a:r>
              <a:rPr lang="pt-BR" sz="2800" dirty="0" smtClean="0"/>
              <a:t>| </a:t>
            </a:r>
            <a:r>
              <a:rPr lang="pt-BR" sz="2800" dirty="0"/>
              <a:t>/ </a:t>
            </a:r>
            <a:r>
              <a:rPr lang="pt-BR" sz="2800" dirty="0" smtClean="0"/>
              <a:t>|π</a:t>
            </a:r>
            <a:r>
              <a:rPr lang="pt-BR" sz="2800" baseline="-25000" dirty="0" err="1" smtClean="0"/>
              <a:t>aprox</a:t>
            </a:r>
            <a:r>
              <a:rPr lang="pt-BR" sz="2800" dirty="0" smtClean="0"/>
              <a:t>| &lt; 0.01 / 3.14 ≈ 0.0032</a:t>
            </a:r>
            <a:endParaRPr lang="pt-BR" sz="28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855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8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ERROS DE ARREDONDAMENTO E TRUNCAMENTO</a:t>
            </a:r>
          </a:p>
          <a:p>
            <a:pPr marL="0" lvl="1" indent="0">
              <a:buNone/>
            </a:pPr>
            <a:r>
              <a:rPr lang="pt-BR" b="1" i="1" dirty="0" smtClean="0"/>
              <a:t>Truncamento:</a:t>
            </a:r>
            <a:r>
              <a:rPr lang="pt-BR" dirty="0" smtClean="0"/>
              <a:t> </a:t>
            </a:r>
            <a:r>
              <a:rPr lang="pt-BR" dirty="0"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Descarte dos dígitos finais de uma representação exata por limitações de representação em </a:t>
            </a:r>
            <a:r>
              <a:rPr lang="pt-BR" dirty="0" smtClean="0"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ponto </a:t>
            </a:r>
            <a:r>
              <a:rPr lang="pt-BR" dirty="0" smtClean="0"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flutuante.</a:t>
            </a:r>
            <a:endParaRPr lang="pt-BR" dirty="0"/>
          </a:p>
          <a:p>
            <a:pPr marL="0" indent="0">
              <a:buNone/>
            </a:pPr>
            <a:endParaRPr lang="pt-BR" b="1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027730"/>
              </p:ext>
            </p:extLst>
          </p:nvPr>
        </p:nvGraphicFramePr>
        <p:xfrm>
          <a:off x="2229062" y="4048498"/>
          <a:ext cx="3302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3" imgW="1181100" imgH="393700" progId="Equation.3">
                  <p:embed/>
                </p:oleObj>
              </mc:Choice>
              <mc:Fallback>
                <p:oleObj name="Equation" r:id="rId3" imgW="118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062" y="4048498"/>
                        <a:ext cx="3302000" cy="939800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93681" y="4069514"/>
            <a:ext cx="180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sym typeface="Symbol" charset="0"/>
              </a:rPr>
              <a:t>|</a:t>
            </a:r>
            <a:r>
              <a:rPr lang="pt-BR" sz="2000" b="1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sym typeface="Symbol" charset="0"/>
              </a:rPr>
              <a:t>g</a:t>
            </a:r>
            <a:r>
              <a:rPr lang="pt-BR" sz="2000" b="1" i="1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sym typeface="Symbol" charset="0"/>
              </a:rPr>
              <a:t>x</a:t>
            </a:r>
            <a:r>
              <a:rPr lang="pt-BR" sz="2000" b="1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sym typeface="Symbol" charset="0"/>
              </a:rPr>
              <a:t>| &lt; 1</a:t>
            </a:r>
            <a:endParaRPr lang="pt-BR" sz="2000" b="1" i="1" dirty="0" smtClean="0">
              <a:effectLst>
                <a:outerShdw blurRad="38100" dist="38100" dir="2700000" algn="tl">
                  <a:srgbClr val="DDDDDD"/>
                </a:outerShdw>
              </a:effectLst>
              <a:latin typeface="Georgia" charset="0"/>
              <a:sym typeface="Symbol" charset="0"/>
            </a:endParaRPr>
          </a:p>
          <a:p>
            <a:r>
              <a:rPr lang="pt-BR" sz="2000" b="1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sym typeface="Symbol" charset="0"/>
              </a:rPr>
              <a:t>0.1 ≤</a:t>
            </a:r>
            <a:r>
              <a:rPr lang="pt-BR" sz="2000" b="1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sym typeface="Symbol" charset="0"/>
              </a:rPr>
              <a:t>|</a:t>
            </a:r>
            <a:r>
              <a:rPr lang="pt-BR" sz="20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sym typeface="Symbol" charset="0"/>
              </a:rPr>
              <a:t>f</a:t>
            </a:r>
            <a:r>
              <a:rPr lang="pt-BR" sz="2000" b="1" i="1" baseline="-250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sym typeface="Symbol" charset="0"/>
              </a:rPr>
              <a:t>x</a:t>
            </a:r>
            <a:r>
              <a:rPr lang="pt-BR" sz="20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sym typeface="Symbol" charset="0"/>
              </a:rPr>
              <a:t>|</a:t>
            </a:r>
            <a:r>
              <a:rPr lang="pt-BR" sz="2000" b="1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sym typeface="Symbol" charset="0"/>
              </a:rPr>
              <a:t>&lt;</a:t>
            </a:r>
            <a:r>
              <a:rPr lang="pt-BR" sz="20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Georgia" charset="0"/>
                <a:sym typeface="Symbol" charset="0"/>
              </a:rPr>
              <a:t>1</a:t>
            </a:r>
            <a:endParaRPr lang="pt-BR" sz="20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385664"/>
              </p:ext>
            </p:extLst>
          </p:nvPr>
        </p:nvGraphicFramePr>
        <p:xfrm>
          <a:off x="2706688" y="5661025"/>
          <a:ext cx="23447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5" imgW="838200" imgH="254000" progId="Equation.3">
                  <p:embed/>
                </p:oleObj>
              </mc:Choice>
              <mc:Fallback>
                <p:oleObj name="Equation" r:id="rId5" imgW="838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5661025"/>
                        <a:ext cx="2344737" cy="606425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56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ERROS DE ARREDONDAMENTO E TRUNCAMENTO</a:t>
            </a:r>
          </a:p>
          <a:p>
            <a:pPr marL="0" lvl="1" indent="0">
              <a:buNone/>
            </a:pPr>
            <a:r>
              <a:rPr lang="pt-BR" b="1" i="1" dirty="0" smtClean="0"/>
              <a:t>Erro de Truncamento</a:t>
            </a:r>
            <a:endParaRPr lang="pt-BR" b="1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68896"/>
              </p:ext>
            </p:extLst>
          </p:nvPr>
        </p:nvGraphicFramePr>
        <p:xfrm>
          <a:off x="1449388" y="3658723"/>
          <a:ext cx="57689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3" imgW="2120900" imgH="266700" progId="Equation.3">
                  <p:embed/>
                </p:oleObj>
              </mc:Choice>
              <mc:Fallback>
                <p:oleObj name="Equation" r:id="rId3" imgW="21209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658723"/>
                        <a:ext cx="5768975" cy="620712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77269"/>
              </p:ext>
            </p:extLst>
          </p:nvPr>
        </p:nvGraphicFramePr>
        <p:xfrm>
          <a:off x="1449388" y="5050740"/>
          <a:ext cx="5807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5" imgW="2679700" imgH="482600" progId="Equation.3">
                  <p:embed/>
                </p:oleObj>
              </mc:Choice>
              <mc:Fallback>
                <p:oleObj name="Equation" r:id="rId5" imgW="2679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5050740"/>
                        <a:ext cx="5807075" cy="1025525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ERROS DE ARREDONDAMENTO E TRUNCAMENTO</a:t>
            </a:r>
          </a:p>
          <a:p>
            <a:pPr marL="0" lvl="1" indent="0">
              <a:buNone/>
            </a:pPr>
            <a:r>
              <a:rPr lang="pt-BR" b="1" i="1" dirty="0" smtClean="0"/>
              <a:t>Arredondamento:</a:t>
            </a:r>
            <a:r>
              <a:rPr lang="pt-BR" dirty="0" smtClean="0"/>
              <a:t> </a:t>
            </a:r>
            <a:r>
              <a:rPr lang="pt-BR" dirty="0" smtClean="0"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apresentação de uma aproximação do número</a:t>
            </a:r>
            <a:endParaRPr lang="pt-BR" b="1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707039"/>
              </p:ext>
            </p:extLst>
          </p:nvPr>
        </p:nvGraphicFramePr>
        <p:xfrm>
          <a:off x="2100779" y="4173781"/>
          <a:ext cx="51308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2362200" imgH="723900" progId="Equation.3">
                  <p:embed/>
                </p:oleObj>
              </mc:Choice>
              <mc:Fallback>
                <p:oleObj name="Equation" r:id="rId3" imgW="2362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779" y="4173781"/>
                        <a:ext cx="5130800" cy="1493838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9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ERROS DE ARREDONDAMENTO E TRUNCAMENTO</a:t>
            </a:r>
          </a:p>
          <a:p>
            <a:pPr marL="0" lvl="1" indent="0">
              <a:buNone/>
            </a:pPr>
            <a:r>
              <a:rPr lang="pt-BR" b="1" i="1" dirty="0" smtClean="0"/>
              <a:t>Erro de Arredondamento: </a:t>
            </a:r>
            <a:r>
              <a:rPr lang="pt-BR" i="1" dirty="0" smtClean="0"/>
              <a:t>se</a:t>
            </a:r>
            <a:endParaRPr lang="pt-BR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07238"/>
              </p:ext>
            </p:extLst>
          </p:nvPr>
        </p:nvGraphicFramePr>
        <p:xfrm>
          <a:off x="1781175" y="5513388"/>
          <a:ext cx="5664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3" imgW="2882900" imgH="469900" progId="Equation.3">
                  <p:embed/>
                </p:oleObj>
              </mc:Choice>
              <mc:Fallback>
                <p:oleObj name="Equation" r:id="rId3" imgW="288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5513388"/>
                        <a:ext cx="5664200" cy="904875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999647"/>
              </p:ext>
            </p:extLst>
          </p:nvPr>
        </p:nvGraphicFramePr>
        <p:xfrm>
          <a:off x="1392238" y="3983038"/>
          <a:ext cx="569436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5" imgW="2286000" imgH="393700" progId="Equation.3">
                  <p:embed/>
                </p:oleObj>
              </mc:Choice>
              <mc:Fallback>
                <p:oleObj name="Equation" r:id="rId5" imgW="228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3983038"/>
                        <a:ext cx="5694362" cy="855662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113616"/>
              </p:ext>
            </p:extLst>
          </p:nvPr>
        </p:nvGraphicFramePr>
        <p:xfrm>
          <a:off x="4868319" y="2439927"/>
          <a:ext cx="14351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7" imgW="558720" imgH="406080" progId="Equation.3">
                  <p:embed/>
                </p:oleObj>
              </mc:Choice>
              <mc:Fallback>
                <p:oleObj name="Equation" r:id="rId7" imgW="558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319" y="2439927"/>
                        <a:ext cx="1435100" cy="992188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ERROS DE ARREDONDAMENTO E TRUNCAMENTO</a:t>
            </a:r>
          </a:p>
          <a:p>
            <a:pPr marL="0" lvl="1" indent="0">
              <a:buNone/>
            </a:pPr>
            <a:r>
              <a:rPr lang="pt-BR" b="1" i="1" dirty="0" smtClean="0"/>
              <a:t>Erro de Arredondamento: </a:t>
            </a:r>
            <a:r>
              <a:rPr lang="pt-BR" i="1" dirty="0" smtClean="0"/>
              <a:t>se</a:t>
            </a:r>
            <a:endParaRPr lang="pt-BR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68674"/>
              </p:ext>
            </p:extLst>
          </p:nvPr>
        </p:nvGraphicFramePr>
        <p:xfrm>
          <a:off x="584200" y="5658975"/>
          <a:ext cx="81026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3" imgW="4724280" imgH="507960" progId="Equation.3">
                  <p:embed/>
                </p:oleObj>
              </mc:Choice>
              <mc:Fallback>
                <p:oleObj name="Equation" r:id="rId3" imgW="47242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658975"/>
                        <a:ext cx="8102600" cy="998537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15380"/>
              </p:ext>
            </p:extLst>
          </p:nvPr>
        </p:nvGraphicFramePr>
        <p:xfrm>
          <a:off x="781958" y="4612228"/>
          <a:ext cx="76866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5" imgW="3466800" imgH="406080" progId="Equation.3">
                  <p:embed/>
                </p:oleObj>
              </mc:Choice>
              <mc:Fallback>
                <p:oleObj name="Equation" r:id="rId5" imgW="3466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58" y="4612228"/>
                        <a:ext cx="7686675" cy="852487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68473"/>
              </p:ext>
            </p:extLst>
          </p:nvPr>
        </p:nvGraphicFramePr>
        <p:xfrm>
          <a:off x="4891429" y="2452313"/>
          <a:ext cx="140493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7" imgW="558720" imgH="406080" progId="Equation.3">
                  <p:embed/>
                </p:oleObj>
              </mc:Choice>
              <mc:Fallback>
                <p:oleObj name="Equation" r:id="rId7" imgW="558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429" y="2452313"/>
                        <a:ext cx="1404938" cy="969962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529099"/>
              </p:ext>
            </p:extLst>
          </p:nvPr>
        </p:nvGraphicFramePr>
        <p:xfrm>
          <a:off x="1012825" y="3775075"/>
          <a:ext cx="71723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9" imgW="3302000" imgH="304800" progId="Equation.3">
                  <p:embed/>
                </p:oleObj>
              </mc:Choice>
              <mc:Fallback>
                <p:oleObj name="Equation" r:id="rId9" imgW="33020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775075"/>
                        <a:ext cx="7172325" cy="628650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7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87" y="1600200"/>
            <a:ext cx="9014413" cy="1211677"/>
          </a:xfrm>
        </p:spPr>
        <p:txBody>
          <a:bodyPr/>
          <a:lstStyle/>
          <a:p>
            <a:r>
              <a:rPr lang="pt-BR" dirty="0" smtClean="0"/>
              <a:t>Resolução de problemas com Métodos Numéricos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45989" y="2397223"/>
            <a:ext cx="1542088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Problema Real</a:t>
            </a:r>
            <a:endParaRPr lang="pt-BR" sz="1400" dirty="0"/>
          </a:p>
        </p:txBody>
      </p:sp>
      <p:sp>
        <p:nvSpPr>
          <p:cNvPr id="5" name="Rectangle 4"/>
          <p:cNvSpPr/>
          <p:nvPr/>
        </p:nvSpPr>
        <p:spPr>
          <a:xfrm>
            <a:off x="3667319" y="2397223"/>
            <a:ext cx="1516171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Levantamento de Dados</a:t>
            </a:r>
            <a:endParaRPr 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1940703" y="4094713"/>
            <a:ext cx="1516171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Construção do Modelo Matemático</a:t>
            </a:r>
            <a:endParaRPr lang="pt-BR" sz="1400" dirty="0"/>
          </a:p>
        </p:txBody>
      </p:sp>
      <p:sp>
        <p:nvSpPr>
          <p:cNvPr id="7" name="Rectangle 6"/>
          <p:cNvSpPr/>
          <p:nvPr/>
        </p:nvSpPr>
        <p:spPr>
          <a:xfrm>
            <a:off x="3894097" y="4094713"/>
            <a:ext cx="1516171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Escolha do Método Numérico Adequado</a:t>
            </a:r>
            <a:endParaRPr lang="pt-BR" sz="1400" dirty="0"/>
          </a:p>
        </p:txBody>
      </p:sp>
      <p:sp>
        <p:nvSpPr>
          <p:cNvPr id="8" name="Rectangle 7"/>
          <p:cNvSpPr/>
          <p:nvPr/>
        </p:nvSpPr>
        <p:spPr>
          <a:xfrm>
            <a:off x="5847491" y="4094713"/>
            <a:ext cx="1516171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Implementação Computacional de Método</a:t>
            </a:r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5847491" y="5632068"/>
            <a:ext cx="1516171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Análise dos Resultados Obtidos</a:t>
            </a:r>
            <a:endParaRPr lang="pt-BR" sz="1400" dirty="0"/>
          </a:p>
        </p:txBody>
      </p:sp>
      <p:sp>
        <p:nvSpPr>
          <p:cNvPr id="10" name="Rectangle 9"/>
          <p:cNvSpPr/>
          <p:nvPr/>
        </p:nvSpPr>
        <p:spPr>
          <a:xfrm>
            <a:off x="2698789" y="5468545"/>
            <a:ext cx="2286943" cy="1130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 Necessário: Reformular o Modelo Matemático e/ou  Escolher Novo Método Numérico</a:t>
            </a:r>
            <a:endParaRPr lang="pt-BR" sz="12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488077" y="2798920"/>
            <a:ext cx="1179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1717033" y="3200616"/>
            <a:ext cx="0" cy="456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4425405" y="3200616"/>
            <a:ext cx="0" cy="43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17033" y="3638090"/>
            <a:ext cx="2708372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0"/>
          </p:cNvCxnSpPr>
          <p:nvPr/>
        </p:nvCxnSpPr>
        <p:spPr>
          <a:xfrm>
            <a:off x="2698789" y="3638090"/>
            <a:ext cx="0" cy="456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7" idx="1"/>
          </p:cNvCxnSpPr>
          <p:nvPr/>
        </p:nvCxnSpPr>
        <p:spPr>
          <a:xfrm>
            <a:off x="3456874" y="4496410"/>
            <a:ext cx="4372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8" idx="1"/>
          </p:cNvCxnSpPr>
          <p:nvPr/>
        </p:nvCxnSpPr>
        <p:spPr>
          <a:xfrm>
            <a:off x="5410268" y="4496410"/>
            <a:ext cx="4372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6605577" y="4898106"/>
            <a:ext cx="0" cy="733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1"/>
            <a:endCxn id="10" idx="3"/>
          </p:cNvCxnSpPr>
          <p:nvPr/>
        </p:nvCxnSpPr>
        <p:spPr>
          <a:xfrm flipH="1">
            <a:off x="4985732" y="6033765"/>
            <a:ext cx="8617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1"/>
          </p:cNvCxnSpPr>
          <p:nvPr/>
        </p:nvCxnSpPr>
        <p:spPr>
          <a:xfrm flipH="1">
            <a:off x="548229" y="6033765"/>
            <a:ext cx="2150560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48229" y="2798920"/>
            <a:ext cx="0" cy="323484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" idx="1"/>
          </p:cNvCxnSpPr>
          <p:nvPr/>
        </p:nvCxnSpPr>
        <p:spPr>
          <a:xfrm>
            <a:off x="548229" y="2798920"/>
            <a:ext cx="397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32424" y="2657988"/>
            <a:ext cx="2019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(Ruggiero &amp; Lopes, 1996)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1737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7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ERROS DE ARREDONDAMENTO E TRUNCAMENTO</a:t>
            </a:r>
          </a:p>
          <a:p>
            <a:pPr marL="0" lvl="1" indent="0">
              <a:buNone/>
            </a:pPr>
            <a:r>
              <a:rPr lang="pt-BR" b="1" i="1" dirty="0" smtClean="0"/>
              <a:t>Erro de Arredondamento vs. Truncamento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45093"/>
              </p:ext>
            </p:extLst>
          </p:nvPr>
        </p:nvGraphicFramePr>
        <p:xfrm>
          <a:off x="1935235" y="4027620"/>
          <a:ext cx="2314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3" imgW="901440" imgH="253800" progId="Equation.3">
                  <p:embed/>
                </p:oleObj>
              </mc:Choice>
              <mc:Fallback>
                <p:oleObj name="Equation" r:id="rId3" imgW="901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235" y="4027620"/>
                        <a:ext cx="2314575" cy="561975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68217"/>
              </p:ext>
            </p:extLst>
          </p:nvPr>
        </p:nvGraphicFramePr>
        <p:xfrm>
          <a:off x="5347606" y="4027620"/>
          <a:ext cx="21224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5" imgW="965160" imgH="253800" progId="Equation.3">
                  <p:embed/>
                </p:oleObj>
              </mc:Choice>
              <mc:Fallback>
                <p:oleObj name="Equation" r:id="rId5" imgW="965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606" y="4027620"/>
                        <a:ext cx="2122488" cy="522288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059777"/>
              </p:ext>
            </p:extLst>
          </p:nvPr>
        </p:nvGraphicFramePr>
        <p:xfrm>
          <a:off x="5188850" y="5378027"/>
          <a:ext cx="26193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7" imgW="1206360" imgH="406080" progId="Equation.3">
                  <p:embed/>
                </p:oleObj>
              </mc:Choice>
              <mc:Fallback>
                <p:oleObj name="Equation" r:id="rId7" imgW="1206360" imgH="406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8850" y="5378027"/>
                        <a:ext cx="2619375" cy="774700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948024"/>
              </p:ext>
            </p:extLst>
          </p:nvPr>
        </p:nvGraphicFramePr>
        <p:xfrm>
          <a:off x="1824938" y="5346277"/>
          <a:ext cx="26495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9" imgW="1155600" imgH="406080" progId="Equation.3">
                  <p:embed/>
                </p:oleObj>
              </mc:Choice>
              <mc:Fallback>
                <p:oleObj name="Equation" r:id="rId9" imgW="1155600" imgH="406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938" y="5346277"/>
                        <a:ext cx="2649537" cy="839788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4302" y="3437586"/>
            <a:ext cx="192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u="sng" dirty="0" smtClean="0"/>
              <a:t>Truncamento</a:t>
            </a:r>
            <a:endParaRPr lang="pt-BR" sz="2400" i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696702" y="4782375"/>
            <a:ext cx="23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u="sng" dirty="0" smtClean="0"/>
              <a:t>Arredondamento</a:t>
            </a:r>
            <a:endParaRPr lang="pt-BR" sz="2400" i="1" u="sng" dirty="0"/>
          </a:p>
        </p:txBody>
      </p:sp>
    </p:spTree>
    <p:extLst>
      <p:ext uri="{BB962C8B-B14F-4D97-AF65-F5344CB8AC3E}">
        <p14:creationId xmlns:p14="http://schemas.microsoft.com/office/powerpoint/2010/main" val="139487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ANÁLISE DE ERROS NAS OPERAÇÕES DE ARITMÉTICAS DE PONTO FLUTUANTE</a:t>
            </a:r>
            <a:endParaRPr lang="pt-BR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721654"/>
            <a:ext cx="8229600" cy="340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pt-BR" dirty="0" smtClean="0"/>
              <a:t>Como dá-se a propagação de erros?</a:t>
            </a:r>
          </a:p>
          <a:p>
            <a:pPr>
              <a:buFontTx/>
              <a:buNone/>
              <a:defRPr/>
            </a:pPr>
            <a:endParaRPr lang="pt-BR" dirty="0" smtClean="0"/>
          </a:p>
          <a:p>
            <a:pPr>
              <a:buFontTx/>
              <a:buNone/>
              <a:defRPr/>
            </a:pPr>
            <a:endParaRPr lang="pt-BR" dirty="0" smtClean="0"/>
          </a:p>
          <a:p>
            <a:pPr>
              <a:buFontTx/>
              <a:buNone/>
              <a:defRPr/>
            </a:pPr>
            <a:r>
              <a:rPr lang="pt-BR" dirty="0" smtClean="0"/>
              <a:t>O erro total é composto pelo erro dos fatores e pelo erro no resultado da operação.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422606"/>
              </p:ext>
            </p:extLst>
          </p:nvPr>
        </p:nvGraphicFramePr>
        <p:xfrm>
          <a:off x="2669272" y="3625961"/>
          <a:ext cx="3394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1358310" imgH="215806" progId="Equation.3">
                  <p:embed/>
                </p:oleObj>
              </mc:Choice>
              <mc:Fallback>
                <p:oleObj name="Equation" r:id="rId3" imgW="135831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272" y="3625961"/>
                        <a:ext cx="33940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88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de 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Erros </a:t>
            </a:r>
            <a:r>
              <a:rPr lang="pt-BR" dirty="0" smtClean="0"/>
              <a:t>absolutos</a:t>
            </a:r>
          </a:p>
          <a:p>
            <a:pPr marL="0" indent="0">
              <a:buNone/>
            </a:pPr>
            <a:r>
              <a:rPr lang="pt-BR" i="1" dirty="0"/>
              <a:t>s</a:t>
            </a:r>
            <a:r>
              <a:rPr lang="pt-BR" i="1" dirty="0" smtClean="0"/>
              <a:t>oma e subtra</a:t>
            </a:r>
            <a:r>
              <a:rPr lang="pt-BR" i="1" dirty="0" smtClean="0"/>
              <a:t>ção</a:t>
            </a:r>
            <a:endParaRPr lang="pt-BR" i="1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928330"/>
              </p:ext>
            </p:extLst>
          </p:nvPr>
        </p:nvGraphicFramePr>
        <p:xfrm>
          <a:off x="841375" y="3214709"/>
          <a:ext cx="75311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3111500" imgH="292100" progId="Equation.DSMT4">
                  <p:embed/>
                </p:oleObj>
              </mc:Choice>
              <mc:Fallback>
                <p:oleObj name="Equation" r:id="rId3" imgW="3111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214709"/>
                        <a:ext cx="7531100" cy="750888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597301"/>
              </p:ext>
            </p:extLst>
          </p:nvPr>
        </p:nvGraphicFramePr>
        <p:xfrm>
          <a:off x="611188" y="4307898"/>
          <a:ext cx="806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3276600" imgH="266700" progId="Equation.3">
                  <p:embed/>
                </p:oleObj>
              </mc:Choice>
              <mc:Fallback>
                <p:oleObj name="Equation" r:id="rId5" imgW="32766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07898"/>
                        <a:ext cx="8064500" cy="685800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63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de 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Erros </a:t>
            </a:r>
            <a:r>
              <a:rPr lang="pt-BR" dirty="0" smtClean="0"/>
              <a:t>absolutos</a:t>
            </a:r>
          </a:p>
          <a:p>
            <a:pPr marL="0" indent="0">
              <a:buNone/>
            </a:pPr>
            <a:r>
              <a:rPr lang="pt-BR" i="1" dirty="0" smtClean="0"/>
              <a:t>produto</a:t>
            </a:r>
            <a:endParaRPr lang="pt-BR" i="1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415047"/>
              </p:ext>
            </p:extLst>
          </p:nvPr>
        </p:nvGraphicFramePr>
        <p:xfrm>
          <a:off x="690562" y="3257950"/>
          <a:ext cx="7996237" cy="72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3670300" imgH="292100" progId="Equation.DSMT4">
                  <p:embed/>
                </p:oleObj>
              </mc:Choice>
              <mc:Fallback>
                <p:oleObj name="Equation" r:id="rId3" imgW="3670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" y="3257950"/>
                        <a:ext cx="7996237" cy="725752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03625"/>
              </p:ext>
            </p:extLst>
          </p:nvPr>
        </p:nvGraphicFramePr>
        <p:xfrm>
          <a:off x="816706" y="4695946"/>
          <a:ext cx="7743696" cy="75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2844800" imgH="292100" progId="Equation.DSMT4">
                  <p:embed/>
                </p:oleObj>
              </mc:Choice>
              <mc:Fallback>
                <p:oleObj name="Equation" r:id="rId5" imgW="2844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06" y="4695946"/>
                        <a:ext cx="7743696" cy="757954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28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de 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marL="0" indent="0">
              <a:buNone/>
            </a:pPr>
            <a:r>
              <a:rPr lang="pt-BR" dirty="0" smtClean="0"/>
              <a:t>Supondo uma m</a:t>
            </a:r>
            <a:r>
              <a:rPr lang="pt-BR" dirty="0" smtClean="0"/>
              <a:t>áquina de precisão </a:t>
            </a:r>
            <a:r>
              <a:rPr lang="pt-BR" dirty="0" err="1" smtClean="0"/>
              <a:t>t</a:t>
            </a:r>
            <a:r>
              <a:rPr lang="pt-BR" dirty="0" smtClean="0"/>
              <a:t> = 2 e os valores exatos </a:t>
            </a:r>
            <a:r>
              <a:rPr lang="pt-BR" dirty="0" err="1" smtClean="0"/>
              <a:t>x</a:t>
            </a:r>
            <a:r>
              <a:rPr lang="pt-BR" dirty="0" smtClean="0"/>
              <a:t> = 0.937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4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= 0.9272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2</a:t>
            </a:r>
            <a:r>
              <a:rPr lang="pt-BR" dirty="0" smtClean="0"/>
              <a:t>, obtenha </a:t>
            </a:r>
            <a:r>
              <a:rPr lang="pt-BR" dirty="0" err="1" smtClean="0"/>
              <a:t>x</a:t>
            </a:r>
            <a:r>
              <a:rPr lang="pt-BR" dirty="0" smtClean="0"/>
              <a:t> - </a:t>
            </a:r>
            <a:r>
              <a:rPr lang="pt-BR" dirty="0" err="1" smtClean="0"/>
              <a:t>y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0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de 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Erro de representa</a:t>
            </a:r>
            <a:r>
              <a:rPr lang="pt-BR" dirty="0" smtClean="0"/>
              <a:t>ção não propagado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x</a:t>
            </a:r>
            <a:r>
              <a:rPr lang="pt-BR" dirty="0" smtClean="0"/>
              <a:t> = 0.937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4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err="1" smtClean="0"/>
              <a:t>y</a:t>
            </a:r>
            <a:r>
              <a:rPr lang="pt-BR" dirty="0" smtClean="0"/>
              <a:t> = 0.9272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2</a:t>
            </a:r>
            <a:r>
              <a:rPr lang="pt-BR" dirty="0" smtClean="0"/>
              <a:t> = 0.001272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smtClean="0"/>
              <a:t>10</a:t>
            </a:r>
            <a:r>
              <a:rPr lang="pt-BR" baseline="30000" dirty="0" smtClean="0"/>
              <a:t>4</a:t>
            </a:r>
          </a:p>
          <a:p>
            <a:pPr marL="0" indent="0">
              <a:buNone/>
            </a:pPr>
            <a:r>
              <a:rPr lang="pt-BR" dirty="0" err="1" smtClean="0"/>
              <a:t>x</a:t>
            </a:r>
            <a:r>
              <a:rPr lang="pt-BR" dirty="0" smtClean="0"/>
              <a:t> + </a:t>
            </a:r>
            <a:r>
              <a:rPr lang="pt-BR" dirty="0" err="1" smtClean="0"/>
              <a:t>y</a:t>
            </a:r>
            <a:r>
              <a:rPr lang="pt-BR" dirty="0" smtClean="0"/>
              <a:t> = (0.937 - 0.009272) </a:t>
            </a:r>
            <a:r>
              <a:rPr lang="pt-BR" dirty="0" err="1"/>
              <a:t>x</a:t>
            </a:r>
            <a:r>
              <a:rPr lang="pt-BR" dirty="0"/>
              <a:t> 10</a:t>
            </a:r>
            <a:r>
              <a:rPr lang="pt-BR" baseline="30000" dirty="0"/>
              <a:t>4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/>
              <a:t>x</a:t>
            </a:r>
            <a:r>
              <a:rPr lang="pt-BR" dirty="0"/>
              <a:t> + </a:t>
            </a:r>
            <a:r>
              <a:rPr lang="pt-BR" dirty="0" err="1"/>
              <a:t>y</a:t>
            </a:r>
            <a:r>
              <a:rPr lang="pt-BR" dirty="0"/>
              <a:t> = </a:t>
            </a:r>
            <a:r>
              <a:rPr lang="pt-BR" dirty="0" smtClean="0"/>
              <a:t>0.927728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4 </a:t>
            </a:r>
            <a:r>
              <a:rPr lang="pt-BR" dirty="0" smtClean="0"/>
              <a:t>≈ 0.92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4</a:t>
            </a:r>
            <a:endParaRPr lang="pt-BR" baseline="300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62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de 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Erro de representa</a:t>
            </a:r>
            <a:r>
              <a:rPr lang="pt-BR" dirty="0" smtClean="0"/>
              <a:t>ção propagado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x</a:t>
            </a:r>
            <a:r>
              <a:rPr lang="pt-BR" dirty="0" smtClean="0"/>
              <a:t> = 0.937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4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err="1" smtClean="0"/>
              <a:t>y</a:t>
            </a:r>
            <a:r>
              <a:rPr lang="pt-BR" dirty="0" smtClean="0"/>
              <a:t> = 0.9272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2</a:t>
            </a:r>
            <a:r>
              <a:rPr lang="pt-BR" dirty="0" smtClean="0"/>
              <a:t> = 0.009272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smtClean="0"/>
              <a:t>10</a:t>
            </a:r>
            <a:r>
              <a:rPr lang="pt-BR" baseline="30000" dirty="0" smtClean="0"/>
              <a:t>4</a:t>
            </a:r>
          </a:p>
          <a:p>
            <a:pPr marL="0" indent="0">
              <a:buNone/>
            </a:pPr>
            <a:r>
              <a:rPr lang="pt-BR" dirty="0" err="1" smtClean="0"/>
              <a:t>x</a:t>
            </a:r>
            <a:r>
              <a:rPr lang="pt-BR" dirty="0" smtClean="0"/>
              <a:t> + </a:t>
            </a:r>
            <a:r>
              <a:rPr lang="pt-BR" dirty="0" err="1" smtClean="0"/>
              <a:t>y</a:t>
            </a:r>
            <a:r>
              <a:rPr lang="pt-BR" dirty="0" smtClean="0"/>
              <a:t> = (0.93 - 0.00) </a:t>
            </a:r>
            <a:r>
              <a:rPr lang="pt-BR" dirty="0" err="1"/>
              <a:t>x</a:t>
            </a:r>
            <a:r>
              <a:rPr lang="pt-BR" dirty="0"/>
              <a:t> 10</a:t>
            </a:r>
            <a:r>
              <a:rPr lang="pt-BR" baseline="30000" dirty="0"/>
              <a:t>4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/>
              <a:t>x</a:t>
            </a:r>
            <a:r>
              <a:rPr lang="pt-BR" dirty="0"/>
              <a:t> + </a:t>
            </a:r>
            <a:r>
              <a:rPr lang="pt-BR" dirty="0" err="1"/>
              <a:t>y</a:t>
            </a:r>
            <a:r>
              <a:rPr lang="pt-BR" dirty="0"/>
              <a:t> = </a:t>
            </a:r>
            <a:r>
              <a:rPr lang="pt-BR" dirty="0" smtClean="0"/>
              <a:t>0.93 </a:t>
            </a:r>
            <a:r>
              <a:rPr lang="pt-BR" dirty="0" err="1" smtClean="0"/>
              <a:t>x</a:t>
            </a:r>
            <a:r>
              <a:rPr lang="pt-BR" dirty="0" smtClean="0"/>
              <a:t> 10</a:t>
            </a:r>
            <a:r>
              <a:rPr lang="pt-BR" baseline="30000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30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RUGGIERO, Márcia A. Gomes e LOPES, Vera Lúcia da Rocha. Cálculo Numérico: Aspectos Teóricos e Computacionais, 2ª ed., São Paulo: Makron Books, 1996.</a:t>
            </a:r>
          </a:p>
        </p:txBody>
      </p:sp>
    </p:spTree>
    <p:extLst>
      <p:ext uri="{BB962C8B-B14F-4D97-AF65-F5344CB8AC3E}">
        <p14:creationId xmlns:p14="http://schemas.microsoft.com/office/powerpoint/2010/main" val="78600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Modelos Matemáticos</a:t>
            </a:r>
          </a:p>
          <a:p>
            <a:pPr lvl="1"/>
            <a:r>
              <a:rPr lang="pt-BR" dirty="0" smtClean="0"/>
              <a:t>Equações</a:t>
            </a:r>
          </a:p>
          <a:p>
            <a:pPr lvl="1"/>
            <a:r>
              <a:rPr lang="pt-BR" dirty="0" smtClean="0"/>
              <a:t>Integrais</a:t>
            </a:r>
          </a:p>
          <a:p>
            <a:pPr lvl="1"/>
            <a:r>
              <a:rPr lang="pt-BR" dirty="0" smtClean="0"/>
              <a:t>Interpolação e Ajuste de Curvas</a:t>
            </a:r>
          </a:p>
          <a:p>
            <a:pPr lvl="1"/>
            <a:r>
              <a:rPr lang="pt-BR" dirty="0" smtClean="0"/>
              <a:t>Sistemas Lineares e Não-Lineares</a:t>
            </a:r>
          </a:p>
          <a:p>
            <a:pPr lvl="1"/>
            <a:r>
              <a:rPr lang="pt-BR" dirty="0" smtClean="0"/>
              <a:t>Equações Diferenciais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89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resultados obtidos dependem</a:t>
            </a:r>
          </a:p>
          <a:p>
            <a:pPr lvl="1"/>
            <a:r>
              <a:rPr lang="pt-BR" dirty="0" smtClean="0"/>
              <a:t>Precisão dos dados de entrada</a:t>
            </a:r>
          </a:p>
          <a:p>
            <a:pPr lvl="1"/>
            <a:r>
              <a:rPr lang="pt-BR" dirty="0" smtClean="0"/>
              <a:t>Representação dos dados no computador</a:t>
            </a:r>
          </a:p>
          <a:p>
            <a:pPr lvl="1"/>
            <a:r>
              <a:rPr lang="pt-BR" dirty="0" smtClean="0"/>
              <a:t>Operações efetuadas</a:t>
            </a:r>
          </a:p>
          <a:p>
            <a:r>
              <a:rPr lang="pt-BR" dirty="0" smtClean="0">
                <a:sym typeface="Wingdings"/>
              </a:rPr>
              <a:t> </a:t>
            </a:r>
            <a:r>
              <a:rPr lang="pt-BR" dirty="0" smtClean="0"/>
              <a:t>Não há como escapar dos erros utilizando Métodos Numéricos</a:t>
            </a:r>
            <a:endParaRPr lang="pt-BR" dirty="0" smtClean="0">
              <a:sym typeface="Wingdings"/>
            </a:endParaRPr>
          </a:p>
          <a:p>
            <a:r>
              <a:rPr lang="pt-BR" dirty="0" smtClean="0">
                <a:sym typeface="Wingdings"/>
              </a:rPr>
              <a:t> </a:t>
            </a:r>
            <a:r>
              <a:rPr lang="pt-BR" dirty="0" smtClean="0"/>
              <a:t>Mas podemos aprender a lidar com eles, mantendo-os sob controle! 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0669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Existência dos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é raro obtermos resultados com métodos numéricos distantes do resultado esperado (exato). </a:t>
            </a:r>
          </a:p>
          <a:p>
            <a:r>
              <a:rPr lang="pt-BR" dirty="0" smtClean="0"/>
              <a:t>Resultados </a:t>
            </a:r>
            <a:r>
              <a:rPr lang="pt-BR" dirty="0"/>
              <a:t>numéricos dependem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da precisão dos dados de entrada;</a:t>
            </a:r>
          </a:p>
          <a:p>
            <a:pPr lvl="1"/>
            <a:r>
              <a:rPr lang="pt-BR" dirty="0" smtClean="0"/>
              <a:t>da representação dos dados; e</a:t>
            </a:r>
          </a:p>
          <a:p>
            <a:pPr lvl="1"/>
            <a:r>
              <a:rPr lang="pt-BR" dirty="0" smtClean="0"/>
              <a:t>das operações numéricas efetuadas.</a:t>
            </a:r>
          </a:p>
          <a:p>
            <a:r>
              <a:rPr lang="pt-BR" dirty="0" smtClean="0"/>
              <a:t>Esta diferença denomina-se </a:t>
            </a:r>
            <a:r>
              <a:rPr lang="pt-BR" b="1" dirty="0" smtClean="0">
                <a:solidFill>
                  <a:srgbClr val="FF0000"/>
                </a:solidFill>
              </a:rPr>
              <a:t>erro</a:t>
            </a:r>
            <a:r>
              <a:rPr lang="pt-BR" dirty="0" smtClean="0"/>
              <a:t>!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Existência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0938"/>
          </a:xfrm>
        </p:spPr>
        <p:txBody>
          <a:bodyPr/>
          <a:lstStyle/>
          <a:p>
            <a:r>
              <a:rPr lang="pt-BR" dirty="0" smtClean="0"/>
              <a:t>Métodos Numéricos produzem resultados com erros.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878110" y="3626655"/>
            <a:ext cx="1516171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Modelo Matemático</a:t>
            </a:r>
            <a:endParaRPr lang="pt-BR" sz="1400" dirty="0"/>
          </a:p>
        </p:txBody>
      </p:sp>
      <p:sp>
        <p:nvSpPr>
          <p:cNvPr id="5" name="Rectangle 4"/>
          <p:cNvSpPr/>
          <p:nvPr/>
        </p:nvSpPr>
        <p:spPr>
          <a:xfrm>
            <a:off x="6581590" y="3622093"/>
            <a:ext cx="1516171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Método Numérico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5394281" y="4023790"/>
            <a:ext cx="1187309" cy="4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81590" y="5058381"/>
            <a:ext cx="1516171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Erro de operações</a:t>
            </a:r>
            <a:endParaRPr lang="pt-BR" sz="1400" dirty="0"/>
          </a:p>
        </p:txBody>
      </p:sp>
      <p:sp>
        <p:nvSpPr>
          <p:cNvPr id="10" name="Rectangle 9"/>
          <p:cNvSpPr/>
          <p:nvPr/>
        </p:nvSpPr>
        <p:spPr>
          <a:xfrm>
            <a:off x="3878110" y="5058381"/>
            <a:ext cx="1516171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Erro de representação</a:t>
            </a:r>
            <a:endParaRPr lang="pt-BR" sz="1400" dirty="0"/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5394281" y="5460078"/>
            <a:ext cx="1187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42630" y="3622093"/>
            <a:ext cx="1516171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Dados de Entrada</a:t>
            </a:r>
            <a:endParaRPr lang="pt-BR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2630" y="5065801"/>
            <a:ext cx="1516171" cy="803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Erro de medida</a:t>
            </a:r>
            <a:endParaRPr lang="pt-BR" sz="1400" dirty="0"/>
          </a:p>
        </p:txBody>
      </p:sp>
      <p:cxnSp>
        <p:nvCxnSpPr>
          <p:cNvPr id="19" name="Straight Arrow Connector 18"/>
          <p:cNvCxnSpPr>
            <a:stCxn id="15" idx="3"/>
            <a:endCxn id="4" idx="1"/>
          </p:cNvCxnSpPr>
          <p:nvPr/>
        </p:nvCxnSpPr>
        <p:spPr>
          <a:xfrm>
            <a:off x="2758801" y="4023790"/>
            <a:ext cx="1119309" cy="4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0" idx="1"/>
          </p:cNvCxnSpPr>
          <p:nvPr/>
        </p:nvCxnSpPr>
        <p:spPr>
          <a:xfrm flipV="1">
            <a:off x="2758801" y="5460078"/>
            <a:ext cx="1119309" cy="7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3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Existência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81249"/>
          </a:xfrm>
        </p:spPr>
        <p:txBody>
          <a:bodyPr>
            <a:normAutofit/>
          </a:bodyPr>
          <a:lstStyle/>
          <a:p>
            <a:r>
              <a:rPr lang="pt-BR" b="1" dirty="0" smtClean="0"/>
              <a:t>Erro Inerente à Representação</a:t>
            </a:r>
          </a:p>
          <a:p>
            <a:pPr lvl="1"/>
            <a:r>
              <a:rPr lang="pt-BR" dirty="0" smtClean="0"/>
              <a:t>Erro decorrente da própria representação do contínuo em discreto!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243304"/>
            <a:ext cx="1475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/>
              <a:t>π =</a:t>
            </a:r>
            <a:endParaRPr lang="pt-BR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78" y="3390990"/>
            <a:ext cx="5588000" cy="127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0235" y="5156183"/>
            <a:ext cx="5558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atin typeface="+mj-lt"/>
                <a:cs typeface="Courier"/>
              </a:rPr>
              <a:t>π</a:t>
            </a:r>
            <a:r>
              <a:rPr lang="pt-BR" sz="8000" dirty="0" smtClean="0">
                <a:latin typeface="+mj-lt"/>
                <a:ea typeface="ＭＳ ゴシック"/>
                <a:cs typeface="Courier"/>
              </a:rPr>
              <a:t>≅</a:t>
            </a:r>
            <a:r>
              <a:rPr lang="pt-BR" sz="8000" dirty="0" smtClean="0">
                <a:latin typeface="Courier"/>
                <a:cs typeface="Courier"/>
              </a:rPr>
              <a:t>3.14159</a:t>
            </a:r>
            <a:endParaRPr lang="pt-BR" sz="8000" dirty="0">
              <a:latin typeface="Courier"/>
              <a:cs typeface="Courier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8794" y="4660990"/>
            <a:ext cx="1484024" cy="759637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097461"/>
            <a:ext cx="158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Representação</a:t>
            </a:r>
            <a:br>
              <a:rPr lang="pt-BR" dirty="0" smtClean="0"/>
            </a:br>
            <a:r>
              <a:rPr lang="pt-BR" dirty="0" smtClean="0"/>
              <a:t>finita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13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de Números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Exemplo: </a:t>
            </a:r>
          </a:p>
          <a:p>
            <a:pPr marL="0" indent="0">
              <a:buNone/>
            </a:pPr>
            <a:r>
              <a:rPr lang="pt-BR" dirty="0" smtClean="0"/>
              <a:t>Calcule no computador usando a variável do tipo 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dirty="0" smtClean="0"/>
              <a:t>e depois </a:t>
            </a:r>
            <a:r>
              <a:rPr lang="pt-BR" b="1" dirty="0" err="1" smtClean="0"/>
              <a:t>double</a:t>
            </a:r>
            <a:endParaRPr lang="pt-BR" b="1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para x</a:t>
            </a:r>
            <a:r>
              <a:rPr lang="pt-BR" baseline="-25000" dirty="0" smtClean="0"/>
              <a:t>i</a:t>
            </a:r>
            <a:r>
              <a:rPr lang="pt-BR" dirty="0" smtClean="0"/>
              <a:t> = 0.5 e para x</a:t>
            </a:r>
            <a:r>
              <a:rPr lang="pt-BR" baseline="-25000" dirty="0" smtClean="0"/>
              <a:t>i</a:t>
            </a:r>
            <a:r>
              <a:rPr lang="pt-BR" dirty="0" smtClean="0"/>
              <a:t> = 0.11.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16161"/>
              </p:ext>
            </p:extLst>
          </p:nvPr>
        </p:nvGraphicFramePr>
        <p:xfrm>
          <a:off x="3529013" y="3544888"/>
          <a:ext cx="17716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622300" imgH="444500" progId="Equation.3">
                  <p:embed/>
                </p:oleObj>
              </mc:Choice>
              <mc:Fallback>
                <p:oleObj name="Equation" r:id="rId3" imgW="622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3544888"/>
                        <a:ext cx="1771650" cy="1185862"/>
                      </a:xfrm>
                      <a:prstGeom prst="rect">
                        <a:avLst/>
                      </a:prstGeom>
                      <a:solidFill>
                        <a:srgbClr val="FFF2BB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2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1243</Words>
  <Application>Microsoft Macintosh PowerPoint</Application>
  <PresentationFormat>On-screen Show (4:3)</PresentationFormat>
  <Paragraphs>224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Métodos Numéricos</vt:lpstr>
      <vt:lpstr>Noções Básicas sobre Erros</vt:lpstr>
      <vt:lpstr>Introdução</vt:lpstr>
      <vt:lpstr>Introdução</vt:lpstr>
      <vt:lpstr>Introdução</vt:lpstr>
      <vt:lpstr>Existência dos Erros</vt:lpstr>
      <vt:lpstr>Existência de Erros</vt:lpstr>
      <vt:lpstr>Existência de Erros</vt:lpstr>
      <vt:lpstr>Representação de Números</vt:lpstr>
      <vt:lpstr>PowerPoint Presentation</vt:lpstr>
      <vt:lpstr>Representação de Números</vt:lpstr>
      <vt:lpstr>CONVERSÃO DE NÚMEROS NOS SISTEMAS DECIMAL E BINÁRIO </vt:lpstr>
      <vt:lpstr>CONVERSÃO DE NÚMEROS NOS SISTEMAS DECIMAL E BINÁRIO</vt:lpstr>
      <vt:lpstr>CONVERSÃO DE NÚMEROS NOS SISTEMAS DECIMAL E BINÁRIO</vt:lpstr>
      <vt:lpstr>CONVERSÃO DE NÚMEROS NOS SISTEMAS DECIMAL E BINÁRIO</vt:lpstr>
      <vt:lpstr>CONVERSÃO DE NÚMEROS NOS SISTEMAS DECIMAL E BINÁRIO</vt:lpstr>
      <vt:lpstr>Aritmética de Ponto Flutuante</vt:lpstr>
      <vt:lpstr>Aritmética de Ponto Flutuante</vt:lpstr>
      <vt:lpstr>Aritmética de Ponto Flutuante</vt:lpstr>
      <vt:lpstr>CONVERSÃO DE NÚMEROS NOS SISTEMAS DECIMAL E BINÁRIO</vt:lpstr>
      <vt:lpstr>Erros</vt:lpstr>
      <vt:lpstr>Erros</vt:lpstr>
      <vt:lpstr>Erros</vt:lpstr>
      <vt:lpstr>Erros</vt:lpstr>
      <vt:lpstr>Erros</vt:lpstr>
      <vt:lpstr>Erros</vt:lpstr>
      <vt:lpstr>Erros</vt:lpstr>
      <vt:lpstr>Erros</vt:lpstr>
      <vt:lpstr>Erros</vt:lpstr>
      <vt:lpstr>Erros</vt:lpstr>
      <vt:lpstr>Propagação de Erros</vt:lpstr>
      <vt:lpstr>Propagação de Erros</vt:lpstr>
      <vt:lpstr>Propagação de Erros</vt:lpstr>
      <vt:lpstr>Propagação de Erros</vt:lpstr>
      <vt:lpstr>Propagação de Erros</vt:lpstr>
      <vt:lpstr>Propagação de Erros</vt:lpstr>
      <vt:lpstr>Referências</vt:lpstr>
    </vt:vector>
  </TitlesOfParts>
  <Company>UFRJ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</dc:title>
  <dc:creator>Carlos Eduardo Mello</dc:creator>
  <cp:lastModifiedBy>Carlos Eduardo Mello</cp:lastModifiedBy>
  <cp:revision>70</cp:revision>
  <dcterms:created xsi:type="dcterms:W3CDTF">2013-10-30T09:17:45Z</dcterms:created>
  <dcterms:modified xsi:type="dcterms:W3CDTF">2014-04-08T12:40:13Z</dcterms:modified>
</cp:coreProperties>
</file>