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1" r:id="rId2"/>
    <p:sldId id="33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333" r:id="rId28"/>
    <p:sldId id="334" r:id="rId29"/>
    <p:sldId id="335" r:id="rId30"/>
    <p:sldId id="337" r:id="rId31"/>
    <p:sldId id="338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9" r:id="rId82"/>
    <p:sldId id="343" r:id="rId83"/>
    <p:sldId id="344" r:id="rId84"/>
    <p:sldId id="346" r:id="rId85"/>
    <p:sldId id="341" r:id="rId86"/>
    <p:sldId id="340" r:id="rId87"/>
    <p:sldId id="342" r:id="rId88"/>
    <p:sldId id="347" r:id="rId89"/>
    <p:sldId id="353" r:id="rId90"/>
    <p:sldId id="354" r:id="rId91"/>
    <p:sldId id="348" r:id="rId92"/>
    <p:sldId id="352" r:id="rId93"/>
    <p:sldId id="349" r:id="rId94"/>
    <p:sldId id="350" r:id="rId95"/>
    <p:sldId id="351" r:id="rId96"/>
    <p:sldId id="355" r:id="rId97"/>
    <p:sldId id="356" r:id="rId98"/>
    <p:sldId id="357" r:id="rId99"/>
    <p:sldId id="358" r:id="rId100"/>
    <p:sldId id="360" r:id="rId101"/>
    <p:sldId id="361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6" r:id="rId116"/>
    <p:sldId id="377" r:id="rId117"/>
    <p:sldId id="378" r:id="rId118"/>
    <p:sldId id="379" r:id="rId119"/>
    <p:sldId id="380" r:id="rId120"/>
    <p:sldId id="381" r:id="rId121"/>
    <p:sldId id="382" r:id="rId122"/>
    <p:sldId id="383" r:id="rId123"/>
    <p:sldId id="384" r:id="rId124"/>
    <p:sldId id="385" r:id="rId125"/>
    <p:sldId id="386" r:id="rId1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20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slide" Target="slides/slide121.xml"/><Relationship Id="rId123" Type="http://schemas.openxmlformats.org/officeDocument/2006/relationships/slide" Target="slides/slide122.xml"/><Relationship Id="rId124" Type="http://schemas.openxmlformats.org/officeDocument/2006/relationships/slide" Target="slides/slide123.xml"/><Relationship Id="rId125" Type="http://schemas.openxmlformats.org/officeDocument/2006/relationships/slide" Target="slides/slide124.xml"/><Relationship Id="rId126" Type="http://schemas.openxmlformats.org/officeDocument/2006/relationships/slide" Target="slides/slide125.xml"/><Relationship Id="rId127" Type="http://schemas.openxmlformats.org/officeDocument/2006/relationships/printerSettings" Target="printerSettings/printerSettings1.bin"/><Relationship Id="rId128" Type="http://schemas.openxmlformats.org/officeDocument/2006/relationships/presProps" Target="presProps.xml"/><Relationship Id="rId12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00" Type="http://schemas.openxmlformats.org/officeDocument/2006/relationships/slide" Target="slides/slide99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30" Type="http://schemas.openxmlformats.org/officeDocument/2006/relationships/theme" Target="theme/theme1.xml"/><Relationship Id="rId1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92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00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712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www.oderson.com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E4CC7-DF06-6F48-A41C-6E604FF7585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031966"/>
      </p:ext>
    </p:extLst>
  </p:cSld>
  <p:clrMapOvr>
    <a:masterClrMapping/>
  </p:clrMapOvr>
  <p:transition xmlns:p14="http://schemas.microsoft.com/office/powerpoint/2010/main" advClick="0">
    <p:diamond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www.oderson.com</a:t>
            </a: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9BDAF-43AC-5043-95BE-8BB23D1EE4A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402167"/>
      </p:ext>
    </p:extLst>
  </p:cSld>
  <p:clrMapOvr>
    <a:masterClrMapping/>
  </p:clrMapOvr>
  <p:transition xmlns:p14="http://schemas.microsoft.com/office/powerpoint/2010/main" advClick="0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341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144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25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46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89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2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9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388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BE20F-79E8-5342-9EAF-96082B76A634}" type="datetimeFigureOut">
              <a:rPr lang="en-US" smtClean="0"/>
              <a:t>12/05/14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4905B-D1EF-A840-9A52-439CA67C897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408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emf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emf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emf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emf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0.emf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emf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emf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e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emf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emf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emf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Métodos Numéricos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61231"/>
          </a:xfrm>
        </p:spPr>
        <p:txBody>
          <a:bodyPr>
            <a:normAutofit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Prof. Carlos Eduardo Mello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Ciência da Computação</a:t>
            </a:r>
          </a:p>
          <a:p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UFRRJ - </a:t>
            </a:r>
            <a:r>
              <a:rPr lang="pt-BR" i="1" dirty="0" smtClean="0">
                <a:solidFill>
                  <a:schemeClr val="bg1">
                    <a:lumMod val="50000"/>
                  </a:schemeClr>
                </a:solidFill>
              </a:rPr>
              <a:t>Campus</a:t>
            </a:r>
            <a:r>
              <a:rPr lang="pt-BR" dirty="0" smtClean="0">
                <a:solidFill>
                  <a:schemeClr val="bg1">
                    <a:lumMod val="50000"/>
                  </a:schemeClr>
                </a:solidFill>
              </a:rPr>
              <a:t> Nova Iguaçu</a:t>
            </a:r>
          </a:p>
        </p:txBody>
      </p:sp>
    </p:spTree>
    <p:extLst>
      <p:ext uri="{BB962C8B-B14F-4D97-AF65-F5344CB8AC3E}">
        <p14:creationId xmlns:p14="http://schemas.microsoft.com/office/powerpoint/2010/main" val="3147309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541338" y="1806575"/>
            <a:ext cx="8153400" cy="225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OBSERVAÇÃO IMPORTANTE:</a:t>
            </a:r>
          </a:p>
          <a:p>
            <a:pPr marL="342900" indent="-342900" algn="just"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12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lnSpc>
                <a:spcPct val="115000"/>
              </a:lnSpc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	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Sob as hipóteses do TEOREMA </a:t>
            </a:r>
            <a:r>
              <a:rPr lang="pt-BR" sz="2400" b="0">
                <a:cs typeface="+mn-cs"/>
              </a:rPr>
              <a:t>de Cauchy-Bolzano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 se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f’(x) 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existir e preservar sinal em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a,b)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, 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então este intervalo conterá um único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</a:t>
            </a:r>
            <a:r>
              <a:rPr lang="pt-BR" sz="2400" u="sng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zero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.</a:t>
            </a:r>
            <a:endParaRPr lang="pt-BR" sz="2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  <a:sym typeface="Symbo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endParaRPr lang="pt-BR" sz="1200" i="1" u="sng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4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099"/>
            <a:ext cx="8229600" cy="4655192"/>
          </a:xfrm>
        </p:spPr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pt-BR" dirty="0" smtClean="0"/>
              <a:t>Dada </a:t>
            </a:r>
            <a:r>
              <a:rPr lang="pt-BR" dirty="0" err="1" smtClean="0"/>
              <a:t>f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= 0 e partindo-se da forma geral</a:t>
            </a:r>
          </a:p>
          <a:p>
            <a:pPr marL="514350" lvl="1" indent="0">
              <a:buNone/>
            </a:pPr>
            <a:r>
              <a:rPr lang="pt-BR" dirty="0" err="1" smtClean="0"/>
              <a:t>g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= </a:t>
            </a:r>
            <a:r>
              <a:rPr lang="pt-BR" dirty="0" err="1" smtClean="0"/>
              <a:t>x</a:t>
            </a:r>
            <a:r>
              <a:rPr lang="pt-BR" dirty="0" smtClean="0"/>
              <a:t> + A(</a:t>
            </a:r>
            <a:r>
              <a:rPr lang="pt-BR" dirty="0" err="1" smtClean="0"/>
              <a:t>x</a:t>
            </a:r>
            <a:r>
              <a:rPr lang="pt-BR" dirty="0" smtClean="0"/>
              <a:t>)</a:t>
            </a:r>
            <a:r>
              <a:rPr lang="pt-BR" dirty="0" err="1" smtClean="0"/>
              <a:t>f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), A(</a:t>
            </a:r>
            <a:r>
              <a:rPr lang="pt-BR" dirty="0" err="1" smtClean="0"/>
              <a:t>x</a:t>
            </a:r>
            <a:r>
              <a:rPr lang="pt-BR" dirty="0" smtClean="0"/>
              <a:t>) ≠ 0.</a:t>
            </a:r>
          </a:p>
          <a:p>
            <a:pPr marL="114300" indent="0">
              <a:buNone/>
            </a:pPr>
            <a:r>
              <a:rPr lang="pt-BR" dirty="0" smtClean="0"/>
              <a:t>Busca-se obter A(</a:t>
            </a:r>
            <a:r>
              <a:rPr lang="pt-BR" dirty="0" err="1" smtClean="0"/>
              <a:t>x</a:t>
            </a:r>
            <a:r>
              <a:rPr lang="pt-BR" dirty="0" smtClean="0"/>
              <a:t>) tal que </a:t>
            </a:r>
            <a:r>
              <a:rPr lang="pt-BR" dirty="0" err="1" smtClean="0"/>
              <a:t>g</a:t>
            </a:r>
            <a:r>
              <a:rPr lang="pt-BR" dirty="0" smtClean="0"/>
              <a:t>’(</a:t>
            </a:r>
            <a:r>
              <a:rPr lang="pt-BR" dirty="0" err="1" smtClean="0"/>
              <a:t>ξ</a:t>
            </a:r>
            <a:r>
              <a:rPr lang="pt-BR" dirty="0" smtClean="0"/>
              <a:t>) = 0, </a:t>
            </a:r>
            <a:r>
              <a:rPr lang="pt-BR" dirty="0" err="1" smtClean="0"/>
              <a:t>ie</a:t>
            </a:r>
            <a:r>
              <a:rPr lang="pt-BR" dirty="0" smtClean="0"/>
              <a:t>.</a:t>
            </a:r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pt-BR" dirty="0" err="1" smtClean="0"/>
              <a:t>g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= </a:t>
            </a:r>
            <a:r>
              <a:rPr lang="pt-BR" dirty="0" err="1" smtClean="0"/>
              <a:t>x</a:t>
            </a:r>
            <a:r>
              <a:rPr lang="pt-BR" dirty="0" smtClean="0"/>
              <a:t> + A(</a:t>
            </a:r>
            <a:r>
              <a:rPr lang="pt-BR" dirty="0" err="1" smtClean="0"/>
              <a:t>x</a:t>
            </a:r>
            <a:r>
              <a:rPr lang="pt-BR" dirty="0" smtClean="0"/>
              <a:t>)</a:t>
            </a:r>
            <a:r>
              <a:rPr lang="pt-BR" dirty="0" err="1" smtClean="0"/>
              <a:t>f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</a:t>
            </a:r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pt-BR" dirty="0" err="1"/>
              <a:t>g</a:t>
            </a:r>
            <a:r>
              <a:rPr lang="pt-BR" dirty="0"/>
              <a:t>’(</a:t>
            </a:r>
            <a:r>
              <a:rPr lang="pt-BR" dirty="0" err="1"/>
              <a:t>x</a:t>
            </a:r>
            <a:r>
              <a:rPr lang="pt-BR" dirty="0"/>
              <a:t>) = 1 + A’(</a:t>
            </a:r>
            <a:r>
              <a:rPr lang="pt-BR" dirty="0" err="1"/>
              <a:t>x</a:t>
            </a:r>
            <a:r>
              <a:rPr lang="pt-BR" dirty="0"/>
              <a:t>) </a:t>
            </a:r>
            <a:r>
              <a:rPr lang="pt-BR" dirty="0" err="1"/>
              <a:t>f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/>
              <a:t>) + A(</a:t>
            </a:r>
            <a:r>
              <a:rPr lang="pt-BR" dirty="0" err="1"/>
              <a:t>x</a:t>
            </a:r>
            <a:r>
              <a:rPr lang="pt-BR" dirty="0"/>
              <a:t>) </a:t>
            </a:r>
            <a:r>
              <a:rPr lang="pt-BR" dirty="0" err="1"/>
              <a:t>f</a:t>
            </a:r>
            <a:r>
              <a:rPr lang="pt-BR" dirty="0"/>
              <a:t>’(</a:t>
            </a:r>
            <a:r>
              <a:rPr lang="pt-BR" dirty="0" err="1"/>
              <a:t>x</a:t>
            </a:r>
            <a:r>
              <a:rPr lang="pt-BR" dirty="0" smtClean="0"/>
              <a:t>).</a:t>
            </a:r>
          </a:p>
          <a:p>
            <a:pPr marL="114300" indent="0">
              <a:buNone/>
            </a:pPr>
            <a:r>
              <a:rPr lang="pt-BR" dirty="0" smtClean="0"/>
              <a:t>Em </a:t>
            </a:r>
            <a:r>
              <a:rPr lang="pt-BR" dirty="0" err="1" smtClean="0"/>
              <a:t>x</a:t>
            </a:r>
            <a:r>
              <a:rPr lang="pt-BR" dirty="0" smtClean="0"/>
              <a:t> = </a:t>
            </a:r>
            <a:r>
              <a:rPr lang="pt-BR" dirty="0" err="1" smtClean="0"/>
              <a:t>ξ</a:t>
            </a:r>
            <a:r>
              <a:rPr lang="pt-BR" dirty="0" smtClean="0"/>
              <a:t>, temos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pt-BR" dirty="0" err="1"/>
              <a:t>g</a:t>
            </a:r>
            <a:r>
              <a:rPr lang="pt-BR" dirty="0"/>
              <a:t>’</a:t>
            </a:r>
            <a:r>
              <a:rPr lang="pt-BR" dirty="0" smtClean="0"/>
              <a:t>(</a:t>
            </a:r>
            <a:r>
              <a:rPr lang="pt-BR" dirty="0" err="1"/>
              <a:t>ξ</a:t>
            </a:r>
            <a:r>
              <a:rPr lang="pt-BR" dirty="0" smtClean="0"/>
              <a:t>) </a:t>
            </a:r>
            <a:r>
              <a:rPr lang="pt-BR" dirty="0"/>
              <a:t>= 1 + A’</a:t>
            </a:r>
            <a:r>
              <a:rPr lang="pt-BR" dirty="0" smtClean="0"/>
              <a:t>(</a:t>
            </a:r>
            <a:r>
              <a:rPr lang="pt-BR" dirty="0" err="1"/>
              <a:t>ξ</a:t>
            </a:r>
            <a:r>
              <a:rPr lang="pt-BR" dirty="0" smtClean="0"/>
              <a:t>) </a:t>
            </a:r>
            <a:r>
              <a:rPr lang="pt-BR" dirty="0" err="1"/>
              <a:t>f</a:t>
            </a:r>
            <a:r>
              <a:rPr lang="pt-BR" dirty="0" smtClean="0"/>
              <a:t>(</a:t>
            </a:r>
            <a:r>
              <a:rPr lang="pt-BR" dirty="0" err="1"/>
              <a:t>ξ</a:t>
            </a:r>
            <a:r>
              <a:rPr lang="pt-BR" dirty="0" smtClean="0"/>
              <a:t>) </a:t>
            </a:r>
            <a:r>
              <a:rPr lang="pt-BR" dirty="0"/>
              <a:t>+ A</a:t>
            </a:r>
            <a:r>
              <a:rPr lang="pt-BR" dirty="0" smtClean="0"/>
              <a:t>(</a:t>
            </a:r>
            <a:r>
              <a:rPr lang="pt-BR" dirty="0" err="1"/>
              <a:t>ξ</a:t>
            </a:r>
            <a:r>
              <a:rPr lang="pt-BR" dirty="0" smtClean="0"/>
              <a:t>) </a:t>
            </a:r>
            <a:r>
              <a:rPr lang="pt-BR" dirty="0" err="1"/>
              <a:t>f</a:t>
            </a:r>
            <a:r>
              <a:rPr lang="pt-BR" dirty="0"/>
              <a:t>’</a:t>
            </a:r>
            <a:r>
              <a:rPr lang="pt-BR" dirty="0" smtClean="0"/>
              <a:t>(</a:t>
            </a:r>
            <a:r>
              <a:rPr lang="pt-BR" dirty="0" err="1"/>
              <a:t>ξ</a:t>
            </a:r>
            <a:r>
              <a:rPr lang="pt-BR" dirty="0" smtClean="0"/>
              <a:t>).</a:t>
            </a:r>
          </a:p>
          <a:p>
            <a:pPr marL="114300" indent="0">
              <a:buNone/>
            </a:pPr>
            <a:r>
              <a:rPr lang="pt-BR" dirty="0" smtClean="0"/>
              <a:t>Aplicando-se a equa</a:t>
            </a:r>
            <a:r>
              <a:rPr lang="pt-BR" dirty="0" smtClean="0"/>
              <a:t>ção </a:t>
            </a:r>
            <a:r>
              <a:rPr lang="pt-BR" dirty="0" err="1" smtClean="0"/>
              <a:t>g</a:t>
            </a:r>
            <a:r>
              <a:rPr lang="pt-BR" dirty="0"/>
              <a:t>’(</a:t>
            </a:r>
            <a:r>
              <a:rPr lang="pt-BR" dirty="0" err="1"/>
              <a:t>ξ</a:t>
            </a:r>
            <a:r>
              <a:rPr lang="pt-BR" dirty="0"/>
              <a:t>) = </a:t>
            </a:r>
            <a:r>
              <a:rPr lang="pt-BR" dirty="0" smtClean="0"/>
              <a:t>0,</a:t>
            </a:r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pt-BR" dirty="0" err="1"/>
              <a:t>g</a:t>
            </a:r>
            <a:r>
              <a:rPr lang="pt-BR" dirty="0"/>
              <a:t>’(</a:t>
            </a:r>
            <a:r>
              <a:rPr lang="pt-BR" dirty="0" err="1"/>
              <a:t>ξ</a:t>
            </a:r>
            <a:r>
              <a:rPr lang="pt-BR" dirty="0"/>
              <a:t>) = 1 + A’(</a:t>
            </a:r>
            <a:r>
              <a:rPr lang="pt-BR" dirty="0" err="1"/>
              <a:t>ξ</a:t>
            </a:r>
            <a:r>
              <a:rPr lang="pt-BR" dirty="0"/>
              <a:t>) </a:t>
            </a:r>
            <a:r>
              <a:rPr lang="pt-BR" dirty="0" err="1"/>
              <a:t>f</a:t>
            </a:r>
            <a:r>
              <a:rPr lang="pt-BR" dirty="0"/>
              <a:t>(</a:t>
            </a:r>
            <a:r>
              <a:rPr lang="pt-BR" dirty="0" err="1"/>
              <a:t>ξ</a:t>
            </a:r>
            <a:r>
              <a:rPr lang="pt-BR" dirty="0"/>
              <a:t>) + A(</a:t>
            </a:r>
            <a:r>
              <a:rPr lang="pt-BR" dirty="0" err="1"/>
              <a:t>ξ</a:t>
            </a:r>
            <a:r>
              <a:rPr lang="pt-BR" dirty="0"/>
              <a:t>) </a:t>
            </a:r>
            <a:r>
              <a:rPr lang="pt-BR" dirty="0" err="1"/>
              <a:t>f</a:t>
            </a:r>
            <a:r>
              <a:rPr lang="pt-BR" dirty="0"/>
              <a:t>’(</a:t>
            </a:r>
            <a:r>
              <a:rPr lang="pt-BR" dirty="0" err="1"/>
              <a:t>ξ</a:t>
            </a:r>
            <a:r>
              <a:rPr lang="pt-BR" dirty="0" smtClean="0"/>
              <a:t>) = 0 </a:t>
            </a:r>
          </a:p>
          <a:p>
            <a:pPr marL="114300" indent="0">
              <a:buNone/>
            </a:pPr>
            <a:r>
              <a:rPr lang="pt-BR" dirty="0"/>
              <a:t>	</a:t>
            </a:r>
            <a:r>
              <a:rPr lang="pt-BR" dirty="0" err="1"/>
              <a:t>g</a:t>
            </a:r>
            <a:r>
              <a:rPr lang="pt-BR" dirty="0"/>
              <a:t>’(</a:t>
            </a:r>
            <a:r>
              <a:rPr lang="pt-BR" dirty="0" err="1"/>
              <a:t>ξ</a:t>
            </a:r>
            <a:r>
              <a:rPr lang="pt-BR" dirty="0"/>
              <a:t>) = 1 </a:t>
            </a:r>
            <a:r>
              <a:rPr lang="pt-BR" dirty="0" smtClean="0"/>
              <a:t>+ </a:t>
            </a:r>
            <a:r>
              <a:rPr lang="pt-BR" dirty="0"/>
              <a:t>A(</a:t>
            </a:r>
            <a:r>
              <a:rPr lang="pt-BR" dirty="0" err="1"/>
              <a:t>ξ</a:t>
            </a:r>
            <a:r>
              <a:rPr lang="pt-BR" dirty="0"/>
              <a:t>) </a:t>
            </a:r>
            <a:r>
              <a:rPr lang="pt-BR" dirty="0" err="1"/>
              <a:t>f</a:t>
            </a:r>
            <a:r>
              <a:rPr lang="pt-BR" dirty="0"/>
              <a:t>’(</a:t>
            </a:r>
            <a:r>
              <a:rPr lang="pt-BR" dirty="0" err="1"/>
              <a:t>ξ</a:t>
            </a:r>
            <a:r>
              <a:rPr lang="pt-BR" dirty="0" smtClean="0"/>
              <a:t>)</a:t>
            </a:r>
            <a:r>
              <a:rPr lang="pt-BR" dirty="0"/>
              <a:t> </a:t>
            </a:r>
            <a:r>
              <a:rPr lang="pt-BR" dirty="0" smtClean="0"/>
              <a:t>= 0  </a:t>
            </a:r>
            <a:r>
              <a:rPr lang="pt-BR" dirty="0" smtClean="0">
                <a:sym typeface="Wingdings"/>
              </a:rPr>
              <a:t> </a:t>
            </a:r>
            <a:r>
              <a:rPr lang="pt-BR" dirty="0" smtClean="0"/>
              <a:t>A</a:t>
            </a:r>
            <a:r>
              <a:rPr lang="pt-BR" dirty="0"/>
              <a:t>(</a:t>
            </a:r>
            <a:r>
              <a:rPr lang="pt-BR" dirty="0" err="1"/>
              <a:t>ξ</a:t>
            </a:r>
            <a:r>
              <a:rPr lang="pt-BR" dirty="0"/>
              <a:t>) </a:t>
            </a:r>
            <a:r>
              <a:rPr lang="pt-BR" dirty="0" smtClean="0"/>
              <a:t>= -1/</a:t>
            </a:r>
            <a:r>
              <a:rPr lang="pt-BR" dirty="0" err="1"/>
              <a:t>f</a:t>
            </a:r>
            <a:r>
              <a:rPr lang="pt-BR" dirty="0"/>
              <a:t>’(</a:t>
            </a:r>
            <a:r>
              <a:rPr lang="pt-BR" dirty="0" err="1"/>
              <a:t>ξ</a:t>
            </a:r>
            <a:r>
              <a:rPr lang="pt-BR" dirty="0" smtClean="0"/>
              <a:t>).</a:t>
            </a:r>
          </a:p>
          <a:p>
            <a:pPr marL="114300" indent="0">
              <a:buNone/>
            </a:pPr>
            <a:r>
              <a:rPr lang="pt-BR" dirty="0" smtClean="0"/>
              <a:t>Portanto, temos que </a:t>
            </a:r>
            <a:endParaRPr lang="pt-BR" dirty="0"/>
          </a:p>
          <a:p>
            <a:pPr marL="114300" indent="0">
              <a:buNone/>
            </a:pPr>
            <a:endParaRPr lang="pt-BR" dirty="0"/>
          </a:p>
          <a:p>
            <a:pPr marL="514350" lvl="1" indent="0">
              <a:buNone/>
            </a:pPr>
            <a:endParaRPr lang="pt-BR" dirty="0"/>
          </a:p>
          <a:p>
            <a:pPr marL="514350" lvl="1" indent="0">
              <a:buNone/>
            </a:pPr>
            <a:endParaRPr lang="pt-BR" dirty="0" smtClean="0"/>
          </a:p>
          <a:p>
            <a:pPr marL="514350" lvl="1" indent="0">
              <a:buNone/>
            </a:pPr>
            <a:endParaRPr lang="pt-BR" dirty="0"/>
          </a:p>
          <a:p>
            <a:pPr marL="514350" lvl="1" indent="0">
              <a:buNone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834" y="5719251"/>
            <a:ext cx="29845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99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Logo, a partir de x</a:t>
            </a:r>
            <a:r>
              <a:rPr lang="pt-BR" baseline="-25000" dirty="0" smtClean="0"/>
              <a:t>0</a:t>
            </a:r>
            <a:r>
              <a:rPr lang="pt-BR" dirty="0" smtClean="0"/>
              <a:t>, a sequencia de ra</a:t>
            </a:r>
            <a:r>
              <a:rPr lang="pt-BR" dirty="0" smtClean="0"/>
              <a:t>ízes para o Método de Newton-</a:t>
            </a:r>
            <a:r>
              <a:rPr lang="pt-BR" dirty="0" err="1" smtClean="0"/>
              <a:t>Raphson</a:t>
            </a:r>
            <a:r>
              <a:rPr lang="pt-BR" dirty="0" smtClean="0"/>
              <a:t> é pela função de iteração 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00" y="3790626"/>
            <a:ext cx="39243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95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pt-BR" dirty="0" smtClean="0"/>
              <a:t>Geometria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" y="1956000"/>
            <a:ext cx="8969485" cy="484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86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862"/>
            <a:ext cx="8229600" cy="4525963"/>
          </a:xfrm>
        </p:spPr>
        <p:txBody>
          <a:bodyPr/>
          <a:lstStyle/>
          <a:p>
            <a:r>
              <a:rPr lang="pt-BR" dirty="0" smtClean="0"/>
              <a:t>Fundamenta</a:t>
            </a:r>
            <a:r>
              <a:rPr lang="pt-BR" dirty="0" smtClean="0"/>
              <a:t>ção teórica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17" y="2069560"/>
            <a:ext cx="7962883" cy="44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70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Critérios de Parada</a:t>
            </a:r>
          </a:p>
          <a:p>
            <a:r>
              <a:rPr lang="pt-BR" dirty="0" smtClean="0"/>
              <a:t>A </a:t>
            </a:r>
            <a:r>
              <a:rPr lang="pt-BR" dirty="0" smtClean="0"/>
              <a:t>cada itera</a:t>
            </a:r>
            <a:r>
              <a:rPr lang="pt-BR" dirty="0" smtClean="0"/>
              <a:t>ção, observa-se os v</a:t>
            </a:r>
            <a:r>
              <a:rPr lang="pt-BR" dirty="0" smtClean="0"/>
              <a:t>alores aproximados e a toler</a:t>
            </a:r>
            <a:r>
              <a:rPr lang="pt-BR" dirty="0" smtClean="0"/>
              <a:t>ância desejada para</a:t>
            </a:r>
            <a:endParaRPr lang="pt-BR" dirty="0" smtClean="0"/>
          </a:p>
          <a:p>
            <a:pPr lvl="1"/>
            <a:r>
              <a:rPr lang="pt-BR" dirty="0" smtClean="0"/>
              <a:t>|</a:t>
            </a:r>
            <a:r>
              <a:rPr lang="pt-BR" dirty="0" err="1" smtClean="0"/>
              <a:t>f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baseline="-25000" dirty="0" err="1" smtClean="0"/>
              <a:t>k</a:t>
            </a:r>
            <a:r>
              <a:rPr lang="pt-BR" dirty="0" smtClean="0"/>
              <a:t>)|≤ tolerância</a:t>
            </a:r>
          </a:p>
          <a:p>
            <a:pPr lvl="1"/>
            <a:r>
              <a:rPr lang="pt-BR" dirty="0" smtClean="0"/>
              <a:t>|</a:t>
            </a:r>
            <a:r>
              <a:rPr lang="pt-BR" dirty="0" err="1" smtClean="0"/>
              <a:t>x</a:t>
            </a:r>
            <a:r>
              <a:rPr lang="pt-BR" baseline="-25000" dirty="0" err="1" smtClean="0"/>
              <a:t>k</a:t>
            </a:r>
            <a:r>
              <a:rPr lang="pt-BR" dirty="0"/>
              <a:t> </a:t>
            </a:r>
            <a:r>
              <a:rPr lang="pt-BR" dirty="0" smtClean="0"/>
              <a:t>– x</a:t>
            </a:r>
            <a:r>
              <a:rPr lang="pt-BR" baseline="-25000" dirty="0" smtClean="0"/>
              <a:t>k-1</a:t>
            </a:r>
            <a:r>
              <a:rPr lang="pt-BR" dirty="0" smtClean="0"/>
              <a:t>|</a:t>
            </a:r>
            <a:r>
              <a:rPr lang="pt-BR" dirty="0"/>
              <a:t>≤ </a:t>
            </a:r>
            <a:r>
              <a:rPr lang="pt-BR" dirty="0" smtClean="0"/>
              <a:t>tolerância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472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39798" b="-397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19352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6" y="1771517"/>
            <a:ext cx="70358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98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676400"/>
            <a:ext cx="62103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41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943100"/>
            <a:ext cx="7950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5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63700"/>
            <a:ext cx="8293100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59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34179" name="Rectangle 3"/>
          <p:cNvSpPr>
            <a:spLocks noChangeArrowheads="1"/>
          </p:cNvSpPr>
          <p:nvPr/>
        </p:nvSpPr>
        <p:spPr bwMode="auto">
          <a:xfrm>
            <a:off x="541338" y="1666875"/>
            <a:ext cx="815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ANÁLISE GRÁFICA:</a:t>
            </a:r>
            <a:endParaRPr lang="pt-BR" sz="1200" i="1" u="sng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grpSp>
        <p:nvGrpSpPr>
          <p:cNvPr id="149509" name="Group 4"/>
          <p:cNvGrpSpPr>
            <a:grpSpLocks/>
          </p:cNvGrpSpPr>
          <p:nvPr/>
        </p:nvGrpSpPr>
        <p:grpSpPr bwMode="auto">
          <a:xfrm>
            <a:off x="398463" y="2543175"/>
            <a:ext cx="3611562" cy="3490913"/>
            <a:chOff x="251" y="1494"/>
            <a:chExt cx="2275" cy="2199"/>
          </a:xfrm>
        </p:grpSpPr>
        <p:sp>
          <p:nvSpPr>
            <p:cNvPr id="434181" name="Line 5"/>
            <p:cNvSpPr>
              <a:spLocks noChangeShapeType="1"/>
            </p:cNvSpPr>
            <p:nvPr/>
          </p:nvSpPr>
          <p:spPr bwMode="auto">
            <a:xfrm flipH="1">
              <a:off x="861" y="1494"/>
              <a:ext cx="7" cy="19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 rot="-5400000" flipH="1" flipV="1">
              <a:off x="1356" y="1714"/>
              <a:ext cx="0" cy="2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183" name="Freeform 7"/>
            <p:cNvSpPr>
              <a:spLocks/>
            </p:cNvSpPr>
            <p:nvPr/>
          </p:nvSpPr>
          <p:spPr bwMode="auto">
            <a:xfrm>
              <a:off x="319" y="1824"/>
              <a:ext cx="1586" cy="1571"/>
            </a:xfrm>
            <a:custGeom>
              <a:avLst/>
              <a:gdLst>
                <a:gd name="T0" fmla="*/ 0 w 1586"/>
                <a:gd name="T1" fmla="*/ 1571 h 1571"/>
                <a:gd name="T2" fmla="*/ 194 w 1586"/>
                <a:gd name="T3" fmla="*/ 1523 h 1571"/>
                <a:gd name="T4" fmla="*/ 355 w 1586"/>
                <a:gd name="T5" fmla="*/ 1461 h 1571"/>
                <a:gd name="T6" fmla="*/ 558 w 1586"/>
                <a:gd name="T7" fmla="*/ 1359 h 1571"/>
                <a:gd name="T8" fmla="*/ 726 w 1586"/>
                <a:gd name="T9" fmla="*/ 1251 h 1571"/>
                <a:gd name="T10" fmla="*/ 878 w 1586"/>
                <a:gd name="T11" fmla="*/ 1131 h 1571"/>
                <a:gd name="T12" fmla="*/ 1013 w 1586"/>
                <a:gd name="T13" fmla="*/ 1005 h 1571"/>
                <a:gd name="T14" fmla="*/ 1172 w 1586"/>
                <a:gd name="T15" fmla="*/ 816 h 1571"/>
                <a:gd name="T16" fmla="*/ 1292 w 1586"/>
                <a:gd name="T17" fmla="*/ 639 h 1571"/>
                <a:gd name="T18" fmla="*/ 1394 w 1586"/>
                <a:gd name="T19" fmla="*/ 465 h 1571"/>
                <a:gd name="T20" fmla="*/ 1457 w 1586"/>
                <a:gd name="T21" fmla="*/ 333 h 1571"/>
                <a:gd name="T22" fmla="*/ 1529 w 1586"/>
                <a:gd name="T23" fmla="*/ 168 h 1571"/>
                <a:gd name="T24" fmla="*/ 1586 w 1586"/>
                <a:gd name="T25" fmla="*/ 0 h 1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86" h="1571">
                  <a:moveTo>
                    <a:pt x="0" y="1571"/>
                  </a:moveTo>
                  <a:cubicBezTo>
                    <a:pt x="68" y="1556"/>
                    <a:pt x="135" y="1541"/>
                    <a:pt x="194" y="1523"/>
                  </a:cubicBezTo>
                  <a:cubicBezTo>
                    <a:pt x="253" y="1505"/>
                    <a:pt x="295" y="1487"/>
                    <a:pt x="355" y="1461"/>
                  </a:cubicBezTo>
                  <a:cubicBezTo>
                    <a:pt x="417" y="1434"/>
                    <a:pt x="498" y="1393"/>
                    <a:pt x="558" y="1359"/>
                  </a:cubicBezTo>
                  <a:cubicBezTo>
                    <a:pt x="620" y="1325"/>
                    <a:pt x="673" y="1289"/>
                    <a:pt x="726" y="1251"/>
                  </a:cubicBezTo>
                  <a:cubicBezTo>
                    <a:pt x="779" y="1213"/>
                    <a:pt x="830" y="1172"/>
                    <a:pt x="878" y="1131"/>
                  </a:cubicBezTo>
                  <a:cubicBezTo>
                    <a:pt x="926" y="1090"/>
                    <a:pt x="964" y="1058"/>
                    <a:pt x="1013" y="1005"/>
                  </a:cubicBezTo>
                  <a:cubicBezTo>
                    <a:pt x="1062" y="952"/>
                    <a:pt x="1126" y="877"/>
                    <a:pt x="1172" y="816"/>
                  </a:cubicBezTo>
                  <a:cubicBezTo>
                    <a:pt x="1218" y="755"/>
                    <a:pt x="1255" y="697"/>
                    <a:pt x="1292" y="639"/>
                  </a:cubicBezTo>
                  <a:cubicBezTo>
                    <a:pt x="1329" y="581"/>
                    <a:pt x="1366" y="516"/>
                    <a:pt x="1394" y="465"/>
                  </a:cubicBezTo>
                  <a:cubicBezTo>
                    <a:pt x="1422" y="414"/>
                    <a:pt x="1434" y="383"/>
                    <a:pt x="1457" y="333"/>
                  </a:cubicBezTo>
                  <a:cubicBezTo>
                    <a:pt x="1480" y="283"/>
                    <a:pt x="1508" y="223"/>
                    <a:pt x="1529" y="168"/>
                  </a:cubicBezTo>
                  <a:cubicBezTo>
                    <a:pt x="1550" y="113"/>
                    <a:pt x="1574" y="35"/>
                    <a:pt x="1586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184" name="Oval 8"/>
            <p:cNvSpPr>
              <a:spLocks noChangeArrowheads="1"/>
            </p:cNvSpPr>
            <p:nvPr/>
          </p:nvSpPr>
          <p:spPr bwMode="auto">
            <a:xfrm>
              <a:off x="1310" y="2797"/>
              <a:ext cx="53" cy="51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185" name="Rectangle 9"/>
            <p:cNvSpPr>
              <a:spLocks noChangeArrowheads="1"/>
            </p:cNvSpPr>
            <p:nvPr/>
          </p:nvSpPr>
          <p:spPr bwMode="auto">
            <a:xfrm>
              <a:off x="1249" y="2852"/>
              <a:ext cx="171" cy="1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6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endParaRPr lang="pt-BR" sz="16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4186" name="Rectangle 10"/>
            <p:cNvSpPr>
              <a:spLocks noChangeArrowheads="1"/>
            </p:cNvSpPr>
            <p:nvPr/>
          </p:nvSpPr>
          <p:spPr bwMode="auto">
            <a:xfrm>
              <a:off x="1723" y="2861"/>
              <a:ext cx="148" cy="143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b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4187" name="Rectangle 11"/>
            <p:cNvSpPr>
              <a:spLocks noChangeArrowheads="1"/>
            </p:cNvSpPr>
            <p:nvPr/>
          </p:nvSpPr>
          <p:spPr bwMode="auto">
            <a:xfrm>
              <a:off x="521" y="1494"/>
              <a:ext cx="24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34188" name="Rectangle 12"/>
            <p:cNvSpPr>
              <a:spLocks noChangeArrowheads="1"/>
            </p:cNvSpPr>
            <p:nvPr/>
          </p:nvSpPr>
          <p:spPr bwMode="auto">
            <a:xfrm>
              <a:off x="2355" y="2851"/>
              <a:ext cx="171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34189" name="Rectangle 13"/>
            <p:cNvSpPr>
              <a:spLocks noChangeArrowheads="1"/>
            </p:cNvSpPr>
            <p:nvPr/>
          </p:nvSpPr>
          <p:spPr bwMode="auto">
            <a:xfrm>
              <a:off x="865" y="2693"/>
              <a:ext cx="156" cy="146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a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4190" name="Line 14"/>
            <p:cNvSpPr>
              <a:spLocks noChangeShapeType="1"/>
            </p:cNvSpPr>
            <p:nvPr/>
          </p:nvSpPr>
          <p:spPr bwMode="auto">
            <a:xfrm>
              <a:off x="1807" y="2067"/>
              <a:ext cx="4" cy="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191" name="Line 15"/>
            <p:cNvSpPr>
              <a:spLocks noChangeShapeType="1"/>
            </p:cNvSpPr>
            <p:nvPr/>
          </p:nvSpPr>
          <p:spPr bwMode="auto">
            <a:xfrm flipH="1">
              <a:off x="940" y="2812"/>
              <a:ext cx="2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192" name="Rectangle 16"/>
            <p:cNvSpPr>
              <a:spLocks noChangeArrowheads="1"/>
            </p:cNvSpPr>
            <p:nvPr/>
          </p:nvSpPr>
          <p:spPr bwMode="auto">
            <a:xfrm>
              <a:off x="804" y="3529"/>
              <a:ext cx="1207" cy="164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f’(x) &gt; 0,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</a:t>
              </a: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x  </a:t>
              </a:r>
              <a:r>
                <a:rPr lang="pt-BR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</a:t>
              </a:r>
              <a:r>
                <a:rPr lang="pt-BR" sz="1400" b="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WP MathA" charset="0"/>
                </a:rPr>
                <a:t> </a:t>
              </a: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WP MathA" charset="0"/>
                </a:rPr>
                <a:t>[a,b]</a:t>
              </a:r>
            </a:p>
          </p:txBody>
        </p:sp>
      </p:grpSp>
      <p:grpSp>
        <p:nvGrpSpPr>
          <p:cNvPr id="149510" name="Group 17"/>
          <p:cNvGrpSpPr>
            <a:grpSpLocks/>
          </p:cNvGrpSpPr>
          <p:nvPr/>
        </p:nvGrpSpPr>
        <p:grpSpPr bwMode="auto">
          <a:xfrm>
            <a:off x="4854575" y="2543175"/>
            <a:ext cx="3702050" cy="3490913"/>
            <a:chOff x="2776" y="1494"/>
            <a:chExt cx="2332" cy="2199"/>
          </a:xfrm>
        </p:grpSpPr>
        <p:sp>
          <p:nvSpPr>
            <p:cNvPr id="434194" name="Line 18"/>
            <p:cNvSpPr>
              <a:spLocks noChangeShapeType="1"/>
            </p:cNvSpPr>
            <p:nvPr/>
          </p:nvSpPr>
          <p:spPr bwMode="auto">
            <a:xfrm flipH="1">
              <a:off x="3282" y="1494"/>
              <a:ext cx="6" cy="18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195" name="Line 19"/>
            <p:cNvSpPr>
              <a:spLocks noChangeShapeType="1"/>
            </p:cNvSpPr>
            <p:nvPr/>
          </p:nvSpPr>
          <p:spPr bwMode="auto">
            <a:xfrm rot="-5400000" flipH="1" flipV="1">
              <a:off x="3935" y="1647"/>
              <a:ext cx="0" cy="23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196" name="Freeform 20"/>
            <p:cNvSpPr>
              <a:spLocks/>
            </p:cNvSpPr>
            <p:nvPr/>
          </p:nvSpPr>
          <p:spPr bwMode="auto">
            <a:xfrm>
              <a:off x="2854" y="1718"/>
              <a:ext cx="1886" cy="1696"/>
            </a:xfrm>
            <a:custGeom>
              <a:avLst/>
              <a:gdLst>
                <a:gd name="T0" fmla="*/ 1886 w 1886"/>
                <a:gd name="T1" fmla="*/ 1696 h 1696"/>
                <a:gd name="T2" fmla="*/ 1694 w 1886"/>
                <a:gd name="T3" fmla="*/ 1582 h 1696"/>
                <a:gd name="T4" fmla="*/ 1382 w 1886"/>
                <a:gd name="T5" fmla="*/ 1342 h 1696"/>
                <a:gd name="T6" fmla="*/ 1076 w 1886"/>
                <a:gd name="T7" fmla="*/ 988 h 1696"/>
                <a:gd name="T8" fmla="*/ 827 w 1886"/>
                <a:gd name="T9" fmla="*/ 601 h 1696"/>
                <a:gd name="T10" fmla="*/ 632 w 1886"/>
                <a:gd name="T11" fmla="*/ 175 h 1696"/>
                <a:gd name="T12" fmla="*/ 503 w 1886"/>
                <a:gd name="T13" fmla="*/ 25 h 1696"/>
                <a:gd name="T14" fmla="*/ 359 w 1886"/>
                <a:gd name="T15" fmla="*/ 22 h 1696"/>
                <a:gd name="T16" fmla="*/ 245 w 1886"/>
                <a:gd name="T17" fmla="*/ 97 h 1696"/>
                <a:gd name="T18" fmla="*/ 116 w 1886"/>
                <a:gd name="T19" fmla="*/ 250 h 1696"/>
                <a:gd name="T20" fmla="*/ 0 w 1886"/>
                <a:gd name="T21" fmla="*/ 481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86" h="1696">
                  <a:moveTo>
                    <a:pt x="1886" y="1696"/>
                  </a:moveTo>
                  <a:cubicBezTo>
                    <a:pt x="1854" y="1678"/>
                    <a:pt x="1778" y="1641"/>
                    <a:pt x="1694" y="1582"/>
                  </a:cubicBezTo>
                  <a:cubicBezTo>
                    <a:pt x="1610" y="1523"/>
                    <a:pt x="1485" y="1441"/>
                    <a:pt x="1382" y="1342"/>
                  </a:cubicBezTo>
                  <a:cubicBezTo>
                    <a:pt x="1279" y="1243"/>
                    <a:pt x="1168" y="1111"/>
                    <a:pt x="1076" y="988"/>
                  </a:cubicBezTo>
                  <a:cubicBezTo>
                    <a:pt x="984" y="865"/>
                    <a:pt x="901" y="736"/>
                    <a:pt x="827" y="601"/>
                  </a:cubicBezTo>
                  <a:cubicBezTo>
                    <a:pt x="753" y="466"/>
                    <a:pt x="686" y="271"/>
                    <a:pt x="632" y="175"/>
                  </a:cubicBezTo>
                  <a:cubicBezTo>
                    <a:pt x="578" y="79"/>
                    <a:pt x="548" y="50"/>
                    <a:pt x="503" y="25"/>
                  </a:cubicBezTo>
                  <a:cubicBezTo>
                    <a:pt x="458" y="0"/>
                    <a:pt x="402" y="10"/>
                    <a:pt x="359" y="22"/>
                  </a:cubicBezTo>
                  <a:cubicBezTo>
                    <a:pt x="316" y="34"/>
                    <a:pt x="285" y="59"/>
                    <a:pt x="245" y="97"/>
                  </a:cubicBezTo>
                  <a:cubicBezTo>
                    <a:pt x="205" y="135"/>
                    <a:pt x="157" y="186"/>
                    <a:pt x="116" y="250"/>
                  </a:cubicBezTo>
                  <a:cubicBezTo>
                    <a:pt x="75" y="314"/>
                    <a:pt x="24" y="433"/>
                    <a:pt x="0" y="481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197" name="Rectangle 21"/>
            <p:cNvSpPr>
              <a:spLocks noChangeArrowheads="1"/>
            </p:cNvSpPr>
            <p:nvPr/>
          </p:nvSpPr>
          <p:spPr bwMode="auto">
            <a:xfrm>
              <a:off x="3833" y="2825"/>
              <a:ext cx="137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6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endParaRPr lang="pt-BR" sz="16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4198" name="Rectangle 22"/>
            <p:cNvSpPr>
              <a:spLocks noChangeArrowheads="1"/>
            </p:cNvSpPr>
            <p:nvPr/>
          </p:nvSpPr>
          <p:spPr bwMode="auto">
            <a:xfrm>
              <a:off x="2987" y="1494"/>
              <a:ext cx="205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34199" name="Rectangle 23"/>
            <p:cNvSpPr>
              <a:spLocks noChangeArrowheads="1"/>
            </p:cNvSpPr>
            <p:nvPr/>
          </p:nvSpPr>
          <p:spPr bwMode="auto">
            <a:xfrm>
              <a:off x="5002" y="2829"/>
              <a:ext cx="106" cy="1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34200" name="Line 24"/>
            <p:cNvSpPr>
              <a:spLocks noChangeShapeType="1"/>
            </p:cNvSpPr>
            <p:nvPr/>
          </p:nvSpPr>
          <p:spPr bwMode="auto">
            <a:xfrm>
              <a:off x="4628" y="2806"/>
              <a:ext cx="0" cy="5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201" name="Line 25"/>
            <p:cNvSpPr>
              <a:spLocks noChangeShapeType="1"/>
            </p:cNvSpPr>
            <p:nvPr/>
          </p:nvSpPr>
          <p:spPr bwMode="auto">
            <a:xfrm>
              <a:off x="3408" y="1776"/>
              <a:ext cx="0" cy="10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202" name="Rectangle 26"/>
            <p:cNvSpPr>
              <a:spLocks noChangeArrowheads="1"/>
            </p:cNvSpPr>
            <p:nvPr/>
          </p:nvSpPr>
          <p:spPr bwMode="auto">
            <a:xfrm>
              <a:off x="3350" y="2843"/>
              <a:ext cx="108" cy="143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a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4203" name="Rectangle 27"/>
            <p:cNvSpPr>
              <a:spLocks noChangeArrowheads="1"/>
            </p:cNvSpPr>
            <p:nvPr/>
          </p:nvSpPr>
          <p:spPr bwMode="auto">
            <a:xfrm>
              <a:off x="4549" y="2665"/>
              <a:ext cx="128" cy="142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b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4204" name="Oval 28"/>
            <p:cNvSpPr>
              <a:spLocks noChangeArrowheads="1"/>
            </p:cNvSpPr>
            <p:nvPr/>
          </p:nvSpPr>
          <p:spPr bwMode="auto">
            <a:xfrm>
              <a:off x="3985" y="2784"/>
              <a:ext cx="53" cy="51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4205" name="Rectangle 29"/>
            <p:cNvSpPr>
              <a:spLocks noChangeArrowheads="1"/>
            </p:cNvSpPr>
            <p:nvPr/>
          </p:nvSpPr>
          <p:spPr bwMode="auto">
            <a:xfrm>
              <a:off x="3371" y="3529"/>
              <a:ext cx="1207" cy="164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f’(x) &lt; 0,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</a:t>
              </a: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x </a:t>
              </a:r>
              <a:r>
                <a:rPr lang="pt-BR" sz="160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 </a:t>
              </a: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WP MathA" charset="0"/>
                </a:rPr>
                <a:t>[a,b]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882696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720096"/>
            <a:ext cx="75057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67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Rapidez no processo de converg</a:t>
            </a:r>
            <a:r>
              <a:rPr lang="pt-BR" dirty="0" smtClean="0"/>
              <a:t>ência</a:t>
            </a:r>
          </a:p>
          <a:p>
            <a:pPr lvl="1"/>
            <a:r>
              <a:rPr lang="pt-BR" dirty="0" smtClean="0"/>
              <a:t>Desempenho elevado</a:t>
            </a:r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Necessidade de obter-se </a:t>
            </a:r>
            <a:r>
              <a:rPr lang="pt-BR" dirty="0" err="1" smtClean="0"/>
              <a:t>f</a:t>
            </a:r>
            <a:r>
              <a:rPr lang="pt-BR" dirty="0" smtClean="0"/>
              <a:t>’(</a:t>
            </a:r>
            <a:r>
              <a:rPr lang="pt-BR" dirty="0" err="1" smtClean="0"/>
              <a:t>x</a:t>
            </a:r>
            <a:r>
              <a:rPr lang="pt-BR" dirty="0" smtClean="0"/>
              <a:t>), o que pode ser inviável para alguns casos</a:t>
            </a:r>
          </a:p>
          <a:p>
            <a:pPr lvl="1"/>
            <a:r>
              <a:rPr lang="pt-BR" dirty="0" smtClean="0"/>
              <a:t>Cálculo do valor número de </a:t>
            </a:r>
            <a:r>
              <a:rPr lang="pt-BR" dirty="0" err="1" smtClean="0"/>
              <a:t>f</a:t>
            </a:r>
            <a:r>
              <a:rPr lang="pt-BR" dirty="0" smtClean="0"/>
              <a:t>’(</a:t>
            </a:r>
            <a:r>
              <a:rPr lang="pt-BR" dirty="0" err="1" smtClean="0"/>
              <a:t>x</a:t>
            </a:r>
            <a:r>
              <a:rPr lang="pt-BR" dirty="0" smtClean="0"/>
              <a:t>) a cada iteração</a:t>
            </a:r>
          </a:p>
          <a:p>
            <a:pPr lvl="1"/>
            <a:r>
              <a:rPr lang="pt-BR" dirty="0" smtClean="0"/>
              <a:t>Difícil implementação</a:t>
            </a:r>
          </a:p>
        </p:txBody>
      </p:sp>
    </p:spTree>
    <p:extLst>
      <p:ext uri="{BB962C8B-B14F-4D97-AF65-F5344CB8AC3E}">
        <p14:creationId xmlns:p14="http://schemas.microsoft.com/office/powerpoint/2010/main" val="399511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549400"/>
            <a:ext cx="75184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41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622748"/>
            <a:ext cx="74168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81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900" y="1739900"/>
            <a:ext cx="66802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8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398416"/>
            <a:ext cx="7823200" cy="210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441154"/>
            <a:ext cx="219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Geometria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505078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398416"/>
            <a:ext cx="7823200" cy="210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1441154"/>
            <a:ext cx="219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 smtClean="0"/>
              <a:t>Geometria</a:t>
            </a:r>
            <a:endParaRPr lang="pt-BR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309516"/>
            <a:ext cx="88265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0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 Secante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Critérios de Parada</a:t>
            </a:r>
          </a:p>
          <a:p>
            <a:r>
              <a:rPr lang="pt-BR" dirty="0" smtClean="0"/>
              <a:t>A </a:t>
            </a:r>
            <a:r>
              <a:rPr lang="pt-BR" dirty="0" smtClean="0"/>
              <a:t>cada itera</a:t>
            </a:r>
            <a:r>
              <a:rPr lang="pt-BR" dirty="0" smtClean="0"/>
              <a:t>ção, observa-se os v</a:t>
            </a:r>
            <a:r>
              <a:rPr lang="pt-BR" dirty="0" smtClean="0"/>
              <a:t>alores aproximados e a toler</a:t>
            </a:r>
            <a:r>
              <a:rPr lang="pt-BR" dirty="0" smtClean="0"/>
              <a:t>ância desejada para</a:t>
            </a:r>
            <a:endParaRPr lang="pt-BR" dirty="0" smtClean="0"/>
          </a:p>
          <a:p>
            <a:pPr lvl="1"/>
            <a:r>
              <a:rPr lang="pt-BR" dirty="0" smtClean="0"/>
              <a:t>|</a:t>
            </a:r>
            <a:r>
              <a:rPr lang="pt-BR" dirty="0" err="1" smtClean="0"/>
              <a:t>f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baseline="-25000" dirty="0" err="1" smtClean="0"/>
              <a:t>k</a:t>
            </a:r>
            <a:r>
              <a:rPr lang="pt-BR" dirty="0" smtClean="0"/>
              <a:t>)|≤ tolerância</a:t>
            </a:r>
          </a:p>
          <a:p>
            <a:pPr lvl="1"/>
            <a:r>
              <a:rPr lang="pt-BR" dirty="0" smtClean="0"/>
              <a:t>|</a:t>
            </a:r>
            <a:r>
              <a:rPr lang="pt-BR" dirty="0" err="1" smtClean="0"/>
              <a:t>x</a:t>
            </a:r>
            <a:r>
              <a:rPr lang="pt-BR" baseline="-25000" dirty="0" err="1" smtClean="0"/>
              <a:t>k</a:t>
            </a:r>
            <a:r>
              <a:rPr lang="pt-BR" dirty="0"/>
              <a:t> </a:t>
            </a:r>
            <a:r>
              <a:rPr lang="pt-BR" dirty="0" smtClean="0"/>
              <a:t>– x</a:t>
            </a:r>
            <a:r>
              <a:rPr lang="pt-BR" baseline="-25000" dirty="0" smtClean="0"/>
              <a:t>k-1</a:t>
            </a:r>
            <a:r>
              <a:rPr lang="pt-BR" dirty="0" smtClean="0"/>
              <a:t>|</a:t>
            </a:r>
            <a:r>
              <a:rPr lang="pt-BR" dirty="0"/>
              <a:t>≤ </a:t>
            </a:r>
            <a:r>
              <a:rPr lang="pt-BR" dirty="0" smtClean="0"/>
              <a:t>tolerância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594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146300"/>
            <a:ext cx="78359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64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65300"/>
            <a:ext cx="8077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37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35203" name="Rectangle 3"/>
          <p:cNvSpPr>
            <a:spLocks noChangeArrowheads="1"/>
          </p:cNvSpPr>
          <p:nvPr/>
        </p:nvSpPr>
        <p:spPr bwMode="auto">
          <a:xfrm>
            <a:off x="541338" y="1666875"/>
            <a:ext cx="8153400" cy="440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6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Forma de isolamento das raízes de uma função de interesse a partir de resultados anteriores:</a:t>
            </a:r>
          </a:p>
          <a:p>
            <a:pPr marL="342900" indent="-342900" algn="just">
              <a:lnSpc>
                <a:spcPct val="115000"/>
              </a:lnSpc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endParaRPr lang="pt-BR" sz="2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874713" lvl="1" indent="-417513" algn="just">
              <a:lnSpc>
                <a:spcPct val="115000"/>
              </a:lnSpc>
              <a:buClr>
                <a:srgbClr val="0000CC"/>
              </a:buClr>
              <a:buFont typeface="Webdings" charset="0"/>
              <a:buChar char="4"/>
              <a:defRPr/>
            </a:pPr>
            <a:r>
              <a:rPr lang="pt-BR" sz="24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Tabulação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da função para vários valores da variável independente; e</a:t>
            </a:r>
          </a:p>
          <a:p>
            <a:pPr marL="874713" lvl="1" indent="-417513" algn="just">
              <a:lnSpc>
                <a:spcPct val="115000"/>
              </a:lnSpc>
              <a:buClr>
                <a:srgbClr val="0000CC"/>
              </a:buClr>
              <a:buFont typeface="Webdings" charset="0"/>
              <a:buChar char="4"/>
              <a:defRPr/>
            </a:pPr>
            <a:endParaRPr lang="pt-BR" sz="16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874713" lvl="1" indent="-417513" algn="just">
              <a:lnSpc>
                <a:spcPct val="115000"/>
              </a:lnSpc>
              <a:buClr>
                <a:srgbClr val="0000CC"/>
              </a:buClr>
              <a:buFont typeface="Webdings" charset="0"/>
              <a:buChar char="4"/>
              <a:defRPr/>
            </a:pPr>
            <a:r>
              <a:rPr lang="pt-BR" sz="24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Análise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das mudanças de sinal da função e do sinal da derivada nos intervalos em que houve alteração no sinal da função.</a:t>
            </a:r>
            <a:endParaRPr lang="pt-BR" sz="2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  <a:sym typeface="Symbo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endParaRPr lang="pt-BR" sz="2400" i="1" u="sng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75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1324997"/>
            <a:ext cx="80518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447800"/>
            <a:ext cx="8280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76400"/>
            <a:ext cx="85217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613814"/>
            <a:ext cx="82677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90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65300"/>
            <a:ext cx="8369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2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da Secante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Rapidez no processo de converg</a:t>
            </a:r>
            <a:r>
              <a:rPr lang="pt-BR" dirty="0" smtClean="0"/>
              <a:t>ência</a:t>
            </a:r>
          </a:p>
          <a:p>
            <a:pPr lvl="1"/>
            <a:r>
              <a:rPr lang="pt-BR" dirty="0" smtClean="0"/>
              <a:t>Cálculos mais convenientes que do Método de Newton-</a:t>
            </a:r>
            <a:r>
              <a:rPr lang="pt-BR" dirty="0" err="1" smtClean="0"/>
              <a:t>Raphson</a:t>
            </a:r>
            <a:endParaRPr lang="pt-BR" dirty="0" smtClean="0"/>
          </a:p>
          <a:p>
            <a:pPr lvl="1"/>
            <a:r>
              <a:rPr lang="pt-BR" dirty="0" smtClean="0"/>
              <a:t>Desempenho elevado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333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3588" y="1693863"/>
            <a:ext cx="7181850" cy="457200"/>
          </a:xfrm>
          <a:ln>
            <a:solidFill>
              <a:srgbClr val="FFFFCC"/>
            </a:solidFill>
            <a:miter lim="800000"/>
            <a:headEnd/>
            <a:tailEnd/>
          </a:ln>
        </p:spPr>
        <p:txBody>
          <a:bodyPr/>
          <a:lstStyle/>
          <a:p>
            <a:pPr marL="542925" indent="-542925" algn="just" eaLnBrk="1" hangingPunct="1">
              <a:lnSpc>
                <a:spcPct val="90000"/>
              </a:lnSpc>
              <a:buSzTx/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 b="1" smtClean="0">
                <a:solidFill>
                  <a:srgbClr val="FF0000"/>
                </a:solidFill>
                <a:cs typeface="Times New Roman" charset="0"/>
              </a:rPr>
              <a:t>Exemplo:</a:t>
            </a:r>
            <a:r>
              <a:rPr lang="pt-BR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	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f(x) = x</a:t>
            </a:r>
            <a:r>
              <a:rPr lang="pt-BR" sz="2400" b="1" i="1" baseline="30000" smtClean="0">
                <a:solidFill>
                  <a:srgbClr val="CC3300"/>
                </a:solidFill>
                <a:cs typeface="Times New Roman" charset="0"/>
              </a:rPr>
              <a:t>3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</a:t>
            </a:r>
            <a:r>
              <a:rPr lang="pt-BR" sz="2400" b="1" i="1" smtClean="0">
                <a:solidFill>
                  <a:srgbClr val="CC3300"/>
                </a:solidFill>
                <a:latin typeface="Tahoma"/>
                <a:cs typeface="Times New Roman" charset="0"/>
              </a:rPr>
              <a:t>–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9x +3</a:t>
            </a:r>
            <a:r>
              <a:rPr lang="pt-BR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 </a:t>
            </a:r>
          </a:p>
        </p:txBody>
      </p:sp>
      <p:sp>
        <p:nvSpPr>
          <p:cNvPr id="436227" name="Rectangle 3"/>
          <p:cNvSpPr>
            <a:spLocks noChangeArrowheads="1"/>
          </p:cNvSpPr>
          <p:nvPr/>
        </p:nvSpPr>
        <p:spPr bwMode="auto">
          <a:xfrm>
            <a:off x="468313" y="404813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grpSp>
        <p:nvGrpSpPr>
          <p:cNvPr id="151557" name="Group 4"/>
          <p:cNvGrpSpPr>
            <a:grpSpLocks/>
          </p:cNvGrpSpPr>
          <p:nvPr/>
        </p:nvGrpSpPr>
        <p:grpSpPr bwMode="auto">
          <a:xfrm>
            <a:off x="477838" y="2351088"/>
            <a:ext cx="7858125" cy="930275"/>
            <a:chOff x="301" y="1481"/>
            <a:chExt cx="4950" cy="586"/>
          </a:xfrm>
        </p:grpSpPr>
        <p:sp>
          <p:nvSpPr>
            <p:cNvPr id="436229" name="Rectangle 5"/>
            <p:cNvSpPr>
              <a:spLocks noChangeArrowheads="1"/>
            </p:cNvSpPr>
            <p:nvPr/>
          </p:nvSpPr>
          <p:spPr bwMode="auto">
            <a:xfrm>
              <a:off x="4872" y="1780"/>
              <a:ext cx="3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DC8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+</a:t>
              </a:r>
            </a:p>
          </p:txBody>
        </p:sp>
        <p:sp>
          <p:nvSpPr>
            <p:cNvPr id="436230" name="Rectangle 6"/>
            <p:cNvSpPr>
              <a:spLocks noChangeArrowheads="1"/>
            </p:cNvSpPr>
            <p:nvPr/>
          </p:nvSpPr>
          <p:spPr bwMode="auto">
            <a:xfrm>
              <a:off x="4490" y="1780"/>
              <a:ext cx="38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DC8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+</a:t>
              </a:r>
            </a:p>
          </p:txBody>
        </p:sp>
        <p:sp>
          <p:nvSpPr>
            <p:cNvPr id="436231" name="Rectangle 7"/>
            <p:cNvSpPr>
              <a:spLocks noChangeArrowheads="1"/>
            </p:cNvSpPr>
            <p:nvPr/>
          </p:nvSpPr>
          <p:spPr bwMode="auto">
            <a:xfrm>
              <a:off x="4108" y="1780"/>
              <a:ext cx="38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DC8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+</a:t>
              </a:r>
            </a:p>
          </p:txBody>
        </p:sp>
        <p:sp>
          <p:nvSpPr>
            <p:cNvPr id="436232" name="Rectangle 8"/>
            <p:cNvSpPr>
              <a:spLocks noChangeArrowheads="1"/>
            </p:cNvSpPr>
            <p:nvPr/>
          </p:nvSpPr>
          <p:spPr bwMode="auto">
            <a:xfrm>
              <a:off x="3726" y="1780"/>
              <a:ext cx="38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</a:t>
              </a:r>
            </a:p>
          </p:txBody>
        </p:sp>
        <p:sp>
          <p:nvSpPr>
            <p:cNvPr id="436233" name="Rectangle 9"/>
            <p:cNvSpPr>
              <a:spLocks noChangeArrowheads="1"/>
            </p:cNvSpPr>
            <p:nvPr/>
          </p:nvSpPr>
          <p:spPr bwMode="auto">
            <a:xfrm>
              <a:off x="3347" y="1780"/>
              <a:ext cx="3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</a:t>
              </a:r>
            </a:p>
          </p:txBody>
        </p:sp>
        <p:sp>
          <p:nvSpPr>
            <p:cNvPr id="436234" name="Rectangle 10"/>
            <p:cNvSpPr>
              <a:spLocks noChangeArrowheads="1"/>
            </p:cNvSpPr>
            <p:nvPr/>
          </p:nvSpPr>
          <p:spPr bwMode="auto">
            <a:xfrm>
              <a:off x="2968" y="1780"/>
              <a:ext cx="3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DC8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+</a:t>
              </a:r>
            </a:p>
          </p:txBody>
        </p:sp>
        <p:sp>
          <p:nvSpPr>
            <p:cNvPr id="436235" name="Rectangle 11"/>
            <p:cNvSpPr>
              <a:spLocks noChangeArrowheads="1"/>
            </p:cNvSpPr>
            <p:nvPr/>
          </p:nvSpPr>
          <p:spPr bwMode="auto">
            <a:xfrm>
              <a:off x="2586" y="1780"/>
              <a:ext cx="38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DC8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+</a:t>
              </a:r>
            </a:p>
          </p:txBody>
        </p:sp>
        <p:sp>
          <p:nvSpPr>
            <p:cNvPr id="436236" name="Rectangle 12"/>
            <p:cNvSpPr>
              <a:spLocks noChangeArrowheads="1"/>
            </p:cNvSpPr>
            <p:nvPr/>
          </p:nvSpPr>
          <p:spPr bwMode="auto">
            <a:xfrm>
              <a:off x="2292" y="1780"/>
              <a:ext cx="2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DC8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+</a:t>
              </a:r>
            </a:p>
          </p:txBody>
        </p:sp>
        <p:sp>
          <p:nvSpPr>
            <p:cNvPr id="436237" name="Rectangle 13"/>
            <p:cNvSpPr>
              <a:spLocks noChangeArrowheads="1"/>
            </p:cNvSpPr>
            <p:nvPr/>
          </p:nvSpPr>
          <p:spPr bwMode="auto">
            <a:xfrm>
              <a:off x="1998" y="1780"/>
              <a:ext cx="2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</a:t>
              </a:r>
            </a:p>
          </p:txBody>
        </p:sp>
        <p:sp>
          <p:nvSpPr>
            <p:cNvPr id="436238" name="Rectangle 14"/>
            <p:cNvSpPr>
              <a:spLocks noChangeArrowheads="1"/>
            </p:cNvSpPr>
            <p:nvPr/>
          </p:nvSpPr>
          <p:spPr bwMode="auto">
            <a:xfrm>
              <a:off x="1596" y="1780"/>
              <a:ext cx="4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</a:t>
              </a:r>
            </a:p>
          </p:txBody>
        </p:sp>
        <p:sp>
          <p:nvSpPr>
            <p:cNvPr id="436239" name="Rectangle 15"/>
            <p:cNvSpPr>
              <a:spLocks noChangeArrowheads="1"/>
            </p:cNvSpPr>
            <p:nvPr/>
          </p:nvSpPr>
          <p:spPr bwMode="auto">
            <a:xfrm>
              <a:off x="1032" y="1780"/>
              <a:ext cx="5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</a:t>
              </a:r>
            </a:p>
          </p:txBody>
        </p:sp>
        <p:sp>
          <p:nvSpPr>
            <p:cNvPr id="436240" name="Rectangle 16"/>
            <p:cNvSpPr>
              <a:spLocks noChangeArrowheads="1"/>
            </p:cNvSpPr>
            <p:nvPr/>
          </p:nvSpPr>
          <p:spPr bwMode="auto">
            <a:xfrm>
              <a:off x="716" y="1780"/>
              <a:ext cx="31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solidFill>
                    <a:srgbClr val="0066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</a:t>
              </a:r>
            </a:p>
          </p:txBody>
        </p:sp>
        <p:sp>
          <p:nvSpPr>
            <p:cNvPr id="436241" name="Rectangle 17"/>
            <p:cNvSpPr>
              <a:spLocks noChangeArrowheads="1"/>
            </p:cNvSpPr>
            <p:nvPr/>
          </p:nvSpPr>
          <p:spPr bwMode="auto">
            <a:xfrm>
              <a:off x="301" y="1780"/>
              <a:ext cx="41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f(x)</a:t>
              </a:r>
            </a:p>
          </p:txBody>
        </p:sp>
        <p:sp>
          <p:nvSpPr>
            <p:cNvPr id="436242" name="Rectangle 18"/>
            <p:cNvSpPr>
              <a:spLocks noChangeArrowheads="1"/>
            </p:cNvSpPr>
            <p:nvPr/>
          </p:nvSpPr>
          <p:spPr bwMode="auto">
            <a:xfrm>
              <a:off x="4872" y="1493"/>
              <a:ext cx="3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5</a:t>
              </a:r>
            </a:p>
          </p:txBody>
        </p:sp>
        <p:sp>
          <p:nvSpPr>
            <p:cNvPr id="436243" name="Rectangle 19"/>
            <p:cNvSpPr>
              <a:spLocks noChangeArrowheads="1"/>
            </p:cNvSpPr>
            <p:nvPr/>
          </p:nvSpPr>
          <p:spPr bwMode="auto">
            <a:xfrm>
              <a:off x="4490" y="1493"/>
              <a:ext cx="38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4</a:t>
              </a:r>
            </a:p>
          </p:txBody>
        </p:sp>
        <p:sp>
          <p:nvSpPr>
            <p:cNvPr id="436244" name="Rectangle 20"/>
            <p:cNvSpPr>
              <a:spLocks noChangeArrowheads="1"/>
            </p:cNvSpPr>
            <p:nvPr/>
          </p:nvSpPr>
          <p:spPr bwMode="auto">
            <a:xfrm>
              <a:off x="4108" y="1493"/>
              <a:ext cx="38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3</a:t>
              </a:r>
            </a:p>
          </p:txBody>
        </p:sp>
        <p:sp>
          <p:nvSpPr>
            <p:cNvPr id="436245" name="Rectangle 21"/>
            <p:cNvSpPr>
              <a:spLocks noChangeArrowheads="1"/>
            </p:cNvSpPr>
            <p:nvPr/>
          </p:nvSpPr>
          <p:spPr bwMode="auto">
            <a:xfrm>
              <a:off x="3726" y="1493"/>
              <a:ext cx="38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2</a:t>
              </a:r>
            </a:p>
          </p:txBody>
        </p:sp>
        <p:sp>
          <p:nvSpPr>
            <p:cNvPr id="436246" name="Rectangle 22"/>
            <p:cNvSpPr>
              <a:spLocks noChangeArrowheads="1"/>
            </p:cNvSpPr>
            <p:nvPr/>
          </p:nvSpPr>
          <p:spPr bwMode="auto">
            <a:xfrm>
              <a:off x="3347" y="1493"/>
              <a:ext cx="3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1</a:t>
              </a:r>
            </a:p>
          </p:txBody>
        </p:sp>
        <p:sp>
          <p:nvSpPr>
            <p:cNvPr id="436247" name="Rectangle 23"/>
            <p:cNvSpPr>
              <a:spLocks noChangeArrowheads="1"/>
            </p:cNvSpPr>
            <p:nvPr/>
          </p:nvSpPr>
          <p:spPr bwMode="auto">
            <a:xfrm>
              <a:off x="2968" y="1493"/>
              <a:ext cx="37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0</a:t>
              </a:r>
            </a:p>
          </p:txBody>
        </p:sp>
        <p:sp>
          <p:nvSpPr>
            <p:cNvPr id="436248" name="Rectangle 24"/>
            <p:cNvSpPr>
              <a:spLocks noChangeArrowheads="1"/>
            </p:cNvSpPr>
            <p:nvPr/>
          </p:nvSpPr>
          <p:spPr bwMode="auto">
            <a:xfrm>
              <a:off x="2586" y="1493"/>
              <a:ext cx="38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-1</a:t>
              </a:r>
            </a:p>
          </p:txBody>
        </p:sp>
        <p:sp>
          <p:nvSpPr>
            <p:cNvPr id="436249" name="Rectangle 25"/>
            <p:cNvSpPr>
              <a:spLocks noChangeArrowheads="1"/>
            </p:cNvSpPr>
            <p:nvPr/>
          </p:nvSpPr>
          <p:spPr bwMode="auto">
            <a:xfrm>
              <a:off x="2292" y="1493"/>
              <a:ext cx="2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-3</a:t>
              </a:r>
            </a:p>
          </p:txBody>
        </p:sp>
        <p:sp>
          <p:nvSpPr>
            <p:cNvPr id="436250" name="Rectangle 26"/>
            <p:cNvSpPr>
              <a:spLocks noChangeArrowheads="1"/>
            </p:cNvSpPr>
            <p:nvPr/>
          </p:nvSpPr>
          <p:spPr bwMode="auto">
            <a:xfrm>
              <a:off x="1998" y="1493"/>
              <a:ext cx="29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-5</a:t>
              </a:r>
            </a:p>
          </p:txBody>
        </p:sp>
        <p:sp>
          <p:nvSpPr>
            <p:cNvPr id="436251" name="Rectangle 27"/>
            <p:cNvSpPr>
              <a:spLocks noChangeArrowheads="1"/>
            </p:cNvSpPr>
            <p:nvPr/>
          </p:nvSpPr>
          <p:spPr bwMode="auto">
            <a:xfrm>
              <a:off x="1596" y="1493"/>
              <a:ext cx="40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-10</a:t>
              </a:r>
            </a:p>
          </p:txBody>
        </p:sp>
        <p:sp>
          <p:nvSpPr>
            <p:cNvPr id="436252" name="Rectangle 28"/>
            <p:cNvSpPr>
              <a:spLocks noChangeArrowheads="1"/>
            </p:cNvSpPr>
            <p:nvPr/>
          </p:nvSpPr>
          <p:spPr bwMode="auto">
            <a:xfrm>
              <a:off x="1032" y="1493"/>
              <a:ext cx="56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-100</a:t>
              </a:r>
            </a:p>
          </p:txBody>
        </p:sp>
        <p:sp>
          <p:nvSpPr>
            <p:cNvPr id="436253" name="Rectangle 29"/>
            <p:cNvSpPr>
              <a:spLocks noChangeArrowheads="1"/>
            </p:cNvSpPr>
            <p:nvPr/>
          </p:nvSpPr>
          <p:spPr bwMode="auto">
            <a:xfrm>
              <a:off x="716" y="1481"/>
              <a:ext cx="364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-</a:t>
              </a: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</a:t>
              </a:r>
              <a:endPara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P MathA" charset="0"/>
              </a:endParaRPr>
            </a:p>
          </p:txBody>
        </p:sp>
        <p:sp>
          <p:nvSpPr>
            <p:cNvPr id="436254" name="Rectangle 30"/>
            <p:cNvSpPr>
              <a:spLocks noChangeArrowheads="1"/>
            </p:cNvSpPr>
            <p:nvPr/>
          </p:nvSpPr>
          <p:spPr bwMode="auto">
            <a:xfrm>
              <a:off x="301" y="1493"/>
              <a:ext cx="415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x</a:t>
              </a:r>
            </a:p>
          </p:txBody>
        </p:sp>
        <p:sp>
          <p:nvSpPr>
            <p:cNvPr id="436255" name="Line 31"/>
            <p:cNvSpPr>
              <a:spLocks noChangeShapeType="1"/>
            </p:cNvSpPr>
            <p:nvPr/>
          </p:nvSpPr>
          <p:spPr bwMode="auto">
            <a:xfrm>
              <a:off x="301" y="1493"/>
              <a:ext cx="41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56" name="Line 32"/>
            <p:cNvSpPr>
              <a:spLocks noChangeShapeType="1"/>
            </p:cNvSpPr>
            <p:nvPr/>
          </p:nvSpPr>
          <p:spPr bwMode="auto">
            <a:xfrm>
              <a:off x="301" y="2067"/>
              <a:ext cx="415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57" name="Line 33"/>
            <p:cNvSpPr>
              <a:spLocks noChangeShapeType="1"/>
            </p:cNvSpPr>
            <p:nvPr/>
          </p:nvSpPr>
          <p:spPr bwMode="auto">
            <a:xfrm>
              <a:off x="301" y="149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58" name="Line 34"/>
            <p:cNvSpPr>
              <a:spLocks noChangeShapeType="1"/>
            </p:cNvSpPr>
            <p:nvPr/>
          </p:nvSpPr>
          <p:spPr bwMode="auto">
            <a:xfrm>
              <a:off x="5251" y="1493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59" name="Line 35"/>
            <p:cNvSpPr>
              <a:spLocks noChangeShapeType="1"/>
            </p:cNvSpPr>
            <p:nvPr/>
          </p:nvSpPr>
          <p:spPr bwMode="auto">
            <a:xfrm>
              <a:off x="716" y="1493"/>
              <a:ext cx="3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0" name="Line 36"/>
            <p:cNvSpPr>
              <a:spLocks noChangeShapeType="1"/>
            </p:cNvSpPr>
            <p:nvPr/>
          </p:nvSpPr>
          <p:spPr bwMode="auto">
            <a:xfrm>
              <a:off x="301" y="178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1" name="Line 37"/>
            <p:cNvSpPr>
              <a:spLocks noChangeShapeType="1"/>
            </p:cNvSpPr>
            <p:nvPr/>
          </p:nvSpPr>
          <p:spPr bwMode="auto">
            <a:xfrm>
              <a:off x="1032" y="1493"/>
              <a:ext cx="5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2" name="Line 38"/>
            <p:cNvSpPr>
              <a:spLocks noChangeShapeType="1"/>
            </p:cNvSpPr>
            <p:nvPr/>
          </p:nvSpPr>
          <p:spPr bwMode="auto">
            <a:xfrm>
              <a:off x="1596" y="1493"/>
              <a:ext cx="40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3" name="Line 39"/>
            <p:cNvSpPr>
              <a:spLocks noChangeShapeType="1"/>
            </p:cNvSpPr>
            <p:nvPr/>
          </p:nvSpPr>
          <p:spPr bwMode="auto">
            <a:xfrm>
              <a:off x="1998" y="1493"/>
              <a:ext cx="29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4" name="Line 40"/>
            <p:cNvSpPr>
              <a:spLocks noChangeShapeType="1"/>
            </p:cNvSpPr>
            <p:nvPr/>
          </p:nvSpPr>
          <p:spPr bwMode="auto">
            <a:xfrm>
              <a:off x="2292" y="1493"/>
              <a:ext cx="29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5" name="Line 41"/>
            <p:cNvSpPr>
              <a:spLocks noChangeShapeType="1"/>
            </p:cNvSpPr>
            <p:nvPr/>
          </p:nvSpPr>
          <p:spPr bwMode="auto">
            <a:xfrm>
              <a:off x="2586" y="1493"/>
              <a:ext cx="3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6" name="Line 42"/>
            <p:cNvSpPr>
              <a:spLocks noChangeShapeType="1"/>
            </p:cNvSpPr>
            <p:nvPr/>
          </p:nvSpPr>
          <p:spPr bwMode="auto">
            <a:xfrm>
              <a:off x="2968" y="1493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7" name="Line 43"/>
            <p:cNvSpPr>
              <a:spLocks noChangeShapeType="1"/>
            </p:cNvSpPr>
            <p:nvPr/>
          </p:nvSpPr>
          <p:spPr bwMode="auto">
            <a:xfrm>
              <a:off x="3347" y="1493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8" name="Line 44"/>
            <p:cNvSpPr>
              <a:spLocks noChangeShapeType="1"/>
            </p:cNvSpPr>
            <p:nvPr/>
          </p:nvSpPr>
          <p:spPr bwMode="auto">
            <a:xfrm>
              <a:off x="3726" y="1493"/>
              <a:ext cx="3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69" name="Line 45"/>
            <p:cNvSpPr>
              <a:spLocks noChangeShapeType="1"/>
            </p:cNvSpPr>
            <p:nvPr/>
          </p:nvSpPr>
          <p:spPr bwMode="auto">
            <a:xfrm>
              <a:off x="4108" y="1493"/>
              <a:ext cx="3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0" name="Line 46"/>
            <p:cNvSpPr>
              <a:spLocks noChangeShapeType="1"/>
            </p:cNvSpPr>
            <p:nvPr/>
          </p:nvSpPr>
          <p:spPr bwMode="auto">
            <a:xfrm>
              <a:off x="4490" y="1493"/>
              <a:ext cx="3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1" name="Line 47"/>
            <p:cNvSpPr>
              <a:spLocks noChangeShapeType="1"/>
            </p:cNvSpPr>
            <p:nvPr/>
          </p:nvSpPr>
          <p:spPr bwMode="auto">
            <a:xfrm>
              <a:off x="4872" y="1493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2" name="Line 48"/>
            <p:cNvSpPr>
              <a:spLocks noChangeShapeType="1"/>
            </p:cNvSpPr>
            <p:nvPr/>
          </p:nvSpPr>
          <p:spPr bwMode="auto">
            <a:xfrm>
              <a:off x="5251" y="1780"/>
              <a:ext cx="0" cy="28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3" name="Line 49"/>
            <p:cNvSpPr>
              <a:spLocks noChangeShapeType="1"/>
            </p:cNvSpPr>
            <p:nvPr/>
          </p:nvSpPr>
          <p:spPr bwMode="auto">
            <a:xfrm>
              <a:off x="716" y="2067"/>
              <a:ext cx="316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4" name="Line 50"/>
            <p:cNvSpPr>
              <a:spLocks noChangeShapeType="1"/>
            </p:cNvSpPr>
            <p:nvPr/>
          </p:nvSpPr>
          <p:spPr bwMode="auto">
            <a:xfrm>
              <a:off x="1032" y="2067"/>
              <a:ext cx="56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5" name="Line 51"/>
            <p:cNvSpPr>
              <a:spLocks noChangeShapeType="1"/>
            </p:cNvSpPr>
            <p:nvPr/>
          </p:nvSpPr>
          <p:spPr bwMode="auto">
            <a:xfrm>
              <a:off x="1596" y="2067"/>
              <a:ext cx="40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6" name="Line 52"/>
            <p:cNvSpPr>
              <a:spLocks noChangeShapeType="1"/>
            </p:cNvSpPr>
            <p:nvPr/>
          </p:nvSpPr>
          <p:spPr bwMode="auto">
            <a:xfrm>
              <a:off x="1998" y="2067"/>
              <a:ext cx="29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7" name="Line 53"/>
            <p:cNvSpPr>
              <a:spLocks noChangeShapeType="1"/>
            </p:cNvSpPr>
            <p:nvPr/>
          </p:nvSpPr>
          <p:spPr bwMode="auto">
            <a:xfrm>
              <a:off x="2292" y="2067"/>
              <a:ext cx="294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8" name="Line 54"/>
            <p:cNvSpPr>
              <a:spLocks noChangeShapeType="1"/>
            </p:cNvSpPr>
            <p:nvPr/>
          </p:nvSpPr>
          <p:spPr bwMode="auto">
            <a:xfrm>
              <a:off x="2586" y="2067"/>
              <a:ext cx="3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79" name="Line 55"/>
            <p:cNvSpPr>
              <a:spLocks noChangeShapeType="1"/>
            </p:cNvSpPr>
            <p:nvPr/>
          </p:nvSpPr>
          <p:spPr bwMode="auto">
            <a:xfrm>
              <a:off x="2968" y="2067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80" name="Line 56"/>
            <p:cNvSpPr>
              <a:spLocks noChangeShapeType="1"/>
            </p:cNvSpPr>
            <p:nvPr/>
          </p:nvSpPr>
          <p:spPr bwMode="auto">
            <a:xfrm>
              <a:off x="3347" y="2067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81" name="Line 57"/>
            <p:cNvSpPr>
              <a:spLocks noChangeShapeType="1"/>
            </p:cNvSpPr>
            <p:nvPr/>
          </p:nvSpPr>
          <p:spPr bwMode="auto">
            <a:xfrm>
              <a:off x="3726" y="2067"/>
              <a:ext cx="3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82" name="Line 58"/>
            <p:cNvSpPr>
              <a:spLocks noChangeShapeType="1"/>
            </p:cNvSpPr>
            <p:nvPr/>
          </p:nvSpPr>
          <p:spPr bwMode="auto">
            <a:xfrm>
              <a:off x="4108" y="2067"/>
              <a:ext cx="3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83" name="Line 59"/>
            <p:cNvSpPr>
              <a:spLocks noChangeShapeType="1"/>
            </p:cNvSpPr>
            <p:nvPr/>
          </p:nvSpPr>
          <p:spPr bwMode="auto">
            <a:xfrm>
              <a:off x="4490" y="2067"/>
              <a:ext cx="38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84" name="Line 60"/>
            <p:cNvSpPr>
              <a:spLocks noChangeShapeType="1"/>
            </p:cNvSpPr>
            <p:nvPr/>
          </p:nvSpPr>
          <p:spPr bwMode="auto">
            <a:xfrm>
              <a:off x="4872" y="2067"/>
              <a:ext cx="37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85" name="Line 61"/>
            <p:cNvSpPr>
              <a:spLocks noChangeShapeType="1"/>
            </p:cNvSpPr>
            <p:nvPr/>
          </p:nvSpPr>
          <p:spPr bwMode="auto">
            <a:xfrm>
              <a:off x="716" y="1493"/>
              <a:ext cx="0" cy="5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6286" name="Line 62"/>
            <p:cNvSpPr>
              <a:spLocks noChangeShapeType="1"/>
            </p:cNvSpPr>
            <p:nvPr/>
          </p:nvSpPr>
          <p:spPr bwMode="auto">
            <a:xfrm>
              <a:off x="301" y="1780"/>
              <a:ext cx="49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436287" name="Rectangle 63"/>
          <p:cNvSpPr>
            <a:spLocks noChangeArrowheads="1"/>
          </p:cNvSpPr>
          <p:nvPr/>
        </p:nvSpPr>
        <p:spPr bwMode="auto">
          <a:xfrm>
            <a:off x="503238" y="4195763"/>
            <a:ext cx="2447925" cy="183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</a:t>
            </a:r>
            <a:r>
              <a:rPr lang="pt-BR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1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[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-5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-3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]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800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</a:t>
            </a:r>
            <a:r>
              <a:rPr lang="pt-BR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[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0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1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]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800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</a:t>
            </a:r>
            <a:r>
              <a:rPr lang="pt-BR" sz="24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3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[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3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]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1200" i="1" u="sng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36288" name="AutoShape 64"/>
          <p:cNvSpPr>
            <a:spLocks noChangeArrowheads="1"/>
          </p:cNvSpPr>
          <p:nvPr/>
        </p:nvSpPr>
        <p:spPr bwMode="auto">
          <a:xfrm>
            <a:off x="3197225" y="4095750"/>
            <a:ext cx="958850" cy="2038350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36289" name="Rectangle 65"/>
          <p:cNvSpPr>
            <a:spLocks noChangeArrowheads="1"/>
          </p:cNvSpPr>
          <p:nvPr/>
        </p:nvSpPr>
        <p:spPr bwMode="auto">
          <a:xfrm>
            <a:off x="4575175" y="4395788"/>
            <a:ext cx="3867150" cy="1466850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 lIns="126000" tIns="118800" rIns="126000" bIns="118800"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Cada um dos intervalos contém </a:t>
            </a:r>
            <a:r>
              <a:rPr lang="pt-BR" sz="2400" i="1" u="sng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pelo meno</a:t>
            </a:r>
            <a:r>
              <a:rPr lang="pt-BR" sz="2400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s um zero.</a:t>
            </a:r>
            <a:endParaRPr lang="pt-BR" sz="1200" i="1" u="sng" dirty="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36290" name="Rectangle 66"/>
          <p:cNvSpPr>
            <a:spLocks noChangeArrowheads="1"/>
          </p:cNvSpPr>
          <p:nvPr/>
        </p:nvSpPr>
        <p:spPr bwMode="auto">
          <a:xfrm>
            <a:off x="503238" y="3429000"/>
            <a:ext cx="815340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15000"/>
              </a:lnSpc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é contínua para </a:t>
            </a:r>
            <a:r>
              <a:rPr lang="pt-BR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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 </a:t>
            </a:r>
            <a:r>
              <a:rPr lang="pt-BR" sz="32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en-US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  <a:sym typeface="WP MathA" charset="0"/>
              </a:rPr>
              <a:t>R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.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endParaRPr lang="pt-BR" sz="1200" i="1" u="sng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36291" name="Oval 67"/>
          <p:cNvSpPr>
            <a:spLocks noChangeArrowheads="1"/>
          </p:cNvSpPr>
          <p:nvPr/>
        </p:nvSpPr>
        <p:spPr bwMode="auto">
          <a:xfrm>
            <a:off x="5953125" y="2365375"/>
            <a:ext cx="1181100" cy="914400"/>
          </a:xfrm>
          <a:prstGeom prst="ellipse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36292" name="Oval 68"/>
          <p:cNvSpPr>
            <a:spLocks noChangeArrowheads="1"/>
          </p:cNvSpPr>
          <p:nvPr/>
        </p:nvSpPr>
        <p:spPr bwMode="auto">
          <a:xfrm>
            <a:off x="4713288" y="2365375"/>
            <a:ext cx="1143000" cy="914400"/>
          </a:xfrm>
          <a:prstGeom prst="ellipse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36293" name="Oval 69"/>
          <p:cNvSpPr>
            <a:spLocks noChangeArrowheads="1"/>
          </p:cNvSpPr>
          <p:nvPr/>
        </p:nvSpPr>
        <p:spPr bwMode="auto">
          <a:xfrm>
            <a:off x="3132138" y="2365375"/>
            <a:ext cx="1104900" cy="914400"/>
          </a:xfrm>
          <a:prstGeom prst="ellipse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938063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www.oderson.com</a:t>
            </a:r>
          </a:p>
        </p:txBody>
      </p:sp>
      <p:sp>
        <p:nvSpPr>
          <p:cNvPr id="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ECC57-F608-894A-88CF-3BDBB5FDA941}" type="slidenum">
              <a:rPr lang="pt-BR"/>
              <a:pPr>
                <a:defRPr/>
              </a:pPr>
              <a:t>14</a:t>
            </a:fld>
            <a:endParaRPr lang="pt-BR"/>
          </a:p>
        </p:txBody>
      </p:sp>
      <p:sp>
        <p:nvSpPr>
          <p:cNvPr id="437250" name="Rectangle 2"/>
          <p:cNvSpPr>
            <a:spLocks noChangeArrowheads="1"/>
          </p:cNvSpPr>
          <p:nvPr/>
        </p:nvSpPr>
        <p:spPr bwMode="auto">
          <a:xfrm>
            <a:off x="503238" y="3181350"/>
            <a:ext cx="83248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15000"/>
              </a:lnSpc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</a:t>
            </a:r>
            <a:r>
              <a:rPr lang="pt-BR" sz="24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</a:t>
            </a:r>
            <a:r>
              <a:rPr lang="pt-BR" sz="2400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  <a:r>
              <a:rPr lang="pt-BR" sz="24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</a:t>
            </a:r>
            <a:r>
              <a:rPr lang="pt-BR" sz="2400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admite pelo menos um </a:t>
            </a:r>
            <a:r>
              <a:rPr lang="pt-BR" sz="2400" i="1" dirty="0">
                <a:solidFill>
                  <a:srgbClr val="DC8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zero</a:t>
            </a:r>
            <a:r>
              <a:rPr lang="pt-BR" sz="2400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no intervalo [</a:t>
            </a:r>
            <a:r>
              <a:rPr lang="pt-BR" sz="24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1</a:t>
            </a:r>
            <a:r>
              <a:rPr lang="pt-BR" sz="2400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4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2</a:t>
            </a:r>
            <a:r>
              <a:rPr lang="pt-BR" sz="2400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]                  	o </a:t>
            </a:r>
            <a:r>
              <a:rPr lang="pt-BR" sz="2400" i="1" dirty="0">
                <a:solidFill>
                  <a:srgbClr val="DC8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zero</a:t>
            </a:r>
            <a:r>
              <a:rPr lang="pt-BR" sz="2400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é </a:t>
            </a:r>
            <a:r>
              <a:rPr lang="pt-BR" sz="2400" i="1" dirty="0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único</a:t>
            </a:r>
            <a:r>
              <a:rPr lang="pt-BR" sz="2800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?</a:t>
            </a:r>
            <a:r>
              <a:rPr lang="pt-BR" sz="2400" i="1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</a:p>
        </p:txBody>
      </p:sp>
      <p:sp>
        <p:nvSpPr>
          <p:cNvPr id="437251" name="Rectangle 3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graphicFrame>
        <p:nvGraphicFramePr>
          <p:cNvPr id="437252" name="Group 4"/>
          <p:cNvGraphicFramePr>
            <a:graphicFrameLocks noGrp="1"/>
          </p:cNvGraphicFramePr>
          <p:nvPr>
            <p:ph sz="half" idx="2"/>
          </p:nvPr>
        </p:nvGraphicFramePr>
        <p:xfrm>
          <a:off x="992188" y="2122488"/>
          <a:ext cx="3700462" cy="914400"/>
        </p:xfrm>
        <a:graphic>
          <a:graphicData uri="http://schemas.openxmlformats.org/drawingml/2006/table">
            <a:tbl>
              <a:tblPr/>
              <a:tblGrid>
                <a:gridCol w="658812"/>
                <a:gridCol w="501650"/>
                <a:gridCol w="495300"/>
                <a:gridCol w="523875"/>
                <a:gridCol w="600075"/>
                <a:gridCol w="92075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</a:t>
                      </a:r>
                      <a:endParaRPr kumimoji="0" lang="pt-BR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  <a:sym typeface="WP Math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f(x)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6699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C8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DC8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+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7283" name="AutoShape 35"/>
          <p:cNvSpPr>
            <a:spLocks noChangeArrowheads="1"/>
          </p:cNvSpPr>
          <p:nvPr/>
        </p:nvSpPr>
        <p:spPr bwMode="auto">
          <a:xfrm>
            <a:off x="468313" y="3784933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37284" name="Rectangle 36"/>
          <p:cNvSpPr>
            <a:spLocks noChangeArrowheads="1"/>
          </p:cNvSpPr>
          <p:nvPr/>
        </p:nvSpPr>
        <p:spPr bwMode="auto">
          <a:xfrm>
            <a:off x="4572000" y="4195763"/>
            <a:ext cx="38671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45791" dir="19578596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26000" tIns="118800" rIns="126000" bIns="118800"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Análise do sinal de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’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(x)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</a:p>
        </p:txBody>
      </p:sp>
      <p:sp>
        <p:nvSpPr>
          <p:cNvPr id="437285" name="Oval 37"/>
          <p:cNvSpPr>
            <a:spLocks noChangeArrowheads="1"/>
          </p:cNvSpPr>
          <p:nvPr/>
        </p:nvSpPr>
        <p:spPr bwMode="auto">
          <a:xfrm>
            <a:off x="2105025" y="2127250"/>
            <a:ext cx="1181100" cy="914400"/>
          </a:xfrm>
          <a:prstGeom prst="ellipse">
            <a:avLst/>
          </a:prstGeom>
          <a:noFill/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37286" name="AutoShape 38"/>
          <p:cNvSpPr>
            <a:spLocks noChangeArrowheads="1"/>
          </p:cNvSpPr>
          <p:nvPr/>
        </p:nvSpPr>
        <p:spPr bwMode="auto">
          <a:xfrm rot="5400000">
            <a:off x="3379788" y="4837113"/>
            <a:ext cx="371475" cy="109537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37287" name="Rectangle 39"/>
          <p:cNvSpPr>
            <a:spLocks noChangeArrowheads="1"/>
          </p:cNvSpPr>
          <p:nvPr/>
        </p:nvSpPr>
        <p:spPr bwMode="auto">
          <a:xfrm>
            <a:off x="512763" y="4608513"/>
            <a:ext cx="8153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15000"/>
              </a:lnSpc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’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(x) =1/(2</a:t>
            </a:r>
            <a:r>
              <a:rPr lang="pt-BR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 </a:t>
            </a:r>
            <a:r>
              <a:rPr lang="pt-BR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x</a:t>
            </a:r>
            <a:r>
              <a:rPr lang="pt-BR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)+ 5e</a:t>
            </a:r>
            <a:r>
              <a:rPr lang="pt-BR" sz="2800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-x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&gt; 0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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 &gt; 0</a:t>
            </a:r>
            <a:endParaRPr lang="pt-BR" sz="2400" i="1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37289" name="Rectangle 41"/>
          <p:cNvSpPr>
            <a:spLocks noChangeArrowheads="1"/>
          </p:cNvSpPr>
          <p:nvPr/>
        </p:nvSpPr>
        <p:spPr bwMode="auto">
          <a:xfrm>
            <a:off x="539750" y="5630204"/>
            <a:ext cx="8353425" cy="1204912"/>
          </a:xfrm>
          <a:prstGeom prst="rect">
            <a:avLst/>
          </a:prstGeom>
          <a:solidFill>
            <a:srgbClr val="FFFFCC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 lIns="126000" tIns="118800" rIns="126000" bIns="118800"/>
          <a:lstStyle/>
          <a:p>
            <a:pPr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admite um </a:t>
            </a:r>
            <a:r>
              <a:rPr lang="pt-BR" sz="2400" i="1">
                <a:solidFill>
                  <a:srgbClr val="0066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único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 i="1">
                <a:solidFill>
                  <a:srgbClr val="DC8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zero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em todo seu domínio de definição, localizado no intervalo [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1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2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] .</a:t>
            </a:r>
          </a:p>
        </p:txBody>
      </p:sp>
      <p:sp>
        <p:nvSpPr>
          <p:cNvPr id="437290" name="AutoShape 42"/>
          <p:cNvSpPr>
            <a:spLocks noChangeArrowheads="1"/>
          </p:cNvSpPr>
          <p:nvPr/>
        </p:nvSpPr>
        <p:spPr bwMode="auto">
          <a:xfrm rot="2151313">
            <a:off x="4048125" y="3894138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37292" name="Rectangle 44"/>
          <p:cNvSpPr>
            <a:spLocks noChangeArrowheads="1"/>
          </p:cNvSpPr>
          <p:nvPr/>
        </p:nvSpPr>
        <p:spPr bwMode="auto">
          <a:xfrm>
            <a:off x="615950" y="1489075"/>
            <a:ext cx="718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42925" indent="-542925" algn="just">
              <a:spcBef>
                <a:spcPct val="20000"/>
              </a:spcBef>
              <a:buClr>
                <a:schemeClr val="hlink"/>
              </a:buClr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Exemplo:	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 =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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 x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–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5e</a:t>
            </a:r>
            <a:r>
              <a:rPr lang="pt-BR" sz="2400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-x</a:t>
            </a:r>
          </a:p>
        </p:txBody>
      </p:sp>
      <p:sp>
        <p:nvSpPr>
          <p:cNvPr id="437294" name="Line 46"/>
          <p:cNvSpPr>
            <a:spLocks noChangeShapeType="1"/>
          </p:cNvSpPr>
          <p:nvPr/>
        </p:nvSpPr>
        <p:spPr bwMode="auto">
          <a:xfrm>
            <a:off x="3419475" y="1557338"/>
            <a:ext cx="2159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37295" name="Line 47"/>
          <p:cNvSpPr>
            <a:spLocks noChangeShapeType="1"/>
          </p:cNvSpPr>
          <p:nvPr/>
        </p:nvSpPr>
        <p:spPr bwMode="auto">
          <a:xfrm>
            <a:off x="2447266" y="4797755"/>
            <a:ext cx="2159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8513492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ChangeArrowheads="1"/>
          </p:cNvSpPr>
          <p:nvPr/>
        </p:nvSpPr>
        <p:spPr bwMode="auto">
          <a:xfrm>
            <a:off x="684213" y="476250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38275" name="Rectangle 3"/>
          <p:cNvSpPr>
            <a:spLocks noChangeArrowheads="1"/>
          </p:cNvSpPr>
          <p:nvPr/>
        </p:nvSpPr>
        <p:spPr bwMode="auto">
          <a:xfrm>
            <a:off x="522288" y="1609725"/>
            <a:ext cx="81534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6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OBSERVAÇÃO:</a:t>
            </a:r>
          </a:p>
          <a:p>
            <a:pPr marL="342900" indent="-342900" algn="just"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1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lnSpc>
                <a:spcPct val="115000"/>
              </a:lnSpc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	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Se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f(a)f(b) &gt; 0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 então pode-se ter diversas situações no intervalo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[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a,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b]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.</a:t>
            </a:r>
            <a:endParaRPr lang="pt-BR" sz="2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  <a:sym typeface="Symbo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endParaRPr lang="pt-BR" sz="1200" i="1" u="sng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38276" name="Line 4"/>
          <p:cNvSpPr>
            <a:spLocks noChangeShapeType="1"/>
          </p:cNvSpPr>
          <p:nvPr/>
        </p:nvSpPr>
        <p:spPr bwMode="auto">
          <a:xfrm flipH="1">
            <a:off x="4443413" y="4695825"/>
            <a:ext cx="9525" cy="20478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grpSp>
        <p:nvGrpSpPr>
          <p:cNvPr id="153606" name="Group 5"/>
          <p:cNvGrpSpPr>
            <a:grpSpLocks/>
          </p:cNvGrpSpPr>
          <p:nvPr/>
        </p:nvGrpSpPr>
        <p:grpSpPr bwMode="auto">
          <a:xfrm>
            <a:off x="466725" y="3251994"/>
            <a:ext cx="7953375" cy="3417887"/>
            <a:chOff x="216" y="1943"/>
            <a:chExt cx="5010" cy="2153"/>
          </a:xfrm>
        </p:grpSpPr>
        <p:grpSp>
          <p:nvGrpSpPr>
            <p:cNvPr id="153607" name="Group 6"/>
            <p:cNvGrpSpPr>
              <a:grpSpLocks/>
            </p:cNvGrpSpPr>
            <p:nvPr/>
          </p:nvGrpSpPr>
          <p:grpSpPr bwMode="auto">
            <a:xfrm>
              <a:off x="216" y="1943"/>
              <a:ext cx="2271" cy="1290"/>
              <a:chOff x="489" y="1970"/>
              <a:chExt cx="2271" cy="1290"/>
            </a:xfrm>
          </p:grpSpPr>
          <p:sp>
            <p:nvSpPr>
              <p:cNvPr id="438279" name="Line 7"/>
              <p:cNvSpPr>
                <a:spLocks noChangeShapeType="1"/>
              </p:cNvSpPr>
              <p:nvPr/>
            </p:nvSpPr>
            <p:spPr bwMode="auto">
              <a:xfrm flipH="1">
                <a:off x="912" y="1970"/>
                <a:ext cx="6" cy="12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8280" name="Line 8"/>
              <p:cNvSpPr>
                <a:spLocks noChangeShapeType="1"/>
              </p:cNvSpPr>
              <p:nvPr/>
            </p:nvSpPr>
            <p:spPr bwMode="auto">
              <a:xfrm rot="5400000" flipH="1">
                <a:off x="1614" y="1936"/>
                <a:ext cx="0" cy="225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8281" name="Rectangle 9"/>
              <p:cNvSpPr>
                <a:spLocks noChangeArrowheads="1"/>
              </p:cNvSpPr>
              <p:nvPr/>
            </p:nvSpPr>
            <p:spPr bwMode="auto">
              <a:xfrm>
                <a:off x="2324" y="3075"/>
                <a:ext cx="173" cy="1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17961" dir="189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b</a:t>
                </a:r>
                <a:endPara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38282" name="Rectangle 10"/>
              <p:cNvSpPr>
                <a:spLocks noChangeArrowheads="1"/>
              </p:cNvSpPr>
              <p:nvPr/>
            </p:nvSpPr>
            <p:spPr bwMode="auto">
              <a:xfrm>
                <a:off x="630" y="1977"/>
                <a:ext cx="245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algn="ctr" rotWithShape="0">
                        <a:srgbClr val="FF99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</a:rPr>
                  <a:t>f(x)</a:t>
                </a:r>
              </a:p>
            </p:txBody>
          </p:sp>
          <p:sp>
            <p:nvSpPr>
              <p:cNvPr id="438283" name="Rectangle 11"/>
              <p:cNvSpPr>
                <a:spLocks noChangeArrowheads="1"/>
              </p:cNvSpPr>
              <p:nvPr/>
            </p:nvSpPr>
            <p:spPr bwMode="auto">
              <a:xfrm>
                <a:off x="2615" y="3082"/>
                <a:ext cx="145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algn="ctr" rotWithShape="0">
                        <a:srgbClr val="FF99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</a:rPr>
                  <a:t>x</a:t>
                </a:r>
              </a:p>
            </p:txBody>
          </p:sp>
          <p:sp>
            <p:nvSpPr>
              <p:cNvPr id="438284" name="Rectangle 12"/>
              <p:cNvSpPr>
                <a:spLocks noChangeArrowheads="1"/>
              </p:cNvSpPr>
              <p:nvPr/>
            </p:nvSpPr>
            <p:spPr bwMode="auto">
              <a:xfrm>
                <a:off x="1113" y="3072"/>
                <a:ext cx="173" cy="13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17961" dir="189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a</a:t>
                </a:r>
                <a:endPara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38285" name="Line 13"/>
              <p:cNvSpPr>
                <a:spLocks noChangeShapeType="1"/>
              </p:cNvSpPr>
              <p:nvPr/>
            </p:nvSpPr>
            <p:spPr bwMode="auto">
              <a:xfrm>
                <a:off x="1205" y="2575"/>
                <a:ext cx="4" cy="48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8286" name="Freeform 14"/>
              <p:cNvSpPr>
                <a:spLocks/>
              </p:cNvSpPr>
              <p:nvPr/>
            </p:nvSpPr>
            <p:spPr bwMode="auto">
              <a:xfrm>
                <a:off x="770" y="2522"/>
                <a:ext cx="1832" cy="428"/>
              </a:xfrm>
              <a:custGeom>
                <a:avLst/>
                <a:gdLst>
                  <a:gd name="T0" fmla="*/ 0 w 1832"/>
                  <a:gd name="T1" fmla="*/ 85 h 428"/>
                  <a:gd name="T2" fmla="*/ 165 w 1832"/>
                  <a:gd name="T3" fmla="*/ 45 h 428"/>
                  <a:gd name="T4" fmla="*/ 323 w 1832"/>
                  <a:gd name="T5" fmla="*/ 41 h 428"/>
                  <a:gd name="T6" fmla="*/ 439 w 1832"/>
                  <a:gd name="T7" fmla="*/ 62 h 428"/>
                  <a:gd name="T8" fmla="*/ 554 w 1832"/>
                  <a:gd name="T9" fmla="*/ 104 h 428"/>
                  <a:gd name="T10" fmla="*/ 670 w 1832"/>
                  <a:gd name="T11" fmla="*/ 165 h 428"/>
                  <a:gd name="T12" fmla="*/ 832 w 1832"/>
                  <a:gd name="T13" fmla="*/ 278 h 428"/>
                  <a:gd name="T14" fmla="*/ 938 w 1832"/>
                  <a:gd name="T15" fmla="*/ 358 h 428"/>
                  <a:gd name="T16" fmla="*/ 1008 w 1832"/>
                  <a:gd name="T17" fmla="*/ 399 h 428"/>
                  <a:gd name="T18" fmla="*/ 1078 w 1832"/>
                  <a:gd name="T19" fmla="*/ 421 h 428"/>
                  <a:gd name="T20" fmla="*/ 1176 w 1832"/>
                  <a:gd name="T21" fmla="*/ 426 h 428"/>
                  <a:gd name="T22" fmla="*/ 1295 w 1832"/>
                  <a:gd name="T23" fmla="*/ 408 h 428"/>
                  <a:gd name="T24" fmla="*/ 1411 w 1832"/>
                  <a:gd name="T25" fmla="*/ 353 h 428"/>
                  <a:gd name="T26" fmla="*/ 1505 w 1832"/>
                  <a:gd name="T27" fmla="*/ 291 h 428"/>
                  <a:gd name="T28" fmla="*/ 1582 w 1832"/>
                  <a:gd name="T29" fmla="*/ 232 h 428"/>
                  <a:gd name="T30" fmla="*/ 1646 w 1832"/>
                  <a:gd name="T31" fmla="*/ 180 h 428"/>
                  <a:gd name="T32" fmla="*/ 1734 w 1832"/>
                  <a:gd name="T33" fmla="*/ 100 h 428"/>
                  <a:gd name="T34" fmla="*/ 1832 w 1832"/>
                  <a:gd name="T35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32" h="428">
                    <a:moveTo>
                      <a:pt x="0" y="85"/>
                    </a:moveTo>
                    <a:cubicBezTo>
                      <a:pt x="27" y="78"/>
                      <a:pt x="111" y="53"/>
                      <a:pt x="165" y="45"/>
                    </a:cubicBezTo>
                    <a:cubicBezTo>
                      <a:pt x="220" y="38"/>
                      <a:pt x="278" y="38"/>
                      <a:pt x="323" y="41"/>
                    </a:cubicBezTo>
                    <a:cubicBezTo>
                      <a:pt x="369" y="44"/>
                      <a:pt x="401" y="52"/>
                      <a:pt x="439" y="62"/>
                    </a:cubicBezTo>
                    <a:cubicBezTo>
                      <a:pt x="477" y="73"/>
                      <a:pt x="516" y="87"/>
                      <a:pt x="554" y="104"/>
                    </a:cubicBezTo>
                    <a:cubicBezTo>
                      <a:pt x="594" y="121"/>
                      <a:pt x="624" y="136"/>
                      <a:pt x="670" y="165"/>
                    </a:cubicBezTo>
                    <a:cubicBezTo>
                      <a:pt x="716" y="194"/>
                      <a:pt x="788" y="246"/>
                      <a:pt x="832" y="278"/>
                    </a:cubicBezTo>
                    <a:cubicBezTo>
                      <a:pt x="876" y="310"/>
                      <a:pt x="907" y="338"/>
                      <a:pt x="938" y="358"/>
                    </a:cubicBezTo>
                    <a:cubicBezTo>
                      <a:pt x="967" y="379"/>
                      <a:pt x="984" y="389"/>
                      <a:pt x="1008" y="399"/>
                    </a:cubicBezTo>
                    <a:cubicBezTo>
                      <a:pt x="1030" y="409"/>
                      <a:pt x="1049" y="416"/>
                      <a:pt x="1078" y="421"/>
                    </a:cubicBezTo>
                    <a:cubicBezTo>
                      <a:pt x="1106" y="425"/>
                      <a:pt x="1139" y="428"/>
                      <a:pt x="1176" y="426"/>
                    </a:cubicBezTo>
                    <a:cubicBezTo>
                      <a:pt x="1213" y="424"/>
                      <a:pt x="1256" y="420"/>
                      <a:pt x="1295" y="408"/>
                    </a:cubicBezTo>
                    <a:cubicBezTo>
                      <a:pt x="1333" y="395"/>
                      <a:pt x="1375" y="372"/>
                      <a:pt x="1411" y="353"/>
                    </a:cubicBezTo>
                    <a:cubicBezTo>
                      <a:pt x="1446" y="334"/>
                      <a:pt x="1477" y="311"/>
                      <a:pt x="1505" y="291"/>
                    </a:cubicBezTo>
                    <a:cubicBezTo>
                      <a:pt x="1533" y="271"/>
                      <a:pt x="1559" y="250"/>
                      <a:pt x="1582" y="232"/>
                    </a:cubicBezTo>
                    <a:cubicBezTo>
                      <a:pt x="1605" y="214"/>
                      <a:pt x="1621" y="202"/>
                      <a:pt x="1646" y="180"/>
                    </a:cubicBezTo>
                    <a:cubicBezTo>
                      <a:pt x="1671" y="158"/>
                      <a:pt x="1703" y="130"/>
                      <a:pt x="1734" y="100"/>
                    </a:cubicBezTo>
                    <a:cubicBezTo>
                      <a:pt x="1765" y="70"/>
                      <a:pt x="1812" y="21"/>
                      <a:pt x="1832" y="0"/>
                    </a:cubicBezTo>
                  </a:path>
                </a:pathLst>
              </a:custGeom>
              <a:noFill/>
              <a:ln w="28575" cap="flat" cmpd="sng">
                <a:solidFill>
                  <a:srgbClr val="99330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8287" name="Line 15"/>
              <p:cNvSpPr>
                <a:spLocks noChangeShapeType="1"/>
              </p:cNvSpPr>
              <p:nvPr/>
            </p:nvSpPr>
            <p:spPr bwMode="auto">
              <a:xfrm>
                <a:off x="2422" y="2688"/>
                <a:ext cx="4" cy="37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438288" name="Rectangle 16"/>
            <p:cNvSpPr>
              <a:spLocks noChangeArrowheads="1"/>
            </p:cNvSpPr>
            <p:nvPr/>
          </p:nvSpPr>
          <p:spPr bwMode="auto">
            <a:xfrm>
              <a:off x="2541" y="2955"/>
              <a:ext cx="2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38289" name="AutoShape 17"/>
            <p:cNvSpPr>
              <a:spLocks noChangeArrowheads="1"/>
            </p:cNvSpPr>
            <p:nvPr/>
          </p:nvSpPr>
          <p:spPr bwMode="auto">
            <a:xfrm rot="19744517" flipH="1">
              <a:off x="1295" y="2355"/>
              <a:ext cx="847" cy="201"/>
            </a:xfrm>
            <a:prstGeom prst="curvedDownArrow">
              <a:avLst>
                <a:gd name="adj1" fmla="val 46197"/>
                <a:gd name="adj2" fmla="val 146161"/>
                <a:gd name="adj3" fmla="val 45227"/>
              </a:avLst>
            </a:prstGeom>
            <a:solidFill>
              <a:srgbClr val="808080"/>
            </a:solidFill>
            <a:ln>
              <a:noFill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8290" name="Line 18"/>
            <p:cNvSpPr>
              <a:spLocks noChangeShapeType="1"/>
            </p:cNvSpPr>
            <p:nvPr/>
          </p:nvSpPr>
          <p:spPr bwMode="auto">
            <a:xfrm flipH="1">
              <a:off x="3827" y="1943"/>
              <a:ext cx="6" cy="1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8291" name="Line 19"/>
            <p:cNvSpPr>
              <a:spLocks noChangeShapeType="1"/>
            </p:cNvSpPr>
            <p:nvPr/>
          </p:nvSpPr>
          <p:spPr bwMode="auto">
            <a:xfrm rot="5400000" flipH="1">
              <a:off x="4269" y="2031"/>
              <a:ext cx="0" cy="19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8292" name="Rectangle 20"/>
            <p:cNvSpPr>
              <a:spLocks noChangeArrowheads="1"/>
            </p:cNvSpPr>
            <p:nvPr/>
          </p:nvSpPr>
          <p:spPr bwMode="auto">
            <a:xfrm>
              <a:off x="3864" y="2976"/>
              <a:ext cx="145" cy="1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a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8293" name="Rectangle 21"/>
            <p:cNvSpPr>
              <a:spLocks noChangeArrowheads="1"/>
            </p:cNvSpPr>
            <p:nvPr/>
          </p:nvSpPr>
          <p:spPr bwMode="auto">
            <a:xfrm>
              <a:off x="4361" y="2992"/>
              <a:ext cx="165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endParaRPr lang="pt-BR" sz="1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8294" name="Rectangle 22"/>
            <p:cNvSpPr>
              <a:spLocks noChangeArrowheads="1"/>
            </p:cNvSpPr>
            <p:nvPr/>
          </p:nvSpPr>
          <p:spPr bwMode="auto">
            <a:xfrm>
              <a:off x="3545" y="1950"/>
              <a:ext cx="2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38295" name="Rectangle 23"/>
            <p:cNvSpPr>
              <a:spLocks noChangeArrowheads="1"/>
            </p:cNvSpPr>
            <p:nvPr/>
          </p:nvSpPr>
          <p:spPr bwMode="auto">
            <a:xfrm>
              <a:off x="5078" y="2987"/>
              <a:ext cx="1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38296" name="Rectangle 24"/>
            <p:cNvSpPr>
              <a:spLocks noChangeArrowheads="1"/>
            </p:cNvSpPr>
            <p:nvPr/>
          </p:nvSpPr>
          <p:spPr bwMode="auto">
            <a:xfrm>
              <a:off x="4675" y="2991"/>
              <a:ext cx="145" cy="1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b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8297" name="Line 25"/>
            <p:cNvSpPr>
              <a:spLocks noChangeShapeType="1"/>
            </p:cNvSpPr>
            <p:nvPr/>
          </p:nvSpPr>
          <p:spPr bwMode="auto">
            <a:xfrm>
              <a:off x="3955" y="2443"/>
              <a:ext cx="0" cy="5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8298" name="Line 26"/>
            <p:cNvSpPr>
              <a:spLocks noChangeShapeType="1"/>
            </p:cNvSpPr>
            <p:nvPr/>
          </p:nvSpPr>
          <p:spPr bwMode="auto">
            <a:xfrm>
              <a:off x="4750" y="2738"/>
              <a:ext cx="2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8299" name="Freeform 27"/>
            <p:cNvSpPr>
              <a:spLocks/>
            </p:cNvSpPr>
            <p:nvPr/>
          </p:nvSpPr>
          <p:spPr bwMode="auto">
            <a:xfrm>
              <a:off x="3406" y="2413"/>
              <a:ext cx="1638" cy="573"/>
            </a:xfrm>
            <a:custGeom>
              <a:avLst/>
              <a:gdLst>
                <a:gd name="T0" fmla="*/ 0 w 1638"/>
                <a:gd name="T1" fmla="*/ 301 h 573"/>
                <a:gd name="T2" fmla="*/ 110 w 1638"/>
                <a:gd name="T3" fmla="*/ 225 h 573"/>
                <a:gd name="T4" fmla="*/ 198 w 1638"/>
                <a:gd name="T5" fmla="*/ 145 h 573"/>
                <a:gd name="T6" fmla="*/ 276 w 1638"/>
                <a:gd name="T7" fmla="*/ 71 h 573"/>
                <a:gd name="T8" fmla="*/ 375 w 1638"/>
                <a:gd name="T9" fmla="*/ 11 h 573"/>
                <a:gd name="T10" fmla="*/ 484 w 1638"/>
                <a:gd name="T11" fmla="*/ 5 h 573"/>
                <a:gd name="T12" fmla="*/ 562 w 1638"/>
                <a:gd name="T13" fmla="*/ 36 h 573"/>
                <a:gd name="T14" fmla="*/ 642 w 1638"/>
                <a:gd name="T15" fmla="*/ 97 h 573"/>
                <a:gd name="T16" fmla="*/ 721 w 1638"/>
                <a:gd name="T17" fmla="*/ 186 h 573"/>
                <a:gd name="T18" fmla="*/ 832 w 1638"/>
                <a:gd name="T19" fmla="*/ 352 h 573"/>
                <a:gd name="T20" fmla="*/ 905 w 1638"/>
                <a:gd name="T21" fmla="*/ 469 h 573"/>
                <a:gd name="T22" fmla="*/ 953 w 1638"/>
                <a:gd name="T23" fmla="*/ 529 h 573"/>
                <a:gd name="T24" fmla="*/ 1001 w 1638"/>
                <a:gd name="T25" fmla="*/ 561 h 573"/>
                <a:gd name="T26" fmla="*/ 1068 w 1638"/>
                <a:gd name="T27" fmla="*/ 568 h 573"/>
                <a:gd name="T28" fmla="*/ 1148 w 1638"/>
                <a:gd name="T29" fmla="*/ 531 h 573"/>
                <a:gd name="T30" fmla="*/ 1224 w 1638"/>
                <a:gd name="T31" fmla="*/ 461 h 573"/>
                <a:gd name="T32" fmla="*/ 1300 w 1638"/>
                <a:gd name="T33" fmla="*/ 379 h 573"/>
                <a:gd name="T34" fmla="*/ 1372 w 1638"/>
                <a:gd name="T35" fmla="*/ 293 h 573"/>
                <a:gd name="T36" fmla="*/ 1434 w 1638"/>
                <a:gd name="T37" fmla="*/ 225 h 573"/>
                <a:gd name="T38" fmla="*/ 1512 w 1638"/>
                <a:gd name="T39" fmla="*/ 137 h 573"/>
                <a:gd name="T40" fmla="*/ 1638 w 1638"/>
                <a:gd name="T41" fmla="*/ 11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8" h="573">
                  <a:moveTo>
                    <a:pt x="0" y="301"/>
                  </a:moveTo>
                  <a:cubicBezTo>
                    <a:pt x="18" y="288"/>
                    <a:pt x="77" y="251"/>
                    <a:pt x="110" y="225"/>
                  </a:cubicBezTo>
                  <a:cubicBezTo>
                    <a:pt x="143" y="199"/>
                    <a:pt x="170" y="171"/>
                    <a:pt x="198" y="145"/>
                  </a:cubicBezTo>
                  <a:cubicBezTo>
                    <a:pt x="226" y="119"/>
                    <a:pt x="247" y="93"/>
                    <a:pt x="276" y="71"/>
                  </a:cubicBezTo>
                  <a:cubicBezTo>
                    <a:pt x="305" y="49"/>
                    <a:pt x="340" y="22"/>
                    <a:pt x="375" y="11"/>
                  </a:cubicBezTo>
                  <a:cubicBezTo>
                    <a:pt x="410" y="0"/>
                    <a:pt x="452" y="1"/>
                    <a:pt x="484" y="5"/>
                  </a:cubicBezTo>
                  <a:cubicBezTo>
                    <a:pt x="515" y="9"/>
                    <a:pt x="536" y="21"/>
                    <a:pt x="562" y="36"/>
                  </a:cubicBezTo>
                  <a:cubicBezTo>
                    <a:pt x="589" y="52"/>
                    <a:pt x="615" y="72"/>
                    <a:pt x="642" y="97"/>
                  </a:cubicBezTo>
                  <a:cubicBezTo>
                    <a:pt x="669" y="122"/>
                    <a:pt x="689" y="144"/>
                    <a:pt x="721" y="186"/>
                  </a:cubicBezTo>
                  <a:cubicBezTo>
                    <a:pt x="753" y="229"/>
                    <a:pt x="802" y="305"/>
                    <a:pt x="832" y="352"/>
                  </a:cubicBezTo>
                  <a:cubicBezTo>
                    <a:pt x="862" y="398"/>
                    <a:pt x="883" y="439"/>
                    <a:pt x="905" y="469"/>
                  </a:cubicBezTo>
                  <a:cubicBezTo>
                    <a:pt x="925" y="499"/>
                    <a:pt x="936" y="514"/>
                    <a:pt x="953" y="529"/>
                  </a:cubicBezTo>
                  <a:cubicBezTo>
                    <a:pt x="967" y="543"/>
                    <a:pt x="981" y="553"/>
                    <a:pt x="1001" y="561"/>
                  </a:cubicBezTo>
                  <a:cubicBezTo>
                    <a:pt x="1020" y="567"/>
                    <a:pt x="1044" y="573"/>
                    <a:pt x="1068" y="568"/>
                  </a:cubicBezTo>
                  <a:cubicBezTo>
                    <a:pt x="1092" y="563"/>
                    <a:pt x="1122" y="549"/>
                    <a:pt x="1148" y="531"/>
                  </a:cubicBezTo>
                  <a:cubicBezTo>
                    <a:pt x="1174" y="513"/>
                    <a:pt x="1199" y="486"/>
                    <a:pt x="1224" y="461"/>
                  </a:cubicBezTo>
                  <a:cubicBezTo>
                    <a:pt x="1249" y="436"/>
                    <a:pt x="1275" y="407"/>
                    <a:pt x="1300" y="379"/>
                  </a:cubicBezTo>
                  <a:cubicBezTo>
                    <a:pt x="1325" y="351"/>
                    <a:pt x="1350" y="319"/>
                    <a:pt x="1372" y="293"/>
                  </a:cubicBezTo>
                  <a:cubicBezTo>
                    <a:pt x="1394" y="267"/>
                    <a:pt x="1411" y="251"/>
                    <a:pt x="1434" y="225"/>
                  </a:cubicBezTo>
                  <a:cubicBezTo>
                    <a:pt x="1457" y="199"/>
                    <a:pt x="1478" y="173"/>
                    <a:pt x="1512" y="137"/>
                  </a:cubicBezTo>
                  <a:cubicBezTo>
                    <a:pt x="1546" y="101"/>
                    <a:pt x="1612" y="37"/>
                    <a:pt x="1638" y="11"/>
                  </a:cubicBezTo>
                </a:path>
              </a:pathLst>
            </a:custGeom>
            <a:noFill/>
            <a:ln w="28575" cap="flat" cmpd="sng">
              <a:solidFill>
                <a:srgbClr val="0076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8300" name="Oval 28"/>
            <p:cNvSpPr>
              <a:spLocks noChangeArrowheads="1"/>
            </p:cNvSpPr>
            <p:nvPr/>
          </p:nvSpPr>
          <p:spPr bwMode="auto">
            <a:xfrm>
              <a:off x="4440" y="2968"/>
              <a:ext cx="34" cy="3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8301" name="AutoShape 29"/>
            <p:cNvSpPr>
              <a:spLocks noChangeArrowheads="1"/>
            </p:cNvSpPr>
            <p:nvPr/>
          </p:nvSpPr>
          <p:spPr bwMode="auto">
            <a:xfrm rot="16487787" flipH="1">
              <a:off x="3865" y="2254"/>
              <a:ext cx="806" cy="201"/>
            </a:xfrm>
            <a:prstGeom prst="curvedDownArrow">
              <a:avLst>
                <a:gd name="adj1" fmla="val 43961"/>
                <a:gd name="adj2" fmla="val 139086"/>
                <a:gd name="adj3" fmla="val 45227"/>
              </a:avLst>
            </a:prstGeom>
            <a:solidFill>
              <a:srgbClr val="808080"/>
            </a:solidFill>
            <a:ln>
              <a:noFill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grpSp>
          <p:nvGrpSpPr>
            <p:cNvPr id="153622" name="Group 30"/>
            <p:cNvGrpSpPr>
              <a:grpSpLocks/>
            </p:cNvGrpSpPr>
            <p:nvPr/>
          </p:nvGrpSpPr>
          <p:grpSpPr bwMode="auto">
            <a:xfrm>
              <a:off x="1990" y="3220"/>
              <a:ext cx="2410" cy="876"/>
              <a:chOff x="1990" y="3220"/>
              <a:chExt cx="2410" cy="876"/>
            </a:xfrm>
          </p:grpSpPr>
          <p:sp>
            <p:nvSpPr>
              <p:cNvPr id="438303" name="Line 31"/>
              <p:cNvSpPr>
                <a:spLocks noChangeShapeType="1"/>
              </p:cNvSpPr>
              <p:nvPr/>
            </p:nvSpPr>
            <p:spPr bwMode="auto">
              <a:xfrm rot="5400000" flipH="1">
                <a:off x="3266" y="2761"/>
                <a:ext cx="0" cy="22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8304" name="Rectangle 32"/>
              <p:cNvSpPr>
                <a:spLocks noChangeArrowheads="1"/>
              </p:cNvSpPr>
              <p:nvPr/>
            </p:nvSpPr>
            <p:spPr bwMode="auto">
              <a:xfrm>
                <a:off x="2994" y="3903"/>
                <a:ext cx="149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27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</a:t>
                </a:r>
                <a:r>
                  <a:rPr lang="pt-BR" sz="1400" i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1</a:t>
                </a:r>
                <a:endParaRPr lang="pt-BR" sz="14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38305" name="Rectangle 33"/>
              <p:cNvSpPr>
                <a:spLocks noChangeArrowheads="1"/>
              </p:cNvSpPr>
              <p:nvPr/>
            </p:nvSpPr>
            <p:spPr bwMode="auto">
              <a:xfrm>
                <a:off x="3661" y="3901"/>
                <a:ext cx="135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127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</a:t>
                </a:r>
                <a:r>
                  <a:rPr lang="pt-BR" sz="1400" i="1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2</a:t>
                </a:r>
                <a:endParaRPr lang="pt-BR" sz="14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38306" name="Rectangle 34"/>
              <p:cNvSpPr>
                <a:spLocks noChangeArrowheads="1"/>
              </p:cNvSpPr>
              <p:nvPr/>
            </p:nvSpPr>
            <p:spPr bwMode="auto">
              <a:xfrm>
                <a:off x="4284" y="3896"/>
                <a:ext cx="95" cy="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algn="ctr" rotWithShape="0">
                        <a:srgbClr val="FF99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</a:rPr>
                  <a:t>x</a:t>
                </a:r>
              </a:p>
            </p:txBody>
          </p:sp>
          <p:sp>
            <p:nvSpPr>
              <p:cNvPr id="438307" name="Line 35"/>
              <p:cNvSpPr>
                <a:spLocks noChangeShapeType="1"/>
              </p:cNvSpPr>
              <p:nvPr/>
            </p:nvSpPr>
            <p:spPr bwMode="auto">
              <a:xfrm>
                <a:off x="4016" y="3449"/>
                <a:ext cx="2" cy="4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8308" name="Line 36"/>
              <p:cNvSpPr>
                <a:spLocks noChangeShapeType="1"/>
              </p:cNvSpPr>
              <p:nvPr/>
            </p:nvSpPr>
            <p:spPr bwMode="auto">
              <a:xfrm flipH="1">
                <a:off x="2867" y="3598"/>
                <a:ext cx="2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8309" name="Rectangle 37"/>
              <p:cNvSpPr>
                <a:spLocks noChangeArrowheads="1"/>
              </p:cNvSpPr>
              <p:nvPr/>
            </p:nvSpPr>
            <p:spPr bwMode="auto">
              <a:xfrm>
                <a:off x="2813" y="3896"/>
                <a:ext cx="97" cy="10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127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a</a:t>
                </a:r>
                <a:endPara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38310" name="Rectangle 38"/>
              <p:cNvSpPr>
                <a:spLocks noChangeArrowheads="1"/>
              </p:cNvSpPr>
              <p:nvPr/>
            </p:nvSpPr>
            <p:spPr bwMode="auto">
              <a:xfrm>
                <a:off x="3926" y="3907"/>
                <a:ext cx="149" cy="14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127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b</a:t>
                </a:r>
                <a:endPara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38311" name="Freeform 39"/>
              <p:cNvSpPr>
                <a:spLocks/>
              </p:cNvSpPr>
              <p:nvPr/>
            </p:nvSpPr>
            <p:spPr bwMode="auto">
              <a:xfrm>
                <a:off x="2239" y="3344"/>
                <a:ext cx="1832" cy="752"/>
              </a:xfrm>
              <a:custGeom>
                <a:avLst/>
                <a:gdLst>
                  <a:gd name="T0" fmla="*/ 0 w 1832"/>
                  <a:gd name="T1" fmla="*/ 85 h 428"/>
                  <a:gd name="T2" fmla="*/ 165 w 1832"/>
                  <a:gd name="T3" fmla="*/ 45 h 428"/>
                  <a:gd name="T4" fmla="*/ 323 w 1832"/>
                  <a:gd name="T5" fmla="*/ 41 h 428"/>
                  <a:gd name="T6" fmla="*/ 439 w 1832"/>
                  <a:gd name="T7" fmla="*/ 62 h 428"/>
                  <a:gd name="T8" fmla="*/ 554 w 1832"/>
                  <a:gd name="T9" fmla="*/ 104 h 428"/>
                  <a:gd name="T10" fmla="*/ 670 w 1832"/>
                  <a:gd name="T11" fmla="*/ 165 h 428"/>
                  <a:gd name="T12" fmla="*/ 832 w 1832"/>
                  <a:gd name="T13" fmla="*/ 278 h 428"/>
                  <a:gd name="T14" fmla="*/ 938 w 1832"/>
                  <a:gd name="T15" fmla="*/ 358 h 428"/>
                  <a:gd name="T16" fmla="*/ 1008 w 1832"/>
                  <a:gd name="T17" fmla="*/ 399 h 428"/>
                  <a:gd name="T18" fmla="*/ 1078 w 1832"/>
                  <a:gd name="T19" fmla="*/ 421 h 428"/>
                  <a:gd name="T20" fmla="*/ 1176 w 1832"/>
                  <a:gd name="T21" fmla="*/ 426 h 428"/>
                  <a:gd name="T22" fmla="*/ 1295 w 1832"/>
                  <a:gd name="T23" fmla="*/ 408 h 428"/>
                  <a:gd name="T24" fmla="*/ 1411 w 1832"/>
                  <a:gd name="T25" fmla="*/ 353 h 428"/>
                  <a:gd name="T26" fmla="*/ 1505 w 1832"/>
                  <a:gd name="T27" fmla="*/ 291 h 428"/>
                  <a:gd name="T28" fmla="*/ 1582 w 1832"/>
                  <a:gd name="T29" fmla="*/ 232 h 428"/>
                  <a:gd name="T30" fmla="*/ 1646 w 1832"/>
                  <a:gd name="T31" fmla="*/ 180 h 428"/>
                  <a:gd name="T32" fmla="*/ 1734 w 1832"/>
                  <a:gd name="T33" fmla="*/ 100 h 428"/>
                  <a:gd name="T34" fmla="*/ 1832 w 1832"/>
                  <a:gd name="T35" fmla="*/ 0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832" h="428">
                    <a:moveTo>
                      <a:pt x="0" y="85"/>
                    </a:moveTo>
                    <a:cubicBezTo>
                      <a:pt x="27" y="78"/>
                      <a:pt x="111" y="53"/>
                      <a:pt x="165" y="45"/>
                    </a:cubicBezTo>
                    <a:cubicBezTo>
                      <a:pt x="220" y="38"/>
                      <a:pt x="278" y="38"/>
                      <a:pt x="323" y="41"/>
                    </a:cubicBezTo>
                    <a:cubicBezTo>
                      <a:pt x="369" y="44"/>
                      <a:pt x="401" y="52"/>
                      <a:pt x="439" y="62"/>
                    </a:cubicBezTo>
                    <a:cubicBezTo>
                      <a:pt x="477" y="73"/>
                      <a:pt x="516" y="87"/>
                      <a:pt x="554" y="104"/>
                    </a:cubicBezTo>
                    <a:cubicBezTo>
                      <a:pt x="594" y="121"/>
                      <a:pt x="624" y="136"/>
                      <a:pt x="670" y="165"/>
                    </a:cubicBezTo>
                    <a:cubicBezTo>
                      <a:pt x="716" y="194"/>
                      <a:pt x="788" y="246"/>
                      <a:pt x="832" y="278"/>
                    </a:cubicBezTo>
                    <a:cubicBezTo>
                      <a:pt x="876" y="310"/>
                      <a:pt x="907" y="338"/>
                      <a:pt x="938" y="358"/>
                    </a:cubicBezTo>
                    <a:cubicBezTo>
                      <a:pt x="967" y="379"/>
                      <a:pt x="984" y="389"/>
                      <a:pt x="1008" y="399"/>
                    </a:cubicBezTo>
                    <a:cubicBezTo>
                      <a:pt x="1030" y="409"/>
                      <a:pt x="1049" y="416"/>
                      <a:pt x="1078" y="421"/>
                    </a:cubicBezTo>
                    <a:cubicBezTo>
                      <a:pt x="1106" y="425"/>
                      <a:pt x="1139" y="428"/>
                      <a:pt x="1176" y="426"/>
                    </a:cubicBezTo>
                    <a:cubicBezTo>
                      <a:pt x="1213" y="424"/>
                      <a:pt x="1256" y="420"/>
                      <a:pt x="1295" y="408"/>
                    </a:cubicBezTo>
                    <a:cubicBezTo>
                      <a:pt x="1333" y="395"/>
                      <a:pt x="1375" y="372"/>
                      <a:pt x="1411" y="353"/>
                    </a:cubicBezTo>
                    <a:cubicBezTo>
                      <a:pt x="1446" y="334"/>
                      <a:pt x="1477" y="311"/>
                      <a:pt x="1505" y="291"/>
                    </a:cubicBezTo>
                    <a:cubicBezTo>
                      <a:pt x="1533" y="271"/>
                      <a:pt x="1559" y="250"/>
                      <a:pt x="1582" y="232"/>
                    </a:cubicBezTo>
                    <a:cubicBezTo>
                      <a:pt x="1605" y="214"/>
                      <a:pt x="1621" y="202"/>
                      <a:pt x="1646" y="180"/>
                    </a:cubicBezTo>
                    <a:cubicBezTo>
                      <a:pt x="1671" y="158"/>
                      <a:pt x="1703" y="130"/>
                      <a:pt x="1734" y="100"/>
                    </a:cubicBezTo>
                    <a:cubicBezTo>
                      <a:pt x="1765" y="70"/>
                      <a:pt x="1812" y="21"/>
                      <a:pt x="1832" y="0"/>
                    </a:cubicBezTo>
                  </a:path>
                </a:pathLst>
              </a:custGeom>
              <a:noFill/>
              <a:ln w="28575" cap="flat" cmpd="sng">
                <a:solidFill>
                  <a:srgbClr val="6000C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8312" name="Oval 40"/>
              <p:cNvSpPr>
                <a:spLocks noChangeArrowheads="1"/>
              </p:cNvSpPr>
              <p:nvPr/>
            </p:nvSpPr>
            <p:spPr bwMode="auto">
              <a:xfrm>
                <a:off x="3695" y="3876"/>
                <a:ext cx="34" cy="3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38313" name="Oval 41"/>
              <p:cNvSpPr>
                <a:spLocks noChangeArrowheads="1"/>
              </p:cNvSpPr>
              <p:nvPr/>
            </p:nvSpPr>
            <p:spPr bwMode="auto">
              <a:xfrm>
                <a:off x="3097" y="3879"/>
                <a:ext cx="34" cy="3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sz="2400" b="0">
                  <a:latin typeface="Tahoma" charset="0"/>
                  <a:cs typeface="+mn-cs"/>
                </a:endParaRPr>
              </a:p>
            </p:txBody>
          </p:sp>
          <p:sp>
            <p:nvSpPr>
              <p:cNvPr id="438314" name="AutoShape 42"/>
              <p:cNvSpPr>
                <a:spLocks noChangeArrowheads="1"/>
              </p:cNvSpPr>
              <p:nvPr/>
            </p:nvSpPr>
            <p:spPr bwMode="auto">
              <a:xfrm rot="-20987492">
                <a:off x="1990" y="3220"/>
                <a:ext cx="1404" cy="306"/>
              </a:xfrm>
              <a:prstGeom prst="curvedDownArrow">
                <a:avLst>
                  <a:gd name="adj1" fmla="val 50301"/>
                  <a:gd name="adj2" fmla="val 159144"/>
                  <a:gd name="adj3" fmla="val 45227"/>
                </a:avLst>
              </a:prstGeom>
              <a:solidFill>
                <a:srgbClr val="808080"/>
              </a:solidFill>
              <a:ln>
                <a:noFill/>
              </a:ln>
              <a:effectLst>
                <a:outerShdw blurRad="63500" dist="17961" dir="2700000" algn="ctr" rotWithShape="0">
                  <a:srgbClr val="000000">
                    <a:alpha val="7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866375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ChangeArrowheads="1"/>
          </p:cNvSpPr>
          <p:nvPr/>
        </p:nvSpPr>
        <p:spPr bwMode="auto">
          <a:xfrm>
            <a:off x="755650" y="26035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36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grpSp>
        <p:nvGrpSpPr>
          <p:cNvPr id="154628" name="Group 3"/>
          <p:cNvGrpSpPr>
            <a:grpSpLocks/>
          </p:cNvGrpSpPr>
          <p:nvPr/>
        </p:nvGrpSpPr>
        <p:grpSpPr bwMode="auto">
          <a:xfrm>
            <a:off x="179388" y="1484313"/>
            <a:ext cx="8683625" cy="4413250"/>
            <a:chOff x="115" y="940"/>
            <a:chExt cx="5470" cy="2780"/>
          </a:xfrm>
        </p:grpSpPr>
        <p:sp>
          <p:nvSpPr>
            <p:cNvPr id="439300" name="Text Box 4"/>
            <p:cNvSpPr txBox="1">
              <a:spLocks noChangeArrowheads="1"/>
            </p:cNvSpPr>
            <p:nvPr/>
          </p:nvSpPr>
          <p:spPr bwMode="auto">
            <a:xfrm>
              <a:off x="1816" y="2493"/>
              <a:ext cx="1638" cy="526"/>
            </a:xfrm>
            <a:prstGeom prst="rect">
              <a:avLst/>
            </a:prstGeom>
            <a:solidFill>
              <a:srgbClr val="FFFFB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Uso de programas para traçado de gráficos de funções</a:t>
              </a:r>
              <a:endParaRPr lang="pt-BR" sz="5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39301" name="Text Box 5"/>
            <p:cNvSpPr txBox="1">
              <a:spLocks noChangeArrowheads="1"/>
            </p:cNvSpPr>
            <p:nvPr/>
          </p:nvSpPr>
          <p:spPr bwMode="auto">
            <a:xfrm>
              <a:off x="115" y="2127"/>
              <a:ext cx="1564" cy="751"/>
            </a:xfrm>
            <a:prstGeom prst="rect">
              <a:avLst/>
            </a:prstGeom>
            <a:solidFill>
              <a:srgbClr val="FFFFB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spcAft>
                  <a:spcPct val="15000"/>
                </a:spcAft>
                <a:defRPr/>
              </a:pP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Localização das abscissas dos pontos nos quais a curva intercepta o eixo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ox</a:t>
              </a:r>
            </a:p>
            <a:p>
              <a:pPr algn="just">
                <a:defRPr/>
              </a:pPr>
              <a:endParaRPr lang="pt-BR" sz="5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39302" name="Line 6"/>
            <p:cNvSpPr>
              <a:spLocks noChangeShapeType="1"/>
            </p:cNvSpPr>
            <p:nvPr/>
          </p:nvSpPr>
          <p:spPr bwMode="auto">
            <a:xfrm>
              <a:off x="169" y="2655"/>
              <a:ext cx="183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miter lim="800000"/>
              <a:headEnd/>
              <a:tailEnd type="triangle" w="med" len="lg"/>
            </a:ln>
            <a:effectLst>
              <a:outerShdw blurRad="63500" dist="2694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9303" name="Text Box 7"/>
            <p:cNvSpPr txBox="1">
              <a:spLocks noChangeArrowheads="1"/>
            </p:cNvSpPr>
            <p:nvPr/>
          </p:nvSpPr>
          <p:spPr bwMode="auto">
            <a:xfrm>
              <a:off x="218" y="1474"/>
              <a:ext cx="1358" cy="443"/>
            </a:xfrm>
            <a:prstGeom prst="rect">
              <a:avLst/>
            </a:prstGeom>
            <a:solidFill>
              <a:srgbClr val="FFFFB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spcAft>
                  <a:spcPct val="15000"/>
                </a:spcAft>
                <a:defRPr/>
              </a:pP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Construção do gráfico de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f(x)</a:t>
              </a:r>
            </a:p>
            <a:p>
              <a:pPr algn="just">
                <a:defRPr/>
              </a:pPr>
              <a:endParaRPr lang="pt-BR" sz="50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39304" name="Text Box 8"/>
            <p:cNvSpPr txBox="1">
              <a:spLocks noChangeArrowheads="1"/>
            </p:cNvSpPr>
            <p:nvPr/>
          </p:nvSpPr>
          <p:spPr bwMode="auto">
            <a:xfrm>
              <a:off x="3680" y="1428"/>
              <a:ext cx="1889" cy="598"/>
            </a:xfrm>
            <a:prstGeom prst="rect">
              <a:avLst/>
            </a:prstGeom>
            <a:solidFill>
              <a:srgbClr val="FFFFB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Obtenção da equação equivalente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g(x) = h(x) </a:t>
              </a: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a  partir  da  equação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f(x) = 0</a:t>
              </a:r>
            </a:p>
            <a:p>
              <a:pPr algn="just">
                <a:spcBef>
                  <a:spcPct val="50000"/>
                </a:spcBef>
                <a:defRPr/>
              </a:pPr>
              <a:endParaRPr lang="pt-BR" sz="5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+mn-cs"/>
              </a:endParaRPr>
            </a:p>
          </p:txBody>
        </p:sp>
        <p:sp>
          <p:nvSpPr>
            <p:cNvPr id="439305" name="AutoShape 9"/>
            <p:cNvSpPr>
              <a:spLocks noChangeArrowheads="1"/>
            </p:cNvSpPr>
            <p:nvPr/>
          </p:nvSpPr>
          <p:spPr bwMode="auto">
            <a:xfrm rot="5400000">
              <a:off x="787" y="1842"/>
              <a:ext cx="220" cy="396"/>
            </a:xfrm>
            <a:prstGeom prst="rightArrow">
              <a:avLst>
                <a:gd name="adj1" fmla="val 66667"/>
                <a:gd name="adj2" fmla="val 43181"/>
              </a:avLst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rot="10800000" vert="eaVert" wrap="none" anchor="ctr"/>
            <a:lstStyle/>
            <a:p>
              <a:pPr>
                <a:defRPr/>
              </a:pPr>
              <a:endParaRPr lang="pt-BR" sz="2400" b="0">
                <a:solidFill>
                  <a:schemeClr val="accent2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439306" name="AutoShape 10"/>
            <p:cNvSpPr>
              <a:spLocks noChangeArrowheads="1"/>
            </p:cNvSpPr>
            <p:nvPr/>
          </p:nvSpPr>
          <p:spPr bwMode="auto">
            <a:xfrm>
              <a:off x="1608" y="973"/>
              <a:ext cx="2060" cy="1508"/>
            </a:xfrm>
            <a:custGeom>
              <a:avLst/>
              <a:gdLst>
                <a:gd name="G0" fmla="+- 5222 0 0"/>
                <a:gd name="G1" fmla="+- 8100 0 0"/>
                <a:gd name="G2" fmla="+- 2914 0 0"/>
                <a:gd name="G3" fmla="+- 8983 0 0"/>
                <a:gd name="G4" fmla="+- 21600 0 8100"/>
                <a:gd name="G5" fmla="+- 21600 0 8983"/>
                <a:gd name="G6" fmla="+- 5222 21600 0"/>
                <a:gd name="G7" fmla="*/ G6 1 2"/>
                <a:gd name="G8" fmla="+- 21600 0 5222"/>
                <a:gd name="G9" fmla="+- 21600 0 2914"/>
                <a:gd name="T0" fmla="*/ G0 w 21600"/>
                <a:gd name="T1" fmla="*/ G0 h 21600"/>
                <a:gd name="T2" fmla="*/ G8 w 21600"/>
                <a:gd name="T3" fmla="*/ G8 h 21600"/>
              </a:gdLst>
              <a:ahLst/>
              <a:cxnLst>
                <a:cxn ang="0">
                  <a:pos x="r" y="vc"/>
                </a:cxn>
                <a:cxn ang="5400000">
                  <a:pos x="hc" y="b"/>
                </a:cxn>
                <a:cxn ang="10800000">
                  <a:pos x="l" y="vc"/>
                </a:cxn>
                <a:cxn ang="16200000">
                  <a:pos x="hc" y="t"/>
                </a:cxn>
              </a:cxnLst>
              <a:rect l="T0" t="T1" r="T2" b="T3"/>
              <a:pathLst>
                <a:path w="21600" h="21600">
                  <a:moveTo>
                    <a:pt x="5222" y="5222"/>
                  </a:moveTo>
                  <a:lnTo>
                    <a:pt x="8983" y="5222"/>
                  </a:lnTo>
                  <a:lnTo>
                    <a:pt x="8983" y="2914"/>
                  </a:lnTo>
                  <a:lnTo>
                    <a:pt x="8100" y="2914"/>
                  </a:lnTo>
                  <a:lnTo>
                    <a:pt x="10800" y="0"/>
                  </a:lnTo>
                  <a:lnTo>
                    <a:pt x="13500" y="2914"/>
                  </a:lnTo>
                  <a:lnTo>
                    <a:pt x="12617" y="2914"/>
                  </a:lnTo>
                  <a:lnTo>
                    <a:pt x="12617" y="5222"/>
                  </a:lnTo>
                  <a:lnTo>
                    <a:pt x="16378" y="5222"/>
                  </a:lnTo>
                  <a:lnTo>
                    <a:pt x="16378" y="8983"/>
                  </a:lnTo>
                  <a:lnTo>
                    <a:pt x="18686" y="8983"/>
                  </a:lnTo>
                  <a:lnTo>
                    <a:pt x="18686" y="8100"/>
                  </a:lnTo>
                  <a:lnTo>
                    <a:pt x="21600" y="10800"/>
                  </a:lnTo>
                  <a:lnTo>
                    <a:pt x="18686" y="13500"/>
                  </a:lnTo>
                  <a:lnTo>
                    <a:pt x="18686" y="12617"/>
                  </a:lnTo>
                  <a:lnTo>
                    <a:pt x="16378" y="12617"/>
                  </a:lnTo>
                  <a:lnTo>
                    <a:pt x="16378" y="16378"/>
                  </a:lnTo>
                  <a:lnTo>
                    <a:pt x="12617" y="16378"/>
                  </a:lnTo>
                  <a:lnTo>
                    <a:pt x="12617" y="18686"/>
                  </a:lnTo>
                  <a:lnTo>
                    <a:pt x="13500" y="18686"/>
                  </a:lnTo>
                  <a:lnTo>
                    <a:pt x="10800" y="21600"/>
                  </a:lnTo>
                  <a:lnTo>
                    <a:pt x="8100" y="18686"/>
                  </a:lnTo>
                  <a:lnTo>
                    <a:pt x="8983" y="18686"/>
                  </a:lnTo>
                  <a:lnTo>
                    <a:pt x="8983" y="16378"/>
                  </a:lnTo>
                  <a:lnTo>
                    <a:pt x="5222" y="16378"/>
                  </a:lnTo>
                  <a:lnTo>
                    <a:pt x="5222" y="12617"/>
                  </a:lnTo>
                  <a:lnTo>
                    <a:pt x="2914" y="12617"/>
                  </a:lnTo>
                  <a:lnTo>
                    <a:pt x="2914" y="13500"/>
                  </a:lnTo>
                  <a:lnTo>
                    <a:pt x="0" y="10800"/>
                  </a:lnTo>
                  <a:lnTo>
                    <a:pt x="2914" y="8100"/>
                  </a:lnTo>
                  <a:lnTo>
                    <a:pt x="2914" y="8983"/>
                  </a:lnTo>
                  <a:lnTo>
                    <a:pt x="5222" y="8983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28398" dir="1779390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ANÁLISE</a:t>
              </a:r>
            </a:p>
            <a:p>
              <a:pPr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GRÁFICA</a:t>
              </a:r>
            </a:p>
          </p:txBody>
        </p:sp>
        <p:sp>
          <p:nvSpPr>
            <p:cNvPr id="439307" name="Text Box 11"/>
            <p:cNvSpPr txBox="1">
              <a:spLocks noChangeArrowheads="1"/>
            </p:cNvSpPr>
            <p:nvPr/>
          </p:nvSpPr>
          <p:spPr bwMode="auto">
            <a:xfrm>
              <a:off x="3664" y="2229"/>
              <a:ext cx="1921" cy="598"/>
            </a:xfrm>
            <a:prstGeom prst="rect">
              <a:avLst/>
            </a:prstGeom>
            <a:solidFill>
              <a:srgbClr val="FFFFB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Construção dos gráficos de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g(x) </a:t>
              </a: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e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 h(x) </a:t>
              </a: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no mesmo sistema cartesiano</a:t>
              </a:r>
            </a:p>
            <a:p>
              <a:pPr algn="just">
                <a:spcBef>
                  <a:spcPct val="50000"/>
                </a:spcBef>
                <a:defRPr/>
              </a:pPr>
              <a:endParaRPr lang="pt-BR" sz="500">
                <a:solidFill>
                  <a:srgbClr val="000099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439308" name="Text Box 12"/>
            <p:cNvSpPr txBox="1">
              <a:spLocks noChangeArrowheads="1"/>
            </p:cNvSpPr>
            <p:nvPr/>
          </p:nvSpPr>
          <p:spPr bwMode="auto">
            <a:xfrm>
              <a:off x="3664" y="3041"/>
              <a:ext cx="1921" cy="679"/>
            </a:xfrm>
            <a:prstGeom prst="rect">
              <a:avLst/>
            </a:prstGeom>
            <a:solidFill>
              <a:srgbClr val="FFFFB1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chemeClr val="bg2">
                  <a:alpha val="74998"/>
                </a:schemeClr>
              </a:outerShdw>
            </a:effectLst>
          </p:spPr>
          <p:txBody>
            <a:bodyPr>
              <a:spAutoFit/>
            </a:bodyPr>
            <a:lstStyle/>
            <a:p>
              <a:pPr algn="just">
                <a:lnSpc>
                  <a:spcPct val="85000"/>
                </a:lnSpc>
                <a:defRPr/>
              </a:pP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Localização dos pontos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x </a:t>
              </a: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nos quais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g(x) </a:t>
              </a: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e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 h(x) </a:t>
              </a: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se interceptam</a:t>
              </a:r>
            </a:p>
            <a:p>
              <a:pPr algn="just">
                <a:lnSpc>
                  <a:spcPct val="80000"/>
                </a:lnSpc>
                <a:defRPr/>
              </a:pP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(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f(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  <a:sym typeface="Symbol" charset="0"/>
                </a:rPr>
                <a:t>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) = 0 </a:t>
              </a:r>
              <a:r>
                <a:rPr lang="pt-BR" sz="2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  <a:sym typeface="Symbol" charset="0"/>
                </a:rPr>
                <a:t></a:t>
              </a:r>
              <a:r>
                <a:rPr lang="pt-BR" sz="2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  <a:sym typeface="WP MathA" charset="0"/>
                </a:rPr>
                <a:t> 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g(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  <a:sym typeface="Symbol" charset="0"/>
                </a:rPr>
                <a:t>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) = h(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  <a:sym typeface="Symbol" charset="0"/>
                </a:rPr>
                <a:t></a:t>
              </a:r>
              <a:r>
                <a:rPr lang="pt-BR" sz="16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ahoma" charset="0"/>
                  <a:cs typeface="+mn-cs"/>
                </a:rPr>
                <a:t>) </a:t>
              </a:r>
              <a:r>
                <a:rPr lang="pt-BR" sz="1600">
                  <a:solidFill>
                    <a:srgbClr val="000099"/>
                  </a:solidFill>
                  <a:latin typeface="Tahoma" charset="0"/>
                  <a:cs typeface="+mn-cs"/>
                </a:rPr>
                <a:t>)</a:t>
              </a:r>
              <a:r>
                <a:rPr lang="pt-BR" sz="2400" b="0">
                  <a:latin typeface="Tahoma" charset="0"/>
                  <a:cs typeface="+mn-cs"/>
                </a:rPr>
                <a:t> </a:t>
              </a:r>
            </a:p>
            <a:p>
              <a:pPr algn="just">
                <a:lnSpc>
                  <a:spcPct val="80000"/>
                </a:lnSpc>
                <a:defRPr/>
              </a:pPr>
              <a:endParaRPr lang="pt-BR" sz="500" b="0">
                <a:latin typeface="Tahoma" charset="0"/>
                <a:cs typeface="+mn-cs"/>
              </a:endParaRPr>
            </a:p>
          </p:txBody>
        </p:sp>
        <p:sp>
          <p:nvSpPr>
            <p:cNvPr id="439309" name="AutoShape 13"/>
            <p:cNvSpPr>
              <a:spLocks noChangeArrowheads="1"/>
            </p:cNvSpPr>
            <p:nvPr/>
          </p:nvSpPr>
          <p:spPr bwMode="auto">
            <a:xfrm rot="5400000">
              <a:off x="4514" y="1935"/>
              <a:ext cx="220" cy="397"/>
            </a:xfrm>
            <a:prstGeom prst="rightArrow">
              <a:avLst>
                <a:gd name="adj1" fmla="val 66667"/>
                <a:gd name="adj2" fmla="val 43181"/>
              </a:avLst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rot="10800000" vert="eaVert" wrap="none" anchor="ctr"/>
            <a:lstStyle/>
            <a:p>
              <a:pPr>
                <a:defRPr/>
              </a:pPr>
              <a:endParaRPr lang="pt-BR" sz="2400" b="0">
                <a:solidFill>
                  <a:schemeClr val="accent2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439310" name="AutoShape 14"/>
            <p:cNvSpPr>
              <a:spLocks noChangeArrowheads="1"/>
            </p:cNvSpPr>
            <p:nvPr/>
          </p:nvSpPr>
          <p:spPr bwMode="auto">
            <a:xfrm rot="5400000">
              <a:off x="4514" y="2744"/>
              <a:ext cx="220" cy="397"/>
            </a:xfrm>
            <a:prstGeom prst="rightArrow">
              <a:avLst>
                <a:gd name="adj1" fmla="val 66667"/>
                <a:gd name="adj2" fmla="val 43181"/>
              </a:avLst>
            </a:prstGeom>
            <a:solidFill>
              <a:schemeClr val="accent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>
              <a:outerShdw blurRad="63500" dist="17961" dir="18900000" algn="ctr" rotWithShape="0">
                <a:schemeClr val="bg2">
                  <a:alpha val="74998"/>
                </a:schemeClr>
              </a:outerShdw>
            </a:effectLst>
          </p:spPr>
          <p:txBody>
            <a:bodyPr rot="10800000" vert="eaVert" wrap="none" anchor="ctr"/>
            <a:lstStyle/>
            <a:p>
              <a:pPr>
                <a:defRPr/>
              </a:pPr>
              <a:endParaRPr lang="pt-BR" sz="2400" b="0">
                <a:solidFill>
                  <a:schemeClr val="accent2"/>
                </a:solidFill>
                <a:latin typeface="Tahoma" charset="0"/>
                <a:cs typeface="+mn-cs"/>
              </a:endParaRPr>
            </a:p>
          </p:txBody>
        </p:sp>
        <p:sp>
          <p:nvSpPr>
            <p:cNvPr id="439311" name="Text Box 15"/>
            <p:cNvSpPr txBox="1">
              <a:spLocks noChangeArrowheads="1"/>
            </p:cNvSpPr>
            <p:nvPr/>
          </p:nvSpPr>
          <p:spPr bwMode="auto">
            <a:xfrm>
              <a:off x="211" y="1135"/>
              <a:ext cx="232" cy="288"/>
            </a:xfrm>
            <a:prstGeom prst="rect">
              <a:avLst/>
            </a:prstGeom>
            <a:noFill/>
            <a:ln>
              <a:noFill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2400">
                  <a:solidFill>
                    <a:schemeClr val="tx2"/>
                  </a:solidFill>
                  <a:latin typeface="Tahoma" charset="0"/>
                  <a:cs typeface="+mn-cs"/>
                </a:rPr>
                <a:t>I</a:t>
              </a:r>
            </a:p>
          </p:txBody>
        </p:sp>
        <p:sp>
          <p:nvSpPr>
            <p:cNvPr id="439312" name="Text Box 16"/>
            <p:cNvSpPr txBox="1">
              <a:spLocks noChangeArrowheads="1"/>
            </p:cNvSpPr>
            <p:nvPr/>
          </p:nvSpPr>
          <p:spPr bwMode="auto">
            <a:xfrm>
              <a:off x="3642" y="1074"/>
              <a:ext cx="334" cy="288"/>
            </a:xfrm>
            <a:prstGeom prst="rect">
              <a:avLst/>
            </a:prstGeom>
            <a:noFill/>
            <a:ln>
              <a:noFill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2400">
                  <a:solidFill>
                    <a:schemeClr val="tx2"/>
                  </a:solidFill>
                  <a:latin typeface="Tahoma" charset="0"/>
                  <a:cs typeface="+mn-cs"/>
                </a:rPr>
                <a:t>II</a:t>
              </a:r>
            </a:p>
          </p:txBody>
        </p:sp>
        <p:sp>
          <p:nvSpPr>
            <p:cNvPr id="439313" name="Text Box 17"/>
            <p:cNvSpPr txBox="1">
              <a:spLocks noChangeArrowheads="1"/>
            </p:cNvSpPr>
            <p:nvPr/>
          </p:nvSpPr>
          <p:spPr bwMode="auto">
            <a:xfrm>
              <a:off x="1784" y="2156"/>
              <a:ext cx="434" cy="288"/>
            </a:xfrm>
            <a:prstGeom prst="rect">
              <a:avLst/>
            </a:prstGeom>
            <a:noFill/>
            <a:ln>
              <a:noFill/>
            </a:ln>
            <a:effectLst>
              <a:outerShdw blurRad="63500" dist="29783" dir="20085598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lang="pt-BR" sz="2400">
                  <a:solidFill>
                    <a:schemeClr val="tx2"/>
                  </a:solidFill>
                  <a:latin typeface="Tahoma" charset="0"/>
                  <a:cs typeface="+mn-cs"/>
                </a:rPr>
                <a:t>III</a:t>
              </a:r>
            </a:p>
          </p:txBody>
        </p:sp>
        <p:sp>
          <p:nvSpPr>
            <p:cNvPr id="439314" name="Rectangle 18"/>
            <p:cNvSpPr>
              <a:spLocks noChangeArrowheads="1"/>
            </p:cNvSpPr>
            <p:nvPr/>
          </p:nvSpPr>
          <p:spPr bwMode="auto">
            <a:xfrm>
              <a:off x="2329" y="940"/>
              <a:ext cx="645" cy="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9315" name="Line 19"/>
            <p:cNvSpPr>
              <a:spLocks noChangeShapeType="1"/>
            </p:cNvSpPr>
            <p:nvPr/>
          </p:nvSpPr>
          <p:spPr bwMode="auto">
            <a:xfrm>
              <a:off x="2108" y="1327"/>
              <a:ext cx="10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9316" name="Line 20"/>
            <p:cNvSpPr>
              <a:spLocks noChangeShapeType="1"/>
            </p:cNvSpPr>
            <p:nvPr/>
          </p:nvSpPr>
          <p:spPr bwMode="auto">
            <a:xfrm>
              <a:off x="2103" y="1337"/>
              <a:ext cx="1070" cy="0"/>
            </a:xfrm>
            <a:prstGeom prst="line">
              <a:avLst/>
            </a:prstGeom>
            <a:noFill/>
            <a:ln w="12700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pic>
        <p:nvPicPr>
          <p:cNvPr id="154629" name="Picture 24" descr="MCj0389200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6975"/>
            <a:ext cx="1512888" cy="8921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3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2997200"/>
            <a:ext cx="8153400" cy="3124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endParaRPr lang="pt-BR" sz="1400" b="1" smtClean="0">
              <a:cs typeface="+mn-cs"/>
            </a:endParaRP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000" b="1" i="1" smtClean="0"/>
              <a:t>Domínio da função</a:t>
            </a: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000" b="1" i="1" smtClean="0"/>
              <a:t>Pontos de descontinuidade</a:t>
            </a: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000" b="1" i="1" smtClean="0"/>
              <a:t>Intervalos de crescimento e decrescimento</a:t>
            </a: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000" b="1" i="1" smtClean="0"/>
              <a:t>Pontos de máximo e mínimo</a:t>
            </a: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000" b="1" i="1" smtClean="0"/>
              <a:t>Concavidade</a:t>
            </a: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000" b="1" i="1" smtClean="0"/>
              <a:t>Pontos de inflexão</a:t>
            </a: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000" b="1" i="1" smtClean="0"/>
              <a:t>Assíntotas da função</a:t>
            </a:r>
          </a:p>
          <a:p>
            <a:pPr algn="just" eaLnBrk="1" hangingPunct="1">
              <a:spcBef>
                <a:spcPct val="0"/>
              </a:spcBef>
              <a:buFont typeface="Wingdings" charset="0"/>
              <a:buNone/>
              <a:defRPr/>
            </a:pPr>
            <a:endParaRPr lang="pt-BR" sz="2400" b="1" smtClean="0">
              <a:cs typeface="+mn-cs"/>
            </a:endParaRP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title"/>
          </p:nvPr>
        </p:nvSpPr>
        <p:spPr>
          <a:xfrm>
            <a:off x="395288" y="533400"/>
            <a:ext cx="8455025" cy="2247900"/>
          </a:xfrm>
        </p:spPr>
        <p:txBody>
          <a:bodyPr anchor="b"/>
          <a:lstStyle/>
          <a:p>
            <a:pPr eaLnBrk="1" hangingPunct="1">
              <a:defRPr/>
            </a:pPr>
            <a:r>
              <a:rPr lang="pt-BR" b="1" smtClean="0">
                <a:cs typeface="+mj-cs"/>
              </a:rPr>
              <a:t>Estudo detalhado do comportamento de uma função a partir do esboço de seu gráfico:</a:t>
            </a:r>
          </a:p>
        </p:txBody>
      </p:sp>
    </p:spTree>
    <p:extLst>
      <p:ext uri="{BB962C8B-B14F-4D97-AF65-F5344CB8AC3E}">
        <p14:creationId xmlns:p14="http://schemas.microsoft.com/office/powerpoint/2010/main" val="128626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755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pt-BR" sz="2400" b="0">
                <a:latin typeface="Times New Roman" charset="0"/>
                <a:cs typeface="+mn-cs"/>
              </a:rPr>
              <a:t>Ex: Isolar a(s) raíz(es) positiva(s) de f(x) = 2x – cos(x) = 0;</a:t>
            </a:r>
          </a:p>
        </p:txBody>
      </p:sp>
      <p:sp>
        <p:nvSpPr>
          <p:cNvPr id="470019" name="Text Box 3"/>
          <p:cNvSpPr txBox="1">
            <a:spLocks noChangeArrowheads="1"/>
          </p:cNvSpPr>
          <p:nvPr/>
        </p:nvSpPr>
        <p:spPr bwMode="auto">
          <a:xfrm>
            <a:off x="633413" y="609600"/>
            <a:ext cx="7527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pt-BR" sz="2400" b="0">
                <a:latin typeface="Times New Roman" charset="0"/>
                <a:cs typeface="+mn-cs"/>
              </a:rPr>
              <a:t>Método I (Esboço do gráfico - varredura): Determinar um ponto inicial, um passo </a:t>
            </a:r>
            <a:r>
              <a:rPr lang="pt-BR" sz="2400" b="0" i="1">
                <a:latin typeface="Times New Roman" charset="0"/>
                <a:cs typeface="+mn-cs"/>
              </a:rPr>
              <a:t>h</a:t>
            </a:r>
            <a:r>
              <a:rPr lang="pt-BR" sz="2400" b="0">
                <a:latin typeface="Times New Roman" charset="0"/>
                <a:cs typeface="+mn-cs"/>
              </a:rPr>
              <a:t> e um ponto final de busca.</a:t>
            </a:r>
          </a:p>
        </p:txBody>
      </p:sp>
      <p:sp>
        <p:nvSpPr>
          <p:cNvPr id="470020" name="Text Box 4"/>
          <p:cNvSpPr txBox="1">
            <a:spLocks noChangeArrowheads="1"/>
          </p:cNvSpPr>
          <p:nvPr/>
        </p:nvSpPr>
        <p:spPr bwMode="auto">
          <a:xfrm>
            <a:off x="611188" y="2133600"/>
            <a:ext cx="774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pt-BR" sz="2400" b="0">
                <a:latin typeface="Times New Roman" charset="0"/>
                <a:cs typeface="+mn-cs"/>
              </a:rPr>
              <a:t>Façamos a = 0, </a:t>
            </a:r>
            <a:r>
              <a:rPr lang="pt-BR" sz="2400" b="0" i="1">
                <a:latin typeface="Times New Roman" charset="0"/>
                <a:cs typeface="+mn-cs"/>
              </a:rPr>
              <a:t>h</a:t>
            </a:r>
            <a:r>
              <a:rPr lang="pt-BR" sz="2400" b="0">
                <a:latin typeface="Times New Roman" charset="0"/>
                <a:cs typeface="+mn-cs"/>
              </a:rPr>
              <a:t>=1, b = 10</a:t>
            </a:r>
          </a:p>
        </p:txBody>
      </p:sp>
      <p:graphicFrame>
        <p:nvGraphicFramePr>
          <p:cNvPr id="470021" name="Group 5"/>
          <p:cNvGraphicFramePr>
            <a:graphicFrameLocks noGrp="1"/>
          </p:cNvGraphicFramePr>
          <p:nvPr/>
        </p:nvGraphicFramePr>
        <p:xfrm>
          <a:off x="179388" y="3068638"/>
          <a:ext cx="8713787" cy="885825"/>
        </p:xfrm>
        <a:graphic>
          <a:graphicData uri="http://schemas.openxmlformats.org/drawingml/2006/table">
            <a:tbl>
              <a:tblPr/>
              <a:tblGrid>
                <a:gridCol w="658812"/>
                <a:gridCol w="441325"/>
                <a:gridCol w="730250"/>
                <a:gridCol w="731838"/>
                <a:gridCol w="733425"/>
                <a:gridCol w="804862"/>
                <a:gridCol w="733425"/>
                <a:gridCol w="876300"/>
                <a:gridCol w="660400"/>
                <a:gridCol w="658813"/>
                <a:gridCol w="660400"/>
                <a:gridCol w="1023937"/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f(x)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5.00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7.00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9.00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11.01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...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19.02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0064" name="Text Box 48"/>
          <p:cNvSpPr txBox="1">
            <a:spLocks noChangeArrowheads="1"/>
          </p:cNvSpPr>
          <p:nvPr/>
        </p:nvSpPr>
        <p:spPr bwMode="auto">
          <a:xfrm>
            <a:off x="684213" y="4365625"/>
            <a:ext cx="668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pt-BR" sz="2400" b="0">
                <a:latin typeface="Times New Roman" charset="0"/>
                <a:cs typeface="+mn-cs"/>
              </a:rPr>
              <a:t>Conclusão: Há raiz 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  [0,1].</a:t>
            </a:r>
          </a:p>
        </p:txBody>
      </p:sp>
      <p:sp>
        <p:nvSpPr>
          <p:cNvPr id="470065" name="Text Box 49"/>
          <p:cNvSpPr txBox="1">
            <a:spLocks noChangeArrowheads="1"/>
          </p:cNvSpPr>
          <p:nvPr/>
        </p:nvSpPr>
        <p:spPr bwMode="auto">
          <a:xfrm>
            <a:off x="755650" y="5084763"/>
            <a:ext cx="809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pt-BR" sz="2400" b="0">
                <a:latin typeface="Times New Roman" charset="0"/>
                <a:cs typeface="+mn-cs"/>
              </a:rPr>
              <a:t>Como f’(x) = 2 + sen(x) &gt; 0 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x [0,1]  então  é única.</a:t>
            </a:r>
          </a:p>
        </p:txBody>
      </p:sp>
    </p:spTree>
    <p:extLst>
      <p:ext uri="{BB962C8B-B14F-4D97-AF65-F5344CB8AC3E}">
        <p14:creationId xmlns:p14="http://schemas.microsoft.com/office/powerpoint/2010/main" val="185424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0" grpId="0" autoUpdateAnimBg="0"/>
      <p:bldP spid="470064" grpId="0" autoUpdateAnimBg="0"/>
      <p:bldP spid="47006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3588" y="1484313"/>
            <a:ext cx="7924800" cy="5461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42925" indent="-542925" algn="just" eaLnBrk="1" hangingPunct="1">
              <a:lnSpc>
                <a:spcPct val="90000"/>
              </a:lnSpc>
              <a:buSzTx/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Exemplo:</a:t>
            </a:r>
            <a:r>
              <a:rPr lang="pt-BR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	 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f(x) = x</a:t>
            </a:r>
            <a:r>
              <a:rPr lang="pt-BR" sz="2400" b="1" i="1" baseline="30000" smtClean="0">
                <a:solidFill>
                  <a:srgbClr val="CC3300"/>
                </a:solidFill>
                <a:cs typeface="Times New Roman" charset="0"/>
              </a:rPr>
              <a:t>3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</a:t>
            </a:r>
            <a:r>
              <a:rPr lang="pt-BR" sz="2400" b="1" i="1" smtClean="0">
                <a:solidFill>
                  <a:srgbClr val="CC3300"/>
                </a:solidFill>
                <a:latin typeface="Tahoma"/>
                <a:cs typeface="Times New Roman" charset="0"/>
              </a:rPr>
              <a:t>–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9x +3</a:t>
            </a:r>
            <a:r>
              <a:rPr lang="pt-BR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  </a:t>
            </a:r>
            <a:r>
              <a:rPr lang="pt-BR" sz="20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(Uso do método </a:t>
            </a:r>
            <a:r>
              <a:rPr lang="pt-BR" sz="2000" b="1" i="1" smtClean="0">
                <a:cs typeface="Times New Roman" charset="0"/>
              </a:rPr>
              <a:t>I</a:t>
            </a:r>
            <a:r>
              <a:rPr lang="pt-BR" sz="20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)</a:t>
            </a:r>
          </a:p>
        </p:txBody>
      </p:sp>
      <p:sp>
        <p:nvSpPr>
          <p:cNvPr id="441347" name="Rectangle 3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41348" name="AutoShape 4"/>
          <p:cNvSpPr>
            <a:spLocks noChangeArrowheads="1"/>
          </p:cNvSpPr>
          <p:nvPr/>
        </p:nvSpPr>
        <p:spPr bwMode="auto">
          <a:xfrm rot="-18785647">
            <a:off x="7089775" y="4954588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1349" name="AutoShape 5"/>
          <p:cNvSpPr>
            <a:spLocks noChangeArrowheads="1"/>
          </p:cNvSpPr>
          <p:nvPr/>
        </p:nvSpPr>
        <p:spPr bwMode="auto">
          <a:xfrm rot="19122266" flipH="1">
            <a:off x="3027363" y="1938338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grpSp>
        <p:nvGrpSpPr>
          <p:cNvPr id="157703" name="Group 6"/>
          <p:cNvGrpSpPr>
            <a:grpSpLocks/>
          </p:cNvGrpSpPr>
          <p:nvPr/>
        </p:nvGrpSpPr>
        <p:grpSpPr bwMode="auto">
          <a:xfrm>
            <a:off x="3517900" y="1941513"/>
            <a:ext cx="5064125" cy="4294187"/>
            <a:chOff x="112" y="1338"/>
            <a:chExt cx="3190" cy="2705"/>
          </a:xfrm>
        </p:grpSpPr>
        <p:sp>
          <p:nvSpPr>
            <p:cNvPr id="441351" name="Line 7"/>
            <p:cNvSpPr>
              <a:spLocks noChangeShapeType="1"/>
            </p:cNvSpPr>
            <p:nvPr/>
          </p:nvSpPr>
          <p:spPr bwMode="auto">
            <a:xfrm flipH="1">
              <a:off x="1574" y="1362"/>
              <a:ext cx="8" cy="2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52" name="Line 8"/>
            <p:cNvSpPr>
              <a:spLocks noChangeShapeType="1"/>
            </p:cNvSpPr>
            <p:nvPr/>
          </p:nvSpPr>
          <p:spPr bwMode="auto">
            <a:xfrm rot="-5400000" flipH="1" flipV="1">
              <a:off x="1673" y="1471"/>
              <a:ext cx="0" cy="3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53" name="Freeform 9"/>
            <p:cNvSpPr>
              <a:spLocks/>
            </p:cNvSpPr>
            <p:nvPr/>
          </p:nvSpPr>
          <p:spPr bwMode="auto">
            <a:xfrm>
              <a:off x="760" y="1474"/>
              <a:ext cx="1594" cy="2439"/>
            </a:xfrm>
            <a:custGeom>
              <a:avLst/>
              <a:gdLst>
                <a:gd name="T0" fmla="*/ 1594 w 1594"/>
                <a:gd name="T1" fmla="*/ 870 h 2439"/>
                <a:gd name="T2" fmla="*/ 1550 w 1594"/>
                <a:gd name="T3" fmla="*/ 1312 h 2439"/>
                <a:gd name="T4" fmla="*/ 1508 w 1594"/>
                <a:gd name="T5" fmla="*/ 1620 h 2439"/>
                <a:gd name="T6" fmla="*/ 1454 w 1594"/>
                <a:gd name="T7" fmla="*/ 1964 h 2439"/>
                <a:gd name="T8" fmla="*/ 1406 w 1594"/>
                <a:gd name="T9" fmla="*/ 2166 h 2439"/>
                <a:gd name="T10" fmla="*/ 1360 w 1594"/>
                <a:gd name="T11" fmla="*/ 2326 h 2439"/>
                <a:gd name="T12" fmla="*/ 1322 w 1594"/>
                <a:gd name="T13" fmla="*/ 2408 h 2439"/>
                <a:gd name="T14" fmla="*/ 1278 w 1594"/>
                <a:gd name="T15" fmla="*/ 2438 h 2439"/>
                <a:gd name="T16" fmla="*/ 1218 w 1594"/>
                <a:gd name="T17" fmla="*/ 2402 h 2439"/>
                <a:gd name="T18" fmla="*/ 1130 w 1594"/>
                <a:gd name="T19" fmla="*/ 2222 h 2439"/>
                <a:gd name="T20" fmla="*/ 1040 w 1594"/>
                <a:gd name="T21" fmla="*/ 1966 h 2439"/>
                <a:gd name="T22" fmla="*/ 942 w 1594"/>
                <a:gd name="T23" fmla="*/ 1622 h 2439"/>
                <a:gd name="T24" fmla="*/ 894 w 1594"/>
                <a:gd name="T25" fmla="*/ 1393 h 2439"/>
                <a:gd name="T26" fmla="*/ 760 w 1594"/>
                <a:gd name="T27" fmla="*/ 834 h 2439"/>
                <a:gd name="T28" fmla="*/ 688 w 1594"/>
                <a:gd name="T29" fmla="*/ 578 h 2439"/>
                <a:gd name="T30" fmla="*/ 606 w 1594"/>
                <a:gd name="T31" fmla="*/ 324 h 2439"/>
                <a:gd name="T32" fmla="*/ 542 w 1594"/>
                <a:gd name="T33" fmla="*/ 178 h 2439"/>
                <a:gd name="T34" fmla="*/ 484 w 1594"/>
                <a:gd name="T35" fmla="*/ 74 h 2439"/>
                <a:gd name="T36" fmla="*/ 432 w 1594"/>
                <a:gd name="T37" fmla="*/ 10 h 2439"/>
                <a:gd name="T38" fmla="*/ 368 w 1594"/>
                <a:gd name="T39" fmla="*/ 14 h 2439"/>
                <a:gd name="T40" fmla="*/ 318 w 1594"/>
                <a:gd name="T41" fmla="*/ 88 h 2439"/>
                <a:gd name="T42" fmla="*/ 246 w 1594"/>
                <a:gd name="T43" fmla="*/ 328 h 2439"/>
                <a:gd name="T44" fmla="*/ 130 w 1594"/>
                <a:gd name="T45" fmla="*/ 948 h 2439"/>
                <a:gd name="T46" fmla="*/ 0 w 1594"/>
                <a:gd name="T47" fmla="*/ 1936 h 2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594" h="2439">
                  <a:moveTo>
                    <a:pt x="1594" y="870"/>
                  </a:moveTo>
                  <a:cubicBezTo>
                    <a:pt x="1587" y="943"/>
                    <a:pt x="1564" y="1187"/>
                    <a:pt x="1550" y="1312"/>
                  </a:cubicBezTo>
                  <a:cubicBezTo>
                    <a:pt x="1536" y="1437"/>
                    <a:pt x="1524" y="1511"/>
                    <a:pt x="1508" y="1620"/>
                  </a:cubicBezTo>
                  <a:cubicBezTo>
                    <a:pt x="1492" y="1729"/>
                    <a:pt x="1471" y="1873"/>
                    <a:pt x="1454" y="1964"/>
                  </a:cubicBezTo>
                  <a:cubicBezTo>
                    <a:pt x="1437" y="2055"/>
                    <a:pt x="1422" y="2106"/>
                    <a:pt x="1406" y="2166"/>
                  </a:cubicBezTo>
                  <a:cubicBezTo>
                    <a:pt x="1390" y="2226"/>
                    <a:pt x="1374" y="2286"/>
                    <a:pt x="1360" y="2326"/>
                  </a:cubicBezTo>
                  <a:cubicBezTo>
                    <a:pt x="1346" y="2366"/>
                    <a:pt x="1336" y="2389"/>
                    <a:pt x="1322" y="2408"/>
                  </a:cubicBezTo>
                  <a:cubicBezTo>
                    <a:pt x="1308" y="2427"/>
                    <a:pt x="1295" y="2439"/>
                    <a:pt x="1278" y="2438"/>
                  </a:cubicBezTo>
                  <a:cubicBezTo>
                    <a:pt x="1261" y="2437"/>
                    <a:pt x="1243" y="2438"/>
                    <a:pt x="1218" y="2402"/>
                  </a:cubicBezTo>
                  <a:cubicBezTo>
                    <a:pt x="1193" y="2366"/>
                    <a:pt x="1160" y="2295"/>
                    <a:pt x="1130" y="2222"/>
                  </a:cubicBezTo>
                  <a:cubicBezTo>
                    <a:pt x="1100" y="2149"/>
                    <a:pt x="1071" y="2066"/>
                    <a:pt x="1040" y="1966"/>
                  </a:cubicBezTo>
                  <a:cubicBezTo>
                    <a:pt x="1009" y="1866"/>
                    <a:pt x="966" y="1718"/>
                    <a:pt x="942" y="1622"/>
                  </a:cubicBezTo>
                  <a:cubicBezTo>
                    <a:pt x="918" y="1526"/>
                    <a:pt x="924" y="1524"/>
                    <a:pt x="894" y="1393"/>
                  </a:cubicBezTo>
                  <a:cubicBezTo>
                    <a:pt x="864" y="1262"/>
                    <a:pt x="794" y="970"/>
                    <a:pt x="760" y="834"/>
                  </a:cubicBezTo>
                  <a:cubicBezTo>
                    <a:pt x="726" y="698"/>
                    <a:pt x="714" y="663"/>
                    <a:pt x="688" y="578"/>
                  </a:cubicBezTo>
                  <a:cubicBezTo>
                    <a:pt x="662" y="493"/>
                    <a:pt x="630" y="391"/>
                    <a:pt x="606" y="324"/>
                  </a:cubicBezTo>
                  <a:cubicBezTo>
                    <a:pt x="582" y="257"/>
                    <a:pt x="562" y="220"/>
                    <a:pt x="542" y="178"/>
                  </a:cubicBezTo>
                  <a:cubicBezTo>
                    <a:pt x="522" y="136"/>
                    <a:pt x="502" y="102"/>
                    <a:pt x="484" y="74"/>
                  </a:cubicBezTo>
                  <a:cubicBezTo>
                    <a:pt x="466" y="46"/>
                    <a:pt x="451" y="20"/>
                    <a:pt x="432" y="10"/>
                  </a:cubicBezTo>
                  <a:cubicBezTo>
                    <a:pt x="413" y="0"/>
                    <a:pt x="387" y="1"/>
                    <a:pt x="368" y="14"/>
                  </a:cubicBezTo>
                  <a:cubicBezTo>
                    <a:pt x="349" y="27"/>
                    <a:pt x="338" y="36"/>
                    <a:pt x="318" y="88"/>
                  </a:cubicBezTo>
                  <a:cubicBezTo>
                    <a:pt x="298" y="140"/>
                    <a:pt x="277" y="185"/>
                    <a:pt x="246" y="328"/>
                  </a:cubicBezTo>
                  <a:cubicBezTo>
                    <a:pt x="215" y="471"/>
                    <a:pt x="171" y="680"/>
                    <a:pt x="130" y="948"/>
                  </a:cubicBezTo>
                  <a:cubicBezTo>
                    <a:pt x="89" y="1216"/>
                    <a:pt x="27" y="1730"/>
                    <a:pt x="0" y="1936"/>
                  </a:cubicBez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2700" dir="162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54" name="Rectangle 10"/>
            <p:cNvSpPr>
              <a:spLocks noChangeArrowheads="1"/>
            </p:cNvSpPr>
            <p:nvPr/>
          </p:nvSpPr>
          <p:spPr bwMode="auto">
            <a:xfrm>
              <a:off x="2088" y="3021"/>
              <a:ext cx="185" cy="19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600" i="1">
                  <a:solidFill>
                    <a:srgbClr val="E4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600" i="1" baseline="-25000">
                  <a:solidFill>
                    <a:srgbClr val="E4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55" name="Rectangle 11"/>
            <p:cNvSpPr>
              <a:spLocks noChangeArrowheads="1"/>
            </p:cNvSpPr>
            <p:nvPr/>
          </p:nvSpPr>
          <p:spPr bwMode="auto">
            <a:xfrm>
              <a:off x="1314" y="1338"/>
              <a:ext cx="27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41356" name="Rectangle 12"/>
            <p:cNvSpPr>
              <a:spLocks noChangeArrowheads="1"/>
            </p:cNvSpPr>
            <p:nvPr/>
          </p:nvSpPr>
          <p:spPr bwMode="auto">
            <a:xfrm>
              <a:off x="3159" y="3041"/>
              <a:ext cx="14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41357" name="Rectangle 13"/>
            <p:cNvSpPr>
              <a:spLocks noChangeArrowheads="1"/>
            </p:cNvSpPr>
            <p:nvPr/>
          </p:nvSpPr>
          <p:spPr bwMode="auto">
            <a:xfrm>
              <a:off x="507" y="3053"/>
              <a:ext cx="176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58" name="Rectangle 14"/>
            <p:cNvSpPr>
              <a:spLocks noChangeArrowheads="1"/>
            </p:cNvSpPr>
            <p:nvPr/>
          </p:nvSpPr>
          <p:spPr bwMode="auto">
            <a:xfrm>
              <a:off x="1751" y="3049"/>
              <a:ext cx="172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59" name="Oval 15"/>
            <p:cNvSpPr>
              <a:spLocks noChangeArrowheads="1"/>
            </p:cNvSpPr>
            <p:nvPr/>
          </p:nvSpPr>
          <p:spPr bwMode="auto">
            <a:xfrm>
              <a:off x="789" y="3010"/>
              <a:ext cx="41" cy="41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60" name="Rectangle 16"/>
            <p:cNvSpPr>
              <a:spLocks noChangeArrowheads="1"/>
            </p:cNvSpPr>
            <p:nvPr/>
          </p:nvSpPr>
          <p:spPr bwMode="auto">
            <a:xfrm>
              <a:off x="776" y="3053"/>
              <a:ext cx="176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61" name="Rectangle 17"/>
            <p:cNvSpPr>
              <a:spLocks noChangeArrowheads="1"/>
            </p:cNvSpPr>
            <p:nvPr/>
          </p:nvSpPr>
          <p:spPr bwMode="auto">
            <a:xfrm>
              <a:off x="1019" y="3053"/>
              <a:ext cx="176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62" name="Rectangle 18"/>
            <p:cNvSpPr>
              <a:spLocks noChangeArrowheads="1"/>
            </p:cNvSpPr>
            <p:nvPr/>
          </p:nvSpPr>
          <p:spPr bwMode="auto">
            <a:xfrm>
              <a:off x="1274" y="3053"/>
              <a:ext cx="176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63" name="Rectangle 19"/>
            <p:cNvSpPr>
              <a:spLocks noChangeArrowheads="1"/>
            </p:cNvSpPr>
            <p:nvPr/>
          </p:nvSpPr>
          <p:spPr bwMode="auto">
            <a:xfrm>
              <a:off x="1994" y="3052"/>
              <a:ext cx="172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64" name="Rectangle 20"/>
            <p:cNvSpPr>
              <a:spLocks noChangeArrowheads="1"/>
            </p:cNvSpPr>
            <p:nvPr/>
          </p:nvSpPr>
          <p:spPr bwMode="auto">
            <a:xfrm>
              <a:off x="2233" y="3043"/>
              <a:ext cx="172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65" name="Rectangle 21"/>
            <p:cNvSpPr>
              <a:spLocks noChangeArrowheads="1"/>
            </p:cNvSpPr>
            <p:nvPr/>
          </p:nvSpPr>
          <p:spPr bwMode="auto">
            <a:xfrm>
              <a:off x="2464" y="3042"/>
              <a:ext cx="172" cy="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66" name="Oval 22"/>
            <p:cNvSpPr>
              <a:spLocks noChangeArrowheads="1"/>
            </p:cNvSpPr>
            <p:nvPr/>
          </p:nvSpPr>
          <p:spPr bwMode="auto">
            <a:xfrm>
              <a:off x="1672" y="3010"/>
              <a:ext cx="41" cy="41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67" name="Oval 23"/>
            <p:cNvSpPr>
              <a:spLocks noChangeArrowheads="1"/>
            </p:cNvSpPr>
            <p:nvPr/>
          </p:nvSpPr>
          <p:spPr bwMode="auto">
            <a:xfrm>
              <a:off x="2261" y="3010"/>
              <a:ext cx="41" cy="41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68" name="Rectangle 24"/>
            <p:cNvSpPr>
              <a:spLocks noChangeArrowheads="1"/>
            </p:cNvSpPr>
            <p:nvPr/>
          </p:nvSpPr>
          <p:spPr bwMode="auto">
            <a:xfrm>
              <a:off x="1545" y="3031"/>
              <a:ext cx="157" cy="17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600" i="1">
                  <a:solidFill>
                    <a:srgbClr val="E4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600" i="1" baseline="-25000">
                  <a:solidFill>
                    <a:srgbClr val="E4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69" name="Rectangle 25"/>
            <p:cNvSpPr>
              <a:spLocks noChangeArrowheads="1"/>
            </p:cNvSpPr>
            <p:nvPr/>
          </p:nvSpPr>
          <p:spPr bwMode="auto">
            <a:xfrm>
              <a:off x="622" y="3021"/>
              <a:ext cx="185" cy="19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600" i="1">
                  <a:solidFill>
                    <a:srgbClr val="E4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600" i="1" baseline="-25000">
                  <a:solidFill>
                    <a:srgbClr val="E4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41370" name="Line 26"/>
            <p:cNvSpPr>
              <a:spLocks noChangeShapeType="1"/>
            </p:cNvSpPr>
            <p:nvPr/>
          </p:nvSpPr>
          <p:spPr bwMode="auto">
            <a:xfrm>
              <a:off x="628" y="3012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71" name="Line 27"/>
            <p:cNvSpPr>
              <a:spLocks noChangeShapeType="1"/>
            </p:cNvSpPr>
            <p:nvPr/>
          </p:nvSpPr>
          <p:spPr bwMode="auto">
            <a:xfrm>
              <a:off x="867" y="3012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72" name="Line 28"/>
            <p:cNvSpPr>
              <a:spLocks noChangeShapeType="1"/>
            </p:cNvSpPr>
            <p:nvPr/>
          </p:nvSpPr>
          <p:spPr bwMode="auto">
            <a:xfrm>
              <a:off x="1107" y="3012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73" name="Line 29"/>
            <p:cNvSpPr>
              <a:spLocks noChangeShapeType="1"/>
            </p:cNvSpPr>
            <p:nvPr/>
          </p:nvSpPr>
          <p:spPr bwMode="auto">
            <a:xfrm>
              <a:off x="1346" y="3012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74" name="Line 30"/>
            <p:cNvSpPr>
              <a:spLocks noChangeShapeType="1"/>
            </p:cNvSpPr>
            <p:nvPr/>
          </p:nvSpPr>
          <p:spPr bwMode="auto">
            <a:xfrm>
              <a:off x="1835" y="3013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75" name="Line 31"/>
            <p:cNvSpPr>
              <a:spLocks noChangeShapeType="1"/>
            </p:cNvSpPr>
            <p:nvPr/>
          </p:nvSpPr>
          <p:spPr bwMode="auto">
            <a:xfrm>
              <a:off x="2074" y="3013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76" name="Line 32"/>
            <p:cNvSpPr>
              <a:spLocks noChangeShapeType="1"/>
            </p:cNvSpPr>
            <p:nvPr/>
          </p:nvSpPr>
          <p:spPr bwMode="auto">
            <a:xfrm>
              <a:off x="2314" y="3013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41377" name="Line 33"/>
            <p:cNvSpPr>
              <a:spLocks noChangeShapeType="1"/>
            </p:cNvSpPr>
            <p:nvPr/>
          </p:nvSpPr>
          <p:spPr bwMode="auto">
            <a:xfrm>
              <a:off x="2553" y="3013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graphicFrame>
        <p:nvGraphicFramePr>
          <p:cNvPr id="441378" name="Group 34"/>
          <p:cNvGraphicFramePr>
            <a:graphicFrameLocks noGrp="1"/>
          </p:cNvGraphicFramePr>
          <p:nvPr>
            <p:ph sz="half" idx="2"/>
          </p:nvPr>
        </p:nvGraphicFramePr>
        <p:xfrm>
          <a:off x="1157288" y="3149600"/>
          <a:ext cx="2286000" cy="3408360"/>
        </p:xfrm>
        <a:graphic>
          <a:graphicData uri="http://schemas.openxmlformats.org/drawingml/2006/table">
            <a:tbl>
              <a:tblPr/>
              <a:tblGrid>
                <a:gridCol w="1027112"/>
                <a:gridCol w="1258888"/>
              </a:tblGrid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x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f(x)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-25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-3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 </a:t>
                      </a:r>
                      <a:r>
                        <a:rPr kumimoji="0" lang="pt-B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imes New Roman" charset="0"/>
                          <a:sym typeface="Symbol" charset="0"/>
                        </a:rPr>
                        <a:t></a:t>
                      </a: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sym typeface="WP MathExtendedA" charset="0"/>
                        </a:rPr>
                        <a:t> 3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13,3923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11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-5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imes New Roman" charset="0"/>
                          <a:sym typeface="Symbol" charset="0"/>
                        </a:rPr>
                        <a:t></a:t>
                      </a: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sym typeface="WP MathExtendedA" charset="0"/>
                        </a:rPr>
                        <a:t> 3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-7,3923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-7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0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18000" marR="18000" marT="18002" marB="18002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L="18000" marR="18000" marT="18002" marB="180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1425" name="Rectangle 81"/>
          <p:cNvSpPr>
            <a:spLocks noChangeArrowheads="1"/>
          </p:cNvSpPr>
          <p:nvPr/>
        </p:nvSpPr>
        <p:spPr bwMode="auto">
          <a:xfrm>
            <a:off x="6829425" y="5316538"/>
            <a:ext cx="2162175" cy="1343025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3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0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1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(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-4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-3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3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0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0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1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3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0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3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3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</a:t>
            </a:r>
          </a:p>
        </p:txBody>
      </p:sp>
      <p:sp>
        <p:nvSpPr>
          <p:cNvPr id="441426" name="Rectangle 82"/>
          <p:cNvSpPr>
            <a:spLocks noChangeArrowheads="1"/>
          </p:cNvSpPr>
          <p:nvPr/>
        </p:nvSpPr>
        <p:spPr bwMode="auto">
          <a:xfrm>
            <a:off x="649288" y="2103438"/>
            <a:ext cx="41560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3"/>
              </a:buBlip>
              <a:defRPr/>
            </a:pP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’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(x) = 3x</a:t>
            </a:r>
            <a:r>
              <a:rPr lang="pt-BR" sz="2000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- 9</a:t>
            </a:r>
            <a:endParaRPr lang="pt-BR" sz="2000" i="1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3"/>
              </a:buBlip>
              <a:defRPr/>
            </a:pPr>
            <a:endParaRPr lang="pt-BR" sz="500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3"/>
              </a:buBlip>
              <a:defRPr/>
            </a:pP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’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(x) = 0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ingdings" charset="0"/>
              </a:rPr>
              <a:t> &lt;=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A" charset="0"/>
              </a:rPr>
              <a:t>&gt; 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 =  </a:t>
            </a:r>
            <a:endParaRPr lang="pt-BR" sz="500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1427" name="AutoShape 83"/>
          <p:cNvSpPr>
            <a:spLocks noChangeArrowheads="1"/>
          </p:cNvSpPr>
          <p:nvPr/>
        </p:nvSpPr>
        <p:spPr bwMode="auto">
          <a:xfrm>
            <a:off x="3675063" y="3927475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graphicFrame>
        <p:nvGraphicFramePr>
          <p:cNvPr id="157730" name="Object 85"/>
          <p:cNvGraphicFramePr>
            <a:graphicFrameLocks noChangeAspect="1"/>
          </p:cNvGraphicFramePr>
          <p:nvPr/>
        </p:nvGraphicFramePr>
        <p:xfrm>
          <a:off x="3194050" y="2551113"/>
          <a:ext cx="7302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4" imgW="355446" imgH="228501" progId="Equation.3">
                  <p:embed/>
                </p:oleObj>
              </mc:Choice>
              <mc:Fallback>
                <p:oleObj name="Equation" r:id="rId4" imgW="35544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551113"/>
                        <a:ext cx="7302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1" name="Object 101"/>
          <p:cNvGraphicFramePr>
            <a:graphicFrameLocks noChangeAspect="1"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4" name="Equation" r:id="rId6" imgW="114151" imgH="215619" progId="Equation.3">
                  <p:embed/>
                </p:oleObj>
              </mc:Choice>
              <mc:Fallback>
                <p:oleObj name="Equation" r:id="rId6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1457" name="Line 113"/>
          <p:cNvSpPr>
            <a:spLocks noChangeShapeType="1"/>
          </p:cNvSpPr>
          <p:nvPr/>
        </p:nvSpPr>
        <p:spPr bwMode="auto">
          <a:xfrm>
            <a:off x="1763713" y="4221163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1458" name="Line 114"/>
          <p:cNvSpPr>
            <a:spLocks noChangeShapeType="1"/>
          </p:cNvSpPr>
          <p:nvPr/>
        </p:nvSpPr>
        <p:spPr bwMode="auto">
          <a:xfrm>
            <a:off x="1692275" y="5589588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77429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Raízes de Funções Reais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pt-BR" sz="3600" dirty="0" smtClean="0"/>
              <a:t>Métodos Numéricos</a:t>
            </a:r>
          </a:p>
        </p:txBody>
      </p:sp>
    </p:spTree>
    <p:extLst>
      <p:ext uri="{BB962C8B-B14F-4D97-AF65-F5344CB8AC3E}">
        <p14:creationId xmlns:p14="http://schemas.microsoft.com/office/powerpoint/2010/main" val="1848880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ChangeArrowheads="1"/>
          </p:cNvSpPr>
          <p:nvPr/>
        </p:nvSpPr>
        <p:spPr bwMode="auto">
          <a:xfrm>
            <a:off x="1692275" y="1196975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pt-BR" sz="2400" b="0">
                <a:cs typeface="+mn-cs"/>
              </a:rPr>
              <a:t>MATLAB:  ezplot('x^3-9*x+3',[-4,4])</a:t>
            </a:r>
          </a:p>
        </p:txBody>
      </p:sp>
      <p:pic>
        <p:nvPicPr>
          <p:cNvPr id="442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628775"/>
            <a:ext cx="6375400" cy="47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42372" name="Rectangle 4"/>
          <p:cNvSpPr>
            <a:spLocks noChangeArrowheads="1"/>
          </p:cNvSpPr>
          <p:nvPr/>
        </p:nvSpPr>
        <p:spPr bwMode="auto">
          <a:xfrm>
            <a:off x="684213" y="333375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42373" name="Oval 5"/>
          <p:cNvSpPr>
            <a:spLocks noChangeArrowheads="1"/>
          </p:cNvSpPr>
          <p:nvPr/>
        </p:nvSpPr>
        <p:spPr bwMode="auto">
          <a:xfrm>
            <a:off x="5949950" y="4019550"/>
            <a:ext cx="682625" cy="7112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2374" name="Oval 6"/>
          <p:cNvSpPr>
            <a:spLocks noChangeArrowheads="1"/>
          </p:cNvSpPr>
          <p:nvPr/>
        </p:nvSpPr>
        <p:spPr bwMode="auto">
          <a:xfrm>
            <a:off x="2343150" y="3940175"/>
            <a:ext cx="682625" cy="7112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2375" name="Oval 7"/>
          <p:cNvSpPr>
            <a:spLocks noChangeArrowheads="1"/>
          </p:cNvSpPr>
          <p:nvPr/>
        </p:nvSpPr>
        <p:spPr bwMode="auto">
          <a:xfrm>
            <a:off x="4324350" y="3975100"/>
            <a:ext cx="682625" cy="7112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684042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3588" y="1509713"/>
            <a:ext cx="7708900" cy="495300"/>
          </a:xfrm>
        </p:spPr>
        <p:txBody>
          <a:bodyPr/>
          <a:lstStyle/>
          <a:p>
            <a:pPr marL="542925" indent="-542925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Exemplo:</a:t>
            </a:r>
            <a:r>
              <a:rPr lang="pt-BR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	 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f(x) = x</a:t>
            </a:r>
            <a:r>
              <a:rPr lang="pt-BR" sz="2400" b="1" i="1" baseline="30000" smtClean="0">
                <a:solidFill>
                  <a:srgbClr val="CC3300"/>
                </a:solidFill>
                <a:cs typeface="Times New Roman" charset="0"/>
              </a:rPr>
              <a:t>3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</a:t>
            </a:r>
            <a:r>
              <a:rPr lang="pt-BR" sz="2400" b="1" i="1" smtClean="0">
                <a:solidFill>
                  <a:srgbClr val="CC3300"/>
                </a:solidFill>
                <a:latin typeface="Tahoma"/>
                <a:cs typeface="Times New Roman" charset="0"/>
              </a:rPr>
              <a:t>–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9x +3</a:t>
            </a:r>
            <a:r>
              <a:rPr lang="pt-BR" sz="200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  </a:t>
            </a:r>
            <a:r>
              <a:rPr lang="pt-BR" sz="20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( Uso do Método </a:t>
            </a:r>
            <a:r>
              <a:rPr lang="pt-BR" sz="2000" b="1" i="1" smtClean="0">
                <a:solidFill>
                  <a:schemeClr val="tx2"/>
                </a:solidFill>
                <a:cs typeface="Times New Roman" charset="0"/>
              </a:rPr>
              <a:t>II </a:t>
            </a:r>
            <a:r>
              <a:rPr lang="pt-BR" sz="20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)</a:t>
            </a:r>
          </a:p>
        </p:txBody>
      </p:sp>
      <p:sp>
        <p:nvSpPr>
          <p:cNvPr id="443395" name="Rectangle 3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43396" name="AutoShape 4"/>
          <p:cNvSpPr>
            <a:spLocks noChangeArrowheads="1"/>
          </p:cNvSpPr>
          <p:nvPr/>
        </p:nvSpPr>
        <p:spPr bwMode="auto">
          <a:xfrm rot="-18905449">
            <a:off x="6019800" y="4779963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397" name="AutoShape 5"/>
          <p:cNvSpPr>
            <a:spLocks noChangeArrowheads="1"/>
          </p:cNvSpPr>
          <p:nvPr/>
        </p:nvSpPr>
        <p:spPr bwMode="auto">
          <a:xfrm rot="18865498" flipH="1">
            <a:off x="2722563" y="1989138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398" name="Line 6"/>
          <p:cNvSpPr>
            <a:spLocks noChangeShapeType="1"/>
          </p:cNvSpPr>
          <p:nvPr/>
        </p:nvSpPr>
        <p:spPr bwMode="auto">
          <a:xfrm flipH="1">
            <a:off x="4962525" y="2017713"/>
            <a:ext cx="12700" cy="46180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399" name="Line 7"/>
          <p:cNvSpPr>
            <a:spLocks noChangeShapeType="1"/>
          </p:cNvSpPr>
          <p:nvPr/>
        </p:nvSpPr>
        <p:spPr bwMode="auto">
          <a:xfrm rot="-5400000" flipH="1" flipV="1">
            <a:off x="5119688" y="1847850"/>
            <a:ext cx="0" cy="49561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00" name="Rectangle 8"/>
          <p:cNvSpPr>
            <a:spLocks noChangeArrowheads="1"/>
          </p:cNvSpPr>
          <p:nvPr/>
        </p:nvSpPr>
        <p:spPr bwMode="auto">
          <a:xfrm>
            <a:off x="5816600" y="4308475"/>
            <a:ext cx="293688" cy="301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1600" i="1" baseline="-25000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3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01" name="Rectangle 9"/>
          <p:cNvSpPr>
            <a:spLocks noChangeArrowheads="1"/>
          </p:cNvSpPr>
          <p:nvPr/>
        </p:nvSpPr>
        <p:spPr bwMode="auto">
          <a:xfrm>
            <a:off x="5797550" y="2284413"/>
            <a:ext cx="4381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g(x)</a:t>
            </a:r>
          </a:p>
        </p:txBody>
      </p:sp>
      <p:sp>
        <p:nvSpPr>
          <p:cNvPr id="443402" name="Rectangle 10"/>
          <p:cNvSpPr>
            <a:spLocks noChangeArrowheads="1"/>
          </p:cNvSpPr>
          <p:nvPr/>
        </p:nvSpPr>
        <p:spPr bwMode="auto">
          <a:xfrm>
            <a:off x="7478713" y="4340225"/>
            <a:ext cx="227012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443403" name="Rectangle 11"/>
          <p:cNvSpPr>
            <a:spLocks noChangeArrowheads="1"/>
          </p:cNvSpPr>
          <p:nvPr/>
        </p:nvSpPr>
        <p:spPr bwMode="auto">
          <a:xfrm>
            <a:off x="3268663" y="4359275"/>
            <a:ext cx="2794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-4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04" name="Rectangle 12"/>
          <p:cNvSpPr>
            <a:spLocks noChangeArrowheads="1"/>
          </p:cNvSpPr>
          <p:nvPr/>
        </p:nvSpPr>
        <p:spPr bwMode="auto">
          <a:xfrm>
            <a:off x="5243513" y="4352925"/>
            <a:ext cx="2730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05" name="Rectangle 13"/>
          <p:cNvSpPr>
            <a:spLocks noChangeArrowheads="1"/>
          </p:cNvSpPr>
          <p:nvPr/>
        </p:nvSpPr>
        <p:spPr bwMode="auto">
          <a:xfrm>
            <a:off x="3695700" y="4359275"/>
            <a:ext cx="2794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-3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06" name="Rectangle 14"/>
          <p:cNvSpPr>
            <a:spLocks noChangeArrowheads="1"/>
          </p:cNvSpPr>
          <p:nvPr/>
        </p:nvSpPr>
        <p:spPr bwMode="auto">
          <a:xfrm>
            <a:off x="4081463" y="4359275"/>
            <a:ext cx="2794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-2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07" name="Rectangle 15"/>
          <p:cNvSpPr>
            <a:spLocks noChangeArrowheads="1"/>
          </p:cNvSpPr>
          <p:nvPr/>
        </p:nvSpPr>
        <p:spPr bwMode="auto">
          <a:xfrm>
            <a:off x="4486275" y="4359275"/>
            <a:ext cx="2794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-1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08" name="Rectangle 16"/>
          <p:cNvSpPr>
            <a:spLocks noChangeArrowheads="1"/>
          </p:cNvSpPr>
          <p:nvPr/>
        </p:nvSpPr>
        <p:spPr bwMode="auto">
          <a:xfrm>
            <a:off x="5629275" y="4357688"/>
            <a:ext cx="273050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09" name="Rectangle 17"/>
          <p:cNvSpPr>
            <a:spLocks noChangeArrowheads="1"/>
          </p:cNvSpPr>
          <p:nvPr/>
        </p:nvSpPr>
        <p:spPr bwMode="auto">
          <a:xfrm>
            <a:off x="6008688" y="4343400"/>
            <a:ext cx="2730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3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10" name="Rectangle 18"/>
          <p:cNvSpPr>
            <a:spLocks noChangeArrowheads="1"/>
          </p:cNvSpPr>
          <p:nvPr/>
        </p:nvSpPr>
        <p:spPr bwMode="auto">
          <a:xfrm>
            <a:off x="6384925" y="4341813"/>
            <a:ext cx="273050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4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11" name="Rectangle 19"/>
          <p:cNvSpPr>
            <a:spLocks noChangeArrowheads="1"/>
          </p:cNvSpPr>
          <p:nvPr/>
        </p:nvSpPr>
        <p:spPr bwMode="auto">
          <a:xfrm>
            <a:off x="5064125" y="4310063"/>
            <a:ext cx="249238" cy="26987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1600" i="1" baseline="-25000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12" name="Rectangle 20"/>
          <p:cNvSpPr>
            <a:spLocks noChangeArrowheads="1"/>
          </p:cNvSpPr>
          <p:nvPr/>
        </p:nvSpPr>
        <p:spPr bwMode="auto">
          <a:xfrm>
            <a:off x="3470275" y="4308475"/>
            <a:ext cx="293688" cy="301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1600" i="1" baseline="-25000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13" name="Line 21"/>
          <p:cNvSpPr>
            <a:spLocks noChangeShapeType="1"/>
          </p:cNvSpPr>
          <p:nvPr/>
        </p:nvSpPr>
        <p:spPr bwMode="auto">
          <a:xfrm>
            <a:off x="3460750" y="4294188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14" name="Line 22"/>
          <p:cNvSpPr>
            <a:spLocks noChangeShapeType="1"/>
          </p:cNvSpPr>
          <p:nvPr/>
        </p:nvSpPr>
        <p:spPr bwMode="auto">
          <a:xfrm>
            <a:off x="3840163" y="4294188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15" name="Line 23"/>
          <p:cNvSpPr>
            <a:spLocks noChangeShapeType="1"/>
          </p:cNvSpPr>
          <p:nvPr/>
        </p:nvSpPr>
        <p:spPr bwMode="auto">
          <a:xfrm>
            <a:off x="4221163" y="4294188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16" name="Line 24"/>
          <p:cNvSpPr>
            <a:spLocks noChangeShapeType="1"/>
          </p:cNvSpPr>
          <p:nvPr/>
        </p:nvSpPr>
        <p:spPr bwMode="auto">
          <a:xfrm>
            <a:off x="4600575" y="4294188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17" name="Line 25"/>
          <p:cNvSpPr>
            <a:spLocks noChangeShapeType="1"/>
          </p:cNvSpPr>
          <p:nvPr/>
        </p:nvSpPr>
        <p:spPr bwMode="auto">
          <a:xfrm>
            <a:off x="5376863" y="42957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18" name="Line 26"/>
          <p:cNvSpPr>
            <a:spLocks noChangeShapeType="1"/>
          </p:cNvSpPr>
          <p:nvPr/>
        </p:nvSpPr>
        <p:spPr bwMode="auto">
          <a:xfrm>
            <a:off x="5756275" y="42957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19" name="Line 27"/>
          <p:cNvSpPr>
            <a:spLocks noChangeShapeType="1"/>
          </p:cNvSpPr>
          <p:nvPr/>
        </p:nvSpPr>
        <p:spPr bwMode="auto">
          <a:xfrm>
            <a:off x="6142038" y="42957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20" name="Line 28"/>
          <p:cNvSpPr>
            <a:spLocks noChangeShapeType="1"/>
          </p:cNvSpPr>
          <p:nvPr/>
        </p:nvSpPr>
        <p:spPr bwMode="auto">
          <a:xfrm>
            <a:off x="6530975" y="42957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21" name="Rectangle 29"/>
          <p:cNvSpPr>
            <a:spLocks noChangeArrowheads="1"/>
          </p:cNvSpPr>
          <p:nvPr/>
        </p:nvSpPr>
        <p:spPr bwMode="auto">
          <a:xfrm>
            <a:off x="6264275" y="5205413"/>
            <a:ext cx="216217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0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1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(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-4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-3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0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(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0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1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0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3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(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3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</a:t>
            </a:r>
          </a:p>
        </p:txBody>
      </p:sp>
      <p:sp>
        <p:nvSpPr>
          <p:cNvPr id="443422" name="Rectangle 30"/>
          <p:cNvSpPr>
            <a:spLocks noChangeArrowheads="1"/>
          </p:cNvSpPr>
          <p:nvPr/>
        </p:nvSpPr>
        <p:spPr bwMode="auto">
          <a:xfrm>
            <a:off x="649288" y="2128838"/>
            <a:ext cx="245427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g(x) = x</a:t>
            </a:r>
            <a:r>
              <a:rPr lang="pt-BR" sz="2000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3</a:t>
            </a:r>
            <a:endParaRPr lang="pt-BR" sz="2000" i="1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500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h(x) = 9x -3 </a:t>
            </a:r>
            <a:endParaRPr lang="pt-BR" sz="2400" i="1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  <a:sym typeface="WP MathA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endParaRPr lang="pt-BR" sz="500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3423" name="Freeform 31"/>
          <p:cNvSpPr>
            <a:spLocks/>
          </p:cNvSpPr>
          <p:nvPr/>
        </p:nvSpPr>
        <p:spPr bwMode="auto">
          <a:xfrm>
            <a:off x="3743325" y="2528888"/>
            <a:ext cx="2376488" cy="4062412"/>
          </a:xfrm>
          <a:custGeom>
            <a:avLst/>
            <a:gdLst>
              <a:gd name="T0" fmla="*/ 0 w 1497"/>
              <a:gd name="T1" fmla="*/ 2559 h 2559"/>
              <a:gd name="T2" fmla="*/ 15 w 1497"/>
              <a:gd name="T3" fmla="*/ 2430 h 2559"/>
              <a:gd name="T4" fmla="*/ 45 w 1497"/>
              <a:gd name="T5" fmla="*/ 2226 h 2559"/>
              <a:gd name="T6" fmla="*/ 111 w 1497"/>
              <a:gd name="T7" fmla="*/ 1929 h 2559"/>
              <a:gd name="T8" fmla="*/ 180 w 1497"/>
              <a:gd name="T9" fmla="*/ 1704 h 2559"/>
              <a:gd name="T10" fmla="*/ 282 w 1497"/>
              <a:gd name="T11" fmla="*/ 1476 h 2559"/>
              <a:gd name="T12" fmla="*/ 375 w 1497"/>
              <a:gd name="T13" fmla="*/ 1338 h 2559"/>
              <a:gd name="T14" fmla="*/ 438 w 1497"/>
              <a:gd name="T15" fmla="*/ 1272 h 2559"/>
              <a:gd name="T16" fmla="*/ 522 w 1497"/>
              <a:gd name="T17" fmla="*/ 1212 h 2559"/>
              <a:gd name="T18" fmla="*/ 615 w 1497"/>
              <a:gd name="T19" fmla="*/ 1170 h 2559"/>
              <a:gd name="T20" fmla="*/ 705 w 1497"/>
              <a:gd name="T21" fmla="*/ 1149 h 2559"/>
              <a:gd name="T22" fmla="*/ 789 w 1497"/>
              <a:gd name="T23" fmla="*/ 1134 h 2559"/>
              <a:gd name="T24" fmla="*/ 927 w 1497"/>
              <a:gd name="T25" fmla="*/ 1119 h 2559"/>
              <a:gd name="T26" fmla="*/ 1068 w 1497"/>
              <a:gd name="T27" fmla="*/ 1074 h 2559"/>
              <a:gd name="T28" fmla="*/ 1173 w 1497"/>
              <a:gd name="T29" fmla="*/ 1005 h 2559"/>
              <a:gd name="T30" fmla="*/ 1251 w 1497"/>
              <a:gd name="T31" fmla="*/ 909 h 2559"/>
              <a:gd name="T32" fmla="*/ 1308 w 1497"/>
              <a:gd name="T33" fmla="*/ 810 h 2559"/>
              <a:gd name="T34" fmla="*/ 1371 w 1497"/>
              <a:gd name="T35" fmla="*/ 660 h 2559"/>
              <a:gd name="T36" fmla="*/ 1419 w 1497"/>
              <a:gd name="T37" fmla="*/ 510 h 2559"/>
              <a:gd name="T38" fmla="*/ 1470 w 1497"/>
              <a:gd name="T39" fmla="*/ 249 h 2559"/>
              <a:gd name="T40" fmla="*/ 1497 w 1497"/>
              <a:gd name="T41" fmla="*/ 0 h 2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97" h="2559">
                <a:moveTo>
                  <a:pt x="0" y="2559"/>
                </a:moveTo>
                <a:cubicBezTo>
                  <a:pt x="4" y="2522"/>
                  <a:pt x="8" y="2485"/>
                  <a:pt x="15" y="2430"/>
                </a:cubicBezTo>
                <a:cubicBezTo>
                  <a:pt x="22" y="2375"/>
                  <a:pt x="29" y="2309"/>
                  <a:pt x="45" y="2226"/>
                </a:cubicBezTo>
                <a:cubicBezTo>
                  <a:pt x="61" y="2143"/>
                  <a:pt x="88" y="2016"/>
                  <a:pt x="111" y="1929"/>
                </a:cubicBezTo>
                <a:cubicBezTo>
                  <a:pt x="134" y="1842"/>
                  <a:pt x="152" y="1779"/>
                  <a:pt x="180" y="1704"/>
                </a:cubicBezTo>
                <a:cubicBezTo>
                  <a:pt x="208" y="1629"/>
                  <a:pt x="250" y="1537"/>
                  <a:pt x="282" y="1476"/>
                </a:cubicBezTo>
                <a:cubicBezTo>
                  <a:pt x="314" y="1415"/>
                  <a:pt x="349" y="1372"/>
                  <a:pt x="375" y="1338"/>
                </a:cubicBezTo>
                <a:cubicBezTo>
                  <a:pt x="401" y="1304"/>
                  <a:pt x="414" y="1293"/>
                  <a:pt x="438" y="1272"/>
                </a:cubicBezTo>
                <a:cubicBezTo>
                  <a:pt x="462" y="1251"/>
                  <a:pt x="493" y="1229"/>
                  <a:pt x="522" y="1212"/>
                </a:cubicBezTo>
                <a:cubicBezTo>
                  <a:pt x="551" y="1195"/>
                  <a:pt x="584" y="1181"/>
                  <a:pt x="615" y="1170"/>
                </a:cubicBezTo>
                <a:cubicBezTo>
                  <a:pt x="646" y="1159"/>
                  <a:pt x="676" y="1155"/>
                  <a:pt x="705" y="1149"/>
                </a:cubicBezTo>
                <a:cubicBezTo>
                  <a:pt x="734" y="1143"/>
                  <a:pt x="752" y="1139"/>
                  <a:pt x="789" y="1134"/>
                </a:cubicBezTo>
                <a:cubicBezTo>
                  <a:pt x="826" y="1129"/>
                  <a:pt x="881" y="1129"/>
                  <a:pt x="927" y="1119"/>
                </a:cubicBezTo>
                <a:cubicBezTo>
                  <a:pt x="973" y="1109"/>
                  <a:pt x="1027" y="1093"/>
                  <a:pt x="1068" y="1074"/>
                </a:cubicBezTo>
                <a:cubicBezTo>
                  <a:pt x="1109" y="1055"/>
                  <a:pt x="1142" y="1033"/>
                  <a:pt x="1173" y="1005"/>
                </a:cubicBezTo>
                <a:cubicBezTo>
                  <a:pt x="1204" y="977"/>
                  <a:pt x="1228" y="942"/>
                  <a:pt x="1251" y="909"/>
                </a:cubicBezTo>
                <a:cubicBezTo>
                  <a:pt x="1274" y="876"/>
                  <a:pt x="1288" y="851"/>
                  <a:pt x="1308" y="810"/>
                </a:cubicBezTo>
                <a:cubicBezTo>
                  <a:pt x="1328" y="769"/>
                  <a:pt x="1353" y="710"/>
                  <a:pt x="1371" y="660"/>
                </a:cubicBezTo>
                <a:cubicBezTo>
                  <a:pt x="1389" y="610"/>
                  <a:pt x="1403" y="578"/>
                  <a:pt x="1419" y="510"/>
                </a:cubicBezTo>
                <a:cubicBezTo>
                  <a:pt x="1435" y="442"/>
                  <a:pt x="1457" y="334"/>
                  <a:pt x="1470" y="249"/>
                </a:cubicBezTo>
                <a:cubicBezTo>
                  <a:pt x="1483" y="164"/>
                  <a:pt x="1492" y="52"/>
                  <a:pt x="1497" y="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24" name="Line 32"/>
          <p:cNvSpPr>
            <a:spLocks noChangeShapeType="1"/>
          </p:cNvSpPr>
          <p:nvPr/>
        </p:nvSpPr>
        <p:spPr bwMode="auto">
          <a:xfrm flipV="1">
            <a:off x="3609975" y="2409825"/>
            <a:ext cx="2800350" cy="4124325"/>
          </a:xfrm>
          <a:prstGeom prst="line">
            <a:avLst/>
          </a:prstGeom>
          <a:noFill/>
          <a:ln w="28575">
            <a:solidFill>
              <a:srgbClr val="C04E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25" name="Rectangle 33"/>
          <p:cNvSpPr>
            <a:spLocks noChangeArrowheads="1"/>
          </p:cNvSpPr>
          <p:nvPr/>
        </p:nvSpPr>
        <p:spPr bwMode="auto">
          <a:xfrm>
            <a:off x="6367463" y="2244725"/>
            <a:ext cx="4381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h(x)</a:t>
            </a:r>
          </a:p>
        </p:txBody>
      </p:sp>
      <p:sp>
        <p:nvSpPr>
          <p:cNvPr id="443426" name="Rectangle 34"/>
          <p:cNvSpPr>
            <a:spLocks noChangeArrowheads="1"/>
          </p:cNvSpPr>
          <p:nvPr/>
        </p:nvSpPr>
        <p:spPr bwMode="auto">
          <a:xfrm>
            <a:off x="4633913" y="2025650"/>
            <a:ext cx="2571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y</a:t>
            </a:r>
          </a:p>
        </p:txBody>
      </p:sp>
      <p:sp>
        <p:nvSpPr>
          <p:cNvPr id="443427" name="Line 35"/>
          <p:cNvSpPr>
            <a:spLocks noChangeShapeType="1"/>
          </p:cNvSpPr>
          <p:nvPr/>
        </p:nvSpPr>
        <p:spPr bwMode="auto">
          <a:xfrm>
            <a:off x="3757613" y="4324350"/>
            <a:ext cx="9525" cy="20002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28" name="Line 36"/>
          <p:cNvSpPr>
            <a:spLocks noChangeShapeType="1"/>
          </p:cNvSpPr>
          <p:nvPr/>
        </p:nvSpPr>
        <p:spPr bwMode="auto">
          <a:xfrm>
            <a:off x="6084888" y="2913063"/>
            <a:ext cx="0" cy="14097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29" name="Oval 37"/>
          <p:cNvSpPr>
            <a:spLocks noChangeArrowheads="1"/>
          </p:cNvSpPr>
          <p:nvPr/>
        </p:nvSpPr>
        <p:spPr bwMode="auto">
          <a:xfrm>
            <a:off x="3748088" y="6253163"/>
            <a:ext cx="65087" cy="650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30" name="Oval 38"/>
          <p:cNvSpPr>
            <a:spLocks noChangeArrowheads="1"/>
          </p:cNvSpPr>
          <p:nvPr/>
        </p:nvSpPr>
        <p:spPr bwMode="auto">
          <a:xfrm>
            <a:off x="5089525" y="4287838"/>
            <a:ext cx="65088" cy="650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3431" name="Oval 39"/>
          <p:cNvSpPr>
            <a:spLocks noChangeArrowheads="1"/>
          </p:cNvSpPr>
          <p:nvPr/>
        </p:nvSpPr>
        <p:spPr bwMode="auto">
          <a:xfrm>
            <a:off x="6049963" y="2852738"/>
            <a:ext cx="65087" cy="650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98027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788" y="1833563"/>
            <a:ext cx="6361112" cy="477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44419" name="Rectangle 3"/>
          <p:cNvSpPr>
            <a:spLocks noChangeArrowheads="1"/>
          </p:cNvSpPr>
          <p:nvPr/>
        </p:nvSpPr>
        <p:spPr bwMode="auto">
          <a:xfrm>
            <a:off x="1476375" y="1268413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2400" b="0">
                <a:cs typeface="+mn-cs"/>
              </a:rPr>
              <a:t>MATLAB</a:t>
            </a:r>
          </a:p>
        </p:txBody>
      </p:sp>
      <p:sp>
        <p:nvSpPr>
          <p:cNvPr id="444420" name="Oval 4"/>
          <p:cNvSpPr>
            <a:spLocks noChangeArrowheads="1"/>
          </p:cNvSpPr>
          <p:nvPr/>
        </p:nvSpPr>
        <p:spPr bwMode="auto">
          <a:xfrm>
            <a:off x="4664075" y="3663950"/>
            <a:ext cx="682625" cy="7112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4421" name="Oval 5"/>
          <p:cNvSpPr>
            <a:spLocks noChangeArrowheads="1"/>
          </p:cNvSpPr>
          <p:nvPr/>
        </p:nvSpPr>
        <p:spPr bwMode="auto">
          <a:xfrm>
            <a:off x="6159500" y="2576513"/>
            <a:ext cx="682625" cy="7112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4422" name="Oval 6"/>
          <p:cNvSpPr>
            <a:spLocks noChangeArrowheads="1"/>
          </p:cNvSpPr>
          <p:nvPr/>
        </p:nvSpPr>
        <p:spPr bwMode="auto">
          <a:xfrm>
            <a:off x="2509838" y="5021263"/>
            <a:ext cx="682625" cy="7112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4423" name="Rectangle 7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1277093748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45443" name="AutoShape 3"/>
          <p:cNvSpPr>
            <a:spLocks noChangeArrowheads="1"/>
          </p:cNvSpPr>
          <p:nvPr/>
        </p:nvSpPr>
        <p:spPr bwMode="auto">
          <a:xfrm rot="-19849369">
            <a:off x="3556000" y="3421063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44" name="AutoShape 4"/>
          <p:cNvSpPr>
            <a:spLocks noChangeArrowheads="1"/>
          </p:cNvSpPr>
          <p:nvPr/>
        </p:nvSpPr>
        <p:spPr bwMode="auto">
          <a:xfrm rot="18443795" flipH="1">
            <a:off x="2671763" y="1963738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45" name="Line 5"/>
          <p:cNvSpPr>
            <a:spLocks noChangeShapeType="1"/>
          </p:cNvSpPr>
          <p:nvPr/>
        </p:nvSpPr>
        <p:spPr bwMode="auto">
          <a:xfrm flipH="1">
            <a:off x="4860925" y="2068513"/>
            <a:ext cx="12700" cy="46180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46" name="Line 6"/>
          <p:cNvSpPr>
            <a:spLocks noChangeShapeType="1"/>
          </p:cNvSpPr>
          <p:nvPr/>
        </p:nvSpPr>
        <p:spPr bwMode="auto">
          <a:xfrm rot="-5400000" flipH="1" flipV="1">
            <a:off x="6224588" y="2851150"/>
            <a:ext cx="0" cy="49561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47" name="Rectangle 7"/>
          <p:cNvSpPr>
            <a:spLocks noChangeArrowheads="1"/>
          </p:cNvSpPr>
          <p:nvPr/>
        </p:nvSpPr>
        <p:spPr bwMode="auto">
          <a:xfrm>
            <a:off x="5486400" y="5359400"/>
            <a:ext cx="223838" cy="25717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5448" name="Rectangle 8"/>
          <p:cNvSpPr>
            <a:spLocks noChangeArrowheads="1"/>
          </p:cNvSpPr>
          <p:nvPr/>
        </p:nvSpPr>
        <p:spPr bwMode="auto">
          <a:xfrm>
            <a:off x="8261350" y="3821113"/>
            <a:ext cx="4381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g(x)</a:t>
            </a:r>
          </a:p>
        </p:txBody>
      </p:sp>
      <p:sp>
        <p:nvSpPr>
          <p:cNvPr id="445449" name="Rectangle 9"/>
          <p:cNvSpPr>
            <a:spLocks noChangeArrowheads="1"/>
          </p:cNvSpPr>
          <p:nvPr/>
        </p:nvSpPr>
        <p:spPr bwMode="auto">
          <a:xfrm>
            <a:off x="8523288" y="5387975"/>
            <a:ext cx="227012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445450" name="Rectangle 10"/>
          <p:cNvSpPr>
            <a:spLocks noChangeArrowheads="1"/>
          </p:cNvSpPr>
          <p:nvPr/>
        </p:nvSpPr>
        <p:spPr bwMode="auto">
          <a:xfrm>
            <a:off x="5237163" y="5387975"/>
            <a:ext cx="2730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5451" name="Rectangle 11"/>
          <p:cNvSpPr>
            <a:spLocks noChangeArrowheads="1"/>
          </p:cNvSpPr>
          <p:nvPr/>
        </p:nvSpPr>
        <p:spPr bwMode="auto">
          <a:xfrm>
            <a:off x="5768975" y="5387975"/>
            <a:ext cx="2730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5452" name="Rectangle 12"/>
          <p:cNvSpPr>
            <a:spLocks noChangeArrowheads="1"/>
          </p:cNvSpPr>
          <p:nvPr/>
        </p:nvSpPr>
        <p:spPr bwMode="auto">
          <a:xfrm>
            <a:off x="6288088" y="5387975"/>
            <a:ext cx="2730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3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5453" name="Rectangle 13"/>
          <p:cNvSpPr>
            <a:spLocks noChangeArrowheads="1"/>
          </p:cNvSpPr>
          <p:nvPr/>
        </p:nvSpPr>
        <p:spPr bwMode="auto">
          <a:xfrm>
            <a:off x="6791325" y="5387975"/>
            <a:ext cx="27305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4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5454" name="Line 14"/>
          <p:cNvSpPr>
            <a:spLocks noChangeShapeType="1"/>
          </p:cNvSpPr>
          <p:nvPr/>
        </p:nvSpPr>
        <p:spPr bwMode="auto">
          <a:xfrm>
            <a:off x="5395913" y="52990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55" name="Line 15"/>
          <p:cNvSpPr>
            <a:spLocks noChangeShapeType="1"/>
          </p:cNvSpPr>
          <p:nvPr/>
        </p:nvSpPr>
        <p:spPr bwMode="auto">
          <a:xfrm>
            <a:off x="5895975" y="52990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56" name="Line 16"/>
          <p:cNvSpPr>
            <a:spLocks noChangeShapeType="1"/>
          </p:cNvSpPr>
          <p:nvPr/>
        </p:nvSpPr>
        <p:spPr bwMode="auto">
          <a:xfrm>
            <a:off x="6421438" y="52990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57" name="Line 17"/>
          <p:cNvSpPr>
            <a:spLocks noChangeShapeType="1"/>
          </p:cNvSpPr>
          <p:nvPr/>
        </p:nvSpPr>
        <p:spPr bwMode="auto">
          <a:xfrm>
            <a:off x="6937375" y="52990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58" name="Rectangle 18"/>
          <p:cNvSpPr>
            <a:spLocks noChangeArrowheads="1"/>
          </p:cNvSpPr>
          <p:nvPr/>
        </p:nvSpPr>
        <p:spPr bwMode="auto">
          <a:xfrm>
            <a:off x="1089025" y="5091113"/>
            <a:ext cx="1908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1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2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</a:t>
            </a:r>
          </a:p>
        </p:txBody>
      </p:sp>
      <p:sp>
        <p:nvSpPr>
          <p:cNvPr id="445459" name="Freeform 19"/>
          <p:cNvSpPr>
            <a:spLocks/>
          </p:cNvSpPr>
          <p:nvPr/>
        </p:nvSpPr>
        <p:spPr bwMode="auto">
          <a:xfrm>
            <a:off x="4864100" y="3956050"/>
            <a:ext cx="3390900" cy="1390650"/>
          </a:xfrm>
          <a:custGeom>
            <a:avLst/>
            <a:gdLst>
              <a:gd name="T0" fmla="*/ 0 w 2136"/>
              <a:gd name="T1" fmla="*/ 876 h 876"/>
              <a:gd name="T2" fmla="*/ 96 w 2136"/>
              <a:gd name="T3" fmla="*/ 768 h 876"/>
              <a:gd name="T4" fmla="*/ 192 w 2136"/>
              <a:gd name="T5" fmla="*/ 672 h 876"/>
              <a:gd name="T6" fmla="*/ 348 w 2136"/>
              <a:gd name="T7" fmla="*/ 560 h 876"/>
              <a:gd name="T8" fmla="*/ 472 w 2136"/>
              <a:gd name="T9" fmla="*/ 492 h 876"/>
              <a:gd name="T10" fmla="*/ 608 w 2136"/>
              <a:gd name="T11" fmla="*/ 432 h 876"/>
              <a:gd name="T12" fmla="*/ 748 w 2136"/>
              <a:gd name="T13" fmla="*/ 380 h 876"/>
              <a:gd name="T14" fmla="*/ 889 w 2136"/>
              <a:gd name="T15" fmla="*/ 330 h 876"/>
              <a:gd name="T16" fmla="*/ 1068 w 2136"/>
              <a:gd name="T17" fmla="*/ 276 h 876"/>
              <a:gd name="T18" fmla="*/ 1264 w 2136"/>
              <a:gd name="T19" fmla="*/ 212 h 876"/>
              <a:gd name="T20" fmla="*/ 1456 w 2136"/>
              <a:gd name="T21" fmla="*/ 156 h 876"/>
              <a:gd name="T22" fmla="*/ 1628 w 2136"/>
              <a:gd name="T23" fmla="*/ 108 h 876"/>
              <a:gd name="T24" fmla="*/ 1804 w 2136"/>
              <a:gd name="T25" fmla="*/ 64 h 876"/>
              <a:gd name="T26" fmla="*/ 1952 w 2136"/>
              <a:gd name="T27" fmla="*/ 32 h 876"/>
              <a:gd name="T28" fmla="*/ 2136 w 2136"/>
              <a:gd name="T29" fmla="*/ 0 h 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36" h="876">
                <a:moveTo>
                  <a:pt x="0" y="876"/>
                </a:moveTo>
                <a:cubicBezTo>
                  <a:pt x="16" y="858"/>
                  <a:pt x="64" y="802"/>
                  <a:pt x="96" y="768"/>
                </a:cubicBezTo>
                <a:cubicBezTo>
                  <a:pt x="128" y="734"/>
                  <a:pt x="150" y="707"/>
                  <a:pt x="192" y="672"/>
                </a:cubicBezTo>
                <a:cubicBezTo>
                  <a:pt x="234" y="637"/>
                  <a:pt x="301" y="590"/>
                  <a:pt x="348" y="560"/>
                </a:cubicBezTo>
                <a:cubicBezTo>
                  <a:pt x="395" y="530"/>
                  <a:pt x="429" y="513"/>
                  <a:pt x="472" y="492"/>
                </a:cubicBezTo>
                <a:cubicBezTo>
                  <a:pt x="515" y="471"/>
                  <a:pt x="562" y="451"/>
                  <a:pt x="608" y="432"/>
                </a:cubicBezTo>
                <a:cubicBezTo>
                  <a:pt x="654" y="413"/>
                  <a:pt x="701" y="397"/>
                  <a:pt x="748" y="380"/>
                </a:cubicBezTo>
                <a:cubicBezTo>
                  <a:pt x="795" y="363"/>
                  <a:pt x="836" y="347"/>
                  <a:pt x="889" y="330"/>
                </a:cubicBezTo>
                <a:cubicBezTo>
                  <a:pt x="942" y="313"/>
                  <a:pt x="1006" y="296"/>
                  <a:pt x="1068" y="276"/>
                </a:cubicBezTo>
                <a:cubicBezTo>
                  <a:pt x="1130" y="256"/>
                  <a:pt x="1199" y="232"/>
                  <a:pt x="1264" y="212"/>
                </a:cubicBezTo>
                <a:cubicBezTo>
                  <a:pt x="1329" y="192"/>
                  <a:pt x="1395" y="173"/>
                  <a:pt x="1456" y="156"/>
                </a:cubicBezTo>
                <a:cubicBezTo>
                  <a:pt x="1517" y="139"/>
                  <a:pt x="1570" y="123"/>
                  <a:pt x="1628" y="108"/>
                </a:cubicBezTo>
                <a:cubicBezTo>
                  <a:pt x="1686" y="93"/>
                  <a:pt x="1750" y="77"/>
                  <a:pt x="1804" y="64"/>
                </a:cubicBezTo>
                <a:cubicBezTo>
                  <a:pt x="1858" y="51"/>
                  <a:pt x="1897" y="43"/>
                  <a:pt x="1952" y="32"/>
                </a:cubicBezTo>
                <a:cubicBezTo>
                  <a:pt x="2007" y="21"/>
                  <a:pt x="2098" y="7"/>
                  <a:pt x="2136" y="0"/>
                </a:cubicBezTo>
              </a:path>
            </a:pathLst>
          </a:custGeom>
          <a:noFill/>
          <a:ln w="28575" cap="flat" cmpd="sng">
            <a:solidFill>
              <a:srgbClr val="006D6A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60" name="Rectangle 20"/>
          <p:cNvSpPr>
            <a:spLocks noChangeArrowheads="1"/>
          </p:cNvSpPr>
          <p:nvPr/>
        </p:nvSpPr>
        <p:spPr bwMode="auto">
          <a:xfrm>
            <a:off x="4132263" y="1990725"/>
            <a:ext cx="4381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h(x)</a:t>
            </a:r>
          </a:p>
        </p:txBody>
      </p:sp>
      <p:sp>
        <p:nvSpPr>
          <p:cNvPr id="445461" name="Rectangle 21"/>
          <p:cNvSpPr>
            <a:spLocks noChangeArrowheads="1"/>
          </p:cNvSpPr>
          <p:nvPr/>
        </p:nvSpPr>
        <p:spPr bwMode="auto">
          <a:xfrm>
            <a:off x="4951413" y="2063750"/>
            <a:ext cx="2571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y</a:t>
            </a:r>
          </a:p>
        </p:txBody>
      </p:sp>
      <p:sp>
        <p:nvSpPr>
          <p:cNvPr id="445462" name="Line 22"/>
          <p:cNvSpPr>
            <a:spLocks noChangeShapeType="1"/>
          </p:cNvSpPr>
          <p:nvPr/>
        </p:nvSpPr>
        <p:spPr bwMode="auto">
          <a:xfrm>
            <a:off x="5614988" y="4754563"/>
            <a:ext cx="6350" cy="56991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63" name="Freeform 23"/>
          <p:cNvSpPr>
            <a:spLocks/>
          </p:cNvSpPr>
          <p:nvPr/>
        </p:nvSpPr>
        <p:spPr bwMode="auto">
          <a:xfrm>
            <a:off x="4635500" y="2073275"/>
            <a:ext cx="3848100" cy="3241675"/>
          </a:xfrm>
          <a:custGeom>
            <a:avLst/>
            <a:gdLst>
              <a:gd name="T0" fmla="*/ 2424 w 2424"/>
              <a:gd name="T1" fmla="*/ 2042 h 2042"/>
              <a:gd name="T2" fmla="*/ 2040 w 2424"/>
              <a:gd name="T3" fmla="*/ 2038 h 2042"/>
              <a:gd name="T4" fmla="*/ 1840 w 2424"/>
              <a:gd name="T5" fmla="*/ 2034 h 2042"/>
              <a:gd name="T6" fmla="*/ 1696 w 2424"/>
              <a:gd name="T7" fmla="*/ 2030 h 2042"/>
              <a:gd name="T8" fmla="*/ 1552 w 2424"/>
              <a:gd name="T9" fmla="*/ 2018 h 2042"/>
              <a:gd name="T10" fmla="*/ 1364 w 2424"/>
              <a:gd name="T11" fmla="*/ 1998 h 2042"/>
              <a:gd name="T12" fmla="*/ 1184 w 2424"/>
              <a:gd name="T13" fmla="*/ 1970 h 2042"/>
              <a:gd name="T14" fmla="*/ 1080 w 2424"/>
              <a:gd name="T15" fmla="*/ 1946 h 2042"/>
              <a:gd name="T16" fmla="*/ 936 w 2424"/>
              <a:gd name="T17" fmla="*/ 1898 h 2042"/>
              <a:gd name="T18" fmla="*/ 816 w 2424"/>
              <a:gd name="T19" fmla="*/ 1842 h 2042"/>
              <a:gd name="T20" fmla="*/ 664 w 2424"/>
              <a:gd name="T21" fmla="*/ 1734 h 2042"/>
              <a:gd name="T22" fmla="*/ 568 w 2424"/>
              <a:gd name="T23" fmla="*/ 1618 h 2042"/>
              <a:gd name="T24" fmla="*/ 448 w 2424"/>
              <a:gd name="T25" fmla="*/ 1422 h 2042"/>
              <a:gd name="T26" fmla="*/ 356 w 2424"/>
              <a:gd name="T27" fmla="*/ 1206 h 2042"/>
              <a:gd name="T28" fmla="*/ 296 w 2424"/>
              <a:gd name="T29" fmla="*/ 1066 h 2042"/>
              <a:gd name="T30" fmla="*/ 244 w 2424"/>
              <a:gd name="T31" fmla="*/ 942 h 2042"/>
              <a:gd name="T32" fmla="*/ 208 w 2424"/>
              <a:gd name="T33" fmla="*/ 822 h 2042"/>
              <a:gd name="T34" fmla="*/ 156 w 2424"/>
              <a:gd name="T35" fmla="*/ 658 h 2042"/>
              <a:gd name="T36" fmla="*/ 112 w 2424"/>
              <a:gd name="T37" fmla="*/ 502 h 2042"/>
              <a:gd name="T38" fmla="*/ 48 w 2424"/>
              <a:gd name="T39" fmla="*/ 238 h 2042"/>
              <a:gd name="T40" fmla="*/ 0 w 2424"/>
              <a:gd name="T41" fmla="*/ 0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424" h="2042">
                <a:moveTo>
                  <a:pt x="2424" y="2042"/>
                </a:moveTo>
                <a:cubicBezTo>
                  <a:pt x="2360" y="2041"/>
                  <a:pt x="2137" y="2039"/>
                  <a:pt x="2040" y="2038"/>
                </a:cubicBezTo>
                <a:cubicBezTo>
                  <a:pt x="1943" y="2037"/>
                  <a:pt x="1897" y="2035"/>
                  <a:pt x="1840" y="2034"/>
                </a:cubicBezTo>
                <a:cubicBezTo>
                  <a:pt x="1783" y="2033"/>
                  <a:pt x="1744" y="2033"/>
                  <a:pt x="1696" y="2030"/>
                </a:cubicBezTo>
                <a:cubicBezTo>
                  <a:pt x="1648" y="2027"/>
                  <a:pt x="1607" y="2023"/>
                  <a:pt x="1552" y="2018"/>
                </a:cubicBezTo>
                <a:cubicBezTo>
                  <a:pt x="1497" y="2013"/>
                  <a:pt x="1425" y="2006"/>
                  <a:pt x="1364" y="1998"/>
                </a:cubicBezTo>
                <a:cubicBezTo>
                  <a:pt x="1303" y="1990"/>
                  <a:pt x="1231" y="1979"/>
                  <a:pt x="1184" y="1970"/>
                </a:cubicBezTo>
                <a:cubicBezTo>
                  <a:pt x="1137" y="1961"/>
                  <a:pt x="1121" y="1958"/>
                  <a:pt x="1080" y="1946"/>
                </a:cubicBezTo>
                <a:cubicBezTo>
                  <a:pt x="1039" y="1934"/>
                  <a:pt x="980" y="1915"/>
                  <a:pt x="936" y="1898"/>
                </a:cubicBezTo>
                <a:cubicBezTo>
                  <a:pt x="892" y="1881"/>
                  <a:pt x="861" y="1869"/>
                  <a:pt x="816" y="1842"/>
                </a:cubicBezTo>
                <a:cubicBezTo>
                  <a:pt x="771" y="1815"/>
                  <a:pt x="705" y="1771"/>
                  <a:pt x="664" y="1734"/>
                </a:cubicBezTo>
                <a:cubicBezTo>
                  <a:pt x="623" y="1697"/>
                  <a:pt x="604" y="1670"/>
                  <a:pt x="568" y="1618"/>
                </a:cubicBezTo>
                <a:cubicBezTo>
                  <a:pt x="532" y="1566"/>
                  <a:pt x="483" y="1491"/>
                  <a:pt x="448" y="1422"/>
                </a:cubicBezTo>
                <a:cubicBezTo>
                  <a:pt x="413" y="1353"/>
                  <a:pt x="381" y="1265"/>
                  <a:pt x="356" y="1206"/>
                </a:cubicBezTo>
                <a:cubicBezTo>
                  <a:pt x="331" y="1147"/>
                  <a:pt x="315" y="1110"/>
                  <a:pt x="296" y="1066"/>
                </a:cubicBezTo>
                <a:cubicBezTo>
                  <a:pt x="277" y="1022"/>
                  <a:pt x="259" y="983"/>
                  <a:pt x="244" y="942"/>
                </a:cubicBezTo>
                <a:cubicBezTo>
                  <a:pt x="229" y="901"/>
                  <a:pt x="223" y="869"/>
                  <a:pt x="208" y="822"/>
                </a:cubicBezTo>
                <a:cubicBezTo>
                  <a:pt x="193" y="775"/>
                  <a:pt x="172" y="711"/>
                  <a:pt x="156" y="658"/>
                </a:cubicBezTo>
                <a:cubicBezTo>
                  <a:pt x="140" y="605"/>
                  <a:pt x="130" y="572"/>
                  <a:pt x="112" y="502"/>
                </a:cubicBezTo>
                <a:cubicBezTo>
                  <a:pt x="94" y="432"/>
                  <a:pt x="67" y="322"/>
                  <a:pt x="48" y="238"/>
                </a:cubicBezTo>
                <a:cubicBezTo>
                  <a:pt x="29" y="154"/>
                  <a:pt x="10" y="50"/>
                  <a:pt x="0" y="0"/>
                </a:cubicBezTo>
              </a:path>
            </a:pathLst>
          </a:custGeom>
          <a:noFill/>
          <a:ln w="28575" cap="flat" cmpd="sng">
            <a:solidFill>
              <a:srgbClr val="C4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64" name="Line 24"/>
          <p:cNvSpPr>
            <a:spLocks noChangeShapeType="1"/>
          </p:cNvSpPr>
          <p:nvPr/>
        </p:nvSpPr>
        <p:spPr bwMode="auto">
          <a:xfrm>
            <a:off x="7435850" y="5297488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65" name="Rectangle 25"/>
          <p:cNvSpPr>
            <a:spLocks noChangeArrowheads="1"/>
          </p:cNvSpPr>
          <p:nvPr/>
        </p:nvSpPr>
        <p:spPr bwMode="auto">
          <a:xfrm>
            <a:off x="7300913" y="5387975"/>
            <a:ext cx="2794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5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5466" name="Rectangle 26"/>
          <p:cNvSpPr>
            <a:spLocks noChangeArrowheads="1"/>
          </p:cNvSpPr>
          <p:nvPr/>
        </p:nvSpPr>
        <p:spPr bwMode="auto">
          <a:xfrm>
            <a:off x="7823200" y="5387975"/>
            <a:ext cx="279400" cy="21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6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5467" name="Line 27"/>
          <p:cNvSpPr>
            <a:spLocks noChangeShapeType="1"/>
          </p:cNvSpPr>
          <p:nvPr/>
        </p:nvSpPr>
        <p:spPr bwMode="auto">
          <a:xfrm>
            <a:off x="7967663" y="52990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68" name="Oval 28"/>
          <p:cNvSpPr>
            <a:spLocks noChangeArrowheads="1"/>
          </p:cNvSpPr>
          <p:nvPr/>
        </p:nvSpPr>
        <p:spPr bwMode="auto">
          <a:xfrm>
            <a:off x="5581650" y="4706938"/>
            <a:ext cx="65088" cy="650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69" name="AutoShape 29"/>
          <p:cNvSpPr>
            <a:spLocks noChangeArrowheads="1"/>
          </p:cNvSpPr>
          <p:nvPr/>
        </p:nvSpPr>
        <p:spPr bwMode="auto">
          <a:xfrm rot="10800000">
            <a:off x="3087688" y="5099050"/>
            <a:ext cx="523875" cy="46672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70" name="Rectangle 30"/>
          <p:cNvSpPr>
            <a:spLocks noChangeArrowheads="1"/>
          </p:cNvSpPr>
          <p:nvPr/>
        </p:nvSpPr>
        <p:spPr bwMode="auto">
          <a:xfrm>
            <a:off x="293688" y="2414588"/>
            <a:ext cx="4587875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 </a:t>
            </a:r>
            <a:r>
              <a:rPr lang="pt-BR" sz="2000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x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–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5e</a:t>
            </a:r>
            <a:r>
              <a:rPr lang="pt-BR" sz="2000" i="1" baseline="30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-x 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= 0 </a:t>
            </a:r>
            <a:r>
              <a:rPr lang="pt-BR" sz="28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A" charset="0"/>
              </a:rPr>
              <a:t>&lt;=&gt; 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 </a:t>
            </a:r>
            <a:r>
              <a:rPr lang="pt-BR" sz="2000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x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5e</a:t>
            </a:r>
            <a:r>
              <a:rPr lang="pt-BR" sz="2000" i="1" baseline="30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-x </a:t>
            </a:r>
            <a:endParaRPr lang="pt-BR" sz="2800" i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000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g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</a:t>
            </a:r>
            <a:r>
              <a:rPr lang="pt-BR" sz="2000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= 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 </a:t>
            </a:r>
            <a:r>
              <a:rPr lang="pt-BR" sz="2000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x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endParaRPr lang="pt-BR" sz="2000" i="1" dirty="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500" i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000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h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</a:t>
            </a:r>
            <a:r>
              <a:rPr lang="pt-BR" sz="2000" i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  <a:r>
              <a:rPr lang="pt-BR" sz="2000" i="1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= 5e</a:t>
            </a:r>
            <a:r>
              <a:rPr lang="pt-BR" sz="2000" i="1" baseline="30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-x</a:t>
            </a:r>
            <a:endParaRPr lang="pt-BR" sz="2400" i="1" dirty="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  <a:sym typeface="WP MathA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endParaRPr lang="pt-BR" sz="500" i="1" dirty="0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5475" name="Rectangle 35"/>
          <p:cNvSpPr>
            <a:spLocks noChangeArrowheads="1"/>
          </p:cNvSpPr>
          <p:nvPr/>
        </p:nvSpPr>
        <p:spPr bwMode="auto">
          <a:xfrm>
            <a:off x="755650" y="1341438"/>
            <a:ext cx="7129463" cy="35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542925" indent="-542925" algn="just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Exemplo:</a:t>
            </a:r>
            <a:r>
              <a:rPr lang="pt-BR" sz="200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	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 = </a:t>
            </a:r>
            <a:r>
              <a:rPr lang="pt-BR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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 x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–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5e</a:t>
            </a:r>
            <a:r>
              <a:rPr lang="pt-BR" sz="2400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-x    </a:t>
            </a:r>
            <a:r>
              <a:rPr lang="pt-BR" sz="20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( Uso do Processo </a:t>
            </a:r>
            <a:r>
              <a:rPr lang="pt-BR" sz="2000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II </a:t>
            </a:r>
            <a:r>
              <a:rPr lang="pt-BR" sz="2000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)</a:t>
            </a:r>
          </a:p>
        </p:txBody>
      </p:sp>
      <p:sp>
        <p:nvSpPr>
          <p:cNvPr id="445477" name="Line 37"/>
          <p:cNvSpPr>
            <a:spLocks noChangeShapeType="1"/>
          </p:cNvSpPr>
          <p:nvPr/>
        </p:nvSpPr>
        <p:spPr bwMode="auto">
          <a:xfrm>
            <a:off x="3413726" y="1458643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78" name="Line 38"/>
          <p:cNvSpPr>
            <a:spLocks noChangeShapeType="1"/>
          </p:cNvSpPr>
          <p:nvPr/>
        </p:nvSpPr>
        <p:spPr bwMode="auto">
          <a:xfrm>
            <a:off x="909002" y="262261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79" name="Line 39"/>
          <p:cNvSpPr>
            <a:spLocks noChangeShapeType="1"/>
          </p:cNvSpPr>
          <p:nvPr/>
        </p:nvSpPr>
        <p:spPr bwMode="auto">
          <a:xfrm>
            <a:off x="2880983" y="2622610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5480" name="Line 40"/>
          <p:cNvSpPr>
            <a:spLocks noChangeShapeType="1"/>
          </p:cNvSpPr>
          <p:nvPr/>
        </p:nvSpPr>
        <p:spPr bwMode="auto">
          <a:xfrm>
            <a:off x="1554436" y="2992245"/>
            <a:ext cx="2159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953920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pt-BR" smtClean="0">
              <a:cs typeface="+mj-cs"/>
            </a:endParaRPr>
          </a:p>
        </p:txBody>
      </p:sp>
      <p:pic>
        <p:nvPicPr>
          <p:cNvPr id="4464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1773238"/>
            <a:ext cx="6451600" cy="483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46468" name="Rectangle 4"/>
          <p:cNvSpPr>
            <a:spLocks noChangeArrowheads="1"/>
          </p:cNvSpPr>
          <p:nvPr/>
        </p:nvSpPr>
        <p:spPr bwMode="auto">
          <a:xfrm>
            <a:off x="1309688" y="1284288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2400" b="0">
                <a:cs typeface="+mn-cs"/>
              </a:rPr>
              <a:t>MATLAB</a:t>
            </a:r>
          </a:p>
        </p:txBody>
      </p:sp>
      <p:sp>
        <p:nvSpPr>
          <p:cNvPr id="446469" name="Oval 5"/>
          <p:cNvSpPr>
            <a:spLocks noChangeArrowheads="1"/>
          </p:cNvSpPr>
          <p:nvPr/>
        </p:nvSpPr>
        <p:spPr bwMode="auto">
          <a:xfrm>
            <a:off x="3371850" y="4622800"/>
            <a:ext cx="682625" cy="7112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835153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ChangeArrowheads="1"/>
          </p:cNvSpPr>
          <p:nvPr/>
        </p:nvSpPr>
        <p:spPr bwMode="auto">
          <a:xfrm>
            <a:off x="192088" y="2560638"/>
            <a:ext cx="4562475" cy="130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xlog(x)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–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1</a:t>
            </a:r>
            <a:r>
              <a:rPr lang="pt-BR" sz="2000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= 0 </a:t>
            </a:r>
            <a:r>
              <a:rPr lang="pt-BR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ingdings" charset="0"/>
              </a:rPr>
              <a:t> 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log(x)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1/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x</a:t>
            </a:r>
            <a:r>
              <a:rPr lang="pt-BR" sz="2000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endParaRPr lang="pt-BR" sz="2800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g(x) = 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log(x)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endParaRPr lang="pt-BR" sz="2000" i="1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500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h(x) = 1/x</a:t>
            </a:r>
            <a:endParaRPr lang="pt-BR" sz="2400" i="1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  <a:sym typeface="WP MathA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endParaRPr lang="pt-BR" sz="500" i="1">
              <a:solidFill>
                <a:srgbClr val="CC33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7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3588" y="1573213"/>
            <a:ext cx="7708900" cy="495300"/>
          </a:xfrm>
        </p:spPr>
        <p:txBody>
          <a:bodyPr/>
          <a:lstStyle/>
          <a:p>
            <a:pPr marL="542925" indent="-542925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Exemplo:</a:t>
            </a:r>
            <a:r>
              <a:rPr lang="pt-BR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	 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f(x) = 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  <a:sym typeface="WP MathExtendedA" charset="0"/>
              </a:rPr>
              <a:t>x 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logx </a:t>
            </a:r>
            <a:r>
              <a:rPr lang="pt-BR" sz="2400" b="1" i="1" smtClean="0">
                <a:solidFill>
                  <a:srgbClr val="CC3300"/>
                </a:solidFill>
                <a:latin typeface="Tahoma"/>
                <a:cs typeface="Times New Roman" charset="0"/>
              </a:rPr>
              <a:t>–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1</a:t>
            </a:r>
            <a:r>
              <a:rPr lang="pt-BR" sz="2400" b="1" i="1" baseline="30000" smtClean="0">
                <a:solidFill>
                  <a:srgbClr val="CC3300"/>
                </a:solidFill>
                <a:cs typeface="Times New Roman" charset="0"/>
              </a:rPr>
              <a:t>    </a:t>
            </a:r>
            <a:r>
              <a:rPr lang="pt-BR" sz="20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( Uso do Processo </a:t>
            </a:r>
            <a:r>
              <a:rPr lang="pt-BR" sz="2000" b="1" i="1" smtClean="0">
                <a:solidFill>
                  <a:schemeClr val="tx2"/>
                </a:solidFill>
                <a:cs typeface="Times New Roman" charset="0"/>
              </a:rPr>
              <a:t>II </a:t>
            </a:r>
            <a:r>
              <a:rPr lang="pt-BR" sz="20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)</a:t>
            </a:r>
          </a:p>
        </p:txBody>
      </p:sp>
      <p:sp>
        <p:nvSpPr>
          <p:cNvPr id="447492" name="Rectangle 4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47493" name="AutoShape 5"/>
          <p:cNvSpPr>
            <a:spLocks noChangeArrowheads="1"/>
          </p:cNvSpPr>
          <p:nvPr/>
        </p:nvSpPr>
        <p:spPr bwMode="auto">
          <a:xfrm rot="-19849369">
            <a:off x="3911600" y="3644900"/>
            <a:ext cx="523875" cy="725488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494" name="AutoShape 6"/>
          <p:cNvSpPr>
            <a:spLocks noChangeArrowheads="1"/>
          </p:cNvSpPr>
          <p:nvPr/>
        </p:nvSpPr>
        <p:spPr bwMode="auto">
          <a:xfrm rot="17856850" flipH="1">
            <a:off x="2359819" y="1974056"/>
            <a:ext cx="587375" cy="671513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495" name="Line 7"/>
          <p:cNvSpPr>
            <a:spLocks noChangeShapeType="1"/>
          </p:cNvSpPr>
          <p:nvPr/>
        </p:nvSpPr>
        <p:spPr bwMode="auto">
          <a:xfrm flipH="1">
            <a:off x="4987925" y="2125663"/>
            <a:ext cx="12700" cy="4618037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496" name="Line 8"/>
          <p:cNvSpPr>
            <a:spLocks noChangeShapeType="1"/>
          </p:cNvSpPr>
          <p:nvPr/>
        </p:nvSpPr>
        <p:spPr bwMode="auto">
          <a:xfrm rot="-5400000" flipH="1" flipV="1">
            <a:off x="6351588" y="2774950"/>
            <a:ext cx="0" cy="49561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497" name="Rectangle 9"/>
          <p:cNvSpPr>
            <a:spLocks noChangeArrowheads="1"/>
          </p:cNvSpPr>
          <p:nvPr/>
        </p:nvSpPr>
        <p:spPr bwMode="auto">
          <a:xfrm>
            <a:off x="6110288" y="5310188"/>
            <a:ext cx="223837" cy="215900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7498" name="Rectangle 10"/>
          <p:cNvSpPr>
            <a:spLocks noChangeArrowheads="1"/>
          </p:cNvSpPr>
          <p:nvPr/>
        </p:nvSpPr>
        <p:spPr bwMode="auto">
          <a:xfrm>
            <a:off x="7893050" y="4640263"/>
            <a:ext cx="4381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g(x)</a:t>
            </a:r>
          </a:p>
        </p:txBody>
      </p:sp>
      <p:sp>
        <p:nvSpPr>
          <p:cNvPr id="447499" name="Rectangle 11"/>
          <p:cNvSpPr>
            <a:spLocks noChangeArrowheads="1"/>
          </p:cNvSpPr>
          <p:nvPr/>
        </p:nvSpPr>
        <p:spPr bwMode="auto">
          <a:xfrm>
            <a:off x="8634413" y="5310188"/>
            <a:ext cx="2270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447500" name="Rectangle 12"/>
          <p:cNvSpPr>
            <a:spLocks noChangeArrowheads="1"/>
          </p:cNvSpPr>
          <p:nvPr/>
        </p:nvSpPr>
        <p:spPr bwMode="auto">
          <a:xfrm>
            <a:off x="5443538" y="5310188"/>
            <a:ext cx="1587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7501" name="Rectangle 13"/>
          <p:cNvSpPr>
            <a:spLocks noChangeArrowheads="1"/>
          </p:cNvSpPr>
          <p:nvPr/>
        </p:nvSpPr>
        <p:spPr bwMode="auto">
          <a:xfrm>
            <a:off x="5886450" y="5310188"/>
            <a:ext cx="273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7502" name="Rectangle 14"/>
          <p:cNvSpPr>
            <a:spLocks noChangeArrowheads="1"/>
          </p:cNvSpPr>
          <p:nvPr/>
        </p:nvSpPr>
        <p:spPr bwMode="auto">
          <a:xfrm>
            <a:off x="6415088" y="5310188"/>
            <a:ext cx="273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3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7503" name="Rectangle 15"/>
          <p:cNvSpPr>
            <a:spLocks noChangeArrowheads="1"/>
          </p:cNvSpPr>
          <p:nvPr/>
        </p:nvSpPr>
        <p:spPr bwMode="auto">
          <a:xfrm>
            <a:off x="6918325" y="5310188"/>
            <a:ext cx="27305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4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7504" name="Line 16"/>
          <p:cNvSpPr>
            <a:spLocks noChangeShapeType="1"/>
          </p:cNvSpPr>
          <p:nvPr/>
        </p:nvSpPr>
        <p:spPr bwMode="auto">
          <a:xfrm>
            <a:off x="5522913" y="52228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05" name="Line 17"/>
          <p:cNvSpPr>
            <a:spLocks noChangeShapeType="1"/>
          </p:cNvSpPr>
          <p:nvPr/>
        </p:nvSpPr>
        <p:spPr bwMode="auto">
          <a:xfrm>
            <a:off x="6022975" y="52228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06" name="Line 18"/>
          <p:cNvSpPr>
            <a:spLocks noChangeShapeType="1"/>
          </p:cNvSpPr>
          <p:nvPr/>
        </p:nvSpPr>
        <p:spPr bwMode="auto">
          <a:xfrm>
            <a:off x="6548438" y="52228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07" name="Line 19"/>
          <p:cNvSpPr>
            <a:spLocks noChangeShapeType="1"/>
          </p:cNvSpPr>
          <p:nvPr/>
        </p:nvSpPr>
        <p:spPr bwMode="auto">
          <a:xfrm>
            <a:off x="7064375" y="52228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08" name="Rectangle 20"/>
          <p:cNvSpPr>
            <a:spLocks noChangeArrowheads="1"/>
          </p:cNvSpPr>
          <p:nvPr/>
        </p:nvSpPr>
        <p:spPr bwMode="auto">
          <a:xfrm>
            <a:off x="949325" y="5624513"/>
            <a:ext cx="1908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0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3</a:t>
            </a:r>
            <a:r>
              <a:rPr lang="pt-BR" sz="20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</a:t>
            </a:r>
          </a:p>
        </p:txBody>
      </p:sp>
      <p:sp>
        <p:nvSpPr>
          <p:cNvPr id="447509" name="Freeform 21"/>
          <p:cNvSpPr>
            <a:spLocks/>
          </p:cNvSpPr>
          <p:nvPr/>
        </p:nvSpPr>
        <p:spPr bwMode="auto">
          <a:xfrm>
            <a:off x="5056188" y="4794250"/>
            <a:ext cx="2849562" cy="1920875"/>
          </a:xfrm>
          <a:custGeom>
            <a:avLst/>
            <a:gdLst>
              <a:gd name="T0" fmla="*/ 0 w 1795"/>
              <a:gd name="T1" fmla="*/ 1210 h 1210"/>
              <a:gd name="T2" fmla="*/ 9 w 1795"/>
              <a:gd name="T3" fmla="*/ 865 h 1210"/>
              <a:gd name="T4" fmla="*/ 27 w 1795"/>
              <a:gd name="T5" fmla="*/ 652 h 1210"/>
              <a:gd name="T6" fmla="*/ 57 w 1795"/>
              <a:gd name="T7" fmla="*/ 541 h 1210"/>
              <a:gd name="T8" fmla="*/ 99 w 1795"/>
              <a:gd name="T9" fmla="*/ 454 h 1210"/>
              <a:gd name="T10" fmla="*/ 165 w 1795"/>
              <a:gd name="T11" fmla="*/ 376 h 1210"/>
              <a:gd name="T12" fmla="*/ 276 w 1795"/>
              <a:gd name="T13" fmla="*/ 292 h 1210"/>
              <a:gd name="T14" fmla="*/ 414 w 1795"/>
              <a:gd name="T15" fmla="*/ 241 h 1210"/>
              <a:gd name="T16" fmla="*/ 597 w 1795"/>
              <a:gd name="T17" fmla="*/ 187 h 1210"/>
              <a:gd name="T18" fmla="*/ 753 w 1795"/>
              <a:gd name="T19" fmla="*/ 154 h 1210"/>
              <a:gd name="T20" fmla="*/ 930 w 1795"/>
              <a:gd name="T21" fmla="*/ 121 h 1210"/>
              <a:gd name="T22" fmla="*/ 1086 w 1795"/>
              <a:gd name="T23" fmla="*/ 94 h 1210"/>
              <a:gd name="T24" fmla="*/ 1239 w 1795"/>
              <a:gd name="T25" fmla="*/ 70 h 1210"/>
              <a:gd name="T26" fmla="*/ 1380 w 1795"/>
              <a:gd name="T27" fmla="*/ 52 h 1210"/>
              <a:gd name="T28" fmla="*/ 1521 w 1795"/>
              <a:gd name="T29" fmla="*/ 31 h 1210"/>
              <a:gd name="T30" fmla="*/ 1653 w 1795"/>
              <a:gd name="T31" fmla="*/ 16 h 1210"/>
              <a:gd name="T32" fmla="*/ 1795 w 1795"/>
              <a:gd name="T33" fmla="*/ 0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95" h="1210">
                <a:moveTo>
                  <a:pt x="0" y="1210"/>
                </a:moveTo>
                <a:cubicBezTo>
                  <a:pt x="1" y="1153"/>
                  <a:pt x="5" y="958"/>
                  <a:pt x="9" y="865"/>
                </a:cubicBezTo>
                <a:cubicBezTo>
                  <a:pt x="13" y="772"/>
                  <a:pt x="19" y="706"/>
                  <a:pt x="27" y="652"/>
                </a:cubicBezTo>
                <a:cubicBezTo>
                  <a:pt x="35" y="598"/>
                  <a:pt x="45" y="574"/>
                  <a:pt x="57" y="541"/>
                </a:cubicBezTo>
                <a:cubicBezTo>
                  <a:pt x="69" y="508"/>
                  <a:pt x="81" y="481"/>
                  <a:pt x="99" y="454"/>
                </a:cubicBezTo>
                <a:cubicBezTo>
                  <a:pt x="117" y="427"/>
                  <a:pt x="136" y="403"/>
                  <a:pt x="165" y="376"/>
                </a:cubicBezTo>
                <a:cubicBezTo>
                  <a:pt x="194" y="349"/>
                  <a:pt x="235" y="314"/>
                  <a:pt x="276" y="292"/>
                </a:cubicBezTo>
                <a:cubicBezTo>
                  <a:pt x="317" y="270"/>
                  <a:pt x="361" y="258"/>
                  <a:pt x="414" y="241"/>
                </a:cubicBezTo>
                <a:cubicBezTo>
                  <a:pt x="467" y="224"/>
                  <a:pt x="541" y="201"/>
                  <a:pt x="597" y="187"/>
                </a:cubicBezTo>
                <a:cubicBezTo>
                  <a:pt x="653" y="173"/>
                  <a:pt x="698" y="165"/>
                  <a:pt x="753" y="154"/>
                </a:cubicBezTo>
                <a:cubicBezTo>
                  <a:pt x="808" y="143"/>
                  <a:pt x="875" y="131"/>
                  <a:pt x="930" y="121"/>
                </a:cubicBezTo>
                <a:cubicBezTo>
                  <a:pt x="985" y="111"/>
                  <a:pt x="1035" y="102"/>
                  <a:pt x="1086" y="94"/>
                </a:cubicBezTo>
                <a:cubicBezTo>
                  <a:pt x="1137" y="86"/>
                  <a:pt x="1190" y="77"/>
                  <a:pt x="1239" y="70"/>
                </a:cubicBezTo>
                <a:cubicBezTo>
                  <a:pt x="1288" y="63"/>
                  <a:pt x="1333" y="58"/>
                  <a:pt x="1380" y="52"/>
                </a:cubicBezTo>
                <a:cubicBezTo>
                  <a:pt x="1427" y="46"/>
                  <a:pt x="1476" y="37"/>
                  <a:pt x="1521" y="31"/>
                </a:cubicBezTo>
                <a:cubicBezTo>
                  <a:pt x="1566" y="25"/>
                  <a:pt x="1607" y="21"/>
                  <a:pt x="1653" y="16"/>
                </a:cubicBezTo>
                <a:cubicBezTo>
                  <a:pt x="1699" y="11"/>
                  <a:pt x="1766" y="3"/>
                  <a:pt x="1795" y="0"/>
                </a:cubicBezTo>
              </a:path>
            </a:pathLst>
          </a:custGeom>
          <a:noFill/>
          <a:ln w="28575" cap="flat" cmpd="sng">
            <a:solidFill>
              <a:srgbClr val="006D6A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10" name="Rectangle 22"/>
          <p:cNvSpPr>
            <a:spLocks noChangeArrowheads="1"/>
          </p:cNvSpPr>
          <p:nvPr/>
        </p:nvSpPr>
        <p:spPr bwMode="auto">
          <a:xfrm>
            <a:off x="5030788" y="2647950"/>
            <a:ext cx="43815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h(x)</a:t>
            </a:r>
          </a:p>
        </p:txBody>
      </p:sp>
      <p:sp>
        <p:nvSpPr>
          <p:cNvPr id="447511" name="Rectangle 23"/>
          <p:cNvSpPr>
            <a:spLocks noChangeArrowheads="1"/>
          </p:cNvSpPr>
          <p:nvPr/>
        </p:nvSpPr>
        <p:spPr bwMode="auto">
          <a:xfrm>
            <a:off x="4633913" y="2070100"/>
            <a:ext cx="2571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y</a:t>
            </a:r>
          </a:p>
        </p:txBody>
      </p:sp>
      <p:sp>
        <p:nvSpPr>
          <p:cNvPr id="447512" name="Line 24"/>
          <p:cNvSpPr>
            <a:spLocks noChangeShapeType="1"/>
          </p:cNvSpPr>
          <p:nvPr/>
        </p:nvSpPr>
        <p:spPr bwMode="auto">
          <a:xfrm>
            <a:off x="6227763" y="5035550"/>
            <a:ext cx="1587" cy="2317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13" name="Freeform 25"/>
          <p:cNvSpPr>
            <a:spLocks/>
          </p:cNvSpPr>
          <p:nvPr/>
        </p:nvSpPr>
        <p:spPr bwMode="auto">
          <a:xfrm>
            <a:off x="5041900" y="2767013"/>
            <a:ext cx="3609975" cy="2447925"/>
          </a:xfrm>
          <a:custGeom>
            <a:avLst/>
            <a:gdLst>
              <a:gd name="T0" fmla="*/ 2274 w 2274"/>
              <a:gd name="T1" fmla="*/ 1542 h 1542"/>
              <a:gd name="T2" fmla="*/ 1884 w 2274"/>
              <a:gd name="T3" fmla="*/ 1539 h 1542"/>
              <a:gd name="T4" fmla="*/ 1701 w 2274"/>
              <a:gd name="T5" fmla="*/ 1533 h 1542"/>
              <a:gd name="T6" fmla="*/ 1551 w 2274"/>
              <a:gd name="T7" fmla="*/ 1530 h 1542"/>
              <a:gd name="T8" fmla="*/ 1227 w 2274"/>
              <a:gd name="T9" fmla="*/ 1509 h 1542"/>
              <a:gd name="T10" fmla="*/ 1059 w 2274"/>
              <a:gd name="T11" fmla="*/ 1491 h 1542"/>
              <a:gd name="T12" fmla="*/ 795 w 2274"/>
              <a:gd name="T13" fmla="*/ 1455 h 1542"/>
              <a:gd name="T14" fmla="*/ 636 w 2274"/>
              <a:gd name="T15" fmla="*/ 1413 h 1542"/>
              <a:gd name="T16" fmla="*/ 465 w 2274"/>
              <a:gd name="T17" fmla="*/ 1344 h 1542"/>
              <a:gd name="T18" fmla="*/ 297 w 2274"/>
              <a:gd name="T19" fmla="*/ 1221 h 1542"/>
              <a:gd name="T20" fmla="*/ 195 w 2274"/>
              <a:gd name="T21" fmla="*/ 1086 h 1542"/>
              <a:gd name="T22" fmla="*/ 126 w 2274"/>
              <a:gd name="T23" fmla="*/ 945 h 1542"/>
              <a:gd name="T24" fmla="*/ 84 w 2274"/>
              <a:gd name="T25" fmla="*/ 804 h 1542"/>
              <a:gd name="T26" fmla="*/ 51 w 2274"/>
              <a:gd name="T27" fmla="*/ 657 h 1542"/>
              <a:gd name="T28" fmla="*/ 33 w 2274"/>
              <a:gd name="T29" fmla="*/ 525 h 1542"/>
              <a:gd name="T30" fmla="*/ 18 w 2274"/>
              <a:gd name="T31" fmla="*/ 387 h 1542"/>
              <a:gd name="T32" fmla="*/ 3 w 2274"/>
              <a:gd name="T33" fmla="*/ 156 h 1542"/>
              <a:gd name="T34" fmla="*/ 0 w 2274"/>
              <a:gd name="T35" fmla="*/ 0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274" h="1542">
                <a:moveTo>
                  <a:pt x="2274" y="1542"/>
                </a:moveTo>
                <a:cubicBezTo>
                  <a:pt x="2209" y="1541"/>
                  <a:pt x="1979" y="1540"/>
                  <a:pt x="1884" y="1539"/>
                </a:cubicBezTo>
                <a:cubicBezTo>
                  <a:pt x="1789" y="1538"/>
                  <a:pt x="1756" y="1534"/>
                  <a:pt x="1701" y="1533"/>
                </a:cubicBezTo>
                <a:cubicBezTo>
                  <a:pt x="1646" y="1532"/>
                  <a:pt x="1630" y="1534"/>
                  <a:pt x="1551" y="1530"/>
                </a:cubicBezTo>
                <a:cubicBezTo>
                  <a:pt x="1472" y="1526"/>
                  <a:pt x="1309" y="1515"/>
                  <a:pt x="1227" y="1509"/>
                </a:cubicBezTo>
                <a:cubicBezTo>
                  <a:pt x="1145" y="1503"/>
                  <a:pt x="1131" y="1500"/>
                  <a:pt x="1059" y="1491"/>
                </a:cubicBezTo>
                <a:cubicBezTo>
                  <a:pt x="987" y="1482"/>
                  <a:pt x="865" y="1468"/>
                  <a:pt x="795" y="1455"/>
                </a:cubicBezTo>
                <a:cubicBezTo>
                  <a:pt x="725" y="1442"/>
                  <a:pt x="691" y="1431"/>
                  <a:pt x="636" y="1413"/>
                </a:cubicBezTo>
                <a:cubicBezTo>
                  <a:pt x="581" y="1395"/>
                  <a:pt x="521" y="1376"/>
                  <a:pt x="465" y="1344"/>
                </a:cubicBezTo>
                <a:cubicBezTo>
                  <a:pt x="409" y="1312"/>
                  <a:pt x="342" y="1264"/>
                  <a:pt x="297" y="1221"/>
                </a:cubicBezTo>
                <a:cubicBezTo>
                  <a:pt x="252" y="1178"/>
                  <a:pt x="223" y="1132"/>
                  <a:pt x="195" y="1086"/>
                </a:cubicBezTo>
                <a:cubicBezTo>
                  <a:pt x="167" y="1040"/>
                  <a:pt x="145" y="992"/>
                  <a:pt x="126" y="945"/>
                </a:cubicBezTo>
                <a:cubicBezTo>
                  <a:pt x="107" y="898"/>
                  <a:pt x="96" y="852"/>
                  <a:pt x="84" y="804"/>
                </a:cubicBezTo>
                <a:cubicBezTo>
                  <a:pt x="72" y="756"/>
                  <a:pt x="59" y="703"/>
                  <a:pt x="51" y="657"/>
                </a:cubicBezTo>
                <a:cubicBezTo>
                  <a:pt x="43" y="611"/>
                  <a:pt x="38" y="570"/>
                  <a:pt x="33" y="525"/>
                </a:cubicBezTo>
                <a:cubicBezTo>
                  <a:pt x="28" y="480"/>
                  <a:pt x="23" y="448"/>
                  <a:pt x="18" y="387"/>
                </a:cubicBezTo>
                <a:cubicBezTo>
                  <a:pt x="13" y="326"/>
                  <a:pt x="6" y="220"/>
                  <a:pt x="3" y="156"/>
                </a:cubicBezTo>
                <a:cubicBezTo>
                  <a:pt x="0" y="92"/>
                  <a:pt x="1" y="32"/>
                  <a:pt x="0" y="0"/>
                </a:cubicBezTo>
              </a:path>
            </a:pathLst>
          </a:custGeom>
          <a:noFill/>
          <a:ln w="28575" cap="flat" cmpd="sng">
            <a:solidFill>
              <a:srgbClr val="C4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14" name="Line 26"/>
          <p:cNvSpPr>
            <a:spLocks noChangeShapeType="1"/>
          </p:cNvSpPr>
          <p:nvPr/>
        </p:nvSpPr>
        <p:spPr bwMode="auto">
          <a:xfrm>
            <a:off x="7562850" y="5221288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15" name="Rectangle 27"/>
          <p:cNvSpPr>
            <a:spLocks noChangeArrowheads="1"/>
          </p:cNvSpPr>
          <p:nvPr/>
        </p:nvSpPr>
        <p:spPr bwMode="auto">
          <a:xfrm>
            <a:off x="7427913" y="5310188"/>
            <a:ext cx="279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5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7516" name="Rectangle 28"/>
          <p:cNvSpPr>
            <a:spLocks noChangeArrowheads="1"/>
          </p:cNvSpPr>
          <p:nvPr/>
        </p:nvSpPr>
        <p:spPr bwMode="auto">
          <a:xfrm>
            <a:off x="7950200" y="5310188"/>
            <a:ext cx="2794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6</a:t>
            </a:r>
            <a:endParaRPr lang="pt-BR" sz="14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47517" name="Line 29"/>
          <p:cNvSpPr>
            <a:spLocks noChangeShapeType="1"/>
          </p:cNvSpPr>
          <p:nvPr/>
        </p:nvSpPr>
        <p:spPr bwMode="auto">
          <a:xfrm>
            <a:off x="8094663" y="5222875"/>
            <a:ext cx="0" cy="603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18" name="Oval 30"/>
          <p:cNvSpPr>
            <a:spLocks noChangeArrowheads="1"/>
          </p:cNvSpPr>
          <p:nvPr/>
        </p:nvSpPr>
        <p:spPr bwMode="auto">
          <a:xfrm>
            <a:off x="6194425" y="5011738"/>
            <a:ext cx="65088" cy="65087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47519" name="AutoShape 31"/>
          <p:cNvSpPr>
            <a:spLocks noChangeArrowheads="1"/>
          </p:cNvSpPr>
          <p:nvPr/>
        </p:nvSpPr>
        <p:spPr bwMode="auto">
          <a:xfrm rot="9775562">
            <a:off x="3079750" y="5249863"/>
            <a:ext cx="523875" cy="688975"/>
          </a:xfrm>
          <a:custGeom>
            <a:avLst/>
            <a:gdLst>
              <a:gd name="G0" fmla="+- 10436 0 0"/>
              <a:gd name="G1" fmla="+- 2973 0 0"/>
              <a:gd name="G2" fmla="+- 21600 0 2973"/>
              <a:gd name="G3" fmla="+- 10800 0 2973"/>
              <a:gd name="G4" fmla="+- 21600 0 10436"/>
              <a:gd name="G5" fmla="*/ G4 G3 10800"/>
              <a:gd name="G6" fmla="+- 21600 0 G5"/>
              <a:gd name="T0" fmla="*/ 10436 w 21600"/>
              <a:gd name="T1" fmla="*/ 0 h 21600"/>
              <a:gd name="T2" fmla="*/ 0 w 21600"/>
              <a:gd name="T3" fmla="*/ 10800 h 21600"/>
              <a:gd name="T4" fmla="*/ 10436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436" y="0"/>
                </a:moveTo>
                <a:lnTo>
                  <a:pt x="10436" y="2973"/>
                </a:lnTo>
                <a:lnTo>
                  <a:pt x="3375" y="2973"/>
                </a:lnTo>
                <a:lnTo>
                  <a:pt x="3375" y="18627"/>
                </a:lnTo>
                <a:lnTo>
                  <a:pt x="10436" y="18627"/>
                </a:lnTo>
                <a:lnTo>
                  <a:pt x="1043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2973"/>
                </a:moveTo>
                <a:lnTo>
                  <a:pt x="1350" y="18627"/>
                </a:lnTo>
                <a:lnTo>
                  <a:pt x="2700" y="18627"/>
                </a:lnTo>
                <a:lnTo>
                  <a:pt x="2700" y="2973"/>
                </a:lnTo>
                <a:close/>
              </a:path>
              <a:path w="21600" h="21600">
                <a:moveTo>
                  <a:pt x="0" y="2973"/>
                </a:moveTo>
                <a:lnTo>
                  <a:pt x="0" y="18627"/>
                </a:lnTo>
                <a:lnTo>
                  <a:pt x="675" y="18627"/>
                </a:lnTo>
                <a:lnTo>
                  <a:pt x="675" y="2973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7908244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pt-BR" smtClean="0">
              <a:cs typeface="+mj-cs"/>
            </a:endParaRPr>
          </a:p>
        </p:txBody>
      </p:sp>
      <p:pic>
        <p:nvPicPr>
          <p:cNvPr id="4485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806575"/>
            <a:ext cx="6350000" cy="47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309688" y="1284288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2400" b="0">
                <a:cs typeface="+mn-cs"/>
              </a:rPr>
              <a:t>MATLAB</a:t>
            </a:r>
          </a:p>
        </p:txBody>
      </p:sp>
      <p:sp>
        <p:nvSpPr>
          <p:cNvPr id="448517" name="Oval 5"/>
          <p:cNvSpPr>
            <a:spLocks noChangeArrowheads="1"/>
          </p:cNvSpPr>
          <p:nvPr/>
        </p:nvSpPr>
        <p:spPr bwMode="auto">
          <a:xfrm>
            <a:off x="4213225" y="5189538"/>
            <a:ext cx="682625" cy="711200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40990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 Polinomiais</a:t>
            </a:r>
            <a:endParaRPr lang="pt-BR" dirty="0"/>
          </a:p>
        </p:txBody>
      </p:sp>
      <p:sp>
        <p:nvSpPr>
          <p:cNvPr id="6" name="Vertical Text Placeholder 5"/>
          <p:cNvSpPr>
            <a:spLocks noGrp="1"/>
          </p:cNvSpPr>
          <p:nvPr>
            <p:ph type="body" orient="vert" idx="1"/>
          </p:nvPr>
        </p:nvSpPr>
        <p:spPr>
          <a:xfrm rot="16200000">
            <a:off x="2149621" y="-48130"/>
            <a:ext cx="4982440" cy="8367281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Teorema Fundamental da Álgebra</a:t>
            </a:r>
          </a:p>
          <a:p>
            <a:pPr marL="457200" lvl="1" indent="0">
              <a:buNone/>
            </a:pPr>
            <a:r>
              <a:rPr lang="pt-BR" dirty="0" smtClean="0"/>
              <a:t>Se </a:t>
            </a:r>
            <a:r>
              <a:rPr lang="pt-BR" dirty="0" err="1" smtClean="0"/>
              <a:t>p</a:t>
            </a:r>
            <a:r>
              <a:rPr lang="pt-BR" baseline="-25000" dirty="0" err="1" smtClean="0"/>
              <a:t>n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é um polinômio de grau </a:t>
            </a:r>
            <a:r>
              <a:rPr lang="pt-BR" dirty="0" err="1" smtClean="0"/>
              <a:t>n</a:t>
            </a:r>
            <a:r>
              <a:rPr lang="pt-BR" dirty="0" smtClean="0"/>
              <a:t> ≥ 1, i.e., </a:t>
            </a:r>
            <a:br>
              <a:rPr lang="pt-BR" dirty="0" smtClean="0"/>
            </a:br>
            <a:r>
              <a:rPr lang="pt-BR" dirty="0" err="1" smtClean="0"/>
              <a:t>p</a:t>
            </a:r>
            <a:r>
              <a:rPr lang="pt-BR" baseline="-25000" dirty="0" err="1" smtClean="0"/>
              <a:t>n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 smtClean="0"/>
              <a:t>) = a</a:t>
            </a:r>
            <a:r>
              <a:rPr lang="pt-BR" baseline="-25000" dirty="0" smtClean="0"/>
              <a:t>0</a:t>
            </a:r>
            <a:r>
              <a:rPr lang="pt-BR" dirty="0" smtClean="0"/>
              <a:t> + a</a:t>
            </a:r>
            <a:r>
              <a:rPr lang="pt-BR" baseline="-25000" dirty="0" smtClean="0"/>
              <a:t>1</a:t>
            </a:r>
            <a:r>
              <a:rPr lang="pt-BR" dirty="0" smtClean="0"/>
              <a:t>x + a</a:t>
            </a:r>
            <a:r>
              <a:rPr lang="pt-BR" baseline="-25000" dirty="0" smtClean="0"/>
              <a:t>2</a:t>
            </a:r>
            <a:r>
              <a:rPr lang="pt-BR" dirty="0" smtClean="0"/>
              <a:t>x</a:t>
            </a:r>
            <a:r>
              <a:rPr lang="pt-BR" baseline="30000" dirty="0" smtClean="0"/>
              <a:t>2</a:t>
            </a:r>
            <a:r>
              <a:rPr lang="pt-BR" dirty="0" smtClean="0"/>
              <a:t> + ... + </a:t>
            </a:r>
            <a:r>
              <a:rPr lang="pt-BR" dirty="0" err="1" smtClean="0"/>
              <a:t>a</a:t>
            </a:r>
            <a:r>
              <a:rPr lang="pt-BR" baseline="-25000" dirty="0" err="1" smtClean="0"/>
              <a:t>n</a:t>
            </a:r>
            <a:r>
              <a:rPr lang="pt-BR" dirty="0" err="1" smtClean="0"/>
              <a:t>x</a:t>
            </a:r>
            <a:r>
              <a:rPr lang="pt-BR" baseline="30000" dirty="0" err="1" smtClean="0"/>
              <a:t>n</a:t>
            </a:r>
            <a:r>
              <a:rPr lang="pt-BR" dirty="0" smtClean="0"/>
              <a:t>, a</a:t>
            </a:r>
            <a:r>
              <a:rPr lang="pt-BR" baseline="-25000" dirty="0" smtClean="0"/>
              <a:t>0</a:t>
            </a:r>
            <a:r>
              <a:rPr lang="pt-BR" dirty="0" smtClean="0"/>
              <a:t>, a</a:t>
            </a:r>
            <a:r>
              <a:rPr lang="pt-BR" baseline="-25000" dirty="0" smtClean="0"/>
              <a:t>1</a:t>
            </a:r>
            <a:r>
              <a:rPr lang="pt-BR" dirty="0" smtClean="0"/>
              <a:t>, ..., </a:t>
            </a:r>
            <a:r>
              <a:rPr lang="pt-BR" dirty="0" err="1" smtClean="0"/>
              <a:t>a</a:t>
            </a:r>
            <a:r>
              <a:rPr lang="pt-BR" baseline="-25000" dirty="0" err="1" smtClean="0"/>
              <a:t>n</a:t>
            </a:r>
            <a:r>
              <a:rPr lang="pt-BR" dirty="0" smtClean="0"/>
              <a:t> reais ou complexos, com </a:t>
            </a:r>
            <a:r>
              <a:rPr lang="pt-BR" dirty="0" err="1" smtClean="0"/>
              <a:t>a</a:t>
            </a:r>
            <a:r>
              <a:rPr lang="pt-BR" baseline="-25000" dirty="0" err="1" smtClean="0"/>
              <a:t>n</a:t>
            </a:r>
            <a:r>
              <a:rPr lang="pt-BR" dirty="0"/>
              <a:t> </a:t>
            </a:r>
            <a:r>
              <a:rPr lang="pt-BR" dirty="0" smtClean="0"/>
              <a:t>≠ 0, então </a:t>
            </a:r>
            <a:r>
              <a:rPr lang="pt-BR" dirty="0" err="1"/>
              <a:t>p</a:t>
            </a:r>
            <a:r>
              <a:rPr lang="pt-BR" baseline="-25000" dirty="0" err="1"/>
              <a:t>n</a:t>
            </a:r>
            <a:r>
              <a:rPr lang="pt-BR" dirty="0"/>
              <a:t>(</a:t>
            </a:r>
            <a:r>
              <a:rPr lang="pt-BR" dirty="0" err="1"/>
              <a:t>x</a:t>
            </a:r>
            <a:r>
              <a:rPr lang="pt-BR" dirty="0" smtClean="0"/>
              <a:t>) tem pelo menos um zero, i.e., existe um número complexo </a:t>
            </a:r>
            <a:r>
              <a:rPr lang="pt-BR" dirty="0" err="1" smtClean="0"/>
              <a:t>ξ</a:t>
            </a:r>
            <a:r>
              <a:rPr lang="pt-BR" dirty="0" smtClean="0"/>
              <a:t> tal que </a:t>
            </a:r>
            <a:r>
              <a:rPr lang="pt-BR" dirty="0" err="1"/>
              <a:t>p</a:t>
            </a:r>
            <a:r>
              <a:rPr lang="pt-BR" baseline="-25000" dirty="0" err="1"/>
              <a:t>n</a:t>
            </a:r>
            <a:r>
              <a:rPr lang="pt-BR" dirty="0" smtClean="0"/>
              <a:t>(</a:t>
            </a:r>
            <a:r>
              <a:rPr lang="pt-BR" dirty="0" err="1"/>
              <a:t>ξ</a:t>
            </a:r>
            <a:r>
              <a:rPr lang="pt-BR" dirty="0" smtClean="0"/>
              <a:t>) = 0.</a:t>
            </a:r>
          </a:p>
          <a:p>
            <a:pPr marL="457200" lvl="1" indent="0">
              <a:buNone/>
            </a:pPr>
            <a:endParaRPr lang="pt-BR" baseline="30000" dirty="0"/>
          </a:p>
          <a:p>
            <a:r>
              <a:rPr lang="pt-BR" dirty="0" smtClean="0"/>
              <a:t>Regra de sinal de Descartes</a:t>
            </a:r>
          </a:p>
          <a:p>
            <a:pPr marL="457200" lvl="1" indent="0">
              <a:buNone/>
            </a:pPr>
            <a:r>
              <a:rPr lang="pt-BR" dirty="0" smtClean="0"/>
              <a:t>Dado um polinômio com coeficientes reais, o número de zeros reais positivos, </a:t>
            </a:r>
            <a:r>
              <a:rPr lang="pt-BR" i="1" dirty="0" err="1" smtClean="0"/>
              <a:t>p</a:t>
            </a:r>
            <a:r>
              <a:rPr lang="pt-BR" dirty="0" smtClean="0"/>
              <a:t>, desse polinômio não excede o número </a:t>
            </a:r>
            <a:r>
              <a:rPr lang="pt-BR" i="1" dirty="0" err="1" smtClean="0"/>
              <a:t>v</a:t>
            </a:r>
            <a:r>
              <a:rPr lang="pt-BR" dirty="0" smtClean="0"/>
              <a:t> de variações de sinal dos coeficientes. Ainda mais, </a:t>
            </a:r>
            <a:r>
              <a:rPr lang="pt-BR" i="1" dirty="0" err="1" smtClean="0"/>
              <a:t>v</a:t>
            </a:r>
            <a:r>
              <a:rPr lang="pt-BR" i="1" dirty="0"/>
              <a:t> </a:t>
            </a:r>
            <a:r>
              <a:rPr lang="pt-BR" i="1" dirty="0" smtClean="0"/>
              <a:t>– </a:t>
            </a:r>
            <a:r>
              <a:rPr lang="pt-BR" i="1" dirty="0" err="1" smtClean="0"/>
              <a:t>p</a:t>
            </a:r>
            <a:r>
              <a:rPr lang="pt-BR" dirty="0" smtClean="0"/>
              <a:t> é inteiro, par, não negativo.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96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 Polinomiais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90813"/>
            <a:ext cx="55382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u="sng" dirty="0" smtClean="0"/>
              <a:t>Exemplo:</a:t>
            </a:r>
          </a:p>
          <a:p>
            <a:endParaRPr lang="pt-BR" sz="3600" b="1" u="sng" dirty="0" smtClean="0"/>
          </a:p>
          <a:p>
            <a:r>
              <a:rPr lang="pt-BR" sz="3600" dirty="0" smtClean="0"/>
              <a:t>p5(</a:t>
            </a:r>
            <a:r>
              <a:rPr lang="pt-BR" sz="3600" dirty="0" err="1" smtClean="0"/>
              <a:t>x</a:t>
            </a:r>
            <a:r>
              <a:rPr lang="pt-BR" sz="3600" dirty="0" smtClean="0"/>
              <a:t>) = 2x</a:t>
            </a:r>
            <a:r>
              <a:rPr lang="pt-BR" sz="3600" baseline="30000" dirty="0" smtClean="0"/>
              <a:t>5</a:t>
            </a:r>
            <a:r>
              <a:rPr lang="pt-BR" sz="3600" dirty="0" smtClean="0"/>
              <a:t> – 3x</a:t>
            </a:r>
            <a:r>
              <a:rPr lang="pt-BR" sz="3600" baseline="30000" dirty="0" smtClean="0"/>
              <a:t>4</a:t>
            </a:r>
            <a:r>
              <a:rPr lang="pt-BR" sz="3600" dirty="0" smtClean="0"/>
              <a:t> – 4x</a:t>
            </a:r>
            <a:r>
              <a:rPr lang="pt-BR" sz="3600" baseline="30000" dirty="0" smtClean="0"/>
              <a:t>3</a:t>
            </a:r>
            <a:r>
              <a:rPr lang="pt-BR" sz="3600" dirty="0" smtClean="0"/>
              <a:t> + </a:t>
            </a:r>
            <a:r>
              <a:rPr lang="pt-BR" sz="3600" dirty="0" err="1" smtClean="0"/>
              <a:t>x</a:t>
            </a:r>
            <a:r>
              <a:rPr lang="pt-BR" sz="3600" dirty="0" smtClean="0"/>
              <a:t> + 1</a:t>
            </a:r>
          </a:p>
          <a:p>
            <a:r>
              <a:rPr lang="pt-BR" sz="3600" dirty="0" err="1" smtClean="0"/>
              <a:t>v</a:t>
            </a:r>
            <a:r>
              <a:rPr lang="pt-BR" sz="3600" dirty="0" smtClean="0"/>
              <a:t> = 2</a:t>
            </a:r>
          </a:p>
          <a:p>
            <a:r>
              <a:rPr lang="pt-BR" sz="3600" dirty="0" err="1" smtClean="0"/>
              <a:t>v</a:t>
            </a:r>
            <a:r>
              <a:rPr lang="pt-BR" sz="3600" dirty="0" smtClean="0"/>
              <a:t> – </a:t>
            </a:r>
            <a:r>
              <a:rPr lang="pt-BR" sz="3600" dirty="0" err="1" smtClean="0"/>
              <a:t>p</a:t>
            </a:r>
            <a:r>
              <a:rPr lang="pt-BR" sz="3600" dirty="0" smtClean="0"/>
              <a:t> ≥ 0 </a:t>
            </a:r>
            <a:r>
              <a:rPr lang="pt-BR" sz="3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sz="3600" dirty="0">
                <a:sym typeface="Wingdings"/>
              </a:rPr>
              <a:t> </a:t>
            </a:r>
            <a:r>
              <a:rPr lang="pt-BR" sz="3600" dirty="0" err="1" smtClean="0">
                <a:sym typeface="Wingdings"/>
              </a:rPr>
              <a:t>p</a:t>
            </a:r>
            <a:r>
              <a:rPr lang="pt-BR" sz="3600" dirty="0" smtClean="0">
                <a:sym typeface="Wingdings"/>
              </a:rPr>
              <a:t> = 0 ou </a:t>
            </a:r>
            <a:r>
              <a:rPr lang="pt-BR" sz="3600" dirty="0" err="1" smtClean="0">
                <a:sym typeface="Wingdings"/>
              </a:rPr>
              <a:t>p</a:t>
            </a:r>
            <a:r>
              <a:rPr lang="pt-BR" sz="3600" dirty="0" smtClean="0">
                <a:sym typeface="Wingdings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4184541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 Polinomiais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90813"/>
            <a:ext cx="73648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u="sng" dirty="0" smtClean="0"/>
              <a:t>Exemplo: (raízes negativas)</a:t>
            </a:r>
          </a:p>
          <a:p>
            <a:endParaRPr lang="pt-BR" sz="3600" b="1" u="sng" dirty="0" smtClean="0"/>
          </a:p>
          <a:p>
            <a:r>
              <a:rPr lang="pt-BR" sz="3600" dirty="0"/>
              <a:t>p5(</a:t>
            </a:r>
            <a:r>
              <a:rPr lang="pt-BR" sz="3600" dirty="0" err="1"/>
              <a:t>x</a:t>
            </a:r>
            <a:r>
              <a:rPr lang="pt-BR" sz="3600" dirty="0"/>
              <a:t>) = 2x</a:t>
            </a:r>
            <a:r>
              <a:rPr lang="pt-BR" sz="3600" baseline="30000" dirty="0"/>
              <a:t>5</a:t>
            </a:r>
            <a:r>
              <a:rPr lang="pt-BR" sz="3600" dirty="0"/>
              <a:t> – 3x</a:t>
            </a:r>
            <a:r>
              <a:rPr lang="pt-BR" sz="3600" baseline="30000" dirty="0"/>
              <a:t>4</a:t>
            </a:r>
            <a:r>
              <a:rPr lang="pt-BR" sz="3600" dirty="0"/>
              <a:t> – 4x</a:t>
            </a:r>
            <a:r>
              <a:rPr lang="pt-BR" sz="3600" baseline="30000" dirty="0"/>
              <a:t>3</a:t>
            </a:r>
            <a:r>
              <a:rPr lang="pt-BR" sz="3600" dirty="0"/>
              <a:t> + </a:t>
            </a:r>
            <a:r>
              <a:rPr lang="pt-BR" sz="3600" dirty="0" err="1"/>
              <a:t>x</a:t>
            </a:r>
            <a:r>
              <a:rPr lang="pt-BR" sz="3600" dirty="0"/>
              <a:t> + 1</a:t>
            </a:r>
          </a:p>
          <a:p>
            <a:r>
              <a:rPr lang="pt-BR" sz="3600" dirty="0"/>
              <a:t>p5(-</a:t>
            </a:r>
            <a:r>
              <a:rPr lang="pt-BR" sz="3600" dirty="0" err="1"/>
              <a:t>x</a:t>
            </a:r>
            <a:r>
              <a:rPr lang="pt-BR" sz="3600" dirty="0"/>
              <a:t>) = 2(-</a:t>
            </a:r>
            <a:r>
              <a:rPr lang="pt-BR" sz="3600" dirty="0" err="1"/>
              <a:t>x</a:t>
            </a:r>
            <a:r>
              <a:rPr lang="pt-BR" sz="3600" dirty="0"/>
              <a:t>)</a:t>
            </a:r>
            <a:r>
              <a:rPr lang="pt-BR" sz="3600" baseline="30000" dirty="0"/>
              <a:t>5</a:t>
            </a:r>
            <a:r>
              <a:rPr lang="pt-BR" sz="3600" dirty="0"/>
              <a:t> – 3(-</a:t>
            </a:r>
            <a:r>
              <a:rPr lang="pt-BR" sz="3600" dirty="0" err="1"/>
              <a:t>x</a:t>
            </a:r>
            <a:r>
              <a:rPr lang="pt-BR" sz="3600" dirty="0"/>
              <a:t>)</a:t>
            </a:r>
            <a:r>
              <a:rPr lang="pt-BR" sz="3600" baseline="30000" dirty="0"/>
              <a:t>4</a:t>
            </a:r>
            <a:r>
              <a:rPr lang="pt-BR" sz="3600" dirty="0"/>
              <a:t> – 4(-</a:t>
            </a:r>
            <a:r>
              <a:rPr lang="pt-BR" sz="3600" dirty="0" err="1"/>
              <a:t>x</a:t>
            </a:r>
            <a:r>
              <a:rPr lang="pt-BR" sz="3600" dirty="0"/>
              <a:t>)</a:t>
            </a:r>
            <a:r>
              <a:rPr lang="pt-BR" sz="3600" baseline="30000" dirty="0"/>
              <a:t>3</a:t>
            </a:r>
            <a:r>
              <a:rPr lang="pt-BR" sz="3600" dirty="0"/>
              <a:t> + (-</a:t>
            </a:r>
            <a:r>
              <a:rPr lang="pt-BR" sz="3600" dirty="0" err="1"/>
              <a:t>x</a:t>
            </a:r>
            <a:r>
              <a:rPr lang="pt-BR" sz="3600" dirty="0"/>
              <a:t>) + 1</a:t>
            </a:r>
          </a:p>
          <a:p>
            <a:r>
              <a:rPr lang="pt-BR" sz="3600" dirty="0"/>
              <a:t>p5(-</a:t>
            </a:r>
            <a:r>
              <a:rPr lang="pt-BR" sz="3600" dirty="0" err="1"/>
              <a:t>x</a:t>
            </a:r>
            <a:r>
              <a:rPr lang="pt-BR" sz="3600" dirty="0"/>
              <a:t>) = </a:t>
            </a:r>
            <a:r>
              <a:rPr lang="pt-BR" sz="3600" dirty="0" smtClean="0"/>
              <a:t>-2x</a:t>
            </a:r>
            <a:r>
              <a:rPr lang="pt-BR" sz="3600" baseline="30000" dirty="0" smtClean="0"/>
              <a:t>5</a:t>
            </a:r>
            <a:r>
              <a:rPr lang="pt-BR" sz="3600" dirty="0" smtClean="0"/>
              <a:t> </a:t>
            </a:r>
            <a:r>
              <a:rPr lang="pt-BR" sz="3600" dirty="0"/>
              <a:t>– </a:t>
            </a:r>
            <a:r>
              <a:rPr lang="pt-BR" sz="3600" dirty="0" smtClean="0"/>
              <a:t>3x</a:t>
            </a:r>
            <a:r>
              <a:rPr lang="pt-BR" sz="3600" baseline="30000" dirty="0" smtClean="0"/>
              <a:t>4</a:t>
            </a:r>
            <a:r>
              <a:rPr lang="pt-BR" sz="3600" dirty="0" smtClean="0"/>
              <a:t> + 4x</a:t>
            </a:r>
            <a:r>
              <a:rPr lang="pt-BR" sz="3600" baseline="30000" dirty="0" smtClean="0"/>
              <a:t>3</a:t>
            </a:r>
            <a:r>
              <a:rPr lang="pt-BR" sz="3600" dirty="0" smtClean="0"/>
              <a:t> - </a:t>
            </a:r>
            <a:r>
              <a:rPr lang="pt-BR" sz="3600" dirty="0" err="1" smtClean="0"/>
              <a:t>x</a:t>
            </a:r>
            <a:r>
              <a:rPr lang="pt-BR" sz="3600" dirty="0" smtClean="0"/>
              <a:t> </a:t>
            </a:r>
            <a:r>
              <a:rPr lang="pt-BR" sz="3600" dirty="0"/>
              <a:t>+ 1</a:t>
            </a:r>
          </a:p>
          <a:p>
            <a:r>
              <a:rPr lang="pt-BR" sz="3600" dirty="0" err="1" smtClean="0"/>
              <a:t>v</a:t>
            </a:r>
            <a:r>
              <a:rPr lang="pt-BR" sz="3600" dirty="0" smtClean="0"/>
              <a:t> = 3</a:t>
            </a:r>
          </a:p>
          <a:p>
            <a:r>
              <a:rPr lang="pt-BR" sz="3600" dirty="0" err="1" smtClean="0"/>
              <a:t>v</a:t>
            </a:r>
            <a:r>
              <a:rPr lang="pt-BR" sz="3600" dirty="0" smtClean="0"/>
              <a:t> – </a:t>
            </a:r>
            <a:r>
              <a:rPr lang="pt-BR" sz="3600" dirty="0" err="1" smtClean="0"/>
              <a:t>p</a:t>
            </a:r>
            <a:r>
              <a:rPr lang="pt-BR" sz="3600" dirty="0" smtClean="0"/>
              <a:t> ≥ 0 </a:t>
            </a:r>
            <a:r>
              <a:rPr lang="pt-BR" sz="36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sz="3600" dirty="0">
                <a:sym typeface="Wingdings"/>
              </a:rPr>
              <a:t> </a:t>
            </a:r>
            <a:r>
              <a:rPr lang="pt-BR" sz="3600" dirty="0" err="1" smtClean="0">
                <a:sym typeface="Wingdings"/>
              </a:rPr>
              <a:t>p</a:t>
            </a:r>
            <a:r>
              <a:rPr lang="pt-BR" sz="3600" dirty="0" smtClean="0">
                <a:sym typeface="Wingdings"/>
              </a:rPr>
              <a:t> = 1 ou </a:t>
            </a:r>
            <a:r>
              <a:rPr lang="pt-BR" sz="3600" dirty="0" err="1" smtClean="0">
                <a:sym typeface="Wingdings"/>
              </a:rPr>
              <a:t>p</a:t>
            </a:r>
            <a:r>
              <a:rPr lang="pt-BR" sz="3600" dirty="0" smtClean="0">
                <a:sym typeface="Wingdings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55806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ChangeArrowheads="1"/>
          </p:cNvSpPr>
          <p:nvPr/>
        </p:nvSpPr>
        <p:spPr bwMode="auto">
          <a:xfrm>
            <a:off x="827088" y="549275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Motivação</a:t>
            </a:r>
          </a:p>
        </p:txBody>
      </p:sp>
      <p:grpSp>
        <p:nvGrpSpPr>
          <p:cNvPr id="141316" name="Group 3"/>
          <p:cNvGrpSpPr>
            <a:grpSpLocks/>
          </p:cNvGrpSpPr>
          <p:nvPr/>
        </p:nvGrpSpPr>
        <p:grpSpPr bwMode="auto">
          <a:xfrm>
            <a:off x="292100" y="2291111"/>
            <a:ext cx="2400300" cy="2381250"/>
            <a:chOff x="232" y="1304"/>
            <a:chExt cx="1512" cy="1500"/>
          </a:xfrm>
        </p:grpSpPr>
        <p:sp>
          <p:nvSpPr>
            <p:cNvPr id="427012" name="Rectangle 4"/>
            <p:cNvSpPr>
              <a:spLocks noChangeArrowheads="1"/>
            </p:cNvSpPr>
            <p:nvPr/>
          </p:nvSpPr>
          <p:spPr bwMode="auto">
            <a:xfrm>
              <a:off x="865" y="2622"/>
              <a:ext cx="245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cs typeface="Times New Roman" charset="0"/>
                </a:rPr>
                <a:t>A</a:t>
              </a:r>
            </a:p>
          </p:txBody>
        </p:sp>
        <p:grpSp>
          <p:nvGrpSpPr>
            <p:cNvPr id="141359" name="Group 5"/>
            <p:cNvGrpSpPr>
              <a:grpSpLocks/>
            </p:cNvGrpSpPr>
            <p:nvPr/>
          </p:nvGrpSpPr>
          <p:grpSpPr bwMode="auto">
            <a:xfrm>
              <a:off x="232" y="1304"/>
              <a:ext cx="1512" cy="1290"/>
              <a:chOff x="512" y="1056"/>
              <a:chExt cx="1512" cy="1290"/>
            </a:xfrm>
          </p:grpSpPr>
          <p:sp>
            <p:nvSpPr>
              <p:cNvPr id="427014" name="Text Box 6"/>
              <p:cNvSpPr txBox="1">
                <a:spLocks noChangeArrowheads="1"/>
              </p:cNvSpPr>
              <p:nvPr/>
            </p:nvSpPr>
            <p:spPr bwMode="auto">
              <a:xfrm>
                <a:off x="908" y="1137"/>
                <a:ext cx="1116" cy="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45791" dir="19578596" algn="ctr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>
                    <a:cs typeface="+mn-cs"/>
                  </a:rPr>
                  <a:t>Raízes positivas</a:t>
                </a:r>
              </a:p>
            </p:txBody>
          </p:sp>
          <p:sp>
            <p:nvSpPr>
              <p:cNvPr id="427015" name="Line 7"/>
              <p:cNvSpPr>
                <a:spLocks noChangeShapeType="1"/>
              </p:cNvSpPr>
              <p:nvPr/>
            </p:nvSpPr>
            <p:spPr bwMode="auto">
              <a:xfrm flipH="1">
                <a:off x="816" y="1056"/>
                <a:ext cx="6" cy="12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16" name="Line 8"/>
              <p:cNvSpPr>
                <a:spLocks noChangeShapeType="1"/>
              </p:cNvSpPr>
              <p:nvPr/>
            </p:nvSpPr>
            <p:spPr bwMode="auto">
              <a:xfrm rot="5400000" flipH="1">
                <a:off x="1243" y="1459"/>
                <a:ext cx="6" cy="12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17" name="Freeform 9"/>
              <p:cNvSpPr>
                <a:spLocks/>
              </p:cNvSpPr>
              <p:nvPr/>
            </p:nvSpPr>
            <p:spPr bwMode="auto">
              <a:xfrm>
                <a:off x="512" y="1434"/>
                <a:ext cx="1380" cy="912"/>
              </a:xfrm>
              <a:custGeom>
                <a:avLst/>
                <a:gdLst>
                  <a:gd name="T0" fmla="*/ 0 w 1388"/>
                  <a:gd name="T1" fmla="*/ 912 h 912"/>
                  <a:gd name="T2" fmla="*/ 86 w 1388"/>
                  <a:gd name="T3" fmla="*/ 880 h 912"/>
                  <a:gd name="T4" fmla="*/ 158 w 1388"/>
                  <a:gd name="T5" fmla="*/ 838 h 912"/>
                  <a:gd name="T6" fmla="*/ 248 w 1388"/>
                  <a:gd name="T7" fmla="*/ 770 h 912"/>
                  <a:gd name="T8" fmla="*/ 322 w 1388"/>
                  <a:gd name="T9" fmla="*/ 698 h 912"/>
                  <a:gd name="T10" fmla="*/ 444 w 1388"/>
                  <a:gd name="T11" fmla="*/ 534 h 912"/>
                  <a:gd name="T12" fmla="*/ 522 w 1388"/>
                  <a:gd name="T13" fmla="*/ 406 h 912"/>
                  <a:gd name="T14" fmla="*/ 628 w 1388"/>
                  <a:gd name="T15" fmla="*/ 204 h 912"/>
                  <a:gd name="T16" fmla="*/ 688 w 1388"/>
                  <a:gd name="T17" fmla="*/ 102 h 912"/>
                  <a:gd name="T18" fmla="*/ 736 w 1388"/>
                  <a:gd name="T19" fmla="*/ 42 h 912"/>
                  <a:gd name="T20" fmla="*/ 792 w 1388"/>
                  <a:gd name="T21" fmla="*/ 8 h 912"/>
                  <a:gd name="T22" fmla="*/ 856 w 1388"/>
                  <a:gd name="T23" fmla="*/ 2 h 912"/>
                  <a:gd name="T24" fmla="*/ 920 w 1388"/>
                  <a:gd name="T25" fmla="*/ 22 h 912"/>
                  <a:gd name="T26" fmla="*/ 994 w 1388"/>
                  <a:gd name="T27" fmla="*/ 124 h 912"/>
                  <a:gd name="T28" fmla="*/ 1078 w 1388"/>
                  <a:gd name="T29" fmla="*/ 338 h 912"/>
                  <a:gd name="T30" fmla="*/ 1126 w 1388"/>
                  <a:gd name="T31" fmla="*/ 482 h 912"/>
                  <a:gd name="T32" fmla="*/ 1186 w 1388"/>
                  <a:gd name="T33" fmla="*/ 602 h 912"/>
                  <a:gd name="T34" fmla="*/ 1254 w 1388"/>
                  <a:gd name="T35" fmla="*/ 724 h 912"/>
                  <a:gd name="T36" fmla="*/ 1310 w 1388"/>
                  <a:gd name="T37" fmla="*/ 784 h 912"/>
                  <a:gd name="T38" fmla="*/ 1360 w 1388"/>
                  <a:gd name="T39" fmla="*/ 820 h 912"/>
                  <a:gd name="T40" fmla="*/ 1388 w 1388"/>
                  <a:gd name="T41" fmla="*/ 830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88" h="912">
                    <a:moveTo>
                      <a:pt x="0" y="912"/>
                    </a:moveTo>
                    <a:cubicBezTo>
                      <a:pt x="30" y="902"/>
                      <a:pt x="60" y="892"/>
                      <a:pt x="86" y="880"/>
                    </a:cubicBezTo>
                    <a:cubicBezTo>
                      <a:pt x="112" y="868"/>
                      <a:pt x="131" y="856"/>
                      <a:pt x="158" y="838"/>
                    </a:cubicBezTo>
                    <a:cubicBezTo>
                      <a:pt x="185" y="820"/>
                      <a:pt x="221" y="793"/>
                      <a:pt x="248" y="770"/>
                    </a:cubicBezTo>
                    <a:cubicBezTo>
                      <a:pt x="275" y="747"/>
                      <a:pt x="289" y="737"/>
                      <a:pt x="322" y="698"/>
                    </a:cubicBezTo>
                    <a:cubicBezTo>
                      <a:pt x="355" y="659"/>
                      <a:pt x="411" y="583"/>
                      <a:pt x="444" y="534"/>
                    </a:cubicBezTo>
                    <a:cubicBezTo>
                      <a:pt x="477" y="485"/>
                      <a:pt x="491" y="461"/>
                      <a:pt x="522" y="406"/>
                    </a:cubicBezTo>
                    <a:cubicBezTo>
                      <a:pt x="553" y="351"/>
                      <a:pt x="600" y="254"/>
                      <a:pt x="628" y="204"/>
                    </a:cubicBezTo>
                    <a:cubicBezTo>
                      <a:pt x="656" y="154"/>
                      <a:pt x="670" y="129"/>
                      <a:pt x="688" y="102"/>
                    </a:cubicBezTo>
                    <a:cubicBezTo>
                      <a:pt x="706" y="75"/>
                      <a:pt x="719" y="58"/>
                      <a:pt x="736" y="42"/>
                    </a:cubicBezTo>
                    <a:cubicBezTo>
                      <a:pt x="753" y="26"/>
                      <a:pt x="772" y="15"/>
                      <a:pt x="792" y="8"/>
                    </a:cubicBezTo>
                    <a:cubicBezTo>
                      <a:pt x="812" y="1"/>
                      <a:pt x="835" y="0"/>
                      <a:pt x="856" y="2"/>
                    </a:cubicBezTo>
                    <a:cubicBezTo>
                      <a:pt x="877" y="4"/>
                      <a:pt x="897" y="2"/>
                      <a:pt x="920" y="22"/>
                    </a:cubicBezTo>
                    <a:cubicBezTo>
                      <a:pt x="943" y="42"/>
                      <a:pt x="968" y="71"/>
                      <a:pt x="994" y="124"/>
                    </a:cubicBezTo>
                    <a:cubicBezTo>
                      <a:pt x="1020" y="177"/>
                      <a:pt x="1056" y="278"/>
                      <a:pt x="1078" y="338"/>
                    </a:cubicBezTo>
                    <a:cubicBezTo>
                      <a:pt x="1100" y="398"/>
                      <a:pt x="1108" y="438"/>
                      <a:pt x="1126" y="482"/>
                    </a:cubicBezTo>
                    <a:cubicBezTo>
                      <a:pt x="1144" y="526"/>
                      <a:pt x="1165" y="562"/>
                      <a:pt x="1186" y="602"/>
                    </a:cubicBezTo>
                    <a:cubicBezTo>
                      <a:pt x="1207" y="642"/>
                      <a:pt x="1233" y="694"/>
                      <a:pt x="1254" y="724"/>
                    </a:cubicBezTo>
                    <a:cubicBezTo>
                      <a:pt x="1275" y="754"/>
                      <a:pt x="1292" y="768"/>
                      <a:pt x="1310" y="784"/>
                    </a:cubicBezTo>
                    <a:cubicBezTo>
                      <a:pt x="1328" y="800"/>
                      <a:pt x="1347" y="812"/>
                      <a:pt x="1360" y="820"/>
                    </a:cubicBezTo>
                    <a:cubicBezTo>
                      <a:pt x="1373" y="828"/>
                      <a:pt x="1380" y="829"/>
                      <a:pt x="1388" y="830"/>
                    </a:cubicBez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18" name="Oval 10"/>
              <p:cNvSpPr>
                <a:spLocks noChangeArrowheads="1"/>
              </p:cNvSpPr>
              <p:nvPr/>
            </p:nvSpPr>
            <p:spPr bwMode="auto">
              <a:xfrm>
                <a:off x="840" y="2084"/>
                <a:ext cx="34" cy="3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19" name="Oval 11"/>
              <p:cNvSpPr>
                <a:spLocks noChangeArrowheads="1"/>
              </p:cNvSpPr>
              <p:nvPr/>
            </p:nvSpPr>
            <p:spPr bwMode="auto">
              <a:xfrm>
                <a:off x="1711" y="2089"/>
                <a:ext cx="34" cy="3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20" name="Rectangle 12"/>
              <p:cNvSpPr>
                <a:spLocks noChangeArrowheads="1"/>
              </p:cNvSpPr>
              <p:nvPr/>
            </p:nvSpPr>
            <p:spPr bwMode="auto">
              <a:xfrm>
                <a:off x="761" y="2117"/>
                <a:ext cx="245" cy="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17961" dir="189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</a:t>
                </a:r>
                <a:r>
                  <a:rPr lang="pt-BR" sz="1400" i="1" baseline="-25000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1</a:t>
                </a:r>
                <a:endPara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27021" name="Rectangle 13"/>
              <p:cNvSpPr>
                <a:spLocks noChangeArrowheads="1"/>
              </p:cNvSpPr>
              <p:nvPr/>
            </p:nvSpPr>
            <p:spPr bwMode="auto">
              <a:xfrm>
                <a:off x="1538" y="2117"/>
                <a:ext cx="245" cy="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17961" dir="189000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</a:t>
                </a:r>
                <a:r>
                  <a:rPr lang="pt-BR" sz="1400" i="1" baseline="-25000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2</a:t>
                </a:r>
                <a:endPara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27022" name="Rectangle 14"/>
              <p:cNvSpPr>
                <a:spLocks noChangeArrowheads="1"/>
              </p:cNvSpPr>
              <p:nvPr/>
            </p:nvSpPr>
            <p:spPr bwMode="auto">
              <a:xfrm>
                <a:off x="534" y="1063"/>
                <a:ext cx="245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algn="ctr" rotWithShape="0">
                        <a:srgbClr val="FF99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</a:rPr>
                  <a:t>f(x)</a:t>
                </a:r>
              </a:p>
            </p:txBody>
          </p:sp>
          <p:sp>
            <p:nvSpPr>
              <p:cNvPr id="427023" name="Rectangle 15"/>
              <p:cNvSpPr>
                <a:spLocks noChangeArrowheads="1"/>
              </p:cNvSpPr>
              <p:nvPr/>
            </p:nvSpPr>
            <p:spPr bwMode="auto">
              <a:xfrm>
                <a:off x="1835" y="2104"/>
                <a:ext cx="145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algn="ctr" rotWithShape="0">
                        <a:srgbClr val="FF99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</a:rPr>
                  <a:t>x</a:t>
                </a:r>
              </a:p>
            </p:txBody>
          </p:sp>
          <p:sp>
            <p:nvSpPr>
              <p:cNvPr id="427024" name="AutoShape 16"/>
              <p:cNvSpPr>
                <a:spLocks noChangeArrowheads="1"/>
              </p:cNvSpPr>
              <p:nvPr/>
            </p:nvSpPr>
            <p:spPr bwMode="auto">
              <a:xfrm rot="17942642" flipH="1">
                <a:off x="450" y="1569"/>
                <a:ext cx="896" cy="201"/>
              </a:xfrm>
              <a:prstGeom prst="curvedDownArrow">
                <a:avLst>
                  <a:gd name="adj1" fmla="val 48870"/>
                  <a:gd name="adj2" fmla="val 154617"/>
                  <a:gd name="adj3" fmla="val 45227"/>
                </a:avLst>
              </a:prstGeom>
              <a:solidFill>
                <a:srgbClr val="808080"/>
              </a:solidFill>
              <a:ln>
                <a:noFill/>
              </a:ln>
              <a:effectLst>
                <a:outerShdw blurRad="63500" dist="17961" dir="2700000" algn="ctr" rotWithShape="0">
                  <a:srgbClr val="000000">
                    <a:alpha val="7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25" name="AutoShape 17"/>
              <p:cNvSpPr>
                <a:spLocks noChangeArrowheads="1"/>
              </p:cNvSpPr>
              <p:nvPr/>
            </p:nvSpPr>
            <p:spPr bwMode="auto">
              <a:xfrm rot="-17352175">
                <a:off x="1355" y="1591"/>
                <a:ext cx="896" cy="201"/>
              </a:xfrm>
              <a:prstGeom prst="curvedDownArrow">
                <a:avLst>
                  <a:gd name="adj1" fmla="val 48870"/>
                  <a:gd name="adj2" fmla="val 154617"/>
                  <a:gd name="adj3" fmla="val 45227"/>
                </a:avLst>
              </a:prstGeom>
              <a:solidFill>
                <a:srgbClr val="808080"/>
              </a:solidFill>
              <a:ln>
                <a:noFill/>
              </a:ln>
              <a:effectLst>
                <a:outerShdw blurRad="63500" dist="17961" dir="2700000" algn="ctr" rotWithShape="0">
                  <a:srgbClr val="000000">
                    <a:alpha val="7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</p:grpSp>
      </p:grpSp>
      <p:grpSp>
        <p:nvGrpSpPr>
          <p:cNvPr id="141317" name="Group 18"/>
          <p:cNvGrpSpPr>
            <a:grpSpLocks/>
          </p:cNvGrpSpPr>
          <p:nvPr/>
        </p:nvGrpSpPr>
        <p:grpSpPr bwMode="auto">
          <a:xfrm>
            <a:off x="4032058" y="2076548"/>
            <a:ext cx="4860925" cy="2225675"/>
            <a:chOff x="2508" y="1410"/>
            <a:chExt cx="3062" cy="1402"/>
          </a:xfrm>
        </p:grpSpPr>
        <p:sp>
          <p:nvSpPr>
            <p:cNvPr id="427027" name="Rectangle 19"/>
            <p:cNvSpPr>
              <a:spLocks noChangeArrowheads="1"/>
            </p:cNvSpPr>
            <p:nvPr/>
          </p:nvSpPr>
          <p:spPr bwMode="auto">
            <a:xfrm>
              <a:off x="4245" y="2630"/>
              <a:ext cx="245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cs typeface="Times New Roman" charset="0"/>
                </a:rPr>
                <a:t>B</a:t>
              </a:r>
            </a:p>
          </p:txBody>
        </p:sp>
        <p:grpSp>
          <p:nvGrpSpPr>
            <p:cNvPr id="141341" name="Group 20"/>
            <p:cNvGrpSpPr>
              <a:grpSpLocks/>
            </p:cNvGrpSpPr>
            <p:nvPr/>
          </p:nvGrpSpPr>
          <p:grpSpPr bwMode="auto">
            <a:xfrm>
              <a:off x="2508" y="1410"/>
              <a:ext cx="3062" cy="1293"/>
              <a:chOff x="2316" y="1082"/>
              <a:chExt cx="3062" cy="1293"/>
            </a:xfrm>
          </p:grpSpPr>
          <p:sp>
            <p:nvSpPr>
              <p:cNvPr id="427029" name="Line 21"/>
              <p:cNvSpPr>
                <a:spLocks noChangeShapeType="1"/>
              </p:cNvSpPr>
              <p:nvPr/>
            </p:nvSpPr>
            <p:spPr bwMode="auto">
              <a:xfrm flipH="1">
                <a:off x="3627" y="1085"/>
                <a:ext cx="6" cy="129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30" name="Line 22"/>
              <p:cNvSpPr>
                <a:spLocks noChangeShapeType="1"/>
              </p:cNvSpPr>
              <p:nvPr/>
            </p:nvSpPr>
            <p:spPr bwMode="auto">
              <a:xfrm rot="5400000" flipH="1">
                <a:off x="4418" y="1062"/>
                <a:ext cx="0" cy="19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31" name="Freeform 23"/>
              <p:cNvSpPr>
                <a:spLocks/>
              </p:cNvSpPr>
              <p:nvPr/>
            </p:nvSpPr>
            <p:spPr bwMode="auto">
              <a:xfrm>
                <a:off x="3492" y="1326"/>
                <a:ext cx="1800" cy="868"/>
              </a:xfrm>
              <a:custGeom>
                <a:avLst/>
                <a:gdLst>
                  <a:gd name="T0" fmla="*/ 0 w 1800"/>
                  <a:gd name="T1" fmla="*/ 868 h 868"/>
                  <a:gd name="T2" fmla="*/ 138 w 1800"/>
                  <a:gd name="T3" fmla="*/ 516 h 868"/>
                  <a:gd name="T4" fmla="*/ 310 w 1800"/>
                  <a:gd name="T5" fmla="*/ 272 h 868"/>
                  <a:gd name="T6" fmla="*/ 420 w 1800"/>
                  <a:gd name="T7" fmla="*/ 202 h 868"/>
                  <a:gd name="T8" fmla="*/ 500 w 1800"/>
                  <a:gd name="T9" fmla="*/ 202 h 868"/>
                  <a:gd name="T10" fmla="*/ 572 w 1800"/>
                  <a:gd name="T11" fmla="*/ 246 h 868"/>
                  <a:gd name="T12" fmla="*/ 644 w 1800"/>
                  <a:gd name="T13" fmla="*/ 312 h 868"/>
                  <a:gd name="T14" fmla="*/ 714 w 1800"/>
                  <a:gd name="T15" fmla="*/ 414 h 868"/>
                  <a:gd name="T16" fmla="*/ 820 w 1800"/>
                  <a:gd name="T17" fmla="*/ 634 h 868"/>
                  <a:gd name="T18" fmla="*/ 886 w 1800"/>
                  <a:gd name="T19" fmla="*/ 744 h 868"/>
                  <a:gd name="T20" fmla="*/ 942 w 1800"/>
                  <a:gd name="T21" fmla="*/ 802 h 868"/>
                  <a:gd name="T22" fmla="*/ 1001 w 1800"/>
                  <a:gd name="T23" fmla="*/ 837 h 868"/>
                  <a:gd name="T24" fmla="*/ 1079 w 1800"/>
                  <a:gd name="T25" fmla="*/ 843 h 868"/>
                  <a:gd name="T26" fmla="*/ 1150 w 1800"/>
                  <a:gd name="T27" fmla="*/ 820 h 868"/>
                  <a:gd name="T28" fmla="*/ 1234 w 1800"/>
                  <a:gd name="T29" fmla="*/ 724 h 868"/>
                  <a:gd name="T30" fmla="*/ 1347 w 1800"/>
                  <a:gd name="T31" fmla="*/ 507 h 868"/>
                  <a:gd name="T32" fmla="*/ 1424 w 1800"/>
                  <a:gd name="T33" fmla="*/ 364 h 868"/>
                  <a:gd name="T34" fmla="*/ 1506 w 1800"/>
                  <a:gd name="T35" fmla="*/ 242 h 868"/>
                  <a:gd name="T36" fmla="*/ 1574 w 1800"/>
                  <a:gd name="T37" fmla="*/ 156 h 868"/>
                  <a:gd name="T38" fmla="*/ 1632 w 1800"/>
                  <a:gd name="T39" fmla="*/ 102 h 868"/>
                  <a:gd name="T40" fmla="*/ 1700 w 1800"/>
                  <a:gd name="T41" fmla="*/ 48 h 868"/>
                  <a:gd name="T42" fmla="*/ 1800 w 1800"/>
                  <a:gd name="T43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800" h="868">
                    <a:moveTo>
                      <a:pt x="0" y="868"/>
                    </a:moveTo>
                    <a:cubicBezTo>
                      <a:pt x="23" y="809"/>
                      <a:pt x="86" y="615"/>
                      <a:pt x="138" y="516"/>
                    </a:cubicBezTo>
                    <a:cubicBezTo>
                      <a:pt x="190" y="417"/>
                      <a:pt x="263" y="324"/>
                      <a:pt x="310" y="272"/>
                    </a:cubicBezTo>
                    <a:cubicBezTo>
                      <a:pt x="357" y="220"/>
                      <a:pt x="388" y="214"/>
                      <a:pt x="420" y="202"/>
                    </a:cubicBezTo>
                    <a:cubicBezTo>
                      <a:pt x="452" y="190"/>
                      <a:pt x="475" y="195"/>
                      <a:pt x="500" y="202"/>
                    </a:cubicBezTo>
                    <a:cubicBezTo>
                      <a:pt x="525" y="209"/>
                      <a:pt x="548" y="228"/>
                      <a:pt x="572" y="246"/>
                    </a:cubicBezTo>
                    <a:cubicBezTo>
                      <a:pt x="596" y="264"/>
                      <a:pt x="620" y="284"/>
                      <a:pt x="644" y="312"/>
                    </a:cubicBezTo>
                    <a:cubicBezTo>
                      <a:pt x="668" y="340"/>
                      <a:pt x="685" y="360"/>
                      <a:pt x="714" y="414"/>
                    </a:cubicBezTo>
                    <a:cubicBezTo>
                      <a:pt x="743" y="468"/>
                      <a:pt x="791" y="579"/>
                      <a:pt x="820" y="634"/>
                    </a:cubicBezTo>
                    <a:cubicBezTo>
                      <a:pt x="849" y="689"/>
                      <a:pt x="866" y="716"/>
                      <a:pt x="886" y="744"/>
                    </a:cubicBezTo>
                    <a:cubicBezTo>
                      <a:pt x="906" y="772"/>
                      <a:pt x="923" y="786"/>
                      <a:pt x="942" y="802"/>
                    </a:cubicBezTo>
                    <a:cubicBezTo>
                      <a:pt x="961" y="818"/>
                      <a:pt x="978" y="830"/>
                      <a:pt x="1001" y="837"/>
                    </a:cubicBezTo>
                    <a:cubicBezTo>
                      <a:pt x="1024" y="844"/>
                      <a:pt x="1054" y="846"/>
                      <a:pt x="1079" y="843"/>
                    </a:cubicBezTo>
                    <a:cubicBezTo>
                      <a:pt x="1104" y="840"/>
                      <a:pt x="1124" y="840"/>
                      <a:pt x="1150" y="820"/>
                    </a:cubicBezTo>
                    <a:cubicBezTo>
                      <a:pt x="1176" y="800"/>
                      <a:pt x="1201" y="776"/>
                      <a:pt x="1234" y="724"/>
                    </a:cubicBezTo>
                    <a:cubicBezTo>
                      <a:pt x="1267" y="672"/>
                      <a:pt x="1315" y="567"/>
                      <a:pt x="1347" y="507"/>
                    </a:cubicBezTo>
                    <a:cubicBezTo>
                      <a:pt x="1379" y="447"/>
                      <a:pt x="1398" y="408"/>
                      <a:pt x="1424" y="364"/>
                    </a:cubicBezTo>
                    <a:cubicBezTo>
                      <a:pt x="1450" y="320"/>
                      <a:pt x="1481" y="277"/>
                      <a:pt x="1506" y="242"/>
                    </a:cubicBezTo>
                    <a:cubicBezTo>
                      <a:pt x="1531" y="207"/>
                      <a:pt x="1553" y="179"/>
                      <a:pt x="1574" y="156"/>
                    </a:cubicBezTo>
                    <a:cubicBezTo>
                      <a:pt x="1595" y="133"/>
                      <a:pt x="1611" y="120"/>
                      <a:pt x="1632" y="102"/>
                    </a:cubicBezTo>
                    <a:cubicBezTo>
                      <a:pt x="1653" y="84"/>
                      <a:pt x="1672" y="65"/>
                      <a:pt x="1700" y="48"/>
                    </a:cubicBezTo>
                    <a:cubicBezTo>
                      <a:pt x="1728" y="31"/>
                      <a:pt x="1779" y="10"/>
                      <a:pt x="1800" y="0"/>
                    </a:cubicBezTo>
                  </a:path>
                </a:pathLst>
              </a:custGeom>
              <a:noFill/>
              <a:ln w="28575" cap="flat" cmpd="sng">
                <a:solidFill>
                  <a:schemeClr val="tx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32" name="Oval 24"/>
              <p:cNvSpPr>
                <a:spLocks noChangeArrowheads="1"/>
              </p:cNvSpPr>
              <p:nvPr/>
            </p:nvSpPr>
            <p:spPr bwMode="auto">
              <a:xfrm>
                <a:off x="4333" y="2007"/>
                <a:ext cx="34" cy="3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33" name="Oval 25"/>
              <p:cNvSpPr>
                <a:spLocks noChangeArrowheads="1"/>
              </p:cNvSpPr>
              <p:nvPr/>
            </p:nvSpPr>
            <p:spPr bwMode="auto">
              <a:xfrm>
                <a:off x="4720" y="2010"/>
                <a:ext cx="34" cy="34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34" name="Rectangle 26"/>
              <p:cNvSpPr>
                <a:spLocks noChangeArrowheads="1"/>
              </p:cNvSpPr>
              <p:nvPr/>
            </p:nvSpPr>
            <p:spPr bwMode="auto">
              <a:xfrm>
                <a:off x="3484" y="2048"/>
                <a:ext cx="149" cy="14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127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</a:t>
                </a:r>
                <a:r>
                  <a:rPr lang="pt-BR" sz="1400" i="1" baseline="-25000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1</a:t>
                </a:r>
                <a:endPara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27035" name="Rectangle 27"/>
              <p:cNvSpPr>
                <a:spLocks noChangeArrowheads="1"/>
              </p:cNvSpPr>
              <p:nvPr/>
            </p:nvSpPr>
            <p:spPr bwMode="auto">
              <a:xfrm>
                <a:off x="4249" y="2048"/>
                <a:ext cx="135" cy="14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127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</a:t>
                </a:r>
                <a:r>
                  <a:rPr lang="pt-BR" sz="1400" i="1" baseline="-25000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2</a:t>
                </a:r>
                <a:endPara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27036" name="Rectangle 28"/>
              <p:cNvSpPr>
                <a:spLocks noChangeArrowheads="1"/>
              </p:cNvSpPr>
              <p:nvPr/>
            </p:nvSpPr>
            <p:spPr bwMode="auto">
              <a:xfrm>
                <a:off x="3369" y="1082"/>
                <a:ext cx="245" cy="1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algn="ctr" rotWithShape="0">
                        <a:srgbClr val="FF99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</a:rPr>
                  <a:t>f(x)</a:t>
                </a:r>
              </a:p>
            </p:txBody>
          </p:sp>
          <p:sp>
            <p:nvSpPr>
              <p:cNvPr id="427037" name="Rectangle 29"/>
              <p:cNvSpPr>
                <a:spLocks noChangeArrowheads="1"/>
              </p:cNvSpPr>
              <p:nvPr/>
            </p:nvSpPr>
            <p:spPr bwMode="auto">
              <a:xfrm>
                <a:off x="5270" y="2025"/>
                <a:ext cx="95" cy="1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algn="ctr" rotWithShape="0">
                        <a:srgbClr val="FF9900">
                          <a:alpha val="50000"/>
                        </a:srgbClr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</a:rPr>
                  <a:t>x</a:t>
                </a:r>
              </a:p>
            </p:txBody>
          </p:sp>
          <p:sp>
            <p:nvSpPr>
              <p:cNvPr id="427038" name="Oval 30"/>
              <p:cNvSpPr>
                <a:spLocks noChangeArrowheads="1"/>
              </p:cNvSpPr>
              <p:nvPr/>
            </p:nvSpPr>
            <p:spPr bwMode="auto">
              <a:xfrm>
                <a:off x="3539" y="1999"/>
                <a:ext cx="34" cy="34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39" name="Rectangle 31"/>
              <p:cNvSpPr>
                <a:spLocks noChangeArrowheads="1"/>
              </p:cNvSpPr>
              <p:nvPr/>
            </p:nvSpPr>
            <p:spPr bwMode="auto">
              <a:xfrm>
                <a:off x="4725" y="2048"/>
                <a:ext cx="149" cy="146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63500" dist="12700" algn="ctr" rotWithShape="0">
                  <a:schemeClr val="bg2">
                    <a:alpha val="50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marL="342900" indent="-342900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charset="0"/>
                  <a:buNone/>
                  <a:defRPr/>
                </a:pPr>
                <a:r>
                  <a:rPr lang="pt-BR" sz="1400" i="1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</a:t>
                </a:r>
                <a:r>
                  <a:rPr lang="pt-BR" sz="1400" i="1" baseline="-25000">
                    <a:solidFill>
                      <a:srgbClr val="CC33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cs typeface="Times New Roman" charset="0"/>
                    <a:sym typeface="Symbol" charset="0"/>
                  </a:rPr>
                  <a:t>3</a:t>
                </a:r>
                <a:endPara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endParaRPr>
              </a:p>
            </p:txBody>
          </p:sp>
          <p:sp>
            <p:nvSpPr>
              <p:cNvPr id="427040" name="Text Box 32"/>
              <p:cNvSpPr txBox="1">
                <a:spLocks noChangeArrowheads="1"/>
              </p:cNvSpPr>
              <p:nvPr/>
            </p:nvSpPr>
            <p:spPr bwMode="auto">
              <a:xfrm>
                <a:off x="3997" y="1100"/>
                <a:ext cx="1116" cy="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45791" dir="19578596" algn="ctr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>
                    <a:cs typeface="+mn-cs"/>
                  </a:rPr>
                  <a:t>Raízes positivas</a:t>
                </a:r>
              </a:p>
            </p:txBody>
          </p:sp>
          <p:sp>
            <p:nvSpPr>
              <p:cNvPr id="427041" name="AutoShape 33"/>
              <p:cNvSpPr>
                <a:spLocks noChangeArrowheads="1"/>
              </p:cNvSpPr>
              <p:nvPr/>
            </p:nvSpPr>
            <p:spPr bwMode="auto">
              <a:xfrm rot="15676102" flipH="1">
                <a:off x="3653" y="1609"/>
                <a:ext cx="896" cy="201"/>
              </a:xfrm>
              <a:prstGeom prst="curvedDownArrow">
                <a:avLst>
                  <a:gd name="adj1" fmla="val 48870"/>
                  <a:gd name="adj2" fmla="val 154617"/>
                  <a:gd name="adj3" fmla="val 45227"/>
                </a:avLst>
              </a:prstGeom>
              <a:solidFill>
                <a:srgbClr val="808080"/>
              </a:solidFill>
              <a:ln>
                <a:noFill/>
              </a:ln>
              <a:effectLst>
                <a:outerShdw blurRad="63500" dist="17961" dir="2700000" algn="ctr" rotWithShape="0">
                  <a:srgbClr val="000000">
                    <a:alpha val="7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42" name="AutoShape 34"/>
              <p:cNvSpPr>
                <a:spLocks noChangeArrowheads="1"/>
              </p:cNvSpPr>
              <p:nvPr/>
            </p:nvSpPr>
            <p:spPr bwMode="auto">
              <a:xfrm rot="-15541763">
                <a:off x="4546" y="1627"/>
                <a:ext cx="896" cy="201"/>
              </a:xfrm>
              <a:prstGeom prst="curvedDownArrow">
                <a:avLst>
                  <a:gd name="adj1" fmla="val 48870"/>
                  <a:gd name="adj2" fmla="val 154617"/>
                  <a:gd name="adj3" fmla="val 45227"/>
                </a:avLst>
              </a:prstGeom>
              <a:solidFill>
                <a:srgbClr val="808080"/>
              </a:solidFill>
              <a:ln>
                <a:noFill/>
              </a:ln>
              <a:effectLst>
                <a:outerShdw blurRad="63500" dist="17961" dir="2700000" algn="ctr" rotWithShape="0">
                  <a:srgbClr val="000000">
                    <a:alpha val="7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27043" name="Text Box 35"/>
              <p:cNvSpPr txBox="1">
                <a:spLocks noChangeArrowheads="1"/>
              </p:cNvSpPr>
              <p:nvPr/>
            </p:nvSpPr>
            <p:spPr bwMode="auto">
              <a:xfrm>
                <a:off x="2316" y="1118"/>
                <a:ext cx="972" cy="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45791" dir="19578596" algn="ctr" rotWithShape="0">
                  <a:srgbClr val="000000">
                    <a:alpha val="74998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pt-BR" sz="1400">
                    <a:cs typeface="+mn-cs"/>
                  </a:rPr>
                  <a:t>Raiz negativa</a:t>
                </a:r>
              </a:p>
            </p:txBody>
          </p:sp>
          <p:sp>
            <p:nvSpPr>
              <p:cNvPr id="427044" name="AutoShape 36"/>
              <p:cNvSpPr>
                <a:spLocks noChangeArrowheads="1"/>
              </p:cNvSpPr>
              <p:nvPr/>
            </p:nvSpPr>
            <p:spPr bwMode="auto">
              <a:xfrm rot="14505955" flipH="1">
                <a:off x="2762" y="1662"/>
                <a:ext cx="991" cy="201"/>
              </a:xfrm>
              <a:prstGeom prst="curvedDownArrow">
                <a:avLst>
                  <a:gd name="adj1" fmla="val 54051"/>
                  <a:gd name="adj2" fmla="val 171010"/>
                  <a:gd name="adj3" fmla="val 45227"/>
                </a:avLst>
              </a:prstGeom>
              <a:solidFill>
                <a:srgbClr val="808080"/>
              </a:solidFill>
              <a:ln>
                <a:noFill/>
              </a:ln>
              <a:effectLst>
                <a:outerShdw blurRad="63500" dist="17961" dir="2700000" algn="ctr" rotWithShape="0">
                  <a:srgbClr val="000000">
                    <a:alpha val="7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</p:grpSp>
      </p:grpSp>
      <p:grpSp>
        <p:nvGrpSpPr>
          <p:cNvPr id="141318" name="Group 37"/>
          <p:cNvGrpSpPr>
            <a:grpSpLocks/>
          </p:cNvGrpSpPr>
          <p:nvPr/>
        </p:nvGrpSpPr>
        <p:grpSpPr bwMode="auto">
          <a:xfrm>
            <a:off x="2469958" y="4230445"/>
            <a:ext cx="6251575" cy="2562225"/>
            <a:chOff x="869" y="2639"/>
            <a:chExt cx="3938" cy="1614"/>
          </a:xfrm>
        </p:grpSpPr>
        <p:sp>
          <p:nvSpPr>
            <p:cNvPr id="427046" name="Rectangle 38"/>
            <p:cNvSpPr>
              <a:spLocks noChangeArrowheads="1"/>
            </p:cNvSpPr>
            <p:nvPr/>
          </p:nvSpPr>
          <p:spPr bwMode="auto">
            <a:xfrm>
              <a:off x="2687" y="4071"/>
              <a:ext cx="245" cy="1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cs typeface="Times New Roman" charset="0"/>
                </a:rPr>
                <a:t>C</a:t>
              </a:r>
            </a:p>
          </p:txBody>
        </p:sp>
        <p:sp>
          <p:nvSpPr>
            <p:cNvPr id="427047" name="Line 39"/>
            <p:cNvSpPr>
              <a:spLocks noChangeShapeType="1"/>
            </p:cNvSpPr>
            <p:nvPr/>
          </p:nvSpPr>
          <p:spPr bwMode="auto">
            <a:xfrm flipH="1">
              <a:off x="2245" y="2639"/>
              <a:ext cx="6" cy="1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48" name="Line 40"/>
            <p:cNvSpPr>
              <a:spLocks noChangeShapeType="1"/>
            </p:cNvSpPr>
            <p:nvPr/>
          </p:nvSpPr>
          <p:spPr bwMode="auto">
            <a:xfrm rot="5400000" flipH="1">
              <a:off x="3242" y="2172"/>
              <a:ext cx="18" cy="30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49" name="Freeform 41"/>
            <p:cNvSpPr>
              <a:spLocks/>
            </p:cNvSpPr>
            <p:nvPr/>
          </p:nvSpPr>
          <p:spPr bwMode="auto">
            <a:xfrm>
              <a:off x="1616" y="2658"/>
              <a:ext cx="2796" cy="1238"/>
            </a:xfrm>
            <a:custGeom>
              <a:avLst/>
              <a:gdLst>
                <a:gd name="T0" fmla="*/ 0 w 2796"/>
                <a:gd name="T1" fmla="*/ 434 h 1238"/>
                <a:gd name="T2" fmla="*/ 86 w 2796"/>
                <a:gd name="T3" fmla="*/ 500 h 1238"/>
                <a:gd name="T4" fmla="*/ 180 w 2796"/>
                <a:gd name="T5" fmla="*/ 622 h 1238"/>
                <a:gd name="T6" fmla="*/ 260 w 2796"/>
                <a:gd name="T7" fmla="*/ 792 h 1238"/>
                <a:gd name="T8" fmla="*/ 354 w 2796"/>
                <a:gd name="T9" fmla="*/ 980 h 1238"/>
                <a:gd name="T10" fmla="*/ 424 w 2796"/>
                <a:gd name="T11" fmla="*/ 1142 h 1238"/>
                <a:gd name="T12" fmla="*/ 470 w 2796"/>
                <a:gd name="T13" fmla="*/ 1200 h 1238"/>
                <a:gd name="T14" fmla="*/ 514 w 2796"/>
                <a:gd name="T15" fmla="*/ 1214 h 1238"/>
                <a:gd name="T16" fmla="*/ 546 w 2796"/>
                <a:gd name="T17" fmla="*/ 1204 h 1238"/>
                <a:gd name="T18" fmla="*/ 582 w 2796"/>
                <a:gd name="T19" fmla="*/ 1168 h 1238"/>
                <a:gd name="T20" fmla="*/ 610 w 2796"/>
                <a:gd name="T21" fmla="*/ 1108 h 1238"/>
                <a:gd name="T22" fmla="*/ 630 w 2796"/>
                <a:gd name="T23" fmla="*/ 1040 h 1238"/>
                <a:gd name="T24" fmla="*/ 672 w 2796"/>
                <a:gd name="T25" fmla="*/ 946 h 1238"/>
                <a:gd name="T26" fmla="*/ 714 w 2796"/>
                <a:gd name="T27" fmla="*/ 884 h 1238"/>
                <a:gd name="T28" fmla="*/ 764 w 2796"/>
                <a:gd name="T29" fmla="*/ 842 h 1238"/>
                <a:gd name="T30" fmla="*/ 826 w 2796"/>
                <a:gd name="T31" fmla="*/ 830 h 1238"/>
                <a:gd name="T32" fmla="*/ 872 w 2796"/>
                <a:gd name="T33" fmla="*/ 844 h 1238"/>
                <a:gd name="T34" fmla="*/ 908 w 2796"/>
                <a:gd name="T35" fmla="*/ 862 h 1238"/>
                <a:gd name="T36" fmla="*/ 940 w 2796"/>
                <a:gd name="T37" fmla="*/ 889 h 1238"/>
                <a:gd name="T38" fmla="*/ 984 w 2796"/>
                <a:gd name="T39" fmla="*/ 933 h 1238"/>
                <a:gd name="T40" fmla="*/ 1016 w 2796"/>
                <a:gd name="T41" fmla="*/ 978 h 1238"/>
                <a:gd name="T42" fmla="*/ 1064 w 2796"/>
                <a:gd name="T43" fmla="*/ 1046 h 1238"/>
                <a:gd name="T44" fmla="*/ 1090 w 2796"/>
                <a:gd name="T45" fmla="*/ 1094 h 1238"/>
                <a:gd name="T46" fmla="*/ 1120 w 2796"/>
                <a:gd name="T47" fmla="*/ 1140 h 1238"/>
                <a:gd name="T48" fmla="*/ 1150 w 2796"/>
                <a:gd name="T49" fmla="*/ 1174 h 1238"/>
                <a:gd name="T50" fmla="*/ 1180 w 2796"/>
                <a:gd name="T51" fmla="*/ 1202 h 1238"/>
                <a:gd name="T52" fmla="*/ 1218 w 2796"/>
                <a:gd name="T53" fmla="*/ 1228 h 1238"/>
                <a:gd name="T54" fmla="*/ 1262 w 2796"/>
                <a:gd name="T55" fmla="*/ 1238 h 1238"/>
                <a:gd name="T56" fmla="*/ 1302 w 2796"/>
                <a:gd name="T57" fmla="*/ 1228 h 1238"/>
                <a:gd name="T58" fmla="*/ 1338 w 2796"/>
                <a:gd name="T59" fmla="*/ 1198 h 1238"/>
                <a:gd name="T60" fmla="*/ 1366 w 2796"/>
                <a:gd name="T61" fmla="*/ 1146 h 1238"/>
                <a:gd name="T62" fmla="*/ 1382 w 2796"/>
                <a:gd name="T63" fmla="*/ 1092 h 1238"/>
                <a:gd name="T64" fmla="*/ 1398 w 2796"/>
                <a:gd name="T65" fmla="*/ 1013 h 1238"/>
                <a:gd name="T66" fmla="*/ 1422 w 2796"/>
                <a:gd name="T67" fmla="*/ 807 h 1238"/>
                <a:gd name="T68" fmla="*/ 1440 w 2796"/>
                <a:gd name="T69" fmla="*/ 658 h 1238"/>
                <a:gd name="T70" fmla="*/ 1478 w 2796"/>
                <a:gd name="T71" fmla="*/ 476 h 1238"/>
                <a:gd name="T72" fmla="*/ 1516 w 2796"/>
                <a:gd name="T73" fmla="*/ 366 h 1238"/>
                <a:gd name="T74" fmla="*/ 1556 w 2796"/>
                <a:gd name="T75" fmla="*/ 314 h 1238"/>
                <a:gd name="T76" fmla="*/ 1608 w 2796"/>
                <a:gd name="T77" fmla="*/ 277 h 1238"/>
                <a:gd name="T78" fmla="*/ 1682 w 2796"/>
                <a:gd name="T79" fmla="*/ 271 h 1238"/>
                <a:gd name="T80" fmla="*/ 1758 w 2796"/>
                <a:gd name="T81" fmla="*/ 300 h 1238"/>
                <a:gd name="T82" fmla="*/ 1838 w 2796"/>
                <a:gd name="T83" fmla="*/ 401 h 1238"/>
                <a:gd name="T84" fmla="*/ 1926 w 2796"/>
                <a:gd name="T85" fmla="*/ 596 h 1238"/>
                <a:gd name="T86" fmla="*/ 1964 w 2796"/>
                <a:gd name="T87" fmla="*/ 747 h 1238"/>
                <a:gd name="T88" fmla="*/ 1996 w 2796"/>
                <a:gd name="T89" fmla="*/ 864 h 1238"/>
                <a:gd name="T90" fmla="*/ 2040 w 2796"/>
                <a:gd name="T91" fmla="*/ 970 h 1238"/>
                <a:gd name="T92" fmla="*/ 2112 w 2796"/>
                <a:gd name="T93" fmla="*/ 1013 h 1238"/>
                <a:gd name="T94" fmla="*/ 2180 w 2796"/>
                <a:gd name="T95" fmla="*/ 970 h 1238"/>
                <a:gd name="T96" fmla="*/ 2224 w 2796"/>
                <a:gd name="T97" fmla="*/ 898 h 1238"/>
                <a:gd name="T98" fmla="*/ 2272 w 2796"/>
                <a:gd name="T99" fmla="*/ 763 h 1238"/>
                <a:gd name="T100" fmla="*/ 2344 w 2796"/>
                <a:gd name="T101" fmla="*/ 571 h 1238"/>
                <a:gd name="T102" fmla="*/ 2420 w 2796"/>
                <a:gd name="T103" fmla="*/ 399 h 1238"/>
                <a:gd name="T104" fmla="*/ 2488 w 2796"/>
                <a:gd name="T105" fmla="*/ 285 h 1238"/>
                <a:gd name="T106" fmla="*/ 2588 w 2796"/>
                <a:gd name="T107" fmla="*/ 149 h 1238"/>
                <a:gd name="T108" fmla="*/ 2680 w 2796"/>
                <a:gd name="T109" fmla="*/ 62 h 1238"/>
                <a:gd name="T110" fmla="*/ 2796 w 2796"/>
                <a:gd name="T111" fmla="*/ 0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96" h="1238">
                  <a:moveTo>
                    <a:pt x="0" y="434"/>
                  </a:moveTo>
                  <a:cubicBezTo>
                    <a:pt x="14" y="444"/>
                    <a:pt x="56" y="469"/>
                    <a:pt x="86" y="500"/>
                  </a:cubicBezTo>
                  <a:cubicBezTo>
                    <a:pt x="116" y="531"/>
                    <a:pt x="151" y="573"/>
                    <a:pt x="180" y="622"/>
                  </a:cubicBezTo>
                  <a:cubicBezTo>
                    <a:pt x="209" y="670"/>
                    <a:pt x="231" y="732"/>
                    <a:pt x="260" y="792"/>
                  </a:cubicBezTo>
                  <a:cubicBezTo>
                    <a:pt x="289" y="852"/>
                    <a:pt x="327" y="922"/>
                    <a:pt x="354" y="980"/>
                  </a:cubicBezTo>
                  <a:cubicBezTo>
                    <a:pt x="381" y="1038"/>
                    <a:pt x="405" y="1105"/>
                    <a:pt x="424" y="1142"/>
                  </a:cubicBezTo>
                  <a:cubicBezTo>
                    <a:pt x="443" y="1179"/>
                    <a:pt x="455" y="1188"/>
                    <a:pt x="470" y="1200"/>
                  </a:cubicBezTo>
                  <a:cubicBezTo>
                    <a:pt x="485" y="1212"/>
                    <a:pt x="501" y="1213"/>
                    <a:pt x="514" y="1214"/>
                  </a:cubicBezTo>
                  <a:cubicBezTo>
                    <a:pt x="527" y="1215"/>
                    <a:pt x="535" y="1212"/>
                    <a:pt x="546" y="1204"/>
                  </a:cubicBezTo>
                  <a:cubicBezTo>
                    <a:pt x="557" y="1196"/>
                    <a:pt x="571" y="1184"/>
                    <a:pt x="582" y="1168"/>
                  </a:cubicBezTo>
                  <a:cubicBezTo>
                    <a:pt x="593" y="1152"/>
                    <a:pt x="602" y="1129"/>
                    <a:pt x="610" y="1108"/>
                  </a:cubicBezTo>
                  <a:cubicBezTo>
                    <a:pt x="618" y="1087"/>
                    <a:pt x="620" y="1067"/>
                    <a:pt x="630" y="1040"/>
                  </a:cubicBezTo>
                  <a:cubicBezTo>
                    <a:pt x="640" y="1013"/>
                    <a:pt x="658" y="972"/>
                    <a:pt x="672" y="946"/>
                  </a:cubicBezTo>
                  <a:cubicBezTo>
                    <a:pt x="686" y="920"/>
                    <a:pt x="699" y="901"/>
                    <a:pt x="714" y="884"/>
                  </a:cubicBezTo>
                  <a:cubicBezTo>
                    <a:pt x="729" y="867"/>
                    <a:pt x="745" y="851"/>
                    <a:pt x="764" y="842"/>
                  </a:cubicBezTo>
                  <a:cubicBezTo>
                    <a:pt x="783" y="833"/>
                    <a:pt x="808" y="830"/>
                    <a:pt x="826" y="830"/>
                  </a:cubicBezTo>
                  <a:cubicBezTo>
                    <a:pt x="844" y="830"/>
                    <a:pt x="858" y="839"/>
                    <a:pt x="872" y="844"/>
                  </a:cubicBezTo>
                  <a:cubicBezTo>
                    <a:pt x="886" y="849"/>
                    <a:pt x="897" y="854"/>
                    <a:pt x="908" y="862"/>
                  </a:cubicBezTo>
                  <a:cubicBezTo>
                    <a:pt x="919" y="869"/>
                    <a:pt x="927" y="877"/>
                    <a:pt x="940" y="889"/>
                  </a:cubicBezTo>
                  <a:cubicBezTo>
                    <a:pt x="953" y="900"/>
                    <a:pt x="971" y="919"/>
                    <a:pt x="984" y="933"/>
                  </a:cubicBezTo>
                  <a:cubicBezTo>
                    <a:pt x="997" y="948"/>
                    <a:pt x="1003" y="959"/>
                    <a:pt x="1016" y="978"/>
                  </a:cubicBezTo>
                  <a:cubicBezTo>
                    <a:pt x="1029" y="996"/>
                    <a:pt x="1052" y="1027"/>
                    <a:pt x="1064" y="1046"/>
                  </a:cubicBezTo>
                  <a:cubicBezTo>
                    <a:pt x="1076" y="1065"/>
                    <a:pt x="1081" y="1078"/>
                    <a:pt x="1090" y="1094"/>
                  </a:cubicBezTo>
                  <a:cubicBezTo>
                    <a:pt x="1099" y="1110"/>
                    <a:pt x="1110" y="1127"/>
                    <a:pt x="1120" y="1140"/>
                  </a:cubicBezTo>
                  <a:cubicBezTo>
                    <a:pt x="1130" y="1153"/>
                    <a:pt x="1140" y="1164"/>
                    <a:pt x="1150" y="1174"/>
                  </a:cubicBezTo>
                  <a:cubicBezTo>
                    <a:pt x="1160" y="1184"/>
                    <a:pt x="1169" y="1193"/>
                    <a:pt x="1180" y="1202"/>
                  </a:cubicBezTo>
                  <a:cubicBezTo>
                    <a:pt x="1191" y="1211"/>
                    <a:pt x="1204" y="1222"/>
                    <a:pt x="1218" y="1228"/>
                  </a:cubicBezTo>
                  <a:cubicBezTo>
                    <a:pt x="1232" y="1234"/>
                    <a:pt x="1248" y="1238"/>
                    <a:pt x="1262" y="1238"/>
                  </a:cubicBezTo>
                  <a:cubicBezTo>
                    <a:pt x="1276" y="1238"/>
                    <a:pt x="1289" y="1235"/>
                    <a:pt x="1302" y="1228"/>
                  </a:cubicBezTo>
                  <a:cubicBezTo>
                    <a:pt x="1315" y="1221"/>
                    <a:pt x="1327" y="1212"/>
                    <a:pt x="1338" y="1198"/>
                  </a:cubicBezTo>
                  <a:cubicBezTo>
                    <a:pt x="1349" y="1184"/>
                    <a:pt x="1359" y="1164"/>
                    <a:pt x="1366" y="1146"/>
                  </a:cubicBezTo>
                  <a:cubicBezTo>
                    <a:pt x="1373" y="1128"/>
                    <a:pt x="1377" y="1114"/>
                    <a:pt x="1382" y="1092"/>
                  </a:cubicBezTo>
                  <a:cubicBezTo>
                    <a:pt x="1387" y="1070"/>
                    <a:pt x="1391" y="1060"/>
                    <a:pt x="1398" y="1013"/>
                  </a:cubicBezTo>
                  <a:cubicBezTo>
                    <a:pt x="1405" y="966"/>
                    <a:pt x="1415" y="866"/>
                    <a:pt x="1422" y="807"/>
                  </a:cubicBezTo>
                  <a:cubicBezTo>
                    <a:pt x="1429" y="748"/>
                    <a:pt x="1431" y="714"/>
                    <a:pt x="1440" y="658"/>
                  </a:cubicBezTo>
                  <a:cubicBezTo>
                    <a:pt x="1449" y="603"/>
                    <a:pt x="1465" y="525"/>
                    <a:pt x="1478" y="476"/>
                  </a:cubicBezTo>
                  <a:cubicBezTo>
                    <a:pt x="1491" y="428"/>
                    <a:pt x="1503" y="393"/>
                    <a:pt x="1516" y="366"/>
                  </a:cubicBezTo>
                  <a:cubicBezTo>
                    <a:pt x="1529" y="339"/>
                    <a:pt x="1541" y="328"/>
                    <a:pt x="1556" y="314"/>
                  </a:cubicBezTo>
                  <a:cubicBezTo>
                    <a:pt x="1571" y="299"/>
                    <a:pt x="1587" y="284"/>
                    <a:pt x="1608" y="277"/>
                  </a:cubicBezTo>
                  <a:cubicBezTo>
                    <a:pt x="1629" y="270"/>
                    <a:pt x="1657" y="267"/>
                    <a:pt x="1682" y="271"/>
                  </a:cubicBezTo>
                  <a:cubicBezTo>
                    <a:pt x="1707" y="275"/>
                    <a:pt x="1732" y="279"/>
                    <a:pt x="1758" y="300"/>
                  </a:cubicBezTo>
                  <a:cubicBezTo>
                    <a:pt x="1784" y="321"/>
                    <a:pt x="1810" y="351"/>
                    <a:pt x="1838" y="401"/>
                  </a:cubicBezTo>
                  <a:cubicBezTo>
                    <a:pt x="1866" y="450"/>
                    <a:pt x="1905" y="538"/>
                    <a:pt x="1926" y="596"/>
                  </a:cubicBezTo>
                  <a:cubicBezTo>
                    <a:pt x="1947" y="654"/>
                    <a:pt x="1952" y="703"/>
                    <a:pt x="1964" y="747"/>
                  </a:cubicBezTo>
                  <a:cubicBezTo>
                    <a:pt x="1976" y="792"/>
                    <a:pt x="1983" y="827"/>
                    <a:pt x="1996" y="864"/>
                  </a:cubicBezTo>
                  <a:cubicBezTo>
                    <a:pt x="2009" y="900"/>
                    <a:pt x="2021" y="945"/>
                    <a:pt x="2040" y="970"/>
                  </a:cubicBezTo>
                  <a:cubicBezTo>
                    <a:pt x="2059" y="995"/>
                    <a:pt x="2089" y="1013"/>
                    <a:pt x="2112" y="1013"/>
                  </a:cubicBezTo>
                  <a:cubicBezTo>
                    <a:pt x="2135" y="1013"/>
                    <a:pt x="2162" y="988"/>
                    <a:pt x="2180" y="970"/>
                  </a:cubicBezTo>
                  <a:cubicBezTo>
                    <a:pt x="2198" y="952"/>
                    <a:pt x="2209" y="933"/>
                    <a:pt x="2224" y="898"/>
                  </a:cubicBezTo>
                  <a:cubicBezTo>
                    <a:pt x="2239" y="864"/>
                    <a:pt x="2252" y="817"/>
                    <a:pt x="2272" y="763"/>
                  </a:cubicBezTo>
                  <a:cubicBezTo>
                    <a:pt x="2292" y="709"/>
                    <a:pt x="2319" y="632"/>
                    <a:pt x="2344" y="571"/>
                  </a:cubicBezTo>
                  <a:cubicBezTo>
                    <a:pt x="2369" y="510"/>
                    <a:pt x="2396" y="446"/>
                    <a:pt x="2420" y="399"/>
                  </a:cubicBezTo>
                  <a:cubicBezTo>
                    <a:pt x="2444" y="351"/>
                    <a:pt x="2460" y="326"/>
                    <a:pt x="2488" y="285"/>
                  </a:cubicBezTo>
                  <a:cubicBezTo>
                    <a:pt x="2516" y="243"/>
                    <a:pt x="2556" y="186"/>
                    <a:pt x="2588" y="149"/>
                  </a:cubicBezTo>
                  <a:cubicBezTo>
                    <a:pt x="2620" y="112"/>
                    <a:pt x="2646" y="87"/>
                    <a:pt x="2680" y="62"/>
                  </a:cubicBezTo>
                  <a:cubicBezTo>
                    <a:pt x="2714" y="37"/>
                    <a:pt x="2772" y="13"/>
                    <a:pt x="2796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50" name="Oval 42"/>
            <p:cNvSpPr>
              <a:spLocks noChangeArrowheads="1"/>
            </p:cNvSpPr>
            <p:nvPr/>
          </p:nvSpPr>
          <p:spPr bwMode="auto">
            <a:xfrm>
              <a:off x="1977" y="3671"/>
              <a:ext cx="34" cy="3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51" name="Oval 43"/>
            <p:cNvSpPr>
              <a:spLocks noChangeArrowheads="1"/>
            </p:cNvSpPr>
            <p:nvPr/>
          </p:nvSpPr>
          <p:spPr bwMode="auto">
            <a:xfrm>
              <a:off x="2656" y="3672"/>
              <a:ext cx="34" cy="3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52" name="Rectangle 44"/>
            <p:cNvSpPr>
              <a:spLocks noChangeArrowheads="1"/>
            </p:cNvSpPr>
            <p:nvPr/>
          </p:nvSpPr>
          <p:spPr bwMode="auto">
            <a:xfrm>
              <a:off x="1840" y="3694"/>
              <a:ext cx="189" cy="156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400" i="1" baseline="-2500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27053" name="Rectangle 45"/>
            <p:cNvSpPr>
              <a:spLocks noChangeArrowheads="1"/>
            </p:cNvSpPr>
            <p:nvPr/>
          </p:nvSpPr>
          <p:spPr bwMode="auto">
            <a:xfrm>
              <a:off x="2555" y="3694"/>
              <a:ext cx="165" cy="15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400" i="1" baseline="-2500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27054" name="Rectangle 46"/>
            <p:cNvSpPr>
              <a:spLocks noChangeArrowheads="1"/>
            </p:cNvSpPr>
            <p:nvPr/>
          </p:nvSpPr>
          <p:spPr bwMode="auto">
            <a:xfrm>
              <a:off x="1963" y="2646"/>
              <a:ext cx="2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27055" name="Rectangle 47"/>
            <p:cNvSpPr>
              <a:spLocks noChangeArrowheads="1"/>
            </p:cNvSpPr>
            <p:nvPr/>
          </p:nvSpPr>
          <p:spPr bwMode="auto">
            <a:xfrm>
              <a:off x="4662" y="3705"/>
              <a:ext cx="1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27056" name="Rectangle 48"/>
            <p:cNvSpPr>
              <a:spLocks noChangeArrowheads="1"/>
            </p:cNvSpPr>
            <p:nvPr/>
          </p:nvSpPr>
          <p:spPr bwMode="auto">
            <a:xfrm>
              <a:off x="3000" y="3699"/>
              <a:ext cx="165" cy="158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400" i="1" baseline="-25000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27057" name="Text Box 49"/>
            <p:cNvSpPr txBox="1">
              <a:spLocks noChangeArrowheads="1"/>
            </p:cNvSpPr>
            <p:nvPr/>
          </p:nvSpPr>
          <p:spPr bwMode="auto">
            <a:xfrm>
              <a:off x="2096" y="2823"/>
              <a:ext cx="1016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>
                  <a:cs typeface="+mn-cs"/>
                </a:rPr>
                <a:t>Raízes positivas</a:t>
              </a:r>
            </a:p>
          </p:txBody>
        </p:sp>
        <p:sp>
          <p:nvSpPr>
            <p:cNvPr id="427058" name="AutoShape 50"/>
            <p:cNvSpPr>
              <a:spLocks noChangeArrowheads="1"/>
            </p:cNvSpPr>
            <p:nvPr/>
          </p:nvSpPr>
          <p:spPr bwMode="auto">
            <a:xfrm rot="16600684" flipH="1">
              <a:off x="2139" y="3285"/>
              <a:ext cx="857" cy="201"/>
            </a:xfrm>
            <a:prstGeom prst="curvedDownArrow">
              <a:avLst>
                <a:gd name="adj1" fmla="val 46743"/>
                <a:gd name="adj2" fmla="val 147887"/>
                <a:gd name="adj3" fmla="val 45227"/>
              </a:avLst>
            </a:prstGeom>
            <a:solidFill>
              <a:srgbClr val="808080"/>
            </a:solidFill>
            <a:ln>
              <a:noFill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59" name="AutoShape 51"/>
            <p:cNvSpPr>
              <a:spLocks noChangeArrowheads="1"/>
            </p:cNvSpPr>
            <p:nvPr/>
          </p:nvSpPr>
          <p:spPr bwMode="auto">
            <a:xfrm rot="5400000">
              <a:off x="2728" y="3298"/>
              <a:ext cx="856" cy="201"/>
            </a:xfrm>
            <a:prstGeom prst="curvedDownArrow">
              <a:avLst>
                <a:gd name="adj1" fmla="val 46688"/>
                <a:gd name="adj2" fmla="val 147714"/>
                <a:gd name="adj3" fmla="val 45227"/>
              </a:avLst>
            </a:prstGeom>
            <a:solidFill>
              <a:srgbClr val="808080"/>
            </a:solidFill>
            <a:ln>
              <a:noFill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60" name="Text Box 52"/>
            <p:cNvSpPr txBox="1">
              <a:spLocks noChangeArrowheads="1"/>
            </p:cNvSpPr>
            <p:nvPr/>
          </p:nvSpPr>
          <p:spPr bwMode="auto">
            <a:xfrm>
              <a:off x="869" y="2928"/>
              <a:ext cx="908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>
                  <a:cs typeface="+mn-cs"/>
                </a:rPr>
                <a:t>Raiz negativa</a:t>
              </a:r>
            </a:p>
          </p:txBody>
        </p:sp>
        <p:sp>
          <p:nvSpPr>
            <p:cNvPr id="427061" name="AutoShape 53"/>
            <p:cNvSpPr>
              <a:spLocks noChangeArrowheads="1"/>
            </p:cNvSpPr>
            <p:nvPr/>
          </p:nvSpPr>
          <p:spPr bwMode="auto">
            <a:xfrm rot="14386531" flipH="1">
              <a:off x="1228" y="3388"/>
              <a:ext cx="840" cy="269"/>
            </a:xfrm>
            <a:prstGeom prst="curvedDownArrow">
              <a:avLst>
                <a:gd name="adj1" fmla="val 34234"/>
                <a:gd name="adj2" fmla="val 108311"/>
                <a:gd name="adj3" fmla="val 45227"/>
              </a:avLst>
            </a:prstGeom>
            <a:solidFill>
              <a:srgbClr val="808080"/>
            </a:solidFill>
            <a:ln>
              <a:noFill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62" name="Oval 54"/>
            <p:cNvSpPr>
              <a:spLocks noChangeArrowheads="1"/>
            </p:cNvSpPr>
            <p:nvPr/>
          </p:nvSpPr>
          <p:spPr bwMode="auto">
            <a:xfrm>
              <a:off x="2993" y="3673"/>
              <a:ext cx="34" cy="3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63" name="Oval 55"/>
            <p:cNvSpPr>
              <a:spLocks noChangeArrowheads="1"/>
            </p:cNvSpPr>
            <p:nvPr/>
          </p:nvSpPr>
          <p:spPr bwMode="auto">
            <a:xfrm>
              <a:off x="2231" y="3669"/>
              <a:ext cx="34" cy="3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27064" name="Text Box 56"/>
            <p:cNvSpPr txBox="1">
              <a:spLocks noChangeArrowheads="1"/>
            </p:cNvSpPr>
            <p:nvPr/>
          </p:nvSpPr>
          <p:spPr bwMode="auto">
            <a:xfrm>
              <a:off x="994" y="3897"/>
              <a:ext cx="756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rgbClr val="000000">
                  <a:alpha val="74998"/>
                </a:srgb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pt-BR" sz="1400">
                  <a:cs typeface="+mn-cs"/>
                </a:rPr>
                <a:t>Raiz nula</a:t>
              </a:r>
            </a:p>
          </p:txBody>
        </p:sp>
        <p:sp>
          <p:nvSpPr>
            <p:cNvPr id="427065" name="AutoShape 57"/>
            <p:cNvSpPr>
              <a:spLocks noChangeArrowheads="1"/>
            </p:cNvSpPr>
            <p:nvPr/>
          </p:nvSpPr>
          <p:spPr bwMode="auto">
            <a:xfrm rot="9024288" flipH="1">
              <a:off x="1629" y="3845"/>
              <a:ext cx="894" cy="269"/>
            </a:xfrm>
            <a:prstGeom prst="curvedDownArrow">
              <a:avLst>
                <a:gd name="adj1" fmla="val 36435"/>
                <a:gd name="adj2" fmla="val 115273"/>
                <a:gd name="adj3" fmla="val 45227"/>
              </a:avLst>
            </a:prstGeom>
            <a:solidFill>
              <a:srgbClr val="808080"/>
            </a:solidFill>
            <a:ln>
              <a:noFill/>
            </a:ln>
            <a:effectLst>
              <a:outerShdw blurRad="63500" dist="17961" dir="2700000" algn="ctr" rotWithShape="0">
                <a:srgbClr val="000000">
                  <a:alpha val="74998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427066" name="Rectangle 58"/>
          <p:cNvSpPr>
            <a:spLocks noChangeArrowheads="1"/>
          </p:cNvSpPr>
          <p:nvPr/>
        </p:nvSpPr>
        <p:spPr bwMode="auto">
          <a:xfrm>
            <a:off x="414338" y="1517650"/>
            <a:ext cx="815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Zeros </a:t>
            </a:r>
            <a:r>
              <a:rPr lang="pt-BR" sz="2400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reais 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podem ser </a:t>
            </a:r>
            <a:r>
              <a:rPr lang="pt-BR" sz="2400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positivos</a:t>
            </a:r>
            <a:r>
              <a:rPr lang="pt-BR" sz="240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</a:t>
            </a:r>
            <a:r>
              <a:rPr lang="pt-BR" sz="2400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nulos 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ou</a:t>
            </a:r>
            <a:r>
              <a:rPr lang="pt-BR" sz="2400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negativos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707197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 Polinomiais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72168"/>
            <a:ext cx="8229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 smtClean="0"/>
              <a:t>Exemplo:</a:t>
            </a:r>
          </a:p>
          <a:p>
            <a:r>
              <a:rPr lang="pt-BR" sz="3200" i="1" dirty="0" smtClean="0"/>
              <a:t>(positivas)</a:t>
            </a:r>
          </a:p>
          <a:p>
            <a:r>
              <a:rPr lang="pt-BR" sz="3200" dirty="0" smtClean="0"/>
              <a:t>p5(</a:t>
            </a:r>
            <a:r>
              <a:rPr lang="pt-BR" sz="3200" dirty="0" err="1" smtClean="0"/>
              <a:t>x</a:t>
            </a:r>
            <a:r>
              <a:rPr lang="pt-BR" sz="3200" dirty="0" smtClean="0"/>
              <a:t>) = 4x</a:t>
            </a:r>
            <a:r>
              <a:rPr lang="pt-BR" sz="3200" baseline="30000" dirty="0" smtClean="0"/>
              <a:t>5</a:t>
            </a:r>
            <a:r>
              <a:rPr lang="pt-BR" sz="3200" dirty="0" smtClean="0"/>
              <a:t> – x</a:t>
            </a:r>
            <a:r>
              <a:rPr lang="pt-BR" sz="3200" baseline="30000" dirty="0"/>
              <a:t>3</a:t>
            </a:r>
            <a:r>
              <a:rPr lang="pt-BR" sz="3200" dirty="0" smtClean="0"/>
              <a:t> + 4x</a:t>
            </a:r>
            <a:r>
              <a:rPr lang="pt-BR" sz="3200" baseline="30000" dirty="0"/>
              <a:t>2</a:t>
            </a:r>
            <a:r>
              <a:rPr lang="pt-BR" sz="3200" dirty="0" smtClean="0"/>
              <a:t> – </a:t>
            </a:r>
            <a:r>
              <a:rPr lang="pt-BR" sz="3200" dirty="0" err="1" smtClean="0"/>
              <a:t>x</a:t>
            </a:r>
            <a:r>
              <a:rPr lang="pt-BR" sz="3200" dirty="0" smtClean="0"/>
              <a:t> - 1</a:t>
            </a:r>
          </a:p>
          <a:p>
            <a:r>
              <a:rPr lang="pt-BR" sz="3200" dirty="0" err="1" smtClean="0"/>
              <a:t>v</a:t>
            </a:r>
            <a:r>
              <a:rPr lang="pt-BR" sz="3200" dirty="0" smtClean="0"/>
              <a:t> = 3</a:t>
            </a:r>
          </a:p>
          <a:p>
            <a:r>
              <a:rPr lang="pt-BR" sz="3200" dirty="0" err="1" smtClean="0"/>
              <a:t>v</a:t>
            </a:r>
            <a:r>
              <a:rPr lang="pt-BR" sz="3200" dirty="0" smtClean="0"/>
              <a:t> – </a:t>
            </a:r>
            <a:r>
              <a:rPr lang="pt-BR" sz="3200" dirty="0" err="1" smtClean="0"/>
              <a:t>p</a:t>
            </a:r>
            <a:r>
              <a:rPr lang="pt-BR" sz="3200" dirty="0" smtClean="0"/>
              <a:t> ≥ 0 </a:t>
            </a:r>
            <a:r>
              <a:rPr lang="pt-BR" sz="3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sz="3200" dirty="0">
                <a:sym typeface="Wingdings"/>
              </a:rPr>
              <a:t> </a:t>
            </a:r>
            <a:r>
              <a:rPr lang="pt-BR" sz="3200" dirty="0" err="1" smtClean="0">
                <a:sym typeface="Wingdings"/>
              </a:rPr>
              <a:t>p</a:t>
            </a:r>
            <a:r>
              <a:rPr lang="pt-BR" sz="3200" dirty="0" smtClean="0">
                <a:sym typeface="Wingdings"/>
              </a:rPr>
              <a:t> = 1 ou </a:t>
            </a:r>
            <a:r>
              <a:rPr lang="pt-BR" sz="3200" dirty="0" err="1" smtClean="0">
                <a:sym typeface="Wingdings"/>
              </a:rPr>
              <a:t>p</a:t>
            </a:r>
            <a:r>
              <a:rPr lang="pt-BR" sz="3200" dirty="0" smtClean="0">
                <a:sym typeface="Wingdings"/>
              </a:rPr>
              <a:t> = 3</a:t>
            </a:r>
          </a:p>
          <a:p>
            <a:endParaRPr lang="pt-BR" sz="3200" dirty="0" smtClean="0">
              <a:sym typeface="Wingdings"/>
            </a:endParaRPr>
          </a:p>
          <a:p>
            <a:r>
              <a:rPr lang="pt-BR" sz="3200" i="1" dirty="0" smtClean="0"/>
              <a:t>(negativas)</a:t>
            </a:r>
            <a:endParaRPr lang="pt-BR" sz="3200" dirty="0">
              <a:sym typeface="Wingdings"/>
            </a:endParaRPr>
          </a:p>
          <a:p>
            <a:r>
              <a:rPr lang="pt-BR" sz="3200" dirty="0"/>
              <a:t>p5</a:t>
            </a:r>
            <a:r>
              <a:rPr lang="pt-BR" sz="3200" dirty="0" smtClean="0"/>
              <a:t>(-</a:t>
            </a:r>
            <a:r>
              <a:rPr lang="pt-BR" sz="3200" dirty="0" err="1" smtClean="0"/>
              <a:t>x</a:t>
            </a:r>
            <a:r>
              <a:rPr lang="pt-BR" sz="3200" dirty="0"/>
              <a:t>) = </a:t>
            </a:r>
            <a:r>
              <a:rPr lang="pt-BR" sz="3200" dirty="0" smtClean="0"/>
              <a:t>4(-</a:t>
            </a:r>
            <a:r>
              <a:rPr lang="pt-BR" sz="3200" dirty="0" err="1" smtClean="0"/>
              <a:t>x</a:t>
            </a:r>
            <a:r>
              <a:rPr lang="pt-BR" sz="3200" dirty="0" smtClean="0"/>
              <a:t>)</a:t>
            </a:r>
            <a:r>
              <a:rPr lang="pt-BR" sz="3200" baseline="30000" dirty="0" smtClean="0"/>
              <a:t>5</a:t>
            </a:r>
            <a:r>
              <a:rPr lang="pt-BR" sz="3200" dirty="0" smtClean="0"/>
              <a:t> </a:t>
            </a:r>
            <a:r>
              <a:rPr lang="pt-BR" sz="3200" dirty="0"/>
              <a:t>– </a:t>
            </a:r>
            <a:r>
              <a:rPr lang="pt-BR" sz="3200" dirty="0" smtClean="0"/>
              <a:t>(-</a:t>
            </a:r>
            <a:r>
              <a:rPr lang="pt-BR" sz="3200" dirty="0" err="1" smtClean="0"/>
              <a:t>x</a:t>
            </a:r>
            <a:r>
              <a:rPr lang="pt-BR" sz="3200" dirty="0" smtClean="0"/>
              <a:t>)</a:t>
            </a:r>
            <a:r>
              <a:rPr lang="pt-BR" sz="3200" baseline="30000" dirty="0" smtClean="0"/>
              <a:t>3</a:t>
            </a:r>
            <a:r>
              <a:rPr lang="pt-BR" sz="3200" dirty="0" smtClean="0"/>
              <a:t> </a:t>
            </a:r>
            <a:r>
              <a:rPr lang="pt-BR" sz="3200" dirty="0"/>
              <a:t>+ </a:t>
            </a:r>
            <a:r>
              <a:rPr lang="pt-BR" sz="3200" dirty="0" smtClean="0"/>
              <a:t>4(-</a:t>
            </a:r>
            <a:r>
              <a:rPr lang="pt-BR" sz="3200" dirty="0" err="1" smtClean="0"/>
              <a:t>x</a:t>
            </a:r>
            <a:r>
              <a:rPr lang="pt-BR" sz="3200" dirty="0" smtClean="0"/>
              <a:t>)</a:t>
            </a:r>
            <a:r>
              <a:rPr lang="pt-BR" sz="3200" baseline="30000" dirty="0" smtClean="0"/>
              <a:t>2</a:t>
            </a:r>
            <a:r>
              <a:rPr lang="pt-BR" sz="3200" dirty="0" smtClean="0"/>
              <a:t> </a:t>
            </a:r>
            <a:r>
              <a:rPr lang="pt-BR" sz="3200" dirty="0"/>
              <a:t>– </a:t>
            </a:r>
            <a:r>
              <a:rPr lang="pt-BR" sz="3200" dirty="0" smtClean="0"/>
              <a:t>(-</a:t>
            </a:r>
            <a:r>
              <a:rPr lang="pt-BR" sz="3200" dirty="0" err="1" smtClean="0"/>
              <a:t>x</a:t>
            </a:r>
            <a:r>
              <a:rPr lang="pt-BR" sz="3200" dirty="0" smtClean="0"/>
              <a:t>) </a:t>
            </a:r>
            <a:r>
              <a:rPr lang="pt-BR" sz="3200" dirty="0"/>
              <a:t>- 1</a:t>
            </a:r>
          </a:p>
          <a:p>
            <a:r>
              <a:rPr lang="pt-BR" sz="3200" dirty="0"/>
              <a:t>p5(-</a:t>
            </a:r>
            <a:r>
              <a:rPr lang="pt-BR" sz="3200" dirty="0" err="1"/>
              <a:t>x</a:t>
            </a:r>
            <a:r>
              <a:rPr lang="pt-BR" sz="3200" dirty="0"/>
              <a:t>) = </a:t>
            </a:r>
            <a:r>
              <a:rPr lang="pt-BR" sz="3200" dirty="0" smtClean="0"/>
              <a:t>-4x</a:t>
            </a:r>
            <a:r>
              <a:rPr lang="pt-BR" sz="3200" baseline="30000" dirty="0" smtClean="0"/>
              <a:t>5</a:t>
            </a:r>
            <a:r>
              <a:rPr lang="pt-BR" sz="3200" dirty="0" smtClean="0"/>
              <a:t> + x</a:t>
            </a:r>
            <a:r>
              <a:rPr lang="pt-BR" sz="3200" baseline="30000" dirty="0" smtClean="0"/>
              <a:t>3</a:t>
            </a:r>
            <a:r>
              <a:rPr lang="pt-BR" sz="3200" dirty="0" smtClean="0"/>
              <a:t> </a:t>
            </a:r>
            <a:r>
              <a:rPr lang="pt-BR" sz="3200" dirty="0"/>
              <a:t>+ </a:t>
            </a:r>
            <a:r>
              <a:rPr lang="pt-BR" sz="3200" dirty="0" smtClean="0"/>
              <a:t>4x</a:t>
            </a:r>
            <a:r>
              <a:rPr lang="pt-BR" sz="3200" baseline="30000" dirty="0" smtClean="0"/>
              <a:t>2</a:t>
            </a:r>
            <a:r>
              <a:rPr lang="pt-BR" sz="3200" dirty="0" smtClean="0"/>
              <a:t> + </a:t>
            </a:r>
            <a:r>
              <a:rPr lang="pt-BR" sz="3200" dirty="0" err="1" smtClean="0"/>
              <a:t>x</a:t>
            </a:r>
            <a:r>
              <a:rPr lang="pt-BR" sz="3200" dirty="0" smtClean="0"/>
              <a:t> </a:t>
            </a:r>
            <a:r>
              <a:rPr lang="pt-BR" sz="3200" dirty="0"/>
              <a:t>- 1</a:t>
            </a:r>
          </a:p>
          <a:p>
            <a:r>
              <a:rPr lang="pt-BR" sz="3200" dirty="0" err="1" smtClean="0"/>
              <a:t>v</a:t>
            </a:r>
            <a:r>
              <a:rPr lang="pt-BR" sz="3200" dirty="0" smtClean="0"/>
              <a:t> </a:t>
            </a:r>
            <a:r>
              <a:rPr lang="pt-BR" sz="3200" dirty="0"/>
              <a:t>= </a:t>
            </a:r>
            <a:r>
              <a:rPr lang="pt-BR" sz="3200" dirty="0" smtClean="0"/>
              <a:t>2  : </a:t>
            </a:r>
            <a:r>
              <a:rPr lang="pt-BR" sz="3200" dirty="0" err="1" smtClean="0"/>
              <a:t>v</a:t>
            </a:r>
            <a:r>
              <a:rPr lang="pt-BR" sz="3200" dirty="0" smtClean="0"/>
              <a:t> </a:t>
            </a:r>
            <a:r>
              <a:rPr lang="pt-BR" sz="3200" dirty="0"/>
              <a:t>– </a:t>
            </a:r>
            <a:r>
              <a:rPr lang="pt-BR" sz="3200" dirty="0" err="1" smtClean="0"/>
              <a:t>n</a:t>
            </a:r>
            <a:r>
              <a:rPr lang="pt-BR" sz="3200" dirty="0" smtClean="0"/>
              <a:t> ≥ </a:t>
            </a:r>
            <a:r>
              <a:rPr lang="pt-BR" sz="3200" dirty="0"/>
              <a:t>0 </a:t>
            </a:r>
            <a:r>
              <a:rPr lang="pt-BR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sz="3200" dirty="0">
                <a:sym typeface="Wingdings"/>
              </a:rPr>
              <a:t> </a:t>
            </a:r>
            <a:r>
              <a:rPr lang="pt-BR" sz="3200" dirty="0" err="1" smtClean="0">
                <a:sym typeface="Wingdings"/>
              </a:rPr>
              <a:t>n</a:t>
            </a:r>
            <a:r>
              <a:rPr lang="pt-BR" sz="3200" dirty="0" smtClean="0">
                <a:sym typeface="Wingdings"/>
              </a:rPr>
              <a:t> </a:t>
            </a:r>
            <a:r>
              <a:rPr lang="pt-BR" sz="3200" dirty="0">
                <a:sym typeface="Wingdings"/>
              </a:rPr>
              <a:t>= </a:t>
            </a:r>
            <a:r>
              <a:rPr lang="pt-BR" sz="3200" dirty="0" smtClean="0">
                <a:sym typeface="Wingdings"/>
              </a:rPr>
              <a:t>0 </a:t>
            </a:r>
            <a:r>
              <a:rPr lang="pt-BR" sz="3200" dirty="0">
                <a:sym typeface="Wingdings"/>
              </a:rPr>
              <a:t>ou </a:t>
            </a:r>
            <a:r>
              <a:rPr lang="pt-BR" sz="3200" dirty="0" err="1">
                <a:sym typeface="Wingdings"/>
              </a:rPr>
              <a:t>p</a:t>
            </a:r>
            <a:r>
              <a:rPr lang="pt-BR" sz="3200" dirty="0">
                <a:sym typeface="Wingdings"/>
              </a:rPr>
              <a:t> = </a:t>
            </a:r>
            <a:r>
              <a:rPr lang="pt-BR" sz="3200" dirty="0" smtClean="0">
                <a:sym typeface="Wingdings"/>
              </a:rPr>
              <a:t>2</a:t>
            </a:r>
            <a:endParaRPr lang="pt-BR" sz="3200" dirty="0">
              <a:sym typeface="Wingdings"/>
            </a:endParaRPr>
          </a:p>
          <a:p>
            <a:endParaRPr lang="pt-BR" sz="3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773103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Equações Polinomiais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172168"/>
            <a:ext cx="8229600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u="sng" dirty="0" smtClean="0"/>
              <a:t>Exemplo:</a:t>
            </a:r>
          </a:p>
          <a:p>
            <a:r>
              <a:rPr lang="pt-BR" sz="3200" i="1" dirty="0" smtClean="0"/>
              <a:t>(positivas)</a:t>
            </a:r>
          </a:p>
          <a:p>
            <a:r>
              <a:rPr lang="pt-BR" sz="3200" dirty="0" smtClean="0"/>
              <a:t>p7(</a:t>
            </a:r>
            <a:r>
              <a:rPr lang="pt-BR" sz="3200" dirty="0" err="1" smtClean="0"/>
              <a:t>x</a:t>
            </a:r>
            <a:r>
              <a:rPr lang="pt-BR" sz="3200" dirty="0" smtClean="0"/>
              <a:t>) = x</a:t>
            </a:r>
            <a:r>
              <a:rPr lang="pt-BR" sz="3200" baseline="30000" dirty="0"/>
              <a:t>7</a:t>
            </a:r>
            <a:r>
              <a:rPr lang="pt-BR" sz="3200" dirty="0" smtClean="0"/>
              <a:t> + 1</a:t>
            </a:r>
          </a:p>
          <a:p>
            <a:r>
              <a:rPr lang="pt-BR" sz="3200" dirty="0" err="1" smtClean="0"/>
              <a:t>v</a:t>
            </a:r>
            <a:r>
              <a:rPr lang="pt-BR" sz="3200" dirty="0" smtClean="0"/>
              <a:t> = 0</a:t>
            </a:r>
          </a:p>
          <a:p>
            <a:r>
              <a:rPr lang="pt-BR" sz="3200" dirty="0" err="1" smtClean="0"/>
              <a:t>v</a:t>
            </a:r>
            <a:r>
              <a:rPr lang="pt-BR" sz="3200" dirty="0" smtClean="0"/>
              <a:t> – </a:t>
            </a:r>
            <a:r>
              <a:rPr lang="pt-BR" sz="3200" dirty="0" err="1" smtClean="0"/>
              <a:t>p</a:t>
            </a:r>
            <a:r>
              <a:rPr lang="pt-BR" sz="3200" dirty="0" smtClean="0"/>
              <a:t> ≥ 0 </a:t>
            </a:r>
            <a:r>
              <a:rPr lang="pt-BR" sz="3200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sz="3200" dirty="0">
                <a:sym typeface="Wingdings"/>
              </a:rPr>
              <a:t> </a:t>
            </a:r>
            <a:r>
              <a:rPr lang="pt-BR" sz="3200" dirty="0" err="1" smtClean="0">
                <a:sym typeface="Wingdings"/>
              </a:rPr>
              <a:t>p</a:t>
            </a:r>
            <a:r>
              <a:rPr lang="pt-BR" sz="3200" dirty="0" smtClean="0">
                <a:sym typeface="Wingdings"/>
              </a:rPr>
              <a:t> = 0</a:t>
            </a:r>
          </a:p>
          <a:p>
            <a:endParaRPr lang="pt-BR" sz="3200" dirty="0" smtClean="0">
              <a:sym typeface="Wingdings"/>
            </a:endParaRPr>
          </a:p>
          <a:p>
            <a:r>
              <a:rPr lang="pt-BR" sz="3200" i="1" dirty="0" smtClean="0"/>
              <a:t>(negativas)</a:t>
            </a:r>
            <a:endParaRPr lang="pt-BR" sz="3200" dirty="0">
              <a:sym typeface="Wingdings"/>
            </a:endParaRPr>
          </a:p>
          <a:p>
            <a:r>
              <a:rPr lang="pt-BR" sz="3200" dirty="0" smtClean="0"/>
              <a:t>p7(-</a:t>
            </a:r>
            <a:r>
              <a:rPr lang="pt-BR" sz="3200" dirty="0" err="1" smtClean="0"/>
              <a:t>x</a:t>
            </a:r>
            <a:r>
              <a:rPr lang="pt-BR" sz="3200" dirty="0"/>
              <a:t>) = </a:t>
            </a:r>
            <a:r>
              <a:rPr lang="pt-BR" sz="3200" dirty="0" smtClean="0"/>
              <a:t>-x</a:t>
            </a:r>
            <a:r>
              <a:rPr lang="pt-BR" sz="3200" baseline="30000" dirty="0"/>
              <a:t>7</a:t>
            </a:r>
            <a:r>
              <a:rPr lang="pt-BR" sz="3200" dirty="0" smtClean="0"/>
              <a:t> + </a:t>
            </a:r>
            <a:r>
              <a:rPr lang="pt-BR" sz="3200" dirty="0"/>
              <a:t>1</a:t>
            </a:r>
          </a:p>
          <a:p>
            <a:r>
              <a:rPr lang="pt-BR" sz="3200" dirty="0" err="1" smtClean="0"/>
              <a:t>v</a:t>
            </a:r>
            <a:r>
              <a:rPr lang="pt-BR" sz="3200" dirty="0" smtClean="0"/>
              <a:t> </a:t>
            </a:r>
            <a:r>
              <a:rPr lang="pt-BR" sz="3200" dirty="0"/>
              <a:t>= 1</a:t>
            </a:r>
            <a:r>
              <a:rPr lang="pt-BR" sz="3200" dirty="0" smtClean="0"/>
              <a:t>  : </a:t>
            </a:r>
            <a:r>
              <a:rPr lang="pt-BR" sz="3200" dirty="0" err="1" smtClean="0"/>
              <a:t>v</a:t>
            </a:r>
            <a:r>
              <a:rPr lang="pt-BR" sz="3200" dirty="0" smtClean="0"/>
              <a:t> </a:t>
            </a:r>
            <a:r>
              <a:rPr lang="pt-BR" sz="3200" dirty="0"/>
              <a:t>– </a:t>
            </a:r>
            <a:r>
              <a:rPr lang="pt-BR" sz="3200" dirty="0" err="1" smtClean="0"/>
              <a:t>n</a:t>
            </a:r>
            <a:r>
              <a:rPr lang="pt-BR" sz="3200" dirty="0" smtClean="0"/>
              <a:t> ≥ </a:t>
            </a:r>
            <a:r>
              <a:rPr lang="pt-BR" sz="3200" dirty="0"/>
              <a:t>0 </a:t>
            </a:r>
            <a:r>
              <a:rPr lang="pt-BR" sz="3200" dirty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pt-BR" sz="3200" dirty="0">
                <a:sym typeface="Wingdings"/>
              </a:rPr>
              <a:t> </a:t>
            </a:r>
            <a:r>
              <a:rPr lang="pt-BR" sz="3200" dirty="0" err="1" smtClean="0">
                <a:sym typeface="Wingdings"/>
              </a:rPr>
              <a:t>n</a:t>
            </a:r>
            <a:r>
              <a:rPr lang="pt-BR" sz="3200" dirty="0" smtClean="0">
                <a:sym typeface="Wingdings"/>
              </a:rPr>
              <a:t> </a:t>
            </a:r>
            <a:r>
              <a:rPr lang="pt-BR" sz="3200" dirty="0">
                <a:sym typeface="Wingdings"/>
              </a:rPr>
              <a:t>= 1</a:t>
            </a:r>
          </a:p>
          <a:p>
            <a:endParaRPr lang="pt-BR" sz="3200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734689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49539" name="Rectangle 3"/>
          <p:cNvSpPr>
            <a:spLocks noChangeArrowheads="1"/>
          </p:cNvSpPr>
          <p:nvPr/>
        </p:nvSpPr>
        <p:spPr bwMode="auto">
          <a:xfrm>
            <a:off x="541338" y="1768475"/>
            <a:ext cx="815340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70000"/>
              <a:buFont typeface="Wingdings" charset="0"/>
              <a:buBlip>
                <a:blip r:embed="rId2"/>
              </a:buBlip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FASE II: </a:t>
            </a:r>
            <a:r>
              <a:rPr lang="pt-BR" sz="2800" i="1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REFINAMENTO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1200" i="1" u="sng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874713" lvl="1" indent="-417513" algn="just">
              <a:spcBef>
                <a:spcPct val="20000"/>
              </a:spcBef>
              <a:buClr>
                <a:schemeClr val="folHlink"/>
              </a:buClr>
              <a:buFont typeface="Webdings" charset="0"/>
              <a:buChar char="4"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Aplicação de métodos numéricos destinados ao refinamento de raízes</a:t>
            </a:r>
          </a:p>
          <a:p>
            <a:pPr marL="874713" lvl="1" indent="-417513" algn="just">
              <a:spcBef>
                <a:spcPct val="20000"/>
              </a:spcBef>
              <a:buClr>
                <a:schemeClr val="folHlink"/>
              </a:buClr>
              <a:buFont typeface="Webdings" charset="0"/>
              <a:buChar char="4"/>
              <a:defRPr/>
            </a:pPr>
            <a:endParaRPr lang="pt-BR" sz="8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1322388" lvl="2" indent="-33337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l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Diferenciação dos métodos 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charset="0"/>
              </a:rPr>
              <a:t>  Modo de refinamento</a:t>
            </a:r>
          </a:p>
          <a:p>
            <a:pPr marL="1322388" lvl="2" indent="-33337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l"/>
              <a:defRPr/>
            </a:pPr>
            <a:endParaRPr lang="pt-BR" sz="800">
              <a:effectLst>
                <a:outerShdw blurRad="38100" dist="38100" dir="2700000" algn="tl">
                  <a:srgbClr val="000000"/>
                </a:outerShdw>
              </a:effectLst>
              <a:cs typeface="+mn-cs"/>
              <a:sym typeface="Wingdings" charset="0"/>
            </a:endParaRPr>
          </a:p>
          <a:p>
            <a:pPr marL="1322388" lvl="2" indent="-333375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l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charset="0"/>
              </a:rPr>
              <a:t>Método </a:t>
            </a:r>
            <a:r>
              <a:rPr lang="pt-BR" sz="22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charset="0"/>
              </a:rPr>
              <a:t>iterativo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charset="0"/>
              </a:rPr>
              <a:t>  caracterizado por seqüência de instruções executáveis passo a passo, algumas das quais repetidas em ciclos (</a:t>
            </a:r>
            <a:r>
              <a:rPr lang="pt-BR" sz="2200" i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charset="0"/>
              </a:rPr>
              <a:t>iterações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ingding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33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Freeform 2"/>
          <p:cNvSpPr>
            <a:spLocks/>
          </p:cNvSpPr>
          <p:nvPr/>
        </p:nvSpPr>
        <p:spPr bwMode="auto">
          <a:xfrm>
            <a:off x="1208088" y="3554413"/>
            <a:ext cx="2528887" cy="3111500"/>
          </a:xfrm>
          <a:custGeom>
            <a:avLst/>
            <a:gdLst>
              <a:gd name="T0" fmla="*/ 1611 w 1611"/>
              <a:gd name="T1" fmla="*/ 1130 h 1384"/>
              <a:gd name="T2" fmla="*/ 1611 w 1611"/>
              <a:gd name="T3" fmla="*/ 1384 h 1384"/>
              <a:gd name="T4" fmla="*/ 8 w 1611"/>
              <a:gd name="T5" fmla="*/ 1384 h 1384"/>
              <a:gd name="T6" fmla="*/ 0 w 1611"/>
              <a:gd name="T7" fmla="*/ 0 h 1384"/>
              <a:gd name="T8" fmla="*/ 1608 w 1611"/>
              <a:gd name="T9" fmla="*/ 0 h 1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1" h="1384">
                <a:moveTo>
                  <a:pt x="1611" y="1130"/>
                </a:moveTo>
                <a:lnTo>
                  <a:pt x="1611" y="1384"/>
                </a:lnTo>
                <a:lnTo>
                  <a:pt x="8" y="1384"/>
                </a:lnTo>
                <a:lnTo>
                  <a:pt x="0" y="0"/>
                </a:lnTo>
                <a:lnTo>
                  <a:pt x="1608" y="0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solidFill>
                <a:srgbClr val="000000"/>
              </a:solidFill>
              <a:cs typeface="+mn-cs"/>
            </a:endParaRPr>
          </a:p>
        </p:txBody>
      </p:sp>
      <p:sp>
        <p:nvSpPr>
          <p:cNvPr id="450563" name="Line 3"/>
          <p:cNvSpPr>
            <a:spLocks noChangeShapeType="1"/>
          </p:cNvSpPr>
          <p:nvPr/>
        </p:nvSpPr>
        <p:spPr bwMode="auto">
          <a:xfrm>
            <a:off x="6570663" y="5489575"/>
            <a:ext cx="5588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solidFill>
                <a:srgbClr val="000000"/>
              </a:solidFill>
              <a:cs typeface="+mn-cs"/>
            </a:endParaRPr>
          </a:p>
        </p:txBody>
      </p:sp>
      <p:sp>
        <p:nvSpPr>
          <p:cNvPr id="450564" name="AutoShape 4"/>
          <p:cNvSpPr>
            <a:spLocks noChangeArrowheads="1"/>
          </p:cNvSpPr>
          <p:nvPr/>
        </p:nvSpPr>
        <p:spPr bwMode="auto">
          <a:xfrm>
            <a:off x="5557838" y="5176838"/>
            <a:ext cx="1096962" cy="625475"/>
          </a:xfrm>
          <a:prstGeom prst="flowChartProcess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Cálculos</a:t>
            </a:r>
          </a:p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finais</a:t>
            </a:r>
          </a:p>
        </p:txBody>
      </p:sp>
      <p:sp>
        <p:nvSpPr>
          <p:cNvPr id="450565" name="Rectangle 5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50566" name="Line 6"/>
          <p:cNvSpPr>
            <a:spLocks noChangeShapeType="1"/>
          </p:cNvSpPr>
          <p:nvPr/>
        </p:nvSpPr>
        <p:spPr bwMode="auto">
          <a:xfrm>
            <a:off x="5162550" y="5489575"/>
            <a:ext cx="38417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solidFill>
                <a:srgbClr val="000000"/>
              </a:solidFill>
              <a:cs typeface="+mn-cs"/>
            </a:endParaRPr>
          </a:p>
        </p:txBody>
      </p:sp>
      <p:sp>
        <p:nvSpPr>
          <p:cNvPr id="450567" name="Line 7"/>
          <p:cNvSpPr>
            <a:spLocks noChangeShapeType="1"/>
          </p:cNvSpPr>
          <p:nvPr/>
        </p:nvSpPr>
        <p:spPr bwMode="auto">
          <a:xfrm flipH="1">
            <a:off x="3749675" y="1812925"/>
            <a:ext cx="14288" cy="28829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solidFill>
                <a:srgbClr val="000000"/>
              </a:solidFill>
              <a:cs typeface="+mn-cs"/>
            </a:endParaRPr>
          </a:p>
        </p:txBody>
      </p:sp>
      <p:sp>
        <p:nvSpPr>
          <p:cNvPr id="450568" name="AutoShape 8"/>
          <p:cNvSpPr>
            <a:spLocks noChangeArrowheads="1"/>
          </p:cNvSpPr>
          <p:nvPr/>
        </p:nvSpPr>
        <p:spPr bwMode="auto">
          <a:xfrm>
            <a:off x="3089275" y="1485900"/>
            <a:ext cx="1335088" cy="342900"/>
          </a:xfrm>
          <a:prstGeom prst="flowChartTerminator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Início</a:t>
            </a:r>
          </a:p>
        </p:txBody>
      </p:sp>
      <p:sp>
        <p:nvSpPr>
          <p:cNvPr id="450569" name="AutoShape 9"/>
          <p:cNvSpPr>
            <a:spLocks noChangeArrowheads="1"/>
          </p:cNvSpPr>
          <p:nvPr/>
        </p:nvSpPr>
        <p:spPr bwMode="auto">
          <a:xfrm>
            <a:off x="2936875" y="2006600"/>
            <a:ext cx="1639888" cy="304800"/>
          </a:xfrm>
          <a:prstGeom prst="flowChartProcess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Dados iniciais</a:t>
            </a:r>
          </a:p>
        </p:txBody>
      </p:sp>
      <p:sp>
        <p:nvSpPr>
          <p:cNvPr id="450570" name="AutoShape 10"/>
          <p:cNvSpPr>
            <a:spLocks noChangeArrowheads="1"/>
          </p:cNvSpPr>
          <p:nvPr/>
        </p:nvSpPr>
        <p:spPr bwMode="auto">
          <a:xfrm>
            <a:off x="2828925" y="2547938"/>
            <a:ext cx="1855788" cy="306387"/>
          </a:xfrm>
          <a:prstGeom prst="flowChartProcess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Cálculos iniciais</a:t>
            </a:r>
          </a:p>
        </p:txBody>
      </p:sp>
      <p:sp>
        <p:nvSpPr>
          <p:cNvPr id="450571" name="AutoShape 11"/>
          <p:cNvSpPr>
            <a:spLocks noChangeArrowheads="1"/>
          </p:cNvSpPr>
          <p:nvPr/>
        </p:nvSpPr>
        <p:spPr bwMode="auto">
          <a:xfrm>
            <a:off x="3340100" y="3065463"/>
            <a:ext cx="833438" cy="325437"/>
          </a:xfrm>
          <a:prstGeom prst="flowChartProcess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k = 1</a:t>
            </a:r>
          </a:p>
        </p:txBody>
      </p:sp>
      <p:sp>
        <p:nvSpPr>
          <p:cNvPr id="450572" name="AutoShape 12"/>
          <p:cNvSpPr>
            <a:spLocks noChangeArrowheads="1"/>
          </p:cNvSpPr>
          <p:nvPr/>
        </p:nvSpPr>
        <p:spPr bwMode="auto">
          <a:xfrm>
            <a:off x="2816225" y="3667125"/>
            <a:ext cx="1879600" cy="681038"/>
          </a:xfrm>
          <a:prstGeom prst="flowChartProcess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Cálculo da nova</a:t>
            </a:r>
          </a:p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aproximação</a:t>
            </a:r>
          </a:p>
        </p:txBody>
      </p:sp>
      <p:sp>
        <p:nvSpPr>
          <p:cNvPr id="450573" name="AutoShape 13"/>
          <p:cNvSpPr>
            <a:spLocks noChangeArrowheads="1"/>
          </p:cNvSpPr>
          <p:nvPr/>
        </p:nvSpPr>
        <p:spPr bwMode="auto">
          <a:xfrm>
            <a:off x="268288" y="4895850"/>
            <a:ext cx="1858962" cy="587375"/>
          </a:xfrm>
          <a:prstGeom prst="flowChartProcess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Cálculos</a:t>
            </a:r>
          </a:p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intermediários</a:t>
            </a:r>
          </a:p>
        </p:txBody>
      </p:sp>
      <p:sp>
        <p:nvSpPr>
          <p:cNvPr id="450574" name="AutoShape 14"/>
          <p:cNvSpPr>
            <a:spLocks noChangeArrowheads="1"/>
          </p:cNvSpPr>
          <p:nvPr/>
        </p:nvSpPr>
        <p:spPr bwMode="auto">
          <a:xfrm>
            <a:off x="2336800" y="4586288"/>
            <a:ext cx="2838450" cy="1820862"/>
          </a:xfrm>
          <a:prstGeom prst="flowChartDecision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54000" rIns="54000" anchor="ctr"/>
          <a:lstStyle/>
          <a:p>
            <a:pPr>
              <a:defRPr/>
            </a:pPr>
            <a:endParaRPr lang="pt-BR" sz="1600">
              <a:solidFill>
                <a:srgbClr val="000000"/>
              </a:solidFill>
              <a:latin typeface="Tahoma" charset="0"/>
              <a:cs typeface="+mn-cs"/>
            </a:endParaRPr>
          </a:p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Aproximação</a:t>
            </a:r>
          </a:p>
          <a:p>
            <a:pPr>
              <a:spcBef>
                <a:spcPct val="35000"/>
              </a:spcBef>
              <a:defRPr/>
            </a:pPr>
            <a:r>
              <a:rPr lang="pt-BR" sz="1600" i="1" u="sng">
                <a:solidFill>
                  <a:srgbClr val="000000"/>
                </a:solidFill>
                <a:latin typeface="Tahoma" charset="0"/>
                <a:cs typeface="+mn-cs"/>
              </a:rPr>
              <a:t>suficientemente</a:t>
            </a:r>
            <a:endParaRPr lang="pt-BR" sz="1600">
              <a:solidFill>
                <a:srgbClr val="000000"/>
              </a:solidFill>
              <a:latin typeface="Tahoma" charset="0"/>
              <a:cs typeface="+mn-cs"/>
            </a:endParaRPr>
          </a:p>
          <a:p>
            <a:pPr>
              <a:spcBef>
                <a:spcPct val="35000"/>
              </a:spcBef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próxima da raiz</a:t>
            </a:r>
          </a:p>
          <a:p>
            <a:pPr>
              <a:spcBef>
                <a:spcPct val="35000"/>
              </a:spcBef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exata ?</a:t>
            </a:r>
          </a:p>
        </p:txBody>
      </p:sp>
      <p:sp>
        <p:nvSpPr>
          <p:cNvPr id="450575" name="AutoShape 15"/>
          <p:cNvSpPr>
            <a:spLocks noChangeArrowheads="1"/>
          </p:cNvSpPr>
          <p:nvPr/>
        </p:nvSpPr>
        <p:spPr bwMode="auto">
          <a:xfrm>
            <a:off x="619125" y="5916613"/>
            <a:ext cx="1155700" cy="347662"/>
          </a:xfrm>
          <a:prstGeom prst="flowChartProcess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k = k + 1</a:t>
            </a:r>
          </a:p>
        </p:txBody>
      </p:sp>
      <p:sp>
        <p:nvSpPr>
          <p:cNvPr id="450576" name="Rectangle 16"/>
          <p:cNvSpPr>
            <a:spLocks noChangeArrowheads="1"/>
          </p:cNvSpPr>
          <p:nvPr/>
        </p:nvSpPr>
        <p:spPr bwMode="auto">
          <a:xfrm>
            <a:off x="5211763" y="5138738"/>
            <a:ext cx="26035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S</a:t>
            </a:r>
            <a:endParaRPr lang="pt-BR" sz="240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50577" name="Rectangle 17"/>
          <p:cNvSpPr>
            <a:spLocks noChangeArrowheads="1"/>
          </p:cNvSpPr>
          <p:nvPr/>
        </p:nvSpPr>
        <p:spPr bwMode="auto">
          <a:xfrm>
            <a:off x="3851275" y="6370638"/>
            <a:ext cx="261938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N</a:t>
            </a:r>
            <a:endParaRPr lang="pt-BR" sz="2400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50578" name="Rectangle 18"/>
          <p:cNvSpPr>
            <a:spLocks noChangeArrowheads="1"/>
          </p:cNvSpPr>
          <p:nvPr/>
        </p:nvSpPr>
        <p:spPr bwMode="auto">
          <a:xfrm>
            <a:off x="4775200" y="1336675"/>
            <a:ext cx="43307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Diagrama de Fluxo da</a:t>
            </a:r>
          </a:p>
          <a:p>
            <a:pPr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Fase de </a:t>
            </a:r>
            <a:r>
              <a:rPr lang="pt-BR" sz="2400" i="1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Refinamento </a:t>
            </a:r>
            <a:r>
              <a:rPr lang="pt-BR" sz="2400">
                <a:solidFill>
                  <a:srgbClr val="0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a partir de Métodos Iterativos</a:t>
            </a:r>
            <a:endParaRPr lang="pt-BR" sz="1200" i="1" u="sng">
              <a:solidFill>
                <a:srgbClr val="00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50579" name="AutoShape 19"/>
          <p:cNvSpPr>
            <a:spLocks noChangeArrowheads="1"/>
          </p:cNvSpPr>
          <p:nvPr/>
        </p:nvSpPr>
        <p:spPr bwMode="auto">
          <a:xfrm>
            <a:off x="7091363" y="5310188"/>
            <a:ext cx="1195387" cy="342900"/>
          </a:xfrm>
          <a:prstGeom prst="flowChartTerminator">
            <a:avLst/>
          </a:prstGeom>
          <a:solidFill>
            <a:srgbClr val="FFFFEF"/>
          </a:soli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pt-BR" sz="1600">
                <a:solidFill>
                  <a:srgbClr val="000000"/>
                </a:solidFill>
                <a:latin typeface="Tahoma" charset="0"/>
                <a:cs typeface="+mn-cs"/>
              </a:rPr>
              <a:t>Término</a:t>
            </a:r>
          </a:p>
        </p:txBody>
      </p:sp>
    </p:spTree>
    <p:extLst>
      <p:ext uri="{BB962C8B-B14F-4D97-AF65-F5344CB8AC3E}">
        <p14:creationId xmlns:p14="http://schemas.microsoft.com/office/powerpoint/2010/main" val="4278333716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ChangeArrowheads="1"/>
          </p:cNvSpPr>
          <p:nvPr/>
        </p:nvSpPr>
        <p:spPr bwMode="auto">
          <a:xfrm>
            <a:off x="684213" y="333375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grpSp>
        <p:nvGrpSpPr>
          <p:cNvPr id="167940" name="Group 3"/>
          <p:cNvGrpSpPr>
            <a:grpSpLocks/>
          </p:cNvGrpSpPr>
          <p:nvPr/>
        </p:nvGrpSpPr>
        <p:grpSpPr bwMode="auto">
          <a:xfrm>
            <a:off x="539750" y="1125538"/>
            <a:ext cx="8153400" cy="4603750"/>
            <a:chOff x="341" y="1050"/>
            <a:chExt cx="5136" cy="2900"/>
          </a:xfrm>
        </p:grpSpPr>
        <p:sp>
          <p:nvSpPr>
            <p:cNvPr id="451588" name="Rectangle 4"/>
            <p:cNvSpPr>
              <a:spLocks noChangeArrowheads="1"/>
            </p:cNvSpPr>
            <p:nvPr/>
          </p:nvSpPr>
          <p:spPr bwMode="auto">
            <a:xfrm>
              <a:off x="341" y="1050"/>
              <a:ext cx="5136" cy="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266700" indent="-266700" algn="just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Blip>
                  <a:blip r:embed="rId2"/>
                </a:buBlip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CRITÉRIOS DE PARADA</a:t>
              </a:r>
              <a:endParaRPr lang="pt-BR" sz="2400" i="1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  <a:p>
              <a:pPr marL="266700" indent="-266700" algn="just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Blip>
                  <a:blip r:embed="rId2"/>
                </a:buBlip>
                <a:defRPr/>
              </a:pPr>
              <a:endParaRPr lang="pt-BR" sz="1200" i="1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  <a:p>
              <a:pPr marL="812800" lvl="1" indent="-366713" algn="just">
                <a:spcBef>
                  <a:spcPct val="20000"/>
                </a:spcBef>
                <a:buClr>
                  <a:schemeClr val="folHlink"/>
                </a:buClr>
                <a:buFont typeface="Webdings" charset="0"/>
                <a:buChar char="4"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Teste: </a:t>
              </a:r>
              <a:r>
                <a:rPr lang="pt-BR" sz="2400" b="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cs typeface="+mn-cs"/>
                </a:rPr>
                <a:t>x</a:t>
              </a:r>
              <a:r>
                <a:rPr lang="pt-BR" sz="2400" b="0" i="1" baseline="-25000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cs typeface="+mn-cs"/>
                </a:rPr>
                <a:t>k</a:t>
              </a:r>
              <a:r>
                <a:rPr lang="pt-BR" sz="2400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 </a:t>
              </a:r>
              <a:r>
                <a:rPr lang="pt-BR" sz="2400" i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suficientemente</a:t>
              </a:r>
              <a:r>
                <a:rPr lang="pt-BR" sz="2400">
                  <a:solidFill>
                    <a:srgbClr val="80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 </a:t>
              </a: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próximo da raiz exata?</a:t>
              </a:r>
            </a:p>
            <a:p>
              <a:pPr marL="812800" lvl="1" indent="-366713" algn="just">
                <a:spcBef>
                  <a:spcPct val="20000"/>
                </a:spcBef>
                <a:buClr>
                  <a:schemeClr val="folHlink"/>
                </a:buClr>
                <a:buFont typeface="Webdings" charset="0"/>
                <a:buChar char="4"/>
                <a:defRPr/>
              </a:pPr>
              <a:endParaRPr lang="pt-BR" sz="9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  <a:p>
              <a:pPr marL="812800" lvl="1" indent="-366713" algn="just">
                <a:spcBef>
                  <a:spcPct val="20000"/>
                </a:spcBef>
                <a:buClr>
                  <a:schemeClr val="folHlink"/>
                </a:buClr>
                <a:buFont typeface="Webdings" charset="0"/>
                <a:buChar char="4"/>
                <a:defRPr/>
              </a:pPr>
              <a:r>
                <a:rPr lang="pt-BR" sz="2400" i="1" u="sng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Como</a:t>
              </a: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 verificar tal questionamento?</a:t>
              </a:r>
            </a:p>
            <a:p>
              <a:pPr marL="812800" lvl="1" indent="-366713" algn="just">
                <a:spcBef>
                  <a:spcPct val="20000"/>
                </a:spcBef>
                <a:buClr>
                  <a:schemeClr val="folHlink"/>
                </a:buClr>
                <a:buFont typeface="Webdings" charset="0"/>
                <a:buChar char="4"/>
                <a:defRPr/>
              </a:pPr>
              <a:endParaRPr lang="pt-BR" sz="9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endParaRPr>
            </a:p>
            <a:p>
              <a:pPr marL="812800" lvl="1" indent="-366713" algn="just">
                <a:spcBef>
                  <a:spcPct val="20000"/>
                </a:spcBef>
                <a:buClr>
                  <a:schemeClr val="folHlink"/>
                </a:buClr>
                <a:buFont typeface="Webdings" charset="0"/>
                <a:buChar char="4"/>
                <a:defRPr/>
              </a:pPr>
              <a:r>
                <a:rPr lang="pt-BR" sz="24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Interpretações para </a:t>
              </a:r>
              <a:r>
                <a:rPr lang="pt-BR" sz="2400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raiz</a:t>
              </a:r>
              <a:r>
                <a:rPr lang="pt-BR" sz="24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 </a:t>
              </a:r>
              <a:r>
                <a:rPr lang="pt-BR" sz="2400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aproximada</a:t>
              </a:r>
            </a:p>
            <a:p>
              <a:pPr marL="1258888" lvl="2" indent="-266700" algn="just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charset="0"/>
                <a:buChar char="l"/>
                <a:defRPr/>
              </a:pPr>
              <a:r>
                <a:rPr lang="pt-BR" sz="2200" b="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cs typeface="+mn-cs"/>
                </a:rPr>
                <a:t>x</a:t>
              </a:r>
              <a:r>
                <a:rPr lang="pt-BR" sz="22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 é </a:t>
              </a:r>
              <a:r>
                <a:rPr lang="pt-BR" sz="2200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raiz</a:t>
              </a:r>
              <a:r>
                <a:rPr lang="pt-BR" sz="2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 </a:t>
              </a:r>
              <a:r>
                <a:rPr lang="pt-BR" sz="2200" i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aproximada</a:t>
              </a:r>
              <a:r>
                <a:rPr lang="pt-BR" sz="220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 </a:t>
              </a:r>
              <a:r>
                <a:rPr lang="pt-BR" sz="22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com precisão </a:t>
              </a:r>
              <a:r>
                <a:rPr lang="pt-BR" sz="36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</a:t>
              </a:r>
              <a:r>
                <a:rPr lang="pt-BR" sz="22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 </a:t>
              </a:r>
              <a:r>
                <a:rPr lang="pt-BR" sz="22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se:</a:t>
              </a:r>
            </a:p>
            <a:p>
              <a:pPr marL="1701800" lvl="3" indent="-263525" algn="just">
                <a:spcBef>
                  <a:spcPct val="20000"/>
                </a:spcBef>
                <a:buClr>
                  <a:schemeClr val="folHlink"/>
                </a:buClr>
                <a:buSzPct val="80000"/>
                <a:buFont typeface="Webdings" charset="0"/>
                <a:buAutoNum type="romanLcPeriod"/>
                <a:defRPr/>
              </a:pPr>
              <a:r>
                <a:rPr lang="pt-BR" sz="20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|</a:t>
              </a:r>
              <a:r>
                <a:rPr lang="pt-BR" sz="2000" b="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cs typeface="+mn-cs"/>
                </a:rPr>
                <a:t>x</a:t>
              </a:r>
              <a:r>
                <a:rPr lang="pt-BR" sz="20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 - </a:t>
              </a:r>
              <a:r>
                <a:rPr lang="pt-BR" sz="24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charset="0"/>
                  <a:cs typeface="+mn-cs"/>
                  <a:sym typeface="Symbol" charset="0"/>
                </a:rPr>
                <a:t></a:t>
              </a:r>
              <a:r>
                <a:rPr lang="pt-BR" sz="20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charset="0"/>
                  <a:cs typeface="+mn-cs"/>
                  <a:sym typeface="Symbol" charset="0"/>
                </a:rPr>
                <a:t> </a:t>
              </a:r>
              <a:r>
                <a:rPr lang="pt-BR" sz="20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|</a:t>
              </a:r>
              <a:r>
                <a:rPr lang="pt-BR" sz="20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Symbol" charset="0"/>
                  <a:cs typeface="+mn-cs"/>
                  <a:sym typeface="Symbol" charset="0"/>
                </a:rPr>
                <a:t> &lt; </a:t>
              </a:r>
              <a:r>
                <a:rPr lang="pt-BR" sz="28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</a:t>
              </a:r>
            </a:p>
            <a:p>
              <a:pPr marL="1701800" lvl="3" indent="-263525" algn="just">
                <a:spcBef>
                  <a:spcPct val="30000"/>
                </a:spcBef>
                <a:buClr>
                  <a:schemeClr val="folHlink"/>
                </a:buClr>
                <a:buSzPct val="80000"/>
                <a:buFont typeface="Webdings" charset="0"/>
                <a:buNone/>
                <a:defRPr/>
              </a:pPr>
              <a:r>
                <a:rPr lang="pt-BR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	</a:t>
              </a:r>
              <a:r>
                <a:rPr lang="pt-BR" sz="2000"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ou</a:t>
              </a:r>
            </a:p>
            <a:p>
              <a:pPr marL="1701800" lvl="3" indent="-263525" algn="just">
                <a:spcBef>
                  <a:spcPct val="20000"/>
                </a:spcBef>
                <a:buClr>
                  <a:schemeClr val="folHlink"/>
                </a:buClr>
                <a:buSzPct val="80000"/>
                <a:buFont typeface="Webdings" charset="0"/>
                <a:buAutoNum type="romanLcPeriod" startAt="2"/>
                <a:defRPr/>
              </a:pPr>
              <a:r>
                <a:rPr lang="pt-BR" sz="20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|f( </a:t>
              </a:r>
              <a:r>
                <a:rPr lang="pt-BR" sz="2000" b="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charset="0"/>
                  <a:cs typeface="+mn-cs"/>
                  <a:sym typeface="Symbol" charset="0"/>
                </a:rPr>
                <a:t>x</a:t>
              </a:r>
              <a:r>
                <a:rPr lang="pt-BR" sz="20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 )| &lt; </a:t>
              </a:r>
              <a:r>
                <a:rPr lang="pt-BR" sz="28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</a:t>
              </a:r>
            </a:p>
          </p:txBody>
        </p:sp>
        <p:sp>
          <p:nvSpPr>
            <p:cNvPr id="451589" name="Line 5"/>
            <p:cNvSpPr>
              <a:spLocks noChangeShapeType="1"/>
            </p:cNvSpPr>
            <p:nvPr/>
          </p:nvSpPr>
          <p:spPr bwMode="auto">
            <a:xfrm>
              <a:off x="1216" y="2694"/>
              <a:ext cx="114" cy="0"/>
            </a:xfrm>
            <a:prstGeom prst="line">
              <a:avLst/>
            </a:prstGeom>
            <a:noFill/>
            <a:ln w="28575">
              <a:solidFill>
                <a:srgbClr val="AC2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1590" name="Line 6"/>
            <p:cNvSpPr>
              <a:spLocks noChangeShapeType="1"/>
            </p:cNvSpPr>
            <p:nvPr/>
          </p:nvSpPr>
          <p:spPr bwMode="auto">
            <a:xfrm>
              <a:off x="1559" y="3047"/>
              <a:ext cx="91" cy="0"/>
            </a:xfrm>
            <a:prstGeom prst="line">
              <a:avLst/>
            </a:prstGeom>
            <a:noFill/>
            <a:ln w="28575">
              <a:solidFill>
                <a:srgbClr val="AC2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1591" name="Line 7"/>
            <p:cNvSpPr>
              <a:spLocks noChangeShapeType="1"/>
            </p:cNvSpPr>
            <p:nvPr/>
          </p:nvSpPr>
          <p:spPr bwMode="auto">
            <a:xfrm>
              <a:off x="1704" y="3624"/>
              <a:ext cx="91" cy="0"/>
            </a:xfrm>
            <a:prstGeom prst="line">
              <a:avLst/>
            </a:prstGeom>
            <a:noFill/>
            <a:ln w="28575">
              <a:solidFill>
                <a:srgbClr val="AC2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1592" name="AutoShape 8"/>
            <p:cNvSpPr>
              <a:spLocks noChangeArrowheads="1"/>
            </p:cNvSpPr>
            <p:nvPr/>
          </p:nvSpPr>
          <p:spPr bwMode="auto">
            <a:xfrm rot="811537">
              <a:off x="2377" y="2911"/>
              <a:ext cx="367" cy="557"/>
            </a:xfrm>
            <a:prstGeom prst="rightArrow">
              <a:avLst>
                <a:gd name="adj1" fmla="val 51019"/>
                <a:gd name="adj2" fmla="val 36606"/>
              </a:avLst>
            </a:prstGeom>
            <a:solidFill>
              <a:schemeClr val="accent2"/>
            </a:solidFill>
            <a:ln>
              <a:noFill/>
            </a:ln>
            <a:effectLst>
              <a:outerShdw blurRad="63500" dist="45791" dir="19578596" algn="ctr" rotWithShape="0">
                <a:schemeClr val="bg2">
                  <a:alpha val="74998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1593" name="Text Box 9"/>
            <p:cNvSpPr txBox="1">
              <a:spLocks noChangeArrowheads="1"/>
            </p:cNvSpPr>
            <p:nvPr/>
          </p:nvSpPr>
          <p:spPr bwMode="auto">
            <a:xfrm>
              <a:off x="3016" y="3144"/>
              <a:ext cx="1744" cy="532"/>
            </a:xfrm>
            <a:prstGeom prst="rect">
              <a:avLst/>
            </a:prstGeom>
            <a:solidFill>
              <a:srgbClr val="FFFF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chemeClr val="bg2">
                  <a:alpha val="74998"/>
                </a:schemeClr>
              </a:outerShdw>
            </a:effectLst>
          </p:spPr>
          <p:txBody>
            <a:bodyPr tIns="82800" bIns="82800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pt-BR" sz="2000" i="1" u="sng">
                  <a:solidFill>
                    <a:srgbClr val="FF0000"/>
                  </a:solidFill>
                  <a:cs typeface="+mn-cs"/>
                </a:rPr>
                <a:t>Como</a:t>
              </a:r>
              <a:r>
                <a:rPr lang="pt-BR" sz="2000">
                  <a:solidFill>
                    <a:srgbClr val="FF0000"/>
                  </a:solidFill>
                  <a:cs typeface="+mn-cs"/>
                </a:rPr>
                <a:t> proceder se não se conhece </a:t>
              </a:r>
              <a:r>
                <a:rPr lang="pt-BR" sz="2400" i="1">
                  <a:solidFill>
                    <a:srgbClr val="FF0000"/>
                  </a:solidFill>
                  <a:cs typeface="+mn-cs"/>
                  <a:sym typeface="Symbol" charset="0"/>
                </a:rPr>
                <a:t></a:t>
              </a:r>
              <a:r>
                <a:rPr lang="pt-BR" sz="2000" i="1">
                  <a:solidFill>
                    <a:srgbClr val="FF0000"/>
                  </a:solidFill>
                  <a:cs typeface="+mn-cs"/>
                  <a:sym typeface="Symbol" charset="0"/>
                </a:rPr>
                <a:t> </a:t>
              </a:r>
              <a:r>
                <a:rPr lang="pt-BR" sz="2000">
                  <a:solidFill>
                    <a:srgbClr val="FF0000"/>
                  </a:solidFill>
                  <a:cs typeface="+mn-cs"/>
                  <a:sym typeface="Symbol" charset="0"/>
                </a:rPr>
                <a:t>?</a:t>
              </a:r>
              <a:endParaRPr lang="pt-BR" sz="2000" i="1">
                <a:solidFill>
                  <a:srgbClr val="FF0000"/>
                </a:solidFill>
                <a:cs typeface="+mn-cs"/>
                <a:sym typeface="Symbol" charset="0"/>
              </a:endParaRPr>
            </a:p>
          </p:txBody>
        </p:sp>
      </p:grpSp>
      <p:sp>
        <p:nvSpPr>
          <p:cNvPr id="451594" name="Text Box 10"/>
          <p:cNvSpPr txBox="1">
            <a:spLocks noChangeArrowheads="1"/>
          </p:cNvSpPr>
          <p:nvPr/>
        </p:nvSpPr>
        <p:spPr bwMode="auto">
          <a:xfrm>
            <a:off x="1331913" y="5661025"/>
            <a:ext cx="5400675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pt-BR" sz="2400" i="1">
                <a:solidFill>
                  <a:srgbClr val="FF0000"/>
                </a:solidFill>
                <a:latin typeface="Times New Roman" charset="0"/>
                <a:cs typeface="+mn-cs"/>
              </a:rPr>
              <a:t>Esses dois critérios não são equivalentes!</a:t>
            </a:r>
          </a:p>
        </p:txBody>
      </p:sp>
    </p:spTree>
    <p:extLst>
      <p:ext uri="{BB962C8B-B14F-4D97-AF65-F5344CB8AC3E}">
        <p14:creationId xmlns:p14="http://schemas.microsoft.com/office/powerpoint/2010/main" val="2108177115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963" name="Picture 2" descr="CRI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3375"/>
            <a:ext cx="6337300" cy="48577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2067" name="Rectangle 3"/>
          <p:cNvSpPr>
            <a:spLocks noChangeArrowheads="1"/>
          </p:cNvSpPr>
          <p:nvPr/>
        </p:nvSpPr>
        <p:spPr bwMode="auto">
          <a:xfrm>
            <a:off x="2627313" y="5445125"/>
            <a:ext cx="3448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pt-BR" sz="2400" b="0">
                <a:latin typeface="Times New Roman" charset="0"/>
                <a:cs typeface="+mn-cs"/>
              </a:rPr>
              <a:t>|f(x</a:t>
            </a:r>
            <a:r>
              <a:rPr lang="pt-BR" sz="2400" b="0" baseline="-25000">
                <a:latin typeface="Times New Roman" charset="0"/>
                <a:cs typeface="+mn-cs"/>
              </a:rPr>
              <a:t>k</a:t>
            </a:r>
            <a:r>
              <a:rPr lang="pt-BR" sz="2400" b="0">
                <a:latin typeface="Times New Roman" charset="0"/>
                <a:cs typeface="+mn-cs"/>
              </a:rPr>
              <a:t>)| &lt; 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</a:t>
            </a:r>
            <a:r>
              <a:rPr lang="pt-BR" sz="2400" b="0">
                <a:latin typeface="Times New Roman" charset="0"/>
                <a:cs typeface="+mn-cs"/>
              </a:rPr>
              <a:t>, mas |x</a:t>
            </a:r>
            <a:r>
              <a:rPr lang="pt-BR" sz="2400" b="0" baseline="-25000">
                <a:latin typeface="Times New Roman" charset="0"/>
                <a:cs typeface="+mn-cs"/>
              </a:rPr>
              <a:t>k</a:t>
            </a:r>
            <a:r>
              <a:rPr lang="pt-BR" sz="2400" b="0">
                <a:latin typeface="Times New Roman" charset="0"/>
                <a:cs typeface="+mn-cs"/>
              </a:rPr>
              <a:t> - 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</a:t>
            </a:r>
            <a:r>
              <a:rPr lang="pt-BR" sz="2400" b="0">
                <a:latin typeface="Times New Roman" charset="0"/>
                <a:cs typeface="+mn-cs"/>
              </a:rPr>
              <a:t>| &gt;&gt; 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</a:t>
            </a:r>
            <a:endParaRPr lang="pt-BR" sz="2400" b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1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987" name="Picture 2" descr="CRIT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44488"/>
            <a:ext cx="6337300" cy="48260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473091" name="Text Box 3"/>
          <p:cNvSpPr txBox="1">
            <a:spLocks noChangeArrowheads="1"/>
          </p:cNvSpPr>
          <p:nvPr/>
        </p:nvSpPr>
        <p:spPr bwMode="auto">
          <a:xfrm>
            <a:off x="2987675" y="5300663"/>
            <a:ext cx="354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pt-BR" sz="2400" b="0">
                <a:latin typeface="Times New Roman" charset="0"/>
                <a:cs typeface="+mn-cs"/>
              </a:rPr>
              <a:t>|x</a:t>
            </a:r>
            <a:r>
              <a:rPr lang="pt-BR" sz="2400" b="0" baseline="-25000">
                <a:latin typeface="Times New Roman" charset="0"/>
                <a:cs typeface="+mn-cs"/>
              </a:rPr>
              <a:t>k</a:t>
            </a:r>
            <a:r>
              <a:rPr lang="pt-BR" sz="2400" b="0">
                <a:latin typeface="Times New Roman" charset="0"/>
                <a:cs typeface="+mn-cs"/>
              </a:rPr>
              <a:t> - 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</a:t>
            </a:r>
            <a:r>
              <a:rPr lang="pt-BR" sz="2400" b="0">
                <a:latin typeface="Times New Roman" charset="0"/>
                <a:cs typeface="+mn-cs"/>
              </a:rPr>
              <a:t>| &lt; 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</a:t>
            </a:r>
            <a:r>
              <a:rPr lang="pt-BR" sz="2400" b="0">
                <a:latin typeface="Times New Roman" charset="0"/>
                <a:cs typeface="+mn-cs"/>
              </a:rPr>
              <a:t>, mas |f(x</a:t>
            </a:r>
            <a:r>
              <a:rPr lang="pt-BR" sz="2400" b="0" baseline="-25000">
                <a:latin typeface="Times New Roman" charset="0"/>
                <a:cs typeface="+mn-cs"/>
              </a:rPr>
              <a:t>k</a:t>
            </a:r>
            <a:r>
              <a:rPr lang="pt-BR" sz="2400" b="0">
                <a:latin typeface="Times New Roman" charset="0"/>
                <a:cs typeface="+mn-cs"/>
              </a:rPr>
              <a:t>)| &gt;&gt; 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2789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Text Box 2"/>
          <p:cNvSpPr txBox="1">
            <a:spLocks noChangeArrowheads="1"/>
          </p:cNvSpPr>
          <p:nvPr/>
        </p:nvSpPr>
        <p:spPr bwMode="auto">
          <a:xfrm>
            <a:off x="774700" y="762000"/>
            <a:ext cx="64722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pt-BR" sz="3600" b="0" u="sng">
                <a:latin typeface="Times New Roman" charset="0"/>
                <a:cs typeface="+mn-cs"/>
              </a:rPr>
              <a:t>Solução</a:t>
            </a:r>
            <a:r>
              <a:rPr lang="pt-BR" sz="3600" b="0">
                <a:latin typeface="Times New Roman" charset="0"/>
                <a:cs typeface="+mn-cs"/>
              </a:rPr>
              <a:t>: Impor os dois critérios:</a:t>
            </a:r>
          </a:p>
        </p:txBody>
      </p:sp>
      <p:sp>
        <p:nvSpPr>
          <p:cNvPr id="474115" name="Text Box 3"/>
          <p:cNvSpPr txBox="1">
            <a:spLocks noChangeArrowheads="1"/>
          </p:cNvSpPr>
          <p:nvPr/>
        </p:nvSpPr>
        <p:spPr bwMode="auto">
          <a:xfrm>
            <a:off x="1187450" y="2420938"/>
            <a:ext cx="5770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pt-BR" sz="3600" b="0">
                <a:latin typeface="Times New Roman" charset="0"/>
                <a:cs typeface="+mn-cs"/>
              </a:rPr>
              <a:t>i) |f(x</a:t>
            </a:r>
            <a:r>
              <a:rPr lang="pt-BR" sz="3600" b="0" baseline="-25000">
                <a:latin typeface="Times New Roman" charset="0"/>
                <a:cs typeface="+mn-cs"/>
              </a:rPr>
              <a:t>k</a:t>
            </a:r>
            <a:r>
              <a:rPr lang="pt-BR" sz="3600" b="0">
                <a:latin typeface="Times New Roman" charset="0"/>
                <a:cs typeface="+mn-cs"/>
              </a:rPr>
              <a:t>)| &lt; </a:t>
            </a:r>
            <a:r>
              <a:rPr lang="pt-BR" sz="3600" b="0">
                <a:latin typeface="Times New Roman" charset="0"/>
                <a:cs typeface="+mn-cs"/>
                <a:sym typeface="Symbol" charset="0"/>
              </a:rPr>
              <a:t></a:t>
            </a:r>
          </a:p>
        </p:txBody>
      </p:sp>
      <p:sp>
        <p:nvSpPr>
          <p:cNvPr id="474116" name="Text Box 4"/>
          <p:cNvSpPr txBox="1">
            <a:spLocks noChangeArrowheads="1"/>
          </p:cNvSpPr>
          <p:nvPr/>
        </p:nvSpPr>
        <p:spPr bwMode="auto">
          <a:xfrm>
            <a:off x="1116013" y="3500438"/>
            <a:ext cx="5770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pt-BR" sz="3600" b="0">
                <a:latin typeface="Times New Roman" charset="0"/>
                <a:cs typeface="+mn-cs"/>
              </a:rPr>
              <a:t>ii) |x</a:t>
            </a:r>
            <a:r>
              <a:rPr lang="pt-BR" sz="3600" b="0" baseline="-25000">
                <a:latin typeface="Times New Roman" charset="0"/>
                <a:cs typeface="+mn-cs"/>
              </a:rPr>
              <a:t>k</a:t>
            </a:r>
            <a:r>
              <a:rPr lang="pt-BR" sz="3600" b="0">
                <a:latin typeface="Times New Roman" charset="0"/>
                <a:cs typeface="+mn-cs"/>
              </a:rPr>
              <a:t> - </a:t>
            </a:r>
            <a:r>
              <a:rPr lang="pt-BR" sz="3600" b="0">
                <a:latin typeface="Times New Roman" charset="0"/>
                <a:cs typeface="+mn-cs"/>
                <a:sym typeface="Symbol" charset="0"/>
              </a:rPr>
              <a:t></a:t>
            </a:r>
            <a:r>
              <a:rPr lang="pt-BR" sz="3600" b="0">
                <a:latin typeface="Times New Roman" charset="0"/>
                <a:cs typeface="+mn-cs"/>
              </a:rPr>
              <a:t>| &lt; </a:t>
            </a:r>
            <a:r>
              <a:rPr lang="pt-BR" sz="3600" b="0">
                <a:latin typeface="Times New Roman" charset="0"/>
                <a:cs typeface="+mn-cs"/>
                <a:sym typeface="Symbol" charset="0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11761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ChangeArrowheads="1"/>
          </p:cNvSpPr>
          <p:nvPr/>
        </p:nvSpPr>
        <p:spPr bwMode="auto">
          <a:xfrm>
            <a:off x="827088" y="549275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52611" name="Rectangle 3"/>
          <p:cNvSpPr>
            <a:spLocks noChangeArrowheads="1"/>
          </p:cNvSpPr>
          <p:nvPr/>
        </p:nvSpPr>
        <p:spPr bwMode="auto">
          <a:xfrm>
            <a:off x="566738" y="1717675"/>
            <a:ext cx="8153400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Redução do intervalo que contém a raiz a cada iteração:</a:t>
            </a:r>
            <a:endParaRPr lang="pt-BR" sz="2400" i="1" u="sng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1200" i="1" u="sng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812800" lvl="1" indent="-366713" algn="just">
              <a:spcBef>
                <a:spcPct val="20000"/>
              </a:spcBef>
              <a:buClr>
                <a:schemeClr val="folHlink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Obtenção de um intervalo </a:t>
            </a:r>
            <a:r>
              <a:rPr lang="pt-BR" sz="220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[</a:t>
            </a:r>
            <a:r>
              <a:rPr lang="pt-BR" sz="2200" b="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cs typeface="+mn-cs"/>
              </a:rPr>
              <a:t>a</a:t>
            </a:r>
            <a:r>
              <a:rPr lang="pt-BR" sz="220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,</a:t>
            </a:r>
            <a:r>
              <a:rPr lang="pt-BR" sz="2200" b="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cs typeface="+mn-cs"/>
              </a:rPr>
              <a:t>b</a:t>
            </a:r>
            <a:r>
              <a:rPr lang="pt-BR" sz="220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]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tal que:</a:t>
            </a:r>
          </a:p>
          <a:p>
            <a:pPr marL="812800" lvl="1" indent="-366713" algn="just">
              <a:buClr>
                <a:schemeClr val="folHlink"/>
              </a:buClr>
              <a:buFont typeface="Webdings" charset="0"/>
              <a:buChar char="4"/>
              <a:defRPr/>
            </a:pPr>
            <a:endParaRPr lang="pt-BR" sz="800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1258888" lvl="2" indent="-2667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l"/>
              <a:defRPr/>
            </a:pPr>
            <a:r>
              <a:rPr lang="pt-BR" sz="200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  <a:cs typeface="+mn-cs"/>
                <a:sym typeface="Symbol" charset="0"/>
              </a:rPr>
              <a:t>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sz="24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</a:t>
            </a:r>
            <a:r>
              <a:rPr lang="pt-BR" sz="2400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WP MathA" charset="0"/>
              </a:rPr>
              <a:t> </a:t>
            </a:r>
            <a:r>
              <a:rPr lang="pt-BR" sz="200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[</a:t>
            </a:r>
            <a:r>
              <a:rPr lang="pt-BR" sz="2000" b="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cs typeface="+mn-cs"/>
              </a:rPr>
              <a:t>a</a:t>
            </a:r>
            <a:r>
              <a:rPr lang="pt-BR" sz="200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,</a:t>
            </a:r>
            <a:r>
              <a:rPr lang="pt-BR" sz="2000" b="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cs typeface="+mn-cs"/>
              </a:rPr>
              <a:t>b</a:t>
            </a:r>
            <a:r>
              <a:rPr lang="pt-BR" sz="200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]</a:t>
            </a:r>
          </a:p>
          <a:p>
            <a:pPr marL="1258888" lvl="2" indent="-266700" algn="just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  <a:defRPr/>
            </a:pP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	e</a:t>
            </a:r>
          </a:p>
          <a:p>
            <a:pPr marL="1258888" lvl="2" indent="-266700" algn="just">
              <a:buClr>
                <a:schemeClr val="accent2"/>
              </a:buClr>
              <a:buSzPct val="80000"/>
              <a:buFont typeface="Wingdings" charset="0"/>
              <a:buChar char="l"/>
              <a:defRPr/>
            </a:pPr>
            <a:r>
              <a:rPr lang="pt-BR" sz="2000" b="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charset="0"/>
                <a:cs typeface="+mn-cs"/>
              </a:rPr>
              <a:t>b – a &lt; </a:t>
            </a:r>
            <a:r>
              <a:rPr lang="pt-BR" sz="2400" i="1">
                <a:solidFill>
                  <a:srgbClr val="AC2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Symbol" charset="0"/>
              </a:rPr>
              <a:t></a:t>
            </a:r>
          </a:p>
        </p:txBody>
      </p:sp>
      <p:grpSp>
        <p:nvGrpSpPr>
          <p:cNvPr id="172037" name="Group 4"/>
          <p:cNvGrpSpPr>
            <a:grpSpLocks/>
          </p:cNvGrpSpPr>
          <p:nvPr/>
        </p:nvGrpSpPr>
        <p:grpSpPr bwMode="auto">
          <a:xfrm>
            <a:off x="4198938" y="3546475"/>
            <a:ext cx="3711575" cy="481013"/>
            <a:chOff x="3157" y="2154"/>
            <a:chExt cx="2338" cy="303"/>
          </a:xfrm>
        </p:grpSpPr>
        <p:sp>
          <p:nvSpPr>
            <p:cNvPr id="452613" name="Rectangle 5"/>
            <p:cNvSpPr>
              <a:spLocks noChangeArrowheads="1"/>
            </p:cNvSpPr>
            <p:nvPr/>
          </p:nvSpPr>
          <p:spPr bwMode="auto">
            <a:xfrm>
              <a:off x="3157" y="2169"/>
              <a:ext cx="11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pt-BR" sz="2400">
                  <a:solidFill>
                    <a:srgbClr val="AC2900"/>
                  </a:solidFill>
                  <a:latin typeface="Tahoma" charset="0"/>
                  <a:cs typeface="+mn-cs"/>
                </a:rPr>
                <a:t>|</a:t>
              </a:r>
              <a:r>
                <a:rPr lang="pt-BR" sz="2400" b="0" i="1">
                  <a:solidFill>
                    <a:srgbClr val="AC2900"/>
                  </a:solidFill>
                  <a:latin typeface="Arial Black" charset="0"/>
                  <a:cs typeface="+mn-cs"/>
                </a:rPr>
                <a:t>x</a:t>
              </a:r>
              <a:r>
                <a:rPr lang="pt-BR" sz="2400" i="1">
                  <a:solidFill>
                    <a:srgbClr val="AC2900"/>
                  </a:solidFill>
                  <a:latin typeface="Tahoma" charset="0"/>
                  <a:cs typeface="+mn-cs"/>
                </a:rPr>
                <a:t> - </a:t>
              </a:r>
              <a:r>
                <a:rPr lang="pt-BR" sz="2400" i="1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 </a:t>
              </a:r>
              <a:r>
                <a:rPr lang="pt-BR" sz="2400">
                  <a:solidFill>
                    <a:srgbClr val="AC2900"/>
                  </a:solidFill>
                  <a:latin typeface="Tahoma" charset="0"/>
                  <a:cs typeface="+mn-cs"/>
                </a:rPr>
                <a:t>|</a:t>
              </a:r>
              <a:r>
                <a:rPr lang="pt-BR" sz="2400" i="1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 &lt; </a:t>
              </a:r>
            </a:p>
          </p:txBody>
        </p:sp>
        <p:sp>
          <p:nvSpPr>
            <p:cNvPr id="452614" name="Rectangle 6"/>
            <p:cNvSpPr>
              <a:spLocks noChangeArrowheads="1"/>
            </p:cNvSpPr>
            <p:nvPr/>
          </p:nvSpPr>
          <p:spPr bwMode="auto">
            <a:xfrm>
              <a:off x="4262" y="2154"/>
              <a:ext cx="12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pt-BR" sz="2400">
                  <a:cs typeface="+mn-cs"/>
                  <a:sym typeface="WP MathA" charset="0"/>
                </a:rPr>
                <a:t>, </a:t>
              </a:r>
              <a:r>
                <a:rPr lang="pt-BR" sz="2400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</a:t>
              </a:r>
              <a:r>
                <a:rPr lang="pt-BR" sz="2400" b="0">
                  <a:latin typeface="Tahoma" charset="0"/>
                  <a:cs typeface="+mn-cs"/>
                  <a:sym typeface="WP MathA" charset="0"/>
                </a:rPr>
                <a:t> </a:t>
              </a:r>
              <a:r>
                <a:rPr lang="pt-BR" sz="2400" b="0" i="1">
                  <a:latin typeface="Arial Black" charset="0"/>
                  <a:cs typeface="+mn-cs"/>
                </a:rPr>
                <a:t>x</a:t>
              </a:r>
              <a:r>
                <a:rPr lang="pt-BR" sz="2400" i="1">
                  <a:latin typeface="Tahoma" charset="0"/>
                  <a:cs typeface="+mn-cs"/>
                </a:rPr>
                <a:t> </a:t>
              </a:r>
              <a:r>
                <a:rPr lang="pt-BR" sz="2400">
                  <a:solidFill>
                    <a:srgbClr val="CC3300"/>
                  </a:solidFill>
                  <a:latin typeface="Tahoma" charset="0"/>
                  <a:cs typeface="+mn-cs"/>
                  <a:sym typeface="Symbol" charset="0"/>
                </a:rPr>
                <a:t></a:t>
              </a:r>
              <a:r>
                <a:rPr lang="pt-BR" sz="2400" i="1">
                  <a:latin typeface="Tahoma" charset="0"/>
                  <a:cs typeface="+mn-cs"/>
                </a:rPr>
                <a:t> </a:t>
              </a:r>
              <a:r>
                <a:rPr lang="pt-BR" sz="2400" i="1">
                  <a:cs typeface="+mn-cs"/>
                </a:rPr>
                <a:t>[</a:t>
              </a:r>
              <a:r>
                <a:rPr lang="pt-BR" sz="2400" b="0" i="1">
                  <a:latin typeface="Arial Black" charset="0"/>
                  <a:cs typeface="+mn-cs"/>
                </a:rPr>
                <a:t>a</a:t>
              </a:r>
              <a:r>
                <a:rPr lang="pt-BR" sz="2400" i="1">
                  <a:cs typeface="+mn-cs"/>
                </a:rPr>
                <a:t>,</a:t>
              </a:r>
              <a:r>
                <a:rPr lang="pt-BR" sz="2400" b="0" i="1">
                  <a:latin typeface="Arial Black" charset="0"/>
                  <a:cs typeface="+mn-cs"/>
                </a:rPr>
                <a:t>b</a:t>
              </a:r>
              <a:r>
                <a:rPr lang="pt-BR" sz="2400" i="1">
                  <a:cs typeface="+mn-cs"/>
                </a:rPr>
                <a:t>]</a:t>
              </a:r>
            </a:p>
          </p:txBody>
        </p:sp>
      </p:grpSp>
      <p:sp>
        <p:nvSpPr>
          <p:cNvPr id="452615" name="AutoShape 7"/>
          <p:cNvSpPr>
            <a:spLocks noChangeArrowheads="1"/>
          </p:cNvSpPr>
          <p:nvPr/>
        </p:nvSpPr>
        <p:spPr bwMode="auto">
          <a:xfrm rot="7420759">
            <a:off x="4083844" y="4096544"/>
            <a:ext cx="569912" cy="1651000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52616" name="AutoShape 8"/>
          <p:cNvSpPr>
            <a:spLocks noChangeArrowheads="1"/>
          </p:cNvSpPr>
          <p:nvPr/>
        </p:nvSpPr>
        <p:spPr bwMode="auto">
          <a:xfrm>
            <a:off x="3243263" y="3163888"/>
            <a:ext cx="569912" cy="1303337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grpSp>
        <p:nvGrpSpPr>
          <p:cNvPr id="172040" name="Group 9"/>
          <p:cNvGrpSpPr>
            <a:grpSpLocks/>
          </p:cNvGrpSpPr>
          <p:nvPr/>
        </p:nvGrpSpPr>
        <p:grpSpPr bwMode="auto">
          <a:xfrm>
            <a:off x="1165225" y="5226050"/>
            <a:ext cx="2908300" cy="1027113"/>
            <a:chOff x="734" y="3292"/>
            <a:chExt cx="1832" cy="647"/>
          </a:xfrm>
        </p:grpSpPr>
        <p:sp>
          <p:nvSpPr>
            <p:cNvPr id="452618" name="Text Box 10"/>
            <p:cNvSpPr txBox="1">
              <a:spLocks noChangeArrowheads="1"/>
            </p:cNvSpPr>
            <p:nvPr/>
          </p:nvSpPr>
          <p:spPr bwMode="auto">
            <a:xfrm>
              <a:off x="734" y="3292"/>
              <a:ext cx="1832" cy="647"/>
            </a:xfrm>
            <a:prstGeom prst="rect">
              <a:avLst/>
            </a:prstGeom>
            <a:solidFill>
              <a:srgbClr val="FFFF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45791" dir="19578596" algn="ctr" rotWithShape="0">
                <a:schemeClr val="bg2">
                  <a:alpha val="74998"/>
                </a:schemeClr>
              </a:outerShdw>
            </a:effectLst>
          </p:spPr>
          <p:txBody>
            <a:bodyPr tIns="82800" bIns="82800">
              <a:spAutoFit/>
            </a:bodyPr>
            <a:lstStyle/>
            <a:p>
              <a:pPr algn="just">
                <a:spcBef>
                  <a:spcPct val="50000"/>
                </a:spcBef>
                <a:defRPr/>
              </a:pPr>
              <a:r>
                <a:rPr lang="pt-BR" sz="2400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</a:t>
              </a:r>
              <a:r>
                <a:rPr lang="pt-BR" sz="2400" b="0" i="1">
                  <a:solidFill>
                    <a:srgbClr val="FF0000"/>
                  </a:solidFill>
                  <a:latin typeface="Arial Black" charset="0"/>
                  <a:cs typeface="+mn-cs"/>
                </a:rPr>
                <a:t>x</a:t>
              </a:r>
              <a:r>
                <a:rPr lang="pt-BR" sz="2400" i="1">
                  <a:solidFill>
                    <a:srgbClr val="FF0000"/>
                  </a:solidFill>
                  <a:latin typeface="Tahoma" charset="0"/>
                  <a:cs typeface="+mn-cs"/>
                </a:rPr>
                <a:t> </a:t>
              </a:r>
              <a:r>
                <a:rPr lang="pt-BR" sz="3200">
                  <a:solidFill>
                    <a:srgbClr val="FF0000"/>
                  </a:solidFill>
                  <a:cs typeface="Times New Roman" charset="0"/>
                  <a:sym typeface="Symbol" charset="0"/>
                </a:rPr>
                <a:t></a:t>
              </a:r>
              <a:r>
                <a:rPr lang="pt-BR" sz="2400">
                  <a:solidFill>
                    <a:srgbClr val="FF0000"/>
                  </a:solidFill>
                  <a:cs typeface="Times New Roman" charset="0"/>
                  <a:sym typeface="Math1" charset="0"/>
                </a:rPr>
                <a:t> </a:t>
              </a:r>
              <a:r>
                <a:rPr lang="pt-BR" sz="2400" i="1">
                  <a:solidFill>
                    <a:srgbClr val="FF0000"/>
                  </a:solidFill>
                  <a:cs typeface="+mn-cs"/>
                </a:rPr>
                <a:t>[</a:t>
              </a:r>
              <a:r>
                <a:rPr lang="pt-BR" sz="2400" b="0" i="1">
                  <a:solidFill>
                    <a:srgbClr val="FF0000"/>
                  </a:solidFill>
                  <a:latin typeface="Arial Black" charset="0"/>
                  <a:cs typeface="+mn-cs"/>
                </a:rPr>
                <a:t>a</a:t>
              </a:r>
              <a:r>
                <a:rPr lang="pt-BR" sz="2400" i="1">
                  <a:solidFill>
                    <a:srgbClr val="FF0000"/>
                  </a:solidFill>
                  <a:cs typeface="+mn-cs"/>
                </a:rPr>
                <a:t>,</a:t>
              </a:r>
              <a:r>
                <a:rPr lang="pt-BR" sz="2400" b="0" i="1">
                  <a:solidFill>
                    <a:srgbClr val="FF0000"/>
                  </a:solidFill>
                  <a:latin typeface="Arial Black" charset="0"/>
                  <a:cs typeface="+mn-cs"/>
                </a:rPr>
                <a:t>b</a:t>
              </a:r>
              <a:r>
                <a:rPr lang="pt-BR" sz="2400" i="1">
                  <a:solidFill>
                    <a:srgbClr val="FF0000"/>
                  </a:solidFill>
                  <a:cs typeface="+mn-cs"/>
                </a:rPr>
                <a:t>]</a:t>
              </a:r>
              <a:r>
                <a:rPr lang="pt-BR" sz="2400">
                  <a:solidFill>
                    <a:srgbClr val="FF0000"/>
                  </a:solidFill>
                  <a:cs typeface="+mn-cs"/>
                </a:rPr>
                <a:t> </a:t>
              </a:r>
              <a:r>
                <a:rPr lang="pt-BR" sz="2200">
                  <a:solidFill>
                    <a:srgbClr val="FF0000"/>
                  </a:solidFill>
                  <a:cs typeface="+mn-cs"/>
                </a:rPr>
                <a:t>pode ser tomado como</a:t>
              </a:r>
              <a:r>
                <a:rPr lang="pt-BR" sz="2400">
                  <a:solidFill>
                    <a:srgbClr val="FF0000"/>
                  </a:solidFill>
                  <a:cs typeface="+mn-cs"/>
                </a:rPr>
                <a:t> </a:t>
              </a:r>
              <a:r>
                <a:rPr lang="pt-BR" sz="2400" b="0" i="1">
                  <a:solidFill>
                    <a:srgbClr val="FF0000"/>
                  </a:solidFill>
                  <a:latin typeface="Arial Black" charset="0"/>
                  <a:cs typeface="+mn-cs"/>
                </a:rPr>
                <a:t>x</a:t>
              </a:r>
            </a:p>
          </p:txBody>
        </p:sp>
        <p:sp>
          <p:nvSpPr>
            <p:cNvPr id="452619" name="Line 11"/>
            <p:cNvSpPr>
              <a:spLocks noChangeShapeType="1"/>
            </p:cNvSpPr>
            <p:nvPr/>
          </p:nvSpPr>
          <p:spPr bwMode="auto">
            <a:xfrm>
              <a:off x="2333" y="3686"/>
              <a:ext cx="128" cy="0"/>
            </a:xfrm>
            <a:prstGeom prst="line">
              <a:avLst/>
            </a:prstGeom>
            <a:noFill/>
            <a:ln w="28575">
              <a:solidFill>
                <a:srgbClr val="AC2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grpSp>
        <p:nvGrpSpPr>
          <p:cNvPr id="172041" name="Group 12"/>
          <p:cNvGrpSpPr>
            <a:grpSpLocks/>
          </p:cNvGrpSpPr>
          <p:nvPr/>
        </p:nvGrpSpPr>
        <p:grpSpPr bwMode="auto">
          <a:xfrm>
            <a:off x="5245100" y="4129088"/>
            <a:ext cx="3835400" cy="2409825"/>
            <a:chOff x="3344" y="2497"/>
            <a:chExt cx="2416" cy="1518"/>
          </a:xfrm>
        </p:grpSpPr>
        <p:sp>
          <p:nvSpPr>
            <p:cNvPr id="452621" name="Line 13"/>
            <p:cNvSpPr>
              <a:spLocks noChangeShapeType="1"/>
            </p:cNvSpPr>
            <p:nvPr/>
          </p:nvSpPr>
          <p:spPr bwMode="auto">
            <a:xfrm>
              <a:off x="4102" y="2497"/>
              <a:ext cx="1" cy="15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2622" name="Line 14"/>
            <p:cNvSpPr>
              <a:spLocks noChangeShapeType="1"/>
            </p:cNvSpPr>
            <p:nvPr/>
          </p:nvSpPr>
          <p:spPr bwMode="auto">
            <a:xfrm rot="-5400000" flipH="1" flipV="1">
              <a:off x="4590" y="2341"/>
              <a:ext cx="0" cy="22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2623" name="Freeform 15"/>
            <p:cNvSpPr>
              <a:spLocks/>
            </p:cNvSpPr>
            <p:nvPr/>
          </p:nvSpPr>
          <p:spPr bwMode="auto">
            <a:xfrm>
              <a:off x="3344" y="2696"/>
              <a:ext cx="2216" cy="1240"/>
            </a:xfrm>
            <a:custGeom>
              <a:avLst/>
              <a:gdLst>
                <a:gd name="T0" fmla="*/ 0 w 2216"/>
                <a:gd name="T1" fmla="*/ 1240 h 1240"/>
                <a:gd name="T2" fmla="*/ 200 w 2216"/>
                <a:gd name="T3" fmla="*/ 1234 h 1240"/>
                <a:gd name="T4" fmla="*/ 403 w 2216"/>
                <a:gd name="T5" fmla="*/ 1207 h 1240"/>
                <a:gd name="T6" fmla="*/ 576 w 2216"/>
                <a:gd name="T7" fmla="*/ 1170 h 1240"/>
                <a:gd name="T8" fmla="*/ 760 w 2216"/>
                <a:gd name="T9" fmla="*/ 1096 h 1240"/>
                <a:gd name="T10" fmla="*/ 928 w 2216"/>
                <a:gd name="T11" fmla="*/ 1012 h 1240"/>
                <a:gd name="T12" fmla="*/ 1080 w 2216"/>
                <a:gd name="T13" fmla="*/ 912 h 1240"/>
                <a:gd name="T14" fmla="*/ 1222 w 2216"/>
                <a:gd name="T15" fmla="*/ 797 h 1240"/>
                <a:gd name="T16" fmla="*/ 1381 w 2216"/>
                <a:gd name="T17" fmla="*/ 648 h 1240"/>
                <a:gd name="T18" fmla="*/ 1501 w 2216"/>
                <a:gd name="T19" fmla="*/ 508 h 1240"/>
                <a:gd name="T20" fmla="*/ 1616 w 2216"/>
                <a:gd name="T21" fmla="*/ 380 h 1240"/>
                <a:gd name="T22" fmla="*/ 1744 w 2216"/>
                <a:gd name="T23" fmla="*/ 240 h 1240"/>
                <a:gd name="T24" fmla="*/ 1888 w 2216"/>
                <a:gd name="T25" fmla="*/ 127 h 1240"/>
                <a:gd name="T26" fmla="*/ 2040 w 2216"/>
                <a:gd name="T27" fmla="*/ 51 h 1240"/>
                <a:gd name="T28" fmla="*/ 2216 w 2216"/>
                <a:gd name="T29" fmla="*/ 0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6" h="1240">
                  <a:moveTo>
                    <a:pt x="0" y="1240"/>
                  </a:moveTo>
                  <a:cubicBezTo>
                    <a:pt x="33" y="1239"/>
                    <a:pt x="133" y="1239"/>
                    <a:pt x="200" y="1234"/>
                  </a:cubicBezTo>
                  <a:cubicBezTo>
                    <a:pt x="267" y="1228"/>
                    <a:pt x="340" y="1217"/>
                    <a:pt x="403" y="1207"/>
                  </a:cubicBezTo>
                  <a:cubicBezTo>
                    <a:pt x="466" y="1197"/>
                    <a:pt x="517" y="1188"/>
                    <a:pt x="576" y="1170"/>
                  </a:cubicBezTo>
                  <a:cubicBezTo>
                    <a:pt x="635" y="1152"/>
                    <a:pt x="701" y="1122"/>
                    <a:pt x="760" y="1096"/>
                  </a:cubicBezTo>
                  <a:cubicBezTo>
                    <a:pt x="819" y="1070"/>
                    <a:pt x="875" y="1043"/>
                    <a:pt x="928" y="1012"/>
                  </a:cubicBezTo>
                  <a:cubicBezTo>
                    <a:pt x="981" y="981"/>
                    <a:pt x="1031" y="948"/>
                    <a:pt x="1080" y="912"/>
                  </a:cubicBezTo>
                  <a:cubicBezTo>
                    <a:pt x="1129" y="876"/>
                    <a:pt x="1172" y="841"/>
                    <a:pt x="1222" y="797"/>
                  </a:cubicBezTo>
                  <a:cubicBezTo>
                    <a:pt x="1272" y="753"/>
                    <a:pt x="1335" y="696"/>
                    <a:pt x="1381" y="648"/>
                  </a:cubicBezTo>
                  <a:cubicBezTo>
                    <a:pt x="1427" y="599"/>
                    <a:pt x="1462" y="552"/>
                    <a:pt x="1501" y="508"/>
                  </a:cubicBezTo>
                  <a:cubicBezTo>
                    <a:pt x="1540" y="463"/>
                    <a:pt x="1576" y="424"/>
                    <a:pt x="1616" y="380"/>
                  </a:cubicBezTo>
                  <a:cubicBezTo>
                    <a:pt x="1656" y="335"/>
                    <a:pt x="1699" y="282"/>
                    <a:pt x="1744" y="240"/>
                  </a:cubicBezTo>
                  <a:cubicBezTo>
                    <a:pt x="1789" y="198"/>
                    <a:pt x="1839" y="158"/>
                    <a:pt x="1888" y="127"/>
                  </a:cubicBezTo>
                  <a:cubicBezTo>
                    <a:pt x="1937" y="95"/>
                    <a:pt x="1985" y="72"/>
                    <a:pt x="2040" y="51"/>
                  </a:cubicBezTo>
                  <a:cubicBezTo>
                    <a:pt x="2095" y="29"/>
                    <a:pt x="2179" y="10"/>
                    <a:pt x="2216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2624" name="Oval 16"/>
            <p:cNvSpPr>
              <a:spLocks noChangeArrowheads="1"/>
            </p:cNvSpPr>
            <p:nvPr/>
          </p:nvSpPr>
          <p:spPr bwMode="auto">
            <a:xfrm>
              <a:off x="4594" y="3422"/>
              <a:ext cx="53" cy="51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2625" name="Rectangle 17"/>
            <p:cNvSpPr>
              <a:spLocks noChangeArrowheads="1"/>
            </p:cNvSpPr>
            <p:nvPr/>
          </p:nvSpPr>
          <p:spPr bwMode="auto">
            <a:xfrm>
              <a:off x="4581" y="3469"/>
              <a:ext cx="141" cy="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6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endParaRPr lang="pt-BR" sz="16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52626" name="Rectangle 18"/>
            <p:cNvSpPr>
              <a:spLocks noChangeArrowheads="1"/>
            </p:cNvSpPr>
            <p:nvPr/>
          </p:nvSpPr>
          <p:spPr bwMode="auto">
            <a:xfrm>
              <a:off x="4957" y="3488"/>
              <a:ext cx="148" cy="143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b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52627" name="Rectangle 19"/>
            <p:cNvSpPr>
              <a:spLocks noChangeArrowheads="1"/>
            </p:cNvSpPr>
            <p:nvPr/>
          </p:nvSpPr>
          <p:spPr bwMode="auto">
            <a:xfrm>
              <a:off x="3787" y="2521"/>
              <a:ext cx="242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52628" name="Rectangle 20"/>
            <p:cNvSpPr>
              <a:spLocks noChangeArrowheads="1"/>
            </p:cNvSpPr>
            <p:nvPr/>
          </p:nvSpPr>
          <p:spPr bwMode="auto">
            <a:xfrm>
              <a:off x="5589" y="3478"/>
              <a:ext cx="171" cy="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52629" name="Rectangle 21"/>
            <p:cNvSpPr>
              <a:spLocks noChangeArrowheads="1"/>
            </p:cNvSpPr>
            <p:nvPr/>
          </p:nvSpPr>
          <p:spPr bwMode="auto">
            <a:xfrm>
              <a:off x="4099" y="3320"/>
              <a:ext cx="156" cy="146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a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52630" name="Line 22"/>
            <p:cNvSpPr>
              <a:spLocks noChangeShapeType="1"/>
            </p:cNvSpPr>
            <p:nvPr/>
          </p:nvSpPr>
          <p:spPr bwMode="auto">
            <a:xfrm>
              <a:off x="5041" y="2976"/>
              <a:ext cx="4" cy="4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2631" name="Line 23"/>
            <p:cNvSpPr>
              <a:spLocks noChangeShapeType="1"/>
            </p:cNvSpPr>
            <p:nvPr/>
          </p:nvSpPr>
          <p:spPr bwMode="auto">
            <a:xfrm flipH="1">
              <a:off x="4174" y="3439"/>
              <a:ext cx="2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52632" name="Line 24"/>
            <p:cNvSpPr>
              <a:spLocks noChangeShapeType="1"/>
            </p:cNvSpPr>
            <p:nvPr/>
          </p:nvSpPr>
          <p:spPr bwMode="auto">
            <a:xfrm>
              <a:off x="4174" y="3820"/>
              <a:ext cx="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grpSp>
          <p:nvGrpSpPr>
            <p:cNvPr id="172055" name="Group 25"/>
            <p:cNvGrpSpPr>
              <a:grpSpLocks/>
            </p:cNvGrpSpPr>
            <p:nvPr/>
          </p:nvGrpSpPr>
          <p:grpSpPr bwMode="auto">
            <a:xfrm>
              <a:off x="4174" y="3793"/>
              <a:ext cx="871" cy="54"/>
              <a:chOff x="4174" y="3812"/>
              <a:chExt cx="871" cy="54"/>
            </a:xfrm>
          </p:grpSpPr>
          <p:sp>
            <p:nvSpPr>
              <p:cNvPr id="452634" name="Line 26"/>
              <p:cNvSpPr>
                <a:spLocks noChangeShapeType="1"/>
              </p:cNvSpPr>
              <p:nvPr/>
            </p:nvSpPr>
            <p:spPr bwMode="auto">
              <a:xfrm>
                <a:off x="4174" y="3812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52635" name="Line 27"/>
              <p:cNvSpPr>
                <a:spLocks noChangeShapeType="1"/>
              </p:cNvSpPr>
              <p:nvPr/>
            </p:nvSpPr>
            <p:spPr bwMode="auto">
              <a:xfrm>
                <a:off x="5045" y="3812"/>
                <a:ext cx="0" cy="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</p:grpSp>
        <p:sp>
          <p:nvSpPr>
            <p:cNvPr id="452636" name="Text Box 28"/>
            <p:cNvSpPr txBox="1">
              <a:spLocks noChangeArrowheads="1"/>
            </p:cNvSpPr>
            <p:nvPr/>
          </p:nvSpPr>
          <p:spPr bwMode="auto">
            <a:xfrm>
              <a:off x="4350" y="3734"/>
              <a:ext cx="520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pt-BR" sz="14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b – a</a:t>
              </a:r>
              <a:r>
                <a:rPr lang="pt-BR" sz="9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 </a:t>
              </a:r>
              <a:r>
                <a:rPr lang="pt-BR" sz="14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</a:rPr>
                <a:t>&lt; </a:t>
              </a:r>
              <a:r>
                <a:rPr lang="pt-BR" sz="2000" i="1">
                  <a:solidFill>
                    <a:srgbClr val="AC29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cs"/>
                  <a:sym typeface="Symbol" charset="0"/>
                </a:rPr>
                <a:t></a:t>
              </a:r>
            </a:p>
          </p:txBody>
        </p:sp>
      </p:grpSp>
      <p:sp>
        <p:nvSpPr>
          <p:cNvPr id="452637" name="Line 29"/>
          <p:cNvSpPr>
            <a:spLocks noChangeShapeType="1"/>
          </p:cNvSpPr>
          <p:nvPr/>
        </p:nvSpPr>
        <p:spPr bwMode="auto">
          <a:xfrm>
            <a:off x="4500563" y="3644900"/>
            <a:ext cx="2159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836378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53635" name="AutoShape 3"/>
          <p:cNvSpPr>
            <a:spLocks noChangeArrowheads="1"/>
          </p:cNvSpPr>
          <p:nvPr/>
        </p:nvSpPr>
        <p:spPr bwMode="auto">
          <a:xfrm rot="6454725">
            <a:off x="5426076" y="2743200"/>
            <a:ext cx="569912" cy="1874837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53636" name="AutoShape 4"/>
          <p:cNvSpPr>
            <a:spLocks noChangeArrowheads="1"/>
          </p:cNvSpPr>
          <p:nvPr/>
        </p:nvSpPr>
        <p:spPr bwMode="auto">
          <a:xfrm>
            <a:off x="3517900" y="1766888"/>
            <a:ext cx="569913" cy="1303337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4406900" y="1803400"/>
            <a:ext cx="3124200" cy="1179513"/>
          </a:xfrm>
          <a:prstGeom prst="rect">
            <a:avLst/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 tIns="82800" bIns="828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pt-BR" sz="2200">
                <a:solidFill>
                  <a:srgbClr val="FF0000"/>
                </a:solidFill>
                <a:cs typeface="+mn-cs"/>
              </a:rPr>
              <a:t>Nem sempre é possível satisfazer </a:t>
            </a:r>
            <a:r>
              <a:rPr lang="pt-BR" sz="2200" i="1" u="sng">
                <a:solidFill>
                  <a:srgbClr val="FF0000"/>
                </a:solidFill>
                <a:cs typeface="+mn-cs"/>
              </a:rPr>
              <a:t>ambos</a:t>
            </a:r>
            <a:r>
              <a:rPr lang="pt-BR" sz="2200">
                <a:solidFill>
                  <a:srgbClr val="FF0000"/>
                </a:solidFill>
                <a:cs typeface="+mn-cs"/>
              </a:rPr>
              <a:t> os critérios</a:t>
            </a:r>
            <a:endParaRPr lang="pt-BR" sz="2400" b="0" i="1">
              <a:solidFill>
                <a:srgbClr val="FF0000"/>
              </a:solidFill>
              <a:latin typeface="Arial Black" charset="0"/>
              <a:cs typeface="+mn-cs"/>
            </a:endParaRPr>
          </a:p>
        </p:txBody>
      </p:sp>
      <p:grpSp>
        <p:nvGrpSpPr>
          <p:cNvPr id="173063" name="Group 6"/>
          <p:cNvGrpSpPr>
            <a:grpSpLocks/>
          </p:cNvGrpSpPr>
          <p:nvPr/>
        </p:nvGrpSpPr>
        <p:grpSpPr bwMode="auto">
          <a:xfrm>
            <a:off x="1335088" y="2592388"/>
            <a:ext cx="1795462" cy="466725"/>
            <a:chOff x="1361" y="2809"/>
            <a:chExt cx="1131" cy="294"/>
          </a:xfrm>
        </p:grpSpPr>
        <p:sp>
          <p:nvSpPr>
            <p:cNvPr id="453639" name="Rectangle 7"/>
            <p:cNvSpPr>
              <a:spLocks noChangeArrowheads="1"/>
            </p:cNvSpPr>
            <p:nvPr/>
          </p:nvSpPr>
          <p:spPr bwMode="auto">
            <a:xfrm>
              <a:off x="1361" y="2809"/>
              <a:ext cx="1131" cy="294"/>
            </a:xfrm>
            <a:prstGeom prst="rect">
              <a:avLst/>
            </a:prstGeom>
            <a:solidFill>
              <a:srgbClr val="FF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63500" dir="19387806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pt-BR" sz="2400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|</a:t>
              </a:r>
              <a:r>
                <a:rPr lang="pt-BR" sz="2400" i="1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f(</a:t>
              </a:r>
              <a:r>
                <a:rPr lang="pt-BR" sz="800" i="1">
                  <a:solidFill>
                    <a:srgbClr val="AC2900"/>
                  </a:solidFill>
                  <a:cs typeface="+mn-cs"/>
                  <a:sym typeface="Symbol" charset="0"/>
                </a:rPr>
                <a:t> </a:t>
              </a:r>
              <a:r>
                <a:rPr lang="pt-BR" sz="2400" b="0" i="1">
                  <a:solidFill>
                    <a:srgbClr val="AC2900"/>
                  </a:solidFill>
                  <a:latin typeface="Arial Black" charset="0"/>
                  <a:cs typeface="+mn-cs"/>
                  <a:sym typeface="Symbol" charset="0"/>
                </a:rPr>
                <a:t>x</a:t>
              </a:r>
              <a:r>
                <a:rPr lang="pt-BR" sz="800" i="1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 </a:t>
              </a:r>
              <a:r>
                <a:rPr lang="pt-BR" sz="2400" i="1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)</a:t>
              </a:r>
              <a:r>
                <a:rPr lang="pt-BR" sz="2400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|</a:t>
              </a:r>
              <a:r>
                <a:rPr lang="pt-BR" sz="2400" i="1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 &lt; </a:t>
              </a:r>
            </a:p>
          </p:txBody>
        </p:sp>
        <p:sp>
          <p:nvSpPr>
            <p:cNvPr id="453640" name="Line 8"/>
            <p:cNvSpPr>
              <a:spLocks noChangeShapeType="1"/>
            </p:cNvSpPr>
            <p:nvPr/>
          </p:nvSpPr>
          <p:spPr bwMode="auto">
            <a:xfrm>
              <a:off x="1682" y="2880"/>
              <a:ext cx="128" cy="0"/>
            </a:xfrm>
            <a:prstGeom prst="line">
              <a:avLst/>
            </a:prstGeom>
            <a:noFill/>
            <a:ln w="28575">
              <a:solidFill>
                <a:srgbClr val="AC2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grpSp>
        <p:nvGrpSpPr>
          <p:cNvPr id="173064" name="Group 9"/>
          <p:cNvGrpSpPr>
            <a:grpSpLocks/>
          </p:cNvGrpSpPr>
          <p:nvPr/>
        </p:nvGrpSpPr>
        <p:grpSpPr bwMode="auto">
          <a:xfrm>
            <a:off x="1306513" y="1779588"/>
            <a:ext cx="1893887" cy="466725"/>
            <a:chOff x="1327" y="1945"/>
            <a:chExt cx="1193" cy="294"/>
          </a:xfrm>
        </p:grpSpPr>
        <p:sp>
          <p:nvSpPr>
            <p:cNvPr id="453642" name="Rectangle 10"/>
            <p:cNvSpPr>
              <a:spLocks noChangeArrowheads="1"/>
            </p:cNvSpPr>
            <p:nvPr/>
          </p:nvSpPr>
          <p:spPr bwMode="auto">
            <a:xfrm>
              <a:off x="1327" y="1945"/>
              <a:ext cx="1193" cy="294"/>
            </a:xfrm>
            <a:prstGeom prst="rect">
              <a:avLst/>
            </a:prstGeom>
            <a:solidFill>
              <a:srgbClr val="FFFFE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63500" dir="19387806" algn="ctr" rotWithShape="0">
                <a:schemeClr val="bg2">
                  <a:alpha val="74998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pt-BR" sz="2400">
                  <a:solidFill>
                    <a:srgbClr val="AC2900"/>
                  </a:solidFill>
                  <a:latin typeface="Tahoma" charset="0"/>
                  <a:cs typeface="+mn-cs"/>
                </a:rPr>
                <a:t>|</a:t>
              </a:r>
              <a:r>
                <a:rPr lang="pt-BR" sz="2400" b="0" i="1">
                  <a:solidFill>
                    <a:srgbClr val="AC2900"/>
                  </a:solidFill>
                  <a:latin typeface="Arial Black" charset="0"/>
                  <a:cs typeface="+mn-cs"/>
                </a:rPr>
                <a:t>x</a:t>
              </a:r>
              <a:r>
                <a:rPr lang="pt-BR" sz="2400" i="1">
                  <a:solidFill>
                    <a:srgbClr val="AC2900"/>
                  </a:solidFill>
                  <a:latin typeface="Tahoma" charset="0"/>
                  <a:cs typeface="+mn-cs"/>
                </a:rPr>
                <a:t> - </a:t>
              </a:r>
              <a:r>
                <a:rPr lang="pt-BR" sz="2400" i="1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 </a:t>
              </a:r>
              <a:r>
                <a:rPr lang="pt-BR" sz="2400">
                  <a:solidFill>
                    <a:srgbClr val="AC2900"/>
                  </a:solidFill>
                  <a:latin typeface="Tahoma" charset="0"/>
                  <a:cs typeface="+mn-cs"/>
                </a:rPr>
                <a:t>|</a:t>
              </a:r>
              <a:r>
                <a:rPr lang="pt-BR" sz="2400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 </a:t>
              </a:r>
              <a:r>
                <a:rPr lang="pt-BR" sz="2400" i="1">
                  <a:solidFill>
                    <a:srgbClr val="AC2900"/>
                  </a:solidFill>
                  <a:latin typeface="Tahoma" charset="0"/>
                  <a:cs typeface="+mn-cs"/>
                  <a:sym typeface="Symbol" charset="0"/>
                </a:rPr>
                <a:t>&lt; </a:t>
              </a:r>
            </a:p>
          </p:txBody>
        </p:sp>
        <p:sp>
          <p:nvSpPr>
            <p:cNvPr id="453643" name="Line 11"/>
            <p:cNvSpPr>
              <a:spLocks noChangeShapeType="1"/>
            </p:cNvSpPr>
            <p:nvPr/>
          </p:nvSpPr>
          <p:spPr bwMode="auto">
            <a:xfrm>
              <a:off x="1474" y="2023"/>
              <a:ext cx="128" cy="0"/>
            </a:xfrm>
            <a:prstGeom prst="line">
              <a:avLst/>
            </a:prstGeom>
            <a:noFill/>
            <a:ln w="28575">
              <a:solidFill>
                <a:srgbClr val="AC2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56796" dir="20006097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453644" name="Text Box 12"/>
          <p:cNvSpPr txBox="1">
            <a:spLocks noChangeArrowheads="1"/>
          </p:cNvSpPr>
          <p:nvPr/>
        </p:nvSpPr>
        <p:spPr bwMode="auto">
          <a:xfrm>
            <a:off x="1843088" y="4294188"/>
            <a:ext cx="5181600" cy="1835150"/>
          </a:xfrm>
          <a:prstGeom prst="rect">
            <a:avLst/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 lIns="126000" tIns="118800" rIns="126000" bIns="118800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pt-BR" sz="2600">
                <a:solidFill>
                  <a:srgbClr val="FF0000"/>
                </a:solidFill>
                <a:cs typeface="+mn-cs"/>
              </a:rPr>
              <a:t>Métodos numéricos são desenvolvidos de modo a satisfazer </a:t>
            </a:r>
            <a:r>
              <a:rPr lang="pt-BR" sz="2600" i="1" u="sng">
                <a:solidFill>
                  <a:srgbClr val="FF0000"/>
                </a:solidFill>
                <a:cs typeface="+mn-cs"/>
              </a:rPr>
              <a:t>pelo menos</a:t>
            </a:r>
            <a:r>
              <a:rPr lang="pt-BR" sz="2600">
                <a:solidFill>
                  <a:srgbClr val="FF0000"/>
                </a:solidFill>
                <a:cs typeface="+mn-cs"/>
              </a:rPr>
              <a:t> um dos critérios.</a:t>
            </a:r>
            <a:endParaRPr lang="pt-BR" sz="2600" b="0" i="1">
              <a:solidFill>
                <a:srgbClr val="FF0000"/>
              </a:solidFill>
              <a:latin typeface="Arial Black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965402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ChangeArrowheads="1"/>
          </p:cNvSpPr>
          <p:nvPr/>
        </p:nvSpPr>
        <p:spPr bwMode="auto">
          <a:xfrm>
            <a:off x="411163" y="1925638"/>
            <a:ext cx="84486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6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                                      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fórmulas explicitas para a determinação das raízes em função de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,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b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e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c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.</a:t>
            </a:r>
            <a:endParaRPr lang="pt-BR" sz="26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  <p:sp>
        <p:nvSpPr>
          <p:cNvPr id="428035" name="Rectangle 3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Motivação</a:t>
            </a:r>
          </a:p>
        </p:txBody>
      </p:sp>
      <p:sp>
        <p:nvSpPr>
          <p:cNvPr id="428036" name="Rectangle 4"/>
          <p:cNvSpPr>
            <a:spLocks noChangeArrowheads="1"/>
          </p:cNvSpPr>
          <p:nvPr/>
        </p:nvSpPr>
        <p:spPr bwMode="auto">
          <a:xfrm>
            <a:off x="796925" y="1990725"/>
            <a:ext cx="2655888" cy="409575"/>
          </a:xfrm>
          <a:prstGeom prst="rect">
            <a:avLst/>
          </a:prstGeom>
          <a:noFill/>
          <a:ln>
            <a:noFill/>
          </a:ln>
          <a:effectLst>
            <a:outerShdw blurRad="63500" dist="17961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ax</a:t>
            </a:r>
            <a:r>
              <a:rPr lang="pt-BR" sz="2800" i="1" baseline="3000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2</a:t>
            </a:r>
            <a:r>
              <a:rPr lang="pt-BR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+ bx + c = 0</a:t>
            </a:r>
          </a:p>
        </p:txBody>
      </p:sp>
      <p:sp>
        <p:nvSpPr>
          <p:cNvPr id="428037" name="Rectangle 5"/>
          <p:cNvSpPr>
            <a:spLocks noChangeArrowheads="1"/>
          </p:cNvSpPr>
          <p:nvPr/>
        </p:nvSpPr>
        <p:spPr bwMode="auto">
          <a:xfrm>
            <a:off x="427038" y="4486275"/>
            <a:ext cx="84963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5000"/>
              <a:buFont typeface="Wingdings" charset="0"/>
              <a:buBlip>
                <a:blip r:embed="rId2"/>
              </a:buBlip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Polinômios de graus mais elevados e funções com maior grau de complexidade: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16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folHlink"/>
              </a:buClr>
              <a:buFont typeface="Webdings" charset="0"/>
              <a:buChar char="4"/>
              <a:defRPr/>
            </a:pP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Impossibilidade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de determinação 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exata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dos zeros.</a:t>
            </a:r>
          </a:p>
        </p:txBody>
      </p:sp>
      <p:sp>
        <p:nvSpPr>
          <p:cNvPr id="428038" name="AutoShape 6"/>
          <p:cNvSpPr>
            <a:spLocks noChangeArrowheads="1"/>
          </p:cNvSpPr>
          <p:nvPr/>
        </p:nvSpPr>
        <p:spPr bwMode="auto">
          <a:xfrm>
            <a:off x="3126393" y="2021217"/>
            <a:ext cx="584200" cy="438150"/>
          </a:xfrm>
          <a:prstGeom prst="rightArrow">
            <a:avLst>
              <a:gd name="adj1" fmla="val 66667"/>
              <a:gd name="adj2" fmla="val 57574"/>
            </a:avLst>
          </a:pr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17961" dir="189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 sz="2400" b="0">
              <a:solidFill>
                <a:schemeClr val="accent2"/>
              </a:solidFill>
              <a:latin typeface="Tahoma" charset="0"/>
              <a:cs typeface="+mn-cs"/>
            </a:endParaRP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2627313" y="3394075"/>
            <a:ext cx="4159250" cy="1057275"/>
          </a:xfrm>
          <a:prstGeom prst="rect">
            <a:avLst/>
          </a:prstGeom>
          <a:noFill/>
          <a:ln>
            <a:noFill/>
          </a:ln>
          <a:effectLst>
            <a:outerShdw blurRad="63500" dist="17961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800" i="1" dirty="0" err="1">
                <a:solidFill>
                  <a:srgbClr val="CC3300"/>
                </a:solidFill>
                <a:cs typeface="Times New Roman" charset="0"/>
              </a:rPr>
              <a:t>x</a:t>
            </a:r>
            <a:r>
              <a:rPr lang="pt-BR" sz="2800" i="1" dirty="0">
                <a:solidFill>
                  <a:srgbClr val="CC3300"/>
                </a:solidFill>
                <a:cs typeface="Times New Roman" charset="0"/>
              </a:rPr>
              <a:t> =( -</a:t>
            </a:r>
            <a:r>
              <a:rPr lang="pt-BR" sz="2800" i="1" dirty="0" err="1">
                <a:solidFill>
                  <a:srgbClr val="CC3300"/>
                </a:solidFill>
                <a:cs typeface="Times New Roman" charset="0"/>
              </a:rPr>
              <a:t>b</a:t>
            </a:r>
            <a:r>
              <a:rPr lang="pt-BR" sz="2800" i="1" dirty="0">
                <a:solidFill>
                  <a:srgbClr val="CC3300"/>
                </a:solidFill>
                <a:cs typeface="Times New Roman" charset="0"/>
              </a:rPr>
              <a:t> </a:t>
            </a:r>
            <a:r>
              <a:rPr lang="en-US" sz="2800" i="1" dirty="0">
                <a:solidFill>
                  <a:srgbClr val="CC3300"/>
                </a:solidFill>
                <a:cs typeface="Arial" charset="0"/>
              </a:rPr>
              <a:t>± </a:t>
            </a:r>
            <a:r>
              <a:rPr lang="en-US" sz="2800" i="1" dirty="0">
                <a:solidFill>
                  <a:srgbClr val="CC3300"/>
                </a:solidFill>
                <a:cs typeface="Arial" charset="0"/>
                <a:sym typeface="Symbol" charset="0"/>
              </a:rPr>
              <a:t></a:t>
            </a:r>
            <a:r>
              <a:rPr lang="en-US" sz="2800" i="1" dirty="0">
                <a:solidFill>
                  <a:srgbClr val="CC3300"/>
                </a:solidFill>
                <a:cs typeface="Arial" charset="0"/>
                <a:sym typeface="WP MathExtendedA" charset="0"/>
              </a:rPr>
              <a:t> </a:t>
            </a:r>
            <a:r>
              <a:rPr lang="pt-BR" sz="2800" i="1" dirty="0">
                <a:solidFill>
                  <a:srgbClr val="CC3300"/>
                </a:solidFill>
                <a:cs typeface="Times New Roman" charset="0"/>
              </a:rPr>
              <a:t>b</a:t>
            </a:r>
            <a:r>
              <a:rPr lang="pt-BR" sz="2800" i="1" baseline="30000" dirty="0">
                <a:solidFill>
                  <a:srgbClr val="CC3300"/>
                </a:solidFill>
                <a:cs typeface="Times New Roman" charset="0"/>
              </a:rPr>
              <a:t>2</a:t>
            </a:r>
            <a:r>
              <a:rPr lang="pt-BR" sz="2800" i="1" dirty="0">
                <a:solidFill>
                  <a:srgbClr val="CC3300"/>
                </a:solidFill>
                <a:cs typeface="Times New Roman" charset="0"/>
              </a:rPr>
              <a:t> – 4ac)/2a</a:t>
            </a:r>
          </a:p>
        </p:txBody>
      </p:sp>
      <p:sp>
        <p:nvSpPr>
          <p:cNvPr id="428041" name="Line 9"/>
          <p:cNvSpPr>
            <a:spLocks noChangeShapeType="1"/>
          </p:cNvSpPr>
          <p:nvPr/>
        </p:nvSpPr>
        <p:spPr bwMode="auto">
          <a:xfrm>
            <a:off x="4114370" y="3463326"/>
            <a:ext cx="1159805" cy="0"/>
          </a:xfrm>
          <a:prstGeom prst="line">
            <a:avLst/>
          </a:prstGeom>
          <a:noFill/>
          <a:ln w="28575">
            <a:solidFill>
              <a:srgbClr val="CC3300"/>
            </a:solidFill>
            <a:miter lim="800000"/>
            <a:headEnd/>
            <a:tailEnd/>
          </a:ln>
          <a:effectLst>
            <a:outerShdw blurRad="63500" dist="17961" dir="18900000" algn="ctr" rotWithShape="0">
              <a:schemeClr val="bg2">
                <a:alpha val="74998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54659" name="AutoShape 3"/>
          <p:cNvSpPr>
            <a:spLocks noChangeArrowheads="1"/>
          </p:cNvSpPr>
          <p:nvPr/>
        </p:nvSpPr>
        <p:spPr bwMode="auto">
          <a:xfrm rot="8000465">
            <a:off x="2485232" y="2350294"/>
            <a:ext cx="569912" cy="1435100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54660" name="AutoShape 4"/>
          <p:cNvSpPr>
            <a:spLocks noChangeArrowheads="1"/>
          </p:cNvSpPr>
          <p:nvPr/>
        </p:nvSpPr>
        <p:spPr bwMode="auto">
          <a:xfrm rot="5400000">
            <a:off x="6094412" y="4357688"/>
            <a:ext cx="569913" cy="1303338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54661" name="Text Box 5"/>
          <p:cNvSpPr txBox="1">
            <a:spLocks noChangeArrowheads="1"/>
          </p:cNvSpPr>
          <p:nvPr/>
        </p:nvSpPr>
        <p:spPr bwMode="auto">
          <a:xfrm>
            <a:off x="2679700" y="1562100"/>
            <a:ext cx="3289300" cy="90487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 lIns="126000" tIns="118800" rIns="126000" bIns="1188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rgbClr val="000000"/>
                </a:solidFill>
                <a:latin typeface="Tahoma" charset="0"/>
                <a:cs typeface="+mn-cs"/>
              </a:rPr>
              <a:t>PROGRAMAS COMPUTACIONAIS</a:t>
            </a:r>
            <a:endParaRPr lang="pt-BR" sz="2400" b="0" i="1" dirty="0">
              <a:solidFill>
                <a:srgbClr val="000000"/>
              </a:solidFill>
              <a:latin typeface="Tahoma" charset="0"/>
              <a:cs typeface="+mn-cs"/>
            </a:endParaRPr>
          </a:p>
        </p:txBody>
      </p:sp>
      <p:sp>
        <p:nvSpPr>
          <p:cNvPr id="454662" name="Text Box 6"/>
          <p:cNvSpPr txBox="1">
            <a:spLocks noChangeArrowheads="1"/>
          </p:cNvSpPr>
          <p:nvPr/>
        </p:nvSpPr>
        <p:spPr bwMode="auto">
          <a:xfrm>
            <a:off x="1042988" y="3644900"/>
            <a:ext cx="2349500" cy="578475"/>
          </a:xfrm>
          <a:prstGeom prst="rect">
            <a:avLst/>
          </a:prstGeom>
          <a:solidFill>
            <a:srgbClr val="FFFFE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 lIns="126000" tIns="118800" rIns="126000" bIns="1188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 dirty="0">
                <a:solidFill>
                  <a:srgbClr val="000000"/>
                </a:solidFill>
                <a:cs typeface="+mn-cs"/>
              </a:rPr>
              <a:t>Teste de Parada</a:t>
            </a:r>
            <a:endParaRPr lang="pt-BR" sz="2400" b="0" i="1" dirty="0">
              <a:solidFill>
                <a:srgbClr val="000000"/>
              </a:solidFill>
              <a:latin typeface="Arial Black" charset="0"/>
              <a:cs typeface="+mn-cs"/>
            </a:endParaRPr>
          </a:p>
        </p:txBody>
      </p:sp>
      <p:sp>
        <p:nvSpPr>
          <p:cNvPr id="454663" name="AutoShape 7"/>
          <p:cNvSpPr>
            <a:spLocks noChangeArrowheads="1"/>
          </p:cNvSpPr>
          <p:nvPr/>
        </p:nvSpPr>
        <p:spPr bwMode="auto">
          <a:xfrm rot="13599535" flipH="1">
            <a:off x="5585619" y="2350294"/>
            <a:ext cx="569912" cy="1435100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54664" name="Text Box 8"/>
          <p:cNvSpPr txBox="1">
            <a:spLocks noChangeArrowheads="1"/>
          </p:cNvSpPr>
          <p:nvPr/>
        </p:nvSpPr>
        <p:spPr bwMode="auto">
          <a:xfrm>
            <a:off x="4506913" y="3646488"/>
            <a:ext cx="3746500" cy="904875"/>
          </a:xfrm>
          <a:prstGeom prst="rect">
            <a:avLst/>
          </a:prstGeom>
          <a:solidFill>
            <a:srgbClr val="FFEDD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 lIns="126000" tIns="118800" rIns="126000" bIns="11880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pt-BR" sz="2400">
                <a:solidFill>
                  <a:schemeClr val="accent1"/>
                </a:solidFill>
                <a:cs typeface="+mn-cs"/>
              </a:rPr>
              <a:t>Estipulação do</a:t>
            </a:r>
            <a:r>
              <a:rPr lang="pt-BR" sz="2400">
                <a:cs typeface="+mn-cs"/>
              </a:rPr>
              <a:t> </a:t>
            </a:r>
            <a:r>
              <a:rPr lang="pt-BR" sz="2400" i="1">
                <a:solidFill>
                  <a:srgbClr val="000099"/>
                </a:solidFill>
                <a:cs typeface="+mn-cs"/>
              </a:rPr>
              <a:t>número máximo de iterações</a:t>
            </a:r>
            <a:endParaRPr lang="pt-BR" sz="2400" b="0" i="1">
              <a:solidFill>
                <a:srgbClr val="000099"/>
              </a:solidFill>
              <a:latin typeface="Arial Black" charset="0"/>
              <a:cs typeface="+mn-cs"/>
            </a:endParaRPr>
          </a:p>
        </p:txBody>
      </p:sp>
      <p:sp>
        <p:nvSpPr>
          <p:cNvPr id="454665" name="Text Box 9"/>
          <p:cNvSpPr txBox="1">
            <a:spLocks noChangeArrowheads="1"/>
          </p:cNvSpPr>
          <p:nvPr/>
        </p:nvSpPr>
        <p:spPr bwMode="auto">
          <a:xfrm>
            <a:off x="3995738" y="5373688"/>
            <a:ext cx="4902200" cy="1101725"/>
          </a:xfrm>
          <a:prstGeom prst="rect">
            <a:avLst/>
          </a:prstGeom>
          <a:solidFill>
            <a:srgbClr val="FFEDDB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 lIns="126000" tIns="118800" rIns="126000" bIns="118800">
            <a:spAutoFit/>
          </a:bodyPr>
          <a:lstStyle>
            <a:lvl1pPr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44500" indent="-265113"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algn="l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pt-BR" sz="2000" smtClean="0">
                <a:solidFill>
                  <a:schemeClr val="folHlink"/>
                </a:solidFill>
                <a:latin typeface="Arial" charset="0"/>
                <a:cs typeface="+mn-cs"/>
              </a:rPr>
              <a:t>Prevenção contra </a:t>
            </a:r>
            <a:r>
              <a:rPr lang="pt-BR" sz="2000" i="1" smtClean="0">
                <a:solidFill>
                  <a:schemeClr val="folHlink"/>
                </a:solidFill>
                <a:latin typeface="Arial" charset="0"/>
                <a:cs typeface="+mn-cs"/>
              </a:rPr>
              <a:t>loopings</a:t>
            </a:r>
          </a:p>
          <a:p>
            <a:pPr lvl="1" algn="just" eaLnBrk="1" hangingPunct="1">
              <a:buClr>
                <a:srgbClr val="000099"/>
              </a:buClr>
              <a:buSzPct val="80000"/>
              <a:buFont typeface="Webdings" charset="0"/>
              <a:buChar char="&lt;"/>
              <a:defRPr/>
            </a:pPr>
            <a:r>
              <a:rPr lang="pt-BR" sz="1800" i="1" smtClean="0">
                <a:solidFill>
                  <a:srgbClr val="000099"/>
                </a:solidFill>
                <a:latin typeface="Arial" charset="0"/>
                <a:cs typeface="+mn-cs"/>
              </a:rPr>
              <a:t>erros do programa</a:t>
            </a:r>
          </a:p>
          <a:p>
            <a:pPr lvl="1" algn="just" eaLnBrk="1" hangingPunct="1">
              <a:buClr>
                <a:srgbClr val="000099"/>
              </a:buClr>
              <a:buSzPct val="80000"/>
              <a:buFont typeface="Webdings" charset="0"/>
              <a:buChar char="&lt;"/>
              <a:defRPr/>
            </a:pPr>
            <a:r>
              <a:rPr lang="pt-BR" sz="1800" i="1" smtClean="0">
                <a:solidFill>
                  <a:srgbClr val="000099"/>
                </a:solidFill>
                <a:latin typeface="Arial" charset="0"/>
                <a:cs typeface="+mn-cs"/>
              </a:rPr>
              <a:t>inadequação do método ao problema</a:t>
            </a:r>
          </a:p>
        </p:txBody>
      </p:sp>
    </p:spTree>
    <p:extLst>
      <p:ext uri="{BB962C8B-B14F-4D97-AF65-F5344CB8AC3E}">
        <p14:creationId xmlns:p14="http://schemas.microsoft.com/office/powerpoint/2010/main" val="1453483924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96900" y="1692275"/>
            <a:ext cx="8153400" cy="4302125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SzPct val="80000"/>
              <a:defRPr/>
            </a:pPr>
            <a:r>
              <a:rPr lang="pt-BR" sz="2600" b="1" smtClean="0">
                <a:cs typeface="+mn-cs"/>
              </a:rPr>
              <a:t>Métodos Iterativos para a Obtenção de Zeros Reais de Funções</a:t>
            </a:r>
          </a:p>
          <a:p>
            <a:pPr algn="just" eaLnBrk="1" hangingPunct="1">
              <a:lnSpc>
                <a:spcPct val="90000"/>
              </a:lnSpc>
              <a:defRPr/>
            </a:pPr>
            <a:endParaRPr lang="pt-BR" sz="1000" b="1" smtClean="0">
              <a:cs typeface="+mn-cs"/>
            </a:endParaRP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i="1" smtClean="0"/>
              <a:t>Bissecção </a:t>
            </a:r>
            <a:r>
              <a:rPr lang="pt-BR" sz="2400" b="1" smtClean="0"/>
              <a:t>(ou de </a:t>
            </a:r>
            <a:r>
              <a:rPr lang="pt-BR" sz="2400" b="1" i="1" smtClean="0"/>
              <a:t>Bolzano</a:t>
            </a:r>
            <a:r>
              <a:rPr lang="pt-BR" sz="2400" b="1" smtClean="0"/>
              <a:t>)</a:t>
            </a:r>
            <a:endParaRPr lang="pt-BR" sz="2400" b="1" i="1" smtClean="0"/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endParaRPr lang="pt-BR" sz="1000" b="1" i="1" smtClean="0"/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i="1" smtClean="0"/>
              <a:t>Falsa Posição</a:t>
            </a: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endParaRPr lang="pt-BR" sz="1000" b="1" i="1" smtClean="0"/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i="1" smtClean="0"/>
              <a:t>Ponto Fixo</a:t>
            </a: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endParaRPr lang="pt-BR" sz="1000" b="1" i="1" smtClean="0"/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i="1" smtClean="0"/>
              <a:t>Newton-Raphson</a:t>
            </a:r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endParaRPr lang="pt-BR" sz="1000" b="1" i="1" smtClean="0"/>
          </a:p>
          <a:p>
            <a:pPr marL="874713" lvl="1" indent="-417513" algn="just" eaLnBrk="1" hangingPunct="1"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i="1" smtClean="0"/>
              <a:t>Secante</a:t>
            </a:r>
            <a:endParaRPr lang="pt-BR" sz="2000" b="1" smtClean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title"/>
          </p:nvPr>
        </p:nvSpPr>
        <p:spPr>
          <a:xfrm>
            <a:off x="1057275" y="533400"/>
            <a:ext cx="7793038" cy="638175"/>
          </a:xfrm>
        </p:spPr>
        <p:txBody>
          <a:bodyPr anchor="b">
            <a:normAutofit fontScale="90000"/>
          </a:bodyPr>
          <a:lstStyle/>
          <a:p>
            <a:pPr eaLnBrk="1" hangingPunct="1">
              <a:defRPr/>
            </a:pPr>
            <a:r>
              <a:rPr lang="pt-BR" sz="4000" smtClean="0">
                <a:cs typeface="+mj-cs"/>
              </a:rPr>
              <a:t>Cálculo Numérico – </a:t>
            </a:r>
            <a:r>
              <a:rPr lang="pt-BR" sz="4000" b="1" smtClean="0">
                <a:cs typeface="+mj-cs"/>
              </a:rPr>
              <a:t>Métodos</a:t>
            </a:r>
          </a:p>
        </p:txBody>
      </p:sp>
    </p:spTree>
    <p:extLst>
      <p:ext uri="{BB962C8B-B14F-4D97-AF65-F5344CB8AC3E}">
        <p14:creationId xmlns:p14="http://schemas.microsoft.com/office/powerpoint/2010/main" val="6951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>
              <a:defRPr/>
            </a:pPr>
            <a:r>
              <a:rPr lang="pt-BR" sz="4000" smtClean="0">
                <a:cs typeface="+mj-cs"/>
              </a:rPr>
              <a:t>Cálculo Numérico – </a:t>
            </a:r>
            <a:r>
              <a:rPr lang="pt-BR" sz="4000" b="1" smtClean="0">
                <a:cs typeface="+mj-cs"/>
              </a:rPr>
              <a:t>Bissecção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58838" y="1674813"/>
            <a:ext cx="7747000" cy="31877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SzPct val="75000"/>
              <a:defRPr/>
            </a:pPr>
            <a:r>
              <a:rPr lang="pt-BR" sz="2800" b="1" u="sng" smtClean="0">
                <a:cs typeface="+mn-cs"/>
              </a:rPr>
              <a:t>Método</a:t>
            </a:r>
            <a:r>
              <a:rPr lang="pt-BR" sz="2800" b="1" smtClean="0">
                <a:cs typeface="+mn-cs"/>
              </a:rPr>
              <a:t> </a:t>
            </a:r>
            <a:r>
              <a:rPr lang="pt-BR" sz="2800" b="1" u="sng" smtClean="0">
                <a:cs typeface="+mn-cs"/>
              </a:rPr>
              <a:t>da</a:t>
            </a:r>
            <a:r>
              <a:rPr lang="pt-BR" sz="2800" b="1" smtClean="0">
                <a:cs typeface="+mn-cs"/>
              </a:rPr>
              <a:t> </a:t>
            </a:r>
            <a:r>
              <a:rPr lang="pt-BR" sz="2800" b="1" i="1" u="sng" smtClean="0">
                <a:cs typeface="+mn-cs"/>
              </a:rPr>
              <a:t>Bissec</a:t>
            </a:r>
            <a:r>
              <a:rPr lang="pt-BR" sz="2800" b="1" i="1" smtClean="0">
                <a:cs typeface="+mn-cs"/>
              </a:rPr>
              <a:t>ç</a:t>
            </a:r>
            <a:r>
              <a:rPr lang="pt-BR" sz="2800" b="1" i="1" u="sng" smtClean="0">
                <a:cs typeface="+mn-cs"/>
              </a:rPr>
              <a:t>ão</a:t>
            </a:r>
            <a:r>
              <a:rPr lang="pt-BR" sz="2800" b="1" smtClean="0">
                <a:cs typeface="+mn-cs"/>
              </a:rPr>
              <a:t> (ou de </a:t>
            </a:r>
            <a:r>
              <a:rPr lang="pt-BR" sz="2800" b="1" i="1" u="sng" smtClean="0">
                <a:cs typeface="+mn-cs"/>
              </a:rPr>
              <a:t>Bolzano</a:t>
            </a:r>
            <a:r>
              <a:rPr lang="pt-BR" sz="2800" b="1" smtClean="0">
                <a:cs typeface="+mn-cs"/>
              </a:rPr>
              <a:t>)</a:t>
            </a:r>
            <a:endParaRPr lang="pt-BR" sz="2800" b="1" u="sng" smtClean="0">
              <a:cs typeface="+mn-cs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pt-BR" sz="1800" b="1" smtClean="0"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smtClean="0">
                <a:cs typeface="+mn-cs"/>
              </a:rPr>
              <a:t>	</a:t>
            </a:r>
            <a:r>
              <a:rPr lang="pt-BR" sz="2600" b="1" i="1" smtClean="0">
                <a:cs typeface="+mn-cs"/>
              </a:rPr>
              <a:t>Dada uma função </a:t>
            </a:r>
            <a:r>
              <a:rPr lang="pt-BR" sz="2600" b="1" i="1" smtClean="0">
                <a:solidFill>
                  <a:srgbClr val="AC0000"/>
                </a:solidFill>
                <a:cs typeface="+mn-cs"/>
              </a:rPr>
              <a:t>f(x)</a:t>
            </a:r>
            <a:r>
              <a:rPr lang="pt-BR" sz="2600" b="1" i="1" smtClean="0">
                <a:cs typeface="+mn-cs"/>
              </a:rPr>
              <a:t> contínua no intervalo </a:t>
            </a:r>
            <a:r>
              <a:rPr lang="pt-BR" sz="2600" b="1" i="1" smtClean="0">
                <a:solidFill>
                  <a:srgbClr val="AC0000"/>
                </a:solidFill>
                <a:cs typeface="+mn-cs"/>
              </a:rPr>
              <a:t>[a,b]</a:t>
            </a:r>
            <a:r>
              <a:rPr lang="pt-BR" sz="2600" b="1" i="1" smtClean="0">
                <a:cs typeface="+mn-cs"/>
              </a:rPr>
              <a:t> onde existe uma raiz única, é possível determinar tal raiz subdividindo sucessivas vezes o intervalo que a contém pelo ponto médio de </a:t>
            </a:r>
            <a:r>
              <a:rPr lang="pt-BR" sz="2600" b="1" i="1" smtClean="0">
                <a:solidFill>
                  <a:srgbClr val="AC0000"/>
                </a:solidFill>
                <a:cs typeface="+mn-cs"/>
              </a:rPr>
              <a:t>a </a:t>
            </a:r>
            <a:r>
              <a:rPr lang="pt-BR" sz="2600" b="1" i="1" smtClean="0">
                <a:cs typeface="+mn-cs"/>
              </a:rPr>
              <a:t>e </a:t>
            </a:r>
            <a:r>
              <a:rPr lang="pt-BR" sz="2600" b="1" i="1" smtClean="0">
                <a:solidFill>
                  <a:srgbClr val="AC0000"/>
                </a:solidFill>
                <a:cs typeface="+mn-cs"/>
              </a:rPr>
              <a:t>b</a:t>
            </a:r>
            <a:r>
              <a:rPr lang="pt-BR" sz="2600" b="1" i="1" smtClean="0"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882622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1644650"/>
            <a:ext cx="6840537" cy="581025"/>
          </a:xfrm>
        </p:spPr>
        <p:txBody>
          <a:bodyPr/>
          <a:lstStyle/>
          <a:p>
            <a:pPr marL="355600" indent="-355600" eaLnBrk="1" hangingPunct="1">
              <a:buClr>
                <a:schemeClr val="tx2"/>
              </a:buClr>
              <a:buSzPct val="80000"/>
              <a:buFont typeface="Wingdings" charset="0"/>
              <a:buChar char="n"/>
              <a:defRPr/>
            </a:pPr>
            <a:r>
              <a:rPr lang="pt-BR" sz="3200" b="1" smtClean="0">
                <a:solidFill>
                  <a:schemeClr val="tx1"/>
                </a:solidFill>
                <a:cs typeface="+mj-cs"/>
              </a:rPr>
              <a:t>Definição do intervalo inicial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2449513"/>
            <a:ext cx="8089900" cy="3111500"/>
          </a:xfrm>
        </p:spPr>
        <p:txBody>
          <a:bodyPr/>
          <a:lstStyle/>
          <a:p>
            <a:pPr marL="877888" lvl="1" indent="-420688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600" b="1" smtClean="0"/>
              <a:t>Atribui-se </a:t>
            </a:r>
            <a:r>
              <a:rPr lang="pt-BR" sz="2600" b="1" i="1" smtClean="0">
                <a:solidFill>
                  <a:srgbClr val="AC0000"/>
                </a:solidFill>
              </a:rPr>
              <a:t>[a,b]</a:t>
            </a:r>
            <a:r>
              <a:rPr lang="pt-BR" sz="2600" b="1" i="1" smtClean="0"/>
              <a:t> </a:t>
            </a:r>
            <a:r>
              <a:rPr lang="pt-BR" sz="2600" b="1" smtClean="0"/>
              <a:t>como</a:t>
            </a:r>
            <a:r>
              <a:rPr lang="pt-BR" sz="2600" b="1" i="1" smtClean="0"/>
              <a:t> </a:t>
            </a:r>
            <a:r>
              <a:rPr lang="pt-BR" sz="2600" b="1" i="1" smtClean="0">
                <a:solidFill>
                  <a:srgbClr val="AC0000"/>
                </a:solidFill>
              </a:rPr>
              <a:t>intervalo inicial</a:t>
            </a:r>
            <a:endParaRPr lang="pt-BR" sz="2600" b="1" smtClean="0"/>
          </a:p>
          <a:p>
            <a:pPr marL="1322388" lvl="2" indent="-330200" algn="just" eaLnBrk="1" hangingPunct="1">
              <a:lnSpc>
                <a:spcPct val="90000"/>
              </a:lnSpc>
              <a:buClr>
                <a:schemeClr val="tx2"/>
              </a:buClr>
              <a:buSzTx/>
              <a:buFont typeface="Tahoma" charset="0"/>
              <a:buChar char="●"/>
              <a:defRPr/>
            </a:pPr>
            <a:r>
              <a:rPr lang="pt-BR" b="1" i="1" smtClean="0"/>
              <a:t>a</a:t>
            </a:r>
            <a:r>
              <a:rPr lang="pt-BR" b="1" i="1" baseline="-25000" smtClean="0"/>
              <a:t>0</a:t>
            </a:r>
            <a:r>
              <a:rPr lang="pt-BR" b="1" i="1" smtClean="0"/>
              <a:t> = </a:t>
            </a:r>
            <a:r>
              <a:rPr lang="pt-BR" b="1" i="1" smtClean="0">
                <a:solidFill>
                  <a:srgbClr val="AC0000"/>
                </a:solidFill>
              </a:rPr>
              <a:t>a</a:t>
            </a:r>
          </a:p>
          <a:p>
            <a:pPr marL="1322388" lvl="2" indent="-330200" algn="just" eaLnBrk="1" hangingPunct="1">
              <a:lnSpc>
                <a:spcPct val="90000"/>
              </a:lnSpc>
              <a:buClr>
                <a:schemeClr val="tx2"/>
              </a:buClr>
              <a:buSzTx/>
              <a:buFont typeface="Tahoma" charset="0"/>
              <a:buChar char="●"/>
              <a:defRPr/>
            </a:pPr>
            <a:r>
              <a:rPr lang="pt-BR" b="1" i="1" smtClean="0"/>
              <a:t>b</a:t>
            </a:r>
            <a:r>
              <a:rPr lang="pt-BR" b="1" i="1" baseline="-25000" smtClean="0"/>
              <a:t>0</a:t>
            </a:r>
            <a:r>
              <a:rPr lang="pt-BR" b="1" i="1" smtClean="0"/>
              <a:t> = </a:t>
            </a:r>
            <a:r>
              <a:rPr lang="pt-BR" b="1" i="1" smtClean="0">
                <a:solidFill>
                  <a:srgbClr val="AC0000"/>
                </a:solidFill>
              </a:rPr>
              <a:t>b</a:t>
            </a: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SzTx/>
              <a:buFont typeface="Webdings" charset="0"/>
              <a:buChar char="4"/>
              <a:defRPr/>
            </a:pPr>
            <a:endParaRPr lang="pt-BR" sz="1400" b="1" i="1" smtClean="0">
              <a:cs typeface="+mn-cs"/>
            </a:endParaRPr>
          </a:p>
          <a:p>
            <a:pPr marL="877888" lvl="1" indent="-420688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600" b="1" smtClean="0"/>
              <a:t>Condições de aplicação</a:t>
            </a:r>
          </a:p>
          <a:p>
            <a:pPr marL="877888" lvl="1" indent="-420688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endParaRPr lang="pt-BR" sz="1000" smtClean="0"/>
          </a:p>
          <a:p>
            <a:pPr marL="1322388" lvl="2" indent="-330200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r>
              <a:rPr lang="pt-BR" b="1" i="1" smtClean="0">
                <a:solidFill>
                  <a:srgbClr val="AC0000"/>
                </a:solidFill>
              </a:rPr>
              <a:t>f(a)*f(b) &lt; 0</a:t>
            </a:r>
          </a:p>
          <a:p>
            <a:pPr marL="1322388" lvl="2" indent="-330200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endParaRPr lang="pt-BR" sz="800" smtClean="0"/>
          </a:p>
          <a:p>
            <a:pPr marL="1322388" lvl="2" indent="-330200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r>
              <a:rPr lang="pt-BR" b="1" smtClean="0"/>
              <a:t>Sinal da derivada </a:t>
            </a:r>
            <a:r>
              <a:rPr lang="pt-BR" b="1" i="1" smtClean="0">
                <a:solidFill>
                  <a:srgbClr val="AC0000"/>
                </a:solidFill>
              </a:rPr>
              <a:t>constante</a:t>
            </a:r>
            <a:endParaRPr lang="pt-BR" sz="2200" smtClean="0"/>
          </a:p>
        </p:txBody>
      </p:sp>
      <p:sp>
        <p:nvSpPr>
          <p:cNvPr id="479236" name="Rectangle 4"/>
          <p:cNvSpPr>
            <a:spLocks noChangeArrowheads="1"/>
          </p:cNvSpPr>
          <p:nvPr/>
        </p:nvSpPr>
        <p:spPr bwMode="auto">
          <a:xfrm>
            <a:off x="1184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</p:spTree>
    <p:extLst>
      <p:ext uri="{BB962C8B-B14F-4D97-AF65-F5344CB8AC3E}">
        <p14:creationId xmlns:p14="http://schemas.microsoft.com/office/powerpoint/2010/main" val="24062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8" y="1568450"/>
            <a:ext cx="7793037" cy="581025"/>
          </a:xfrm>
        </p:spPr>
        <p:txBody>
          <a:bodyPr/>
          <a:lstStyle/>
          <a:p>
            <a:pPr marL="355600" indent="-355600" eaLnBrk="1" hangingPunct="1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 b="1" smtClean="0">
                <a:solidFill>
                  <a:schemeClr val="folHlink"/>
                </a:solidFill>
                <a:cs typeface="+mj-cs"/>
              </a:rPr>
              <a:t>Definição dos subintervalos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2424113"/>
            <a:ext cx="8140700" cy="3263900"/>
          </a:xfrm>
        </p:spPr>
        <p:txBody>
          <a:bodyPr/>
          <a:lstStyle/>
          <a:p>
            <a:pPr marL="901700" lvl="1" indent="-379413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smtClean="0"/>
              <a:t>Subdivide-se o intervalo pelo </a:t>
            </a:r>
            <a:r>
              <a:rPr lang="pt-BR" sz="2400" b="1" i="1" smtClean="0">
                <a:solidFill>
                  <a:srgbClr val="AC0000"/>
                </a:solidFill>
              </a:rPr>
              <a:t>ponto médio</a:t>
            </a:r>
            <a:r>
              <a:rPr lang="pt-BR" sz="2400" b="1" smtClean="0"/>
              <a:t> de </a:t>
            </a:r>
            <a:r>
              <a:rPr lang="pt-BR" sz="2400" b="1" i="1" smtClean="0">
                <a:solidFill>
                  <a:srgbClr val="AC0000"/>
                </a:solidFill>
              </a:rPr>
              <a:t>a</a:t>
            </a:r>
            <a:r>
              <a:rPr lang="pt-BR" sz="2400" b="1" smtClean="0"/>
              <a:t> e </a:t>
            </a:r>
            <a:r>
              <a:rPr lang="pt-BR" sz="2400" b="1" i="1" smtClean="0">
                <a:solidFill>
                  <a:srgbClr val="AC0000"/>
                </a:solidFill>
              </a:rPr>
              <a:t>b</a:t>
            </a:r>
          </a:p>
          <a:p>
            <a:pPr marL="1431925" lvl="2" indent="-350838" algn="just" eaLnBrk="1" hangingPunct="1">
              <a:lnSpc>
                <a:spcPct val="90000"/>
              </a:lnSpc>
              <a:spcBef>
                <a:spcPct val="0"/>
              </a:spcBef>
              <a:buSzTx/>
              <a:buFont typeface="Tahoma" charset="0"/>
              <a:buChar char="●"/>
              <a:defRPr/>
            </a:pPr>
            <a:r>
              <a:rPr lang="pt-BR" b="1" i="1" smtClean="0">
                <a:solidFill>
                  <a:srgbClr val="AC0000"/>
                </a:solidFill>
              </a:rPr>
              <a:t>x</a:t>
            </a:r>
            <a:r>
              <a:rPr lang="pt-BR" b="1" i="1" baseline="-32000" smtClean="0">
                <a:solidFill>
                  <a:srgbClr val="AC0000"/>
                </a:solidFill>
              </a:rPr>
              <a:t>1</a:t>
            </a:r>
            <a:r>
              <a:rPr lang="pt-BR" b="1" i="1" smtClean="0">
                <a:solidFill>
                  <a:srgbClr val="AC0000"/>
                </a:solidFill>
              </a:rPr>
              <a:t> = (a+b)/2</a:t>
            </a:r>
          </a:p>
          <a:p>
            <a:pPr marL="1431925" lvl="2" indent="-350838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endParaRPr lang="pt-BR" sz="1600" b="1" i="1" smtClean="0">
              <a:solidFill>
                <a:srgbClr val="AC0000"/>
              </a:solidFill>
            </a:endParaRPr>
          </a:p>
          <a:p>
            <a:pPr marL="901700" lvl="1" indent="-379413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smtClean="0"/>
              <a:t>Verifica-se se </a:t>
            </a:r>
            <a:r>
              <a:rPr lang="pt-BR" b="1" i="1" smtClean="0">
                <a:solidFill>
                  <a:srgbClr val="AC0000"/>
                </a:solidFill>
              </a:rPr>
              <a:t>x</a:t>
            </a:r>
            <a:r>
              <a:rPr lang="pt-BR" b="1" i="1" baseline="-32000" smtClean="0">
                <a:solidFill>
                  <a:srgbClr val="AC0000"/>
                </a:solidFill>
              </a:rPr>
              <a:t>1</a:t>
            </a:r>
            <a:r>
              <a:rPr lang="pt-BR" sz="2400" b="1" smtClean="0"/>
              <a:t> é uma </a:t>
            </a:r>
            <a:r>
              <a:rPr lang="pt-BR" sz="2400" b="1" i="1" smtClean="0">
                <a:solidFill>
                  <a:srgbClr val="AC0000"/>
                </a:solidFill>
              </a:rPr>
              <a:t>aproximação</a:t>
            </a:r>
            <a:r>
              <a:rPr lang="pt-BR" sz="2400" b="1" smtClean="0"/>
              <a:t> </a:t>
            </a:r>
            <a:r>
              <a:rPr lang="pt-BR" sz="2400" b="1" i="1" smtClean="0">
                <a:solidFill>
                  <a:srgbClr val="AC0000"/>
                </a:solidFill>
              </a:rPr>
              <a:t>da</a:t>
            </a:r>
            <a:r>
              <a:rPr lang="pt-BR" sz="2400" b="1" smtClean="0"/>
              <a:t> </a:t>
            </a:r>
            <a:r>
              <a:rPr lang="pt-BR" sz="2400" b="1" i="1" smtClean="0">
                <a:solidFill>
                  <a:srgbClr val="AC0000"/>
                </a:solidFill>
              </a:rPr>
              <a:t>raiz</a:t>
            </a:r>
            <a:r>
              <a:rPr lang="pt-BR" sz="2400" b="1" smtClean="0"/>
              <a:t> da equação</a:t>
            </a:r>
          </a:p>
          <a:p>
            <a:pPr marL="1431925" lvl="2" indent="-350838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r>
              <a:rPr lang="pt-BR" sz="2200" b="1" smtClean="0"/>
              <a:t>Se </a:t>
            </a:r>
            <a:r>
              <a:rPr lang="pt-BR" sz="2200" b="1" i="1" smtClean="0">
                <a:solidFill>
                  <a:srgbClr val="AC0000"/>
                </a:solidFill>
              </a:rPr>
              <a:t>verdadeiro</a:t>
            </a:r>
            <a:r>
              <a:rPr lang="pt-BR" sz="2200" b="1" smtClean="0"/>
              <a:t>   </a:t>
            </a:r>
            <a:r>
              <a:rPr lang="pt-BR" sz="2200" b="1" smtClean="0">
                <a:sym typeface="Wingdings" charset="0"/>
              </a:rPr>
              <a:t></a:t>
            </a:r>
            <a:r>
              <a:rPr lang="pt-BR" sz="2200" b="1" smtClean="0"/>
              <a:t> </a:t>
            </a:r>
            <a:r>
              <a:rPr lang="pt-BR" b="1" i="1" smtClean="0">
                <a:solidFill>
                  <a:srgbClr val="AC0000"/>
                </a:solidFill>
              </a:rPr>
              <a:t>x</a:t>
            </a:r>
            <a:r>
              <a:rPr lang="pt-BR" b="1" i="1" baseline="-32000" smtClean="0">
                <a:solidFill>
                  <a:srgbClr val="AC0000"/>
                </a:solidFill>
              </a:rPr>
              <a:t>1</a:t>
            </a:r>
            <a:r>
              <a:rPr lang="pt-BR" sz="2200" b="1" smtClean="0"/>
              <a:t> é a </a:t>
            </a:r>
            <a:r>
              <a:rPr lang="pt-BR" sz="2200" b="1" i="1" smtClean="0">
                <a:solidFill>
                  <a:srgbClr val="AC0000"/>
                </a:solidFill>
              </a:rPr>
              <a:t>raiz</a:t>
            </a:r>
            <a:r>
              <a:rPr lang="pt-BR" sz="2200" b="1" smtClean="0"/>
              <a:t> procurada</a:t>
            </a:r>
          </a:p>
          <a:p>
            <a:pPr marL="1431925" lvl="2" indent="-350838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endParaRPr lang="pt-BR" sz="1000" b="1" smtClean="0"/>
          </a:p>
          <a:p>
            <a:pPr marL="1431925" lvl="2" indent="-350838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r>
              <a:rPr lang="pt-BR" sz="2200" b="1" i="1" smtClean="0">
                <a:solidFill>
                  <a:srgbClr val="AC0000"/>
                </a:solidFill>
              </a:rPr>
              <a:t>Caso contrário</a:t>
            </a:r>
            <a:r>
              <a:rPr lang="pt-BR" sz="2200" b="1" smtClean="0"/>
              <a:t>  </a:t>
            </a:r>
            <a:r>
              <a:rPr lang="pt-BR" sz="2200" b="1" smtClean="0">
                <a:sym typeface="Wingdings" charset="0"/>
              </a:rPr>
              <a:t></a:t>
            </a:r>
            <a:r>
              <a:rPr lang="pt-BR" sz="2200" b="1" smtClean="0"/>
              <a:t> define-se um </a:t>
            </a:r>
            <a:r>
              <a:rPr lang="pt-BR" sz="2200" b="1" i="1" smtClean="0">
                <a:solidFill>
                  <a:srgbClr val="AC0000"/>
                </a:solidFill>
              </a:rPr>
              <a:t>novo</a:t>
            </a:r>
            <a:r>
              <a:rPr lang="pt-BR" sz="2200" b="1" smtClean="0"/>
              <a:t> intervalo</a:t>
            </a:r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1184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</p:spTree>
    <p:extLst>
      <p:ext uri="{BB962C8B-B14F-4D97-AF65-F5344CB8AC3E}">
        <p14:creationId xmlns:p14="http://schemas.microsoft.com/office/powerpoint/2010/main" val="204177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6000" y="2271713"/>
            <a:ext cx="7799388" cy="32131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SzTx/>
              <a:buFont typeface="Webdings" charset="0"/>
              <a:buChar char="4"/>
              <a:defRPr/>
            </a:pPr>
            <a:r>
              <a:rPr lang="pt-BR" sz="2400" b="1" smtClean="0">
                <a:cs typeface="+mn-cs"/>
              </a:rPr>
              <a:t>Determina-se em qual dos subintervalos - </a:t>
            </a:r>
            <a:r>
              <a:rPr lang="pt-BR" sz="2400" b="1" i="1" smtClean="0">
                <a:solidFill>
                  <a:srgbClr val="AC0000"/>
                </a:solidFill>
                <a:cs typeface="+mn-cs"/>
              </a:rPr>
              <a:t>[a, x</a:t>
            </a:r>
            <a:r>
              <a:rPr lang="pt-BR" sz="2400" b="1" i="1" baseline="-32000" smtClean="0">
                <a:solidFill>
                  <a:srgbClr val="AC0000"/>
                </a:solidFill>
                <a:cs typeface="+mn-cs"/>
              </a:rPr>
              <a:t>1</a:t>
            </a:r>
            <a:r>
              <a:rPr lang="pt-BR" sz="2400" b="1" i="1" smtClean="0">
                <a:solidFill>
                  <a:srgbClr val="AC0000"/>
                </a:solidFill>
                <a:cs typeface="+mn-cs"/>
              </a:rPr>
              <a:t>]</a:t>
            </a:r>
            <a:r>
              <a:rPr lang="pt-BR" sz="2400" b="1" smtClean="0">
                <a:cs typeface="+mn-cs"/>
              </a:rPr>
              <a:t> ou </a:t>
            </a:r>
            <a:r>
              <a:rPr lang="pt-BR" sz="2400" b="1" i="1" smtClean="0">
                <a:solidFill>
                  <a:srgbClr val="AC0000"/>
                </a:solidFill>
                <a:cs typeface="+mn-cs"/>
              </a:rPr>
              <a:t>[x</a:t>
            </a:r>
            <a:r>
              <a:rPr lang="pt-BR" sz="2400" b="1" i="1" baseline="-32000" smtClean="0">
                <a:solidFill>
                  <a:srgbClr val="AC0000"/>
                </a:solidFill>
                <a:cs typeface="+mn-cs"/>
              </a:rPr>
              <a:t>1</a:t>
            </a:r>
            <a:r>
              <a:rPr lang="pt-BR" b="1" i="1" smtClean="0">
                <a:solidFill>
                  <a:srgbClr val="AC0000"/>
                </a:solidFill>
                <a:cs typeface="+mn-cs"/>
              </a:rPr>
              <a:t> </a:t>
            </a:r>
            <a:r>
              <a:rPr lang="pt-BR" sz="2400" b="1" i="1" smtClean="0">
                <a:solidFill>
                  <a:srgbClr val="AC0000"/>
                </a:solidFill>
                <a:cs typeface="+mn-cs"/>
              </a:rPr>
              <a:t>, b]</a:t>
            </a:r>
            <a:r>
              <a:rPr lang="pt-BR" sz="2400" b="1" smtClean="0">
                <a:cs typeface="+mn-cs"/>
              </a:rPr>
              <a:t>  - se encontra a </a:t>
            </a:r>
            <a:r>
              <a:rPr lang="pt-BR" sz="2400" b="1" i="1" smtClean="0">
                <a:solidFill>
                  <a:srgbClr val="AC0000"/>
                </a:solidFill>
                <a:cs typeface="+mn-cs"/>
              </a:rPr>
              <a:t>raiz</a:t>
            </a:r>
          </a:p>
          <a:p>
            <a:pPr algn="just" eaLnBrk="1" hangingPunct="1">
              <a:lnSpc>
                <a:spcPct val="90000"/>
              </a:lnSpc>
              <a:buSzTx/>
              <a:buFont typeface="Webdings" charset="0"/>
              <a:buChar char="4"/>
              <a:defRPr/>
            </a:pPr>
            <a:endParaRPr lang="pt-BR" sz="1400" b="1" smtClean="0">
              <a:cs typeface="+mn-cs"/>
            </a:endParaRPr>
          </a:p>
          <a:p>
            <a:pPr lvl="1" algn="just" eaLnBrk="1" hangingPunct="1">
              <a:lnSpc>
                <a:spcPct val="90000"/>
              </a:lnSpc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b="1" smtClean="0"/>
              <a:t>Calcula-se o produto </a:t>
            </a:r>
            <a:r>
              <a:rPr lang="pt-BR" sz="2200" b="1" i="1" smtClean="0">
                <a:solidFill>
                  <a:srgbClr val="AC0000"/>
                </a:solidFill>
              </a:rPr>
              <a:t>f(a)*f(</a:t>
            </a:r>
            <a:r>
              <a:rPr lang="pt-BR" sz="2000" b="1" i="1" smtClean="0">
                <a:solidFill>
                  <a:srgbClr val="AC0000"/>
                </a:solidFill>
              </a:rPr>
              <a:t>x</a:t>
            </a:r>
            <a:r>
              <a:rPr lang="pt-BR" sz="2000" b="1" i="1" baseline="-32000" smtClean="0">
                <a:solidFill>
                  <a:srgbClr val="AC0000"/>
                </a:solidFill>
              </a:rPr>
              <a:t>1</a:t>
            </a:r>
            <a:r>
              <a:rPr lang="pt-BR" sz="2200" b="1" i="1" smtClean="0">
                <a:solidFill>
                  <a:srgbClr val="AC0000"/>
                </a:solidFill>
              </a:rPr>
              <a:t>)</a:t>
            </a:r>
          </a:p>
          <a:p>
            <a:pPr lvl="1" algn="just" eaLnBrk="1" hangingPunct="1">
              <a:lnSpc>
                <a:spcPct val="90000"/>
              </a:lnSpc>
              <a:buClr>
                <a:schemeClr val="tx2"/>
              </a:buClr>
              <a:buFont typeface="Tahoma" charset="0"/>
              <a:buChar char="●"/>
              <a:defRPr/>
            </a:pPr>
            <a:endParaRPr lang="pt-BR" sz="1200" b="1" i="1" smtClean="0">
              <a:solidFill>
                <a:srgbClr val="AC0000"/>
              </a:solidFill>
            </a:endParaRPr>
          </a:p>
          <a:p>
            <a:pPr lvl="1" algn="just" eaLnBrk="1" hangingPunct="1">
              <a:lnSpc>
                <a:spcPct val="90000"/>
              </a:lnSpc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b="1" smtClean="0"/>
              <a:t>Verifica-se se </a:t>
            </a:r>
            <a:r>
              <a:rPr lang="pt-BR" sz="2200" b="1" i="1" smtClean="0">
                <a:solidFill>
                  <a:srgbClr val="AC0000"/>
                </a:solidFill>
              </a:rPr>
              <a:t>f(a)*f(</a:t>
            </a:r>
            <a:r>
              <a:rPr lang="pt-BR" sz="2000" b="1" i="1" smtClean="0">
                <a:solidFill>
                  <a:srgbClr val="AC0000"/>
                </a:solidFill>
              </a:rPr>
              <a:t>x</a:t>
            </a:r>
            <a:r>
              <a:rPr lang="pt-BR" sz="2000" b="1" i="1" baseline="-32000" smtClean="0">
                <a:solidFill>
                  <a:srgbClr val="AC0000"/>
                </a:solidFill>
              </a:rPr>
              <a:t>1</a:t>
            </a:r>
            <a:r>
              <a:rPr lang="pt-BR" sz="2200" b="1" i="1" smtClean="0">
                <a:solidFill>
                  <a:srgbClr val="AC0000"/>
                </a:solidFill>
              </a:rPr>
              <a:t>) &lt; 0</a:t>
            </a:r>
          </a:p>
          <a:p>
            <a:pPr lvl="1" algn="just" eaLnBrk="1" hangingPunct="1">
              <a:lnSpc>
                <a:spcPct val="90000"/>
              </a:lnSpc>
              <a:buClr>
                <a:schemeClr val="tx2"/>
              </a:buClr>
              <a:buFont typeface="Tahoma" charset="0"/>
              <a:buChar char="●"/>
              <a:defRPr/>
            </a:pPr>
            <a:endParaRPr lang="pt-BR" sz="1000" b="1" smtClean="0"/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pt-BR" sz="2000" b="1" smtClean="0"/>
              <a:t>Se </a:t>
            </a:r>
            <a:r>
              <a:rPr lang="pt-BR" sz="2000" b="1" i="1" smtClean="0">
                <a:solidFill>
                  <a:srgbClr val="AC0000"/>
                </a:solidFill>
              </a:rPr>
              <a:t>verdadeiro</a:t>
            </a:r>
            <a:r>
              <a:rPr lang="pt-BR" sz="2000" b="1" smtClean="0"/>
              <a:t>   </a:t>
            </a:r>
            <a:r>
              <a:rPr lang="pt-BR" sz="2000" b="1" smtClean="0">
                <a:sym typeface="Wingdings" charset="0"/>
              </a:rPr>
              <a:t></a:t>
            </a:r>
            <a:r>
              <a:rPr lang="pt-BR" sz="2000" b="1" smtClean="0"/>
              <a:t> </a:t>
            </a:r>
            <a:r>
              <a:rPr lang="pt-BR" b="1" i="1" smtClean="0">
                <a:solidFill>
                  <a:srgbClr val="AC2900"/>
                </a:solidFill>
                <a:sym typeface="Symbol" charset="0"/>
              </a:rPr>
              <a:t></a:t>
            </a:r>
            <a:r>
              <a:rPr lang="pt-BR" sz="2000" b="1" smtClean="0"/>
              <a:t> </a:t>
            </a:r>
            <a:r>
              <a:rPr lang="pt-BR" sz="2000" b="1" i="1" smtClean="0">
                <a:solidFill>
                  <a:srgbClr val="AC0000"/>
                </a:solidFill>
                <a:latin typeface="Symbol" charset="0"/>
                <a:sym typeface="Symbol" charset="0"/>
              </a:rPr>
              <a:t></a:t>
            </a:r>
            <a:r>
              <a:rPr lang="pt-BR" sz="2000" b="1" i="1" smtClean="0">
                <a:solidFill>
                  <a:srgbClr val="AC0000"/>
                </a:solidFill>
                <a:sym typeface="WP MathA" charset="0"/>
              </a:rPr>
              <a:t> (a, x</a:t>
            </a:r>
            <a:r>
              <a:rPr lang="pt-BR" sz="1800" b="1" i="1" baseline="-25000" smtClean="0">
                <a:solidFill>
                  <a:srgbClr val="AC0000"/>
                </a:solidFill>
              </a:rPr>
              <a:t>1</a:t>
            </a:r>
            <a:r>
              <a:rPr lang="pt-BR" sz="2000" b="1" i="1" smtClean="0">
                <a:solidFill>
                  <a:srgbClr val="AC0000"/>
                </a:solidFill>
                <a:sym typeface="WP MathA" charset="0"/>
              </a:rPr>
              <a:t>)</a:t>
            </a:r>
            <a:r>
              <a:rPr lang="pt-BR" sz="2000" b="1" smtClean="0">
                <a:sym typeface="WP MathA" charset="0"/>
              </a:rPr>
              <a:t> (Lo</a:t>
            </a:r>
            <a:r>
              <a:rPr lang="pt-BR" sz="2000" b="1" smtClean="0"/>
              <a:t>go a = </a:t>
            </a:r>
            <a:r>
              <a:rPr lang="pt-BR" sz="2000" b="1" i="1" smtClean="0">
                <a:solidFill>
                  <a:srgbClr val="AC0000"/>
                </a:solidFill>
              </a:rPr>
              <a:t>a</a:t>
            </a:r>
            <a:r>
              <a:rPr lang="pt-BR" sz="2000" b="1" smtClean="0"/>
              <a:t> e b = </a:t>
            </a:r>
            <a:r>
              <a:rPr lang="pt-BR" sz="1800" b="1" i="1" smtClean="0">
                <a:solidFill>
                  <a:srgbClr val="AC0000"/>
                </a:solidFill>
              </a:rPr>
              <a:t>x</a:t>
            </a:r>
            <a:r>
              <a:rPr lang="pt-BR" sz="1800" b="1" i="1" baseline="-32000" smtClean="0">
                <a:solidFill>
                  <a:srgbClr val="AC0000"/>
                </a:solidFill>
              </a:rPr>
              <a:t>1</a:t>
            </a:r>
            <a:r>
              <a:rPr lang="pt-BR" sz="2000" b="1" smtClean="0"/>
              <a:t>)</a:t>
            </a:r>
          </a:p>
          <a:p>
            <a:pPr lvl="2" algn="just" eaLnBrk="1" hangingPunct="1">
              <a:lnSpc>
                <a:spcPct val="90000"/>
              </a:lnSpc>
              <a:defRPr/>
            </a:pPr>
            <a:endParaRPr lang="pt-BR" sz="800" b="1" smtClean="0"/>
          </a:p>
          <a:p>
            <a:pPr lvl="2" algn="just" eaLnBrk="1" hangingPunct="1">
              <a:lnSpc>
                <a:spcPct val="90000"/>
              </a:lnSpc>
              <a:defRPr/>
            </a:pPr>
            <a:r>
              <a:rPr lang="pt-BR" sz="2000" b="1" i="1" smtClean="0">
                <a:solidFill>
                  <a:srgbClr val="AC0000"/>
                </a:solidFill>
              </a:rPr>
              <a:t>Caso contrario  </a:t>
            </a:r>
            <a:r>
              <a:rPr lang="pt-BR" sz="2000" b="1" smtClean="0">
                <a:sym typeface="Wingdings" charset="0"/>
              </a:rPr>
              <a:t></a:t>
            </a:r>
            <a:r>
              <a:rPr lang="pt-BR" sz="2000" b="1" smtClean="0"/>
              <a:t> </a:t>
            </a:r>
            <a:r>
              <a:rPr lang="pt-BR" b="1" i="1" smtClean="0">
                <a:solidFill>
                  <a:srgbClr val="AC2900"/>
                </a:solidFill>
                <a:sym typeface="Symbol" charset="0"/>
              </a:rPr>
              <a:t></a:t>
            </a:r>
            <a:r>
              <a:rPr lang="pt-BR" sz="2000" b="1" smtClean="0"/>
              <a:t> </a:t>
            </a:r>
            <a:r>
              <a:rPr lang="pt-BR" sz="2000" b="1" i="1" smtClean="0">
                <a:solidFill>
                  <a:srgbClr val="AC0000"/>
                </a:solidFill>
                <a:latin typeface="Symbol" charset="0"/>
                <a:sym typeface="Symbol" charset="0"/>
              </a:rPr>
              <a:t></a:t>
            </a:r>
            <a:r>
              <a:rPr lang="pt-BR" sz="2000" b="1" i="1" smtClean="0">
                <a:solidFill>
                  <a:srgbClr val="AC0000"/>
                </a:solidFill>
                <a:sym typeface="WP MathA" charset="0"/>
              </a:rPr>
              <a:t> (x</a:t>
            </a:r>
            <a:r>
              <a:rPr lang="pt-BR" sz="1800" b="1" i="1" baseline="-25000" smtClean="0">
                <a:solidFill>
                  <a:srgbClr val="AC0000"/>
                </a:solidFill>
              </a:rPr>
              <a:t>1 </a:t>
            </a:r>
            <a:r>
              <a:rPr lang="pt-BR" sz="2000" b="1" i="1" smtClean="0">
                <a:solidFill>
                  <a:srgbClr val="AC0000"/>
                </a:solidFill>
                <a:sym typeface="WP MathA" charset="0"/>
              </a:rPr>
              <a:t>, b)</a:t>
            </a:r>
            <a:r>
              <a:rPr lang="pt-BR" sz="2000" b="1" smtClean="0">
                <a:sym typeface="WP MathA" charset="0"/>
              </a:rPr>
              <a:t> (Lo</a:t>
            </a:r>
            <a:r>
              <a:rPr lang="pt-BR" sz="2000" b="1" smtClean="0"/>
              <a:t>go a = </a:t>
            </a:r>
            <a:r>
              <a:rPr lang="pt-BR" sz="1800" b="1" i="1" smtClean="0">
                <a:solidFill>
                  <a:srgbClr val="AC0000"/>
                </a:solidFill>
              </a:rPr>
              <a:t>x</a:t>
            </a:r>
            <a:r>
              <a:rPr lang="pt-BR" sz="1800" b="1" i="1" baseline="-32000" smtClean="0">
                <a:solidFill>
                  <a:srgbClr val="AC0000"/>
                </a:solidFill>
              </a:rPr>
              <a:t>1</a:t>
            </a:r>
            <a:r>
              <a:rPr lang="pt-BR" sz="2000" b="1" smtClean="0"/>
              <a:t> e b = </a:t>
            </a:r>
            <a:r>
              <a:rPr lang="pt-BR" sz="2000" b="1" i="1" smtClean="0">
                <a:solidFill>
                  <a:srgbClr val="AC0000"/>
                </a:solidFill>
              </a:rPr>
              <a:t>b</a:t>
            </a:r>
            <a:r>
              <a:rPr lang="pt-BR" sz="2000" b="1" smtClean="0"/>
              <a:t>)</a:t>
            </a:r>
          </a:p>
        </p:txBody>
      </p:sp>
      <p:sp>
        <p:nvSpPr>
          <p:cNvPr id="481283" name="Rectangle 3"/>
          <p:cNvSpPr>
            <a:spLocks noChangeArrowheads="1"/>
          </p:cNvSpPr>
          <p:nvPr/>
        </p:nvSpPr>
        <p:spPr bwMode="auto">
          <a:xfrm>
            <a:off x="1184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744538" y="1492250"/>
            <a:ext cx="7793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Definição do novo intervalo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1016000" y="5549900"/>
            <a:ext cx="779938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Repete-se o processo até que o valor de </a:t>
            </a:r>
            <a:r>
              <a:rPr lang="pt-BR" sz="24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atenda às </a:t>
            </a:r>
            <a:r>
              <a:rPr lang="pt-BR" sz="24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condições de parada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755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ChangeArrowheads="1"/>
          </p:cNvSpPr>
          <p:nvPr/>
        </p:nvSpPr>
        <p:spPr bwMode="auto">
          <a:xfrm>
            <a:off x="755650" y="26035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755650" y="1052513"/>
            <a:ext cx="7793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Análise gráfica</a:t>
            </a:r>
          </a:p>
        </p:txBody>
      </p:sp>
      <p:sp>
        <p:nvSpPr>
          <p:cNvPr id="482308" name="Line 4"/>
          <p:cNvSpPr>
            <a:spLocks noChangeShapeType="1"/>
          </p:cNvSpPr>
          <p:nvPr/>
        </p:nvSpPr>
        <p:spPr bwMode="auto">
          <a:xfrm flipH="1">
            <a:off x="796925" y="2054225"/>
            <a:ext cx="9525" cy="36290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09" name="Line 5"/>
          <p:cNvSpPr>
            <a:spLocks noChangeShapeType="1"/>
          </p:cNvSpPr>
          <p:nvPr/>
        </p:nvSpPr>
        <p:spPr bwMode="auto">
          <a:xfrm rot="-5400000" flipH="1" flipV="1">
            <a:off x="2351881" y="1967707"/>
            <a:ext cx="4763" cy="41021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10" name="Rectangle 6"/>
          <p:cNvSpPr>
            <a:spLocks noChangeArrowheads="1"/>
          </p:cNvSpPr>
          <p:nvPr/>
        </p:nvSpPr>
        <p:spPr bwMode="auto">
          <a:xfrm>
            <a:off x="4356100" y="4005263"/>
            <a:ext cx="147638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1017588" y="4068763"/>
            <a:ext cx="5540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 = a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0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1781175" y="3994150"/>
            <a:ext cx="146050" cy="174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82313" name="Freeform 9"/>
          <p:cNvSpPr>
            <a:spLocks/>
          </p:cNvSpPr>
          <p:nvPr/>
        </p:nvSpPr>
        <p:spPr bwMode="auto">
          <a:xfrm>
            <a:off x="482600" y="2897188"/>
            <a:ext cx="3781425" cy="2341562"/>
          </a:xfrm>
          <a:custGeom>
            <a:avLst/>
            <a:gdLst>
              <a:gd name="T0" fmla="*/ 0 w 2994"/>
              <a:gd name="T1" fmla="*/ 1878 h 1878"/>
              <a:gd name="T2" fmla="*/ 192 w 2994"/>
              <a:gd name="T3" fmla="*/ 1809 h 1878"/>
              <a:gd name="T4" fmla="*/ 348 w 2994"/>
              <a:gd name="T5" fmla="*/ 1734 h 1878"/>
              <a:gd name="T6" fmla="*/ 600 w 2994"/>
              <a:gd name="T7" fmla="*/ 1575 h 1878"/>
              <a:gd name="T8" fmla="*/ 723 w 2994"/>
              <a:gd name="T9" fmla="*/ 1482 h 1878"/>
              <a:gd name="T10" fmla="*/ 831 w 2994"/>
              <a:gd name="T11" fmla="*/ 1392 h 1878"/>
              <a:gd name="T12" fmla="*/ 915 w 2994"/>
              <a:gd name="T13" fmla="*/ 1308 h 1878"/>
              <a:gd name="T14" fmla="*/ 1005 w 2994"/>
              <a:gd name="T15" fmla="*/ 1215 h 1878"/>
              <a:gd name="T16" fmla="*/ 1110 w 2994"/>
              <a:gd name="T17" fmla="*/ 1104 h 1878"/>
              <a:gd name="T18" fmla="*/ 1197 w 2994"/>
              <a:gd name="T19" fmla="*/ 999 h 1878"/>
              <a:gd name="T20" fmla="*/ 1281 w 2994"/>
              <a:gd name="T21" fmla="*/ 888 h 1878"/>
              <a:gd name="T22" fmla="*/ 1377 w 2994"/>
              <a:gd name="T23" fmla="*/ 768 h 1878"/>
              <a:gd name="T24" fmla="*/ 1521 w 2994"/>
              <a:gd name="T25" fmla="*/ 618 h 1878"/>
              <a:gd name="T26" fmla="*/ 1668 w 2994"/>
              <a:gd name="T27" fmla="*/ 486 h 1878"/>
              <a:gd name="T28" fmla="*/ 1839 w 2994"/>
              <a:gd name="T29" fmla="*/ 369 h 1878"/>
              <a:gd name="T30" fmla="*/ 2043 w 2994"/>
              <a:gd name="T31" fmla="*/ 249 h 1878"/>
              <a:gd name="T32" fmla="*/ 2214 w 2994"/>
              <a:gd name="T33" fmla="*/ 171 h 1878"/>
              <a:gd name="T34" fmla="*/ 2364 w 2994"/>
              <a:gd name="T35" fmla="*/ 117 h 1878"/>
              <a:gd name="T36" fmla="*/ 2541 w 2994"/>
              <a:gd name="T37" fmla="*/ 63 h 1878"/>
              <a:gd name="T38" fmla="*/ 2751 w 2994"/>
              <a:gd name="T39" fmla="*/ 21 h 1878"/>
              <a:gd name="T40" fmla="*/ 2994 w 2994"/>
              <a:gd name="T41" fmla="*/ 0 h 1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994" h="1878">
                <a:moveTo>
                  <a:pt x="0" y="1878"/>
                </a:moveTo>
                <a:cubicBezTo>
                  <a:pt x="32" y="1867"/>
                  <a:pt x="134" y="1833"/>
                  <a:pt x="192" y="1809"/>
                </a:cubicBezTo>
                <a:cubicBezTo>
                  <a:pt x="250" y="1785"/>
                  <a:pt x="280" y="1773"/>
                  <a:pt x="348" y="1734"/>
                </a:cubicBezTo>
                <a:cubicBezTo>
                  <a:pt x="416" y="1695"/>
                  <a:pt x="538" y="1617"/>
                  <a:pt x="600" y="1575"/>
                </a:cubicBezTo>
                <a:cubicBezTo>
                  <a:pt x="662" y="1533"/>
                  <a:pt x="685" y="1512"/>
                  <a:pt x="723" y="1482"/>
                </a:cubicBezTo>
                <a:cubicBezTo>
                  <a:pt x="761" y="1452"/>
                  <a:pt x="799" y="1421"/>
                  <a:pt x="831" y="1392"/>
                </a:cubicBezTo>
                <a:cubicBezTo>
                  <a:pt x="863" y="1363"/>
                  <a:pt x="886" y="1338"/>
                  <a:pt x="915" y="1308"/>
                </a:cubicBezTo>
                <a:cubicBezTo>
                  <a:pt x="944" y="1278"/>
                  <a:pt x="973" y="1249"/>
                  <a:pt x="1005" y="1215"/>
                </a:cubicBezTo>
                <a:cubicBezTo>
                  <a:pt x="1037" y="1181"/>
                  <a:pt x="1078" y="1140"/>
                  <a:pt x="1110" y="1104"/>
                </a:cubicBezTo>
                <a:cubicBezTo>
                  <a:pt x="1142" y="1068"/>
                  <a:pt x="1169" y="1035"/>
                  <a:pt x="1197" y="999"/>
                </a:cubicBezTo>
                <a:cubicBezTo>
                  <a:pt x="1225" y="963"/>
                  <a:pt x="1251" y="927"/>
                  <a:pt x="1281" y="888"/>
                </a:cubicBezTo>
                <a:cubicBezTo>
                  <a:pt x="1311" y="849"/>
                  <a:pt x="1337" y="813"/>
                  <a:pt x="1377" y="768"/>
                </a:cubicBezTo>
                <a:cubicBezTo>
                  <a:pt x="1417" y="723"/>
                  <a:pt x="1473" y="665"/>
                  <a:pt x="1521" y="618"/>
                </a:cubicBezTo>
                <a:cubicBezTo>
                  <a:pt x="1569" y="571"/>
                  <a:pt x="1615" y="527"/>
                  <a:pt x="1668" y="486"/>
                </a:cubicBezTo>
                <a:cubicBezTo>
                  <a:pt x="1721" y="445"/>
                  <a:pt x="1777" y="408"/>
                  <a:pt x="1839" y="369"/>
                </a:cubicBezTo>
                <a:cubicBezTo>
                  <a:pt x="1901" y="330"/>
                  <a:pt x="1981" y="282"/>
                  <a:pt x="2043" y="249"/>
                </a:cubicBezTo>
                <a:cubicBezTo>
                  <a:pt x="2105" y="216"/>
                  <a:pt x="2161" y="193"/>
                  <a:pt x="2214" y="171"/>
                </a:cubicBezTo>
                <a:cubicBezTo>
                  <a:pt x="2267" y="149"/>
                  <a:pt x="2309" y="135"/>
                  <a:pt x="2364" y="117"/>
                </a:cubicBezTo>
                <a:cubicBezTo>
                  <a:pt x="2419" y="99"/>
                  <a:pt x="2477" y="79"/>
                  <a:pt x="2541" y="63"/>
                </a:cubicBezTo>
                <a:cubicBezTo>
                  <a:pt x="2605" y="47"/>
                  <a:pt x="2676" y="31"/>
                  <a:pt x="2751" y="21"/>
                </a:cubicBezTo>
                <a:cubicBezTo>
                  <a:pt x="2826" y="11"/>
                  <a:pt x="2944" y="4"/>
                  <a:pt x="2994" y="0"/>
                </a:cubicBezTo>
              </a:path>
            </a:pathLst>
          </a:custGeom>
          <a:noFill/>
          <a:ln w="28575" cap="flat" cmpd="sng">
            <a:solidFill>
              <a:srgbClr val="AC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14" name="Rectangle 10"/>
          <p:cNvSpPr>
            <a:spLocks noChangeArrowheads="1"/>
          </p:cNvSpPr>
          <p:nvPr/>
        </p:nvSpPr>
        <p:spPr bwMode="auto">
          <a:xfrm>
            <a:off x="474663" y="2051050"/>
            <a:ext cx="276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</a:p>
        </p:txBody>
      </p:sp>
      <p:sp>
        <p:nvSpPr>
          <p:cNvPr id="482315" name="Line 11"/>
          <p:cNvSpPr>
            <a:spLocks noChangeShapeType="1"/>
          </p:cNvSpPr>
          <p:nvPr/>
        </p:nvSpPr>
        <p:spPr bwMode="auto">
          <a:xfrm>
            <a:off x="1012825" y="4011613"/>
            <a:ext cx="3175" cy="1000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16" name="Line 12"/>
          <p:cNvSpPr>
            <a:spLocks noChangeShapeType="1"/>
          </p:cNvSpPr>
          <p:nvPr/>
        </p:nvSpPr>
        <p:spPr bwMode="auto">
          <a:xfrm>
            <a:off x="3592513" y="2986088"/>
            <a:ext cx="0" cy="10318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17" name="Oval 13"/>
          <p:cNvSpPr>
            <a:spLocks noChangeArrowheads="1"/>
          </p:cNvSpPr>
          <p:nvPr/>
        </p:nvSpPr>
        <p:spPr bwMode="auto">
          <a:xfrm>
            <a:off x="992188" y="4978400"/>
            <a:ext cx="52387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18" name="Oval 14"/>
          <p:cNvSpPr>
            <a:spLocks noChangeArrowheads="1"/>
          </p:cNvSpPr>
          <p:nvPr/>
        </p:nvSpPr>
        <p:spPr bwMode="auto">
          <a:xfrm>
            <a:off x="2066925" y="3989388"/>
            <a:ext cx="52388" cy="50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19" name="Oval 15"/>
          <p:cNvSpPr>
            <a:spLocks noChangeArrowheads="1"/>
          </p:cNvSpPr>
          <p:nvPr/>
        </p:nvSpPr>
        <p:spPr bwMode="auto">
          <a:xfrm>
            <a:off x="3563938" y="2982913"/>
            <a:ext cx="52387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20" name="Rectangle 16"/>
          <p:cNvSpPr>
            <a:spLocks noChangeArrowheads="1"/>
          </p:cNvSpPr>
          <p:nvPr/>
        </p:nvSpPr>
        <p:spPr bwMode="auto">
          <a:xfrm>
            <a:off x="3552825" y="4068763"/>
            <a:ext cx="5540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b = b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0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82321" name="AutoShape 17"/>
          <p:cNvSpPr>
            <a:spLocks noChangeArrowheads="1"/>
          </p:cNvSpPr>
          <p:nvPr/>
        </p:nvSpPr>
        <p:spPr bwMode="auto">
          <a:xfrm rot="436353" flipH="1">
            <a:off x="2406650" y="3054350"/>
            <a:ext cx="152400" cy="1146175"/>
          </a:xfrm>
          <a:prstGeom prst="curvedRightArrow">
            <a:avLst>
              <a:gd name="adj1" fmla="val 112569"/>
              <a:gd name="adj2" fmla="val 262985"/>
              <a:gd name="adj3" fmla="val 50000"/>
            </a:avLst>
          </a:prstGeom>
          <a:solidFill>
            <a:srgbClr val="DDDDDD"/>
          </a:solidFill>
          <a:ln>
            <a:noFill/>
          </a:ln>
          <a:effectLst>
            <a:outerShdw blurRad="63500" dist="26940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22" name="Rectangle 18"/>
          <p:cNvSpPr>
            <a:spLocks noChangeArrowheads="1"/>
          </p:cNvSpPr>
          <p:nvPr/>
        </p:nvSpPr>
        <p:spPr bwMode="auto">
          <a:xfrm>
            <a:off x="1228725" y="3021013"/>
            <a:ext cx="1290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(a + b)/2</a:t>
            </a:r>
            <a:endParaRPr lang="pt-BR" sz="1400" baseline="-250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  <a:sym typeface="Symbol" charset="0"/>
            </a:endParaRPr>
          </a:p>
        </p:txBody>
      </p:sp>
      <p:sp>
        <p:nvSpPr>
          <p:cNvPr id="482323" name="Line 19"/>
          <p:cNvSpPr>
            <a:spLocks noChangeShapeType="1"/>
          </p:cNvSpPr>
          <p:nvPr/>
        </p:nvSpPr>
        <p:spPr bwMode="auto">
          <a:xfrm>
            <a:off x="2306638" y="396557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24" name="Rectangle 20"/>
          <p:cNvSpPr>
            <a:spLocks noChangeArrowheads="1"/>
          </p:cNvSpPr>
          <p:nvPr/>
        </p:nvSpPr>
        <p:spPr bwMode="auto">
          <a:xfrm>
            <a:off x="2227263" y="4068763"/>
            <a:ext cx="1666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</a:p>
        </p:txBody>
      </p:sp>
      <p:sp>
        <p:nvSpPr>
          <p:cNvPr id="482325" name="Line 21"/>
          <p:cNvSpPr>
            <a:spLocks noChangeShapeType="1"/>
          </p:cNvSpPr>
          <p:nvPr/>
        </p:nvSpPr>
        <p:spPr bwMode="auto">
          <a:xfrm flipH="1">
            <a:off x="5980113" y="1919288"/>
            <a:ext cx="9525" cy="2159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26" name="Line 22"/>
          <p:cNvSpPr>
            <a:spLocks noChangeShapeType="1"/>
          </p:cNvSpPr>
          <p:nvPr/>
        </p:nvSpPr>
        <p:spPr bwMode="auto">
          <a:xfrm rot="-5400000" flipH="1" flipV="1">
            <a:off x="6749257" y="1551781"/>
            <a:ext cx="4762" cy="2549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27" name="Rectangle 23"/>
          <p:cNvSpPr>
            <a:spLocks noChangeArrowheads="1"/>
          </p:cNvSpPr>
          <p:nvPr/>
        </p:nvSpPr>
        <p:spPr bwMode="auto">
          <a:xfrm>
            <a:off x="8101013" y="2708275"/>
            <a:ext cx="147637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482328" name="Rectangle 24"/>
          <p:cNvSpPr>
            <a:spLocks noChangeArrowheads="1"/>
          </p:cNvSpPr>
          <p:nvPr/>
        </p:nvSpPr>
        <p:spPr bwMode="auto">
          <a:xfrm>
            <a:off x="5651500" y="2852738"/>
            <a:ext cx="5540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 = a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82329" name="Rectangle 25"/>
          <p:cNvSpPr>
            <a:spLocks noChangeArrowheads="1"/>
          </p:cNvSpPr>
          <p:nvPr/>
        </p:nvSpPr>
        <p:spPr bwMode="auto">
          <a:xfrm>
            <a:off x="6954838" y="2801938"/>
            <a:ext cx="146050" cy="174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82330" name="Freeform 26"/>
          <p:cNvSpPr>
            <a:spLocks/>
          </p:cNvSpPr>
          <p:nvPr/>
        </p:nvSpPr>
        <p:spPr bwMode="auto">
          <a:xfrm>
            <a:off x="5656263" y="2311400"/>
            <a:ext cx="2106612" cy="1735138"/>
          </a:xfrm>
          <a:custGeom>
            <a:avLst/>
            <a:gdLst>
              <a:gd name="T0" fmla="*/ 0 w 1327"/>
              <a:gd name="T1" fmla="*/ 1093 h 1093"/>
              <a:gd name="T2" fmla="*/ 153 w 1327"/>
              <a:gd name="T3" fmla="*/ 1039 h 1093"/>
              <a:gd name="T4" fmla="*/ 277 w 1327"/>
              <a:gd name="T5" fmla="*/ 980 h 1093"/>
              <a:gd name="T6" fmla="*/ 477 w 1327"/>
              <a:gd name="T7" fmla="*/ 855 h 1093"/>
              <a:gd name="T8" fmla="*/ 575 w 1327"/>
              <a:gd name="T9" fmla="*/ 782 h 1093"/>
              <a:gd name="T10" fmla="*/ 661 w 1327"/>
              <a:gd name="T11" fmla="*/ 711 h 1093"/>
              <a:gd name="T12" fmla="*/ 728 w 1327"/>
              <a:gd name="T13" fmla="*/ 645 h 1093"/>
              <a:gd name="T14" fmla="*/ 800 w 1327"/>
              <a:gd name="T15" fmla="*/ 572 h 1093"/>
              <a:gd name="T16" fmla="*/ 883 w 1327"/>
              <a:gd name="T17" fmla="*/ 485 h 1093"/>
              <a:gd name="T18" fmla="*/ 952 w 1327"/>
              <a:gd name="T19" fmla="*/ 403 h 1093"/>
              <a:gd name="T20" fmla="*/ 1019 w 1327"/>
              <a:gd name="T21" fmla="*/ 315 h 1093"/>
              <a:gd name="T22" fmla="*/ 1096 w 1327"/>
              <a:gd name="T23" fmla="*/ 221 h 1093"/>
              <a:gd name="T24" fmla="*/ 1210 w 1327"/>
              <a:gd name="T25" fmla="*/ 103 h 1093"/>
              <a:gd name="T26" fmla="*/ 1327 w 1327"/>
              <a:gd name="T27" fmla="*/ 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27" h="1093">
                <a:moveTo>
                  <a:pt x="0" y="1093"/>
                </a:moveTo>
                <a:cubicBezTo>
                  <a:pt x="25" y="1084"/>
                  <a:pt x="107" y="1058"/>
                  <a:pt x="153" y="1039"/>
                </a:cubicBezTo>
                <a:cubicBezTo>
                  <a:pt x="199" y="1020"/>
                  <a:pt x="223" y="1011"/>
                  <a:pt x="277" y="980"/>
                </a:cubicBezTo>
                <a:cubicBezTo>
                  <a:pt x="331" y="949"/>
                  <a:pt x="428" y="888"/>
                  <a:pt x="477" y="855"/>
                </a:cubicBezTo>
                <a:cubicBezTo>
                  <a:pt x="527" y="822"/>
                  <a:pt x="545" y="806"/>
                  <a:pt x="575" y="782"/>
                </a:cubicBezTo>
                <a:cubicBezTo>
                  <a:pt x="605" y="758"/>
                  <a:pt x="636" y="734"/>
                  <a:pt x="661" y="711"/>
                </a:cubicBezTo>
                <a:cubicBezTo>
                  <a:pt x="687" y="689"/>
                  <a:pt x="705" y="669"/>
                  <a:pt x="728" y="645"/>
                </a:cubicBezTo>
                <a:cubicBezTo>
                  <a:pt x="751" y="622"/>
                  <a:pt x="774" y="599"/>
                  <a:pt x="800" y="572"/>
                </a:cubicBezTo>
                <a:cubicBezTo>
                  <a:pt x="825" y="546"/>
                  <a:pt x="858" y="513"/>
                  <a:pt x="883" y="485"/>
                </a:cubicBezTo>
                <a:cubicBezTo>
                  <a:pt x="909" y="457"/>
                  <a:pt x="930" y="431"/>
                  <a:pt x="952" y="403"/>
                </a:cubicBezTo>
                <a:cubicBezTo>
                  <a:pt x="975" y="374"/>
                  <a:pt x="995" y="346"/>
                  <a:pt x="1019" y="315"/>
                </a:cubicBezTo>
                <a:cubicBezTo>
                  <a:pt x="1043" y="285"/>
                  <a:pt x="1064" y="257"/>
                  <a:pt x="1096" y="221"/>
                </a:cubicBezTo>
                <a:cubicBezTo>
                  <a:pt x="1127" y="186"/>
                  <a:pt x="1172" y="140"/>
                  <a:pt x="1210" y="103"/>
                </a:cubicBezTo>
                <a:cubicBezTo>
                  <a:pt x="1248" y="66"/>
                  <a:pt x="1308" y="17"/>
                  <a:pt x="1327" y="0"/>
                </a:cubicBezTo>
              </a:path>
            </a:pathLst>
          </a:custGeom>
          <a:noFill/>
          <a:ln w="28575" cap="flat" cmpd="sng">
            <a:solidFill>
              <a:srgbClr val="AC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31" name="Rectangle 27"/>
          <p:cNvSpPr>
            <a:spLocks noChangeArrowheads="1"/>
          </p:cNvSpPr>
          <p:nvPr/>
        </p:nvSpPr>
        <p:spPr bwMode="auto">
          <a:xfrm>
            <a:off x="5572125" y="1878013"/>
            <a:ext cx="2762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</a:p>
        </p:txBody>
      </p:sp>
      <p:sp>
        <p:nvSpPr>
          <p:cNvPr id="482332" name="Line 28"/>
          <p:cNvSpPr>
            <a:spLocks noChangeShapeType="1"/>
          </p:cNvSpPr>
          <p:nvPr/>
        </p:nvSpPr>
        <p:spPr bwMode="auto">
          <a:xfrm>
            <a:off x="6186488" y="2819400"/>
            <a:ext cx="3175" cy="10001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33" name="Line 29"/>
          <p:cNvSpPr>
            <a:spLocks noChangeShapeType="1"/>
          </p:cNvSpPr>
          <p:nvPr/>
        </p:nvSpPr>
        <p:spPr bwMode="auto">
          <a:xfrm flipH="1">
            <a:off x="7483475" y="2517775"/>
            <a:ext cx="9525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34" name="Oval 30"/>
          <p:cNvSpPr>
            <a:spLocks noChangeArrowheads="1"/>
          </p:cNvSpPr>
          <p:nvPr/>
        </p:nvSpPr>
        <p:spPr bwMode="auto">
          <a:xfrm>
            <a:off x="6165850" y="3786188"/>
            <a:ext cx="52388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35" name="Oval 31"/>
          <p:cNvSpPr>
            <a:spLocks noChangeArrowheads="1"/>
          </p:cNvSpPr>
          <p:nvPr/>
        </p:nvSpPr>
        <p:spPr bwMode="auto">
          <a:xfrm>
            <a:off x="7240588" y="2797175"/>
            <a:ext cx="52387" cy="50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36" name="Oval 32"/>
          <p:cNvSpPr>
            <a:spLocks noChangeArrowheads="1"/>
          </p:cNvSpPr>
          <p:nvPr/>
        </p:nvSpPr>
        <p:spPr bwMode="auto">
          <a:xfrm>
            <a:off x="7467600" y="2517775"/>
            <a:ext cx="52388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37" name="Rectangle 33"/>
          <p:cNvSpPr>
            <a:spLocks noChangeArrowheads="1"/>
          </p:cNvSpPr>
          <p:nvPr/>
        </p:nvSpPr>
        <p:spPr bwMode="auto">
          <a:xfrm>
            <a:off x="7451725" y="2852738"/>
            <a:ext cx="5540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b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</a:p>
        </p:txBody>
      </p:sp>
      <p:sp>
        <p:nvSpPr>
          <p:cNvPr id="482338" name="AutoShape 34"/>
          <p:cNvSpPr>
            <a:spLocks noChangeArrowheads="1"/>
          </p:cNvSpPr>
          <p:nvPr/>
        </p:nvSpPr>
        <p:spPr bwMode="auto">
          <a:xfrm rot="2055784" flipH="1">
            <a:off x="7097713" y="1863725"/>
            <a:ext cx="152400" cy="1250950"/>
          </a:xfrm>
          <a:prstGeom prst="curvedRightArrow">
            <a:avLst>
              <a:gd name="adj1" fmla="val 122859"/>
              <a:gd name="adj2" fmla="val 287026"/>
              <a:gd name="adj3" fmla="val 50000"/>
            </a:avLst>
          </a:prstGeom>
          <a:solidFill>
            <a:srgbClr val="DDDDDD"/>
          </a:solidFill>
          <a:ln>
            <a:noFill/>
          </a:ln>
          <a:effectLst>
            <a:outerShdw blurRad="63500" dist="26940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39" name="Rectangle 35"/>
          <p:cNvSpPr>
            <a:spLocks noChangeArrowheads="1"/>
          </p:cNvSpPr>
          <p:nvPr/>
        </p:nvSpPr>
        <p:spPr bwMode="auto">
          <a:xfrm>
            <a:off x="6192838" y="1860550"/>
            <a:ext cx="121126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(a + 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)/2</a:t>
            </a:r>
          </a:p>
        </p:txBody>
      </p:sp>
      <p:sp>
        <p:nvSpPr>
          <p:cNvPr id="482340" name="Line 36"/>
          <p:cNvSpPr>
            <a:spLocks noChangeShapeType="1"/>
          </p:cNvSpPr>
          <p:nvPr/>
        </p:nvSpPr>
        <p:spPr bwMode="auto">
          <a:xfrm>
            <a:off x="6838950" y="2786063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41" name="Rectangle 37"/>
          <p:cNvSpPr>
            <a:spLocks noChangeArrowheads="1"/>
          </p:cNvSpPr>
          <p:nvPr/>
        </p:nvSpPr>
        <p:spPr bwMode="auto">
          <a:xfrm>
            <a:off x="6759575" y="2876550"/>
            <a:ext cx="166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</a:p>
        </p:txBody>
      </p:sp>
      <p:sp>
        <p:nvSpPr>
          <p:cNvPr id="482342" name="Line 38"/>
          <p:cNvSpPr>
            <a:spLocks noChangeShapeType="1"/>
          </p:cNvSpPr>
          <p:nvPr/>
        </p:nvSpPr>
        <p:spPr bwMode="auto">
          <a:xfrm flipH="1">
            <a:off x="6778625" y="4578350"/>
            <a:ext cx="9525" cy="2159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43" name="Line 39"/>
          <p:cNvSpPr>
            <a:spLocks noChangeShapeType="1"/>
          </p:cNvSpPr>
          <p:nvPr/>
        </p:nvSpPr>
        <p:spPr bwMode="auto">
          <a:xfrm rot="-5400000" flipH="1" flipV="1">
            <a:off x="7547769" y="4210844"/>
            <a:ext cx="4763" cy="25495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44" name="Rectangle 40"/>
          <p:cNvSpPr>
            <a:spLocks noChangeArrowheads="1"/>
          </p:cNvSpPr>
          <p:nvPr/>
        </p:nvSpPr>
        <p:spPr bwMode="auto">
          <a:xfrm>
            <a:off x="8820150" y="5373688"/>
            <a:ext cx="147638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482345" name="Rectangle 41"/>
          <p:cNvSpPr>
            <a:spLocks noChangeArrowheads="1"/>
          </p:cNvSpPr>
          <p:nvPr/>
        </p:nvSpPr>
        <p:spPr bwMode="auto">
          <a:xfrm>
            <a:off x="7724775" y="5480050"/>
            <a:ext cx="146050" cy="174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82346" name="Freeform 42"/>
          <p:cNvSpPr>
            <a:spLocks/>
          </p:cNvSpPr>
          <p:nvPr/>
        </p:nvSpPr>
        <p:spPr bwMode="auto">
          <a:xfrm>
            <a:off x="6454775" y="4970463"/>
            <a:ext cx="2106613" cy="1735137"/>
          </a:xfrm>
          <a:custGeom>
            <a:avLst/>
            <a:gdLst>
              <a:gd name="T0" fmla="*/ 0 w 1327"/>
              <a:gd name="T1" fmla="*/ 1093 h 1093"/>
              <a:gd name="T2" fmla="*/ 153 w 1327"/>
              <a:gd name="T3" fmla="*/ 1039 h 1093"/>
              <a:gd name="T4" fmla="*/ 277 w 1327"/>
              <a:gd name="T5" fmla="*/ 980 h 1093"/>
              <a:gd name="T6" fmla="*/ 477 w 1327"/>
              <a:gd name="T7" fmla="*/ 855 h 1093"/>
              <a:gd name="T8" fmla="*/ 575 w 1327"/>
              <a:gd name="T9" fmla="*/ 782 h 1093"/>
              <a:gd name="T10" fmla="*/ 661 w 1327"/>
              <a:gd name="T11" fmla="*/ 711 h 1093"/>
              <a:gd name="T12" fmla="*/ 728 w 1327"/>
              <a:gd name="T13" fmla="*/ 645 h 1093"/>
              <a:gd name="T14" fmla="*/ 800 w 1327"/>
              <a:gd name="T15" fmla="*/ 572 h 1093"/>
              <a:gd name="T16" fmla="*/ 883 w 1327"/>
              <a:gd name="T17" fmla="*/ 485 h 1093"/>
              <a:gd name="T18" fmla="*/ 952 w 1327"/>
              <a:gd name="T19" fmla="*/ 403 h 1093"/>
              <a:gd name="T20" fmla="*/ 1019 w 1327"/>
              <a:gd name="T21" fmla="*/ 315 h 1093"/>
              <a:gd name="T22" fmla="*/ 1096 w 1327"/>
              <a:gd name="T23" fmla="*/ 221 h 1093"/>
              <a:gd name="T24" fmla="*/ 1210 w 1327"/>
              <a:gd name="T25" fmla="*/ 103 h 1093"/>
              <a:gd name="T26" fmla="*/ 1327 w 1327"/>
              <a:gd name="T27" fmla="*/ 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27" h="1093">
                <a:moveTo>
                  <a:pt x="0" y="1093"/>
                </a:moveTo>
                <a:cubicBezTo>
                  <a:pt x="25" y="1084"/>
                  <a:pt x="107" y="1058"/>
                  <a:pt x="153" y="1039"/>
                </a:cubicBezTo>
                <a:cubicBezTo>
                  <a:pt x="199" y="1020"/>
                  <a:pt x="223" y="1011"/>
                  <a:pt x="277" y="980"/>
                </a:cubicBezTo>
                <a:cubicBezTo>
                  <a:pt x="331" y="949"/>
                  <a:pt x="428" y="888"/>
                  <a:pt x="477" y="855"/>
                </a:cubicBezTo>
                <a:cubicBezTo>
                  <a:pt x="527" y="822"/>
                  <a:pt x="545" y="806"/>
                  <a:pt x="575" y="782"/>
                </a:cubicBezTo>
                <a:cubicBezTo>
                  <a:pt x="605" y="758"/>
                  <a:pt x="636" y="734"/>
                  <a:pt x="661" y="711"/>
                </a:cubicBezTo>
                <a:cubicBezTo>
                  <a:pt x="687" y="689"/>
                  <a:pt x="705" y="669"/>
                  <a:pt x="728" y="645"/>
                </a:cubicBezTo>
                <a:cubicBezTo>
                  <a:pt x="751" y="622"/>
                  <a:pt x="774" y="599"/>
                  <a:pt x="800" y="572"/>
                </a:cubicBezTo>
                <a:cubicBezTo>
                  <a:pt x="825" y="546"/>
                  <a:pt x="858" y="513"/>
                  <a:pt x="883" y="485"/>
                </a:cubicBezTo>
                <a:cubicBezTo>
                  <a:pt x="909" y="457"/>
                  <a:pt x="930" y="431"/>
                  <a:pt x="952" y="403"/>
                </a:cubicBezTo>
                <a:cubicBezTo>
                  <a:pt x="975" y="374"/>
                  <a:pt x="995" y="346"/>
                  <a:pt x="1019" y="315"/>
                </a:cubicBezTo>
                <a:cubicBezTo>
                  <a:pt x="1043" y="285"/>
                  <a:pt x="1064" y="257"/>
                  <a:pt x="1096" y="221"/>
                </a:cubicBezTo>
                <a:cubicBezTo>
                  <a:pt x="1127" y="186"/>
                  <a:pt x="1172" y="140"/>
                  <a:pt x="1210" y="103"/>
                </a:cubicBezTo>
                <a:cubicBezTo>
                  <a:pt x="1248" y="66"/>
                  <a:pt x="1308" y="17"/>
                  <a:pt x="1327" y="0"/>
                </a:cubicBezTo>
              </a:path>
            </a:pathLst>
          </a:custGeom>
          <a:noFill/>
          <a:ln w="28575" cap="flat" cmpd="sng">
            <a:solidFill>
              <a:srgbClr val="AC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47" name="Rectangle 43"/>
          <p:cNvSpPr>
            <a:spLocks noChangeArrowheads="1"/>
          </p:cNvSpPr>
          <p:nvPr/>
        </p:nvSpPr>
        <p:spPr bwMode="auto">
          <a:xfrm>
            <a:off x="6370638" y="4537075"/>
            <a:ext cx="276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</a:p>
        </p:txBody>
      </p:sp>
      <p:sp>
        <p:nvSpPr>
          <p:cNvPr id="482348" name="Line 44"/>
          <p:cNvSpPr>
            <a:spLocks noChangeShapeType="1"/>
          </p:cNvSpPr>
          <p:nvPr/>
        </p:nvSpPr>
        <p:spPr bwMode="auto">
          <a:xfrm>
            <a:off x="7635875" y="5484813"/>
            <a:ext cx="3175" cy="4794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49" name="Line 45"/>
          <p:cNvSpPr>
            <a:spLocks noChangeShapeType="1"/>
          </p:cNvSpPr>
          <p:nvPr/>
        </p:nvSpPr>
        <p:spPr bwMode="auto">
          <a:xfrm flipH="1">
            <a:off x="8281988" y="5176838"/>
            <a:ext cx="9525" cy="3460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50" name="Oval 46"/>
          <p:cNvSpPr>
            <a:spLocks noChangeArrowheads="1"/>
          </p:cNvSpPr>
          <p:nvPr/>
        </p:nvSpPr>
        <p:spPr bwMode="auto">
          <a:xfrm>
            <a:off x="7621588" y="5924550"/>
            <a:ext cx="52387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51" name="Oval 47"/>
          <p:cNvSpPr>
            <a:spLocks noChangeArrowheads="1"/>
          </p:cNvSpPr>
          <p:nvPr/>
        </p:nvSpPr>
        <p:spPr bwMode="auto">
          <a:xfrm>
            <a:off x="8039100" y="5456238"/>
            <a:ext cx="52388" cy="50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52" name="Oval 48"/>
          <p:cNvSpPr>
            <a:spLocks noChangeArrowheads="1"/>
          </p:cNvSpPr>
          <p:nvPr/>
        </p:nvSpPr>
        <p:spPr bwMode="auto">
          <a:xfrm>
            <a:off x="8266113" y="5176838"/>
            <a:ext cx="52387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53" name="Rectangle 49"/>
          <p:cNvSpPr>
            <a:spLocks noChangeArrowheads="1"/>
          </p:cNvSpPr>
          <p:nvPr/>
        </p:nvSpPr>
        <p:spPr bwMode="auto">
          <a:xfrm>
            <a:off x="8080375" y="5538788"/>
            <a:ext cx="5540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b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</a:p>
        </p:txBody>
      </p:sp>
      <p:sp>
        <p:nvSpPr>
          <p:cNvPr id="482354" name="AutoShape 50"/>
          <p:cNvSpPr>
            <a:spLocks noChangeArrowheads="1"/>
          </p:cNvSpPr>
          <p:nvPr/>
        </p:nvSpPr>
        <p:spPr bwMode="auto">
          <a:xfrm rot="-1308784">
            <a:off x="7632700" y="4487863"/>
            <a:ext cx="152400" cy="1250950"/>
          </a:xfrm>
          <a:prstGeom prst="curvedRightArrow">
            <a:avLst>
              <a:gd name="adj1" fmla="val 122859"/>
              <a:gd name="adj2" fmla="val 287026"/>
              <a:gd name="adj3" fmla="val 50000"/>
            </a:avLst>
          </a:prstGeom>
          <a:solidFill>
            <a:srgbClr val="DDDDDD"/>
          </a:solidFill>
          <a:ln>
            <a:noFill/>
          </a:ln>
          <a:effectLst>
            <a:outerShdw blurRad="63500" dist="26940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55" name="Rectangle 51"/>
          <p:cNvSpPr>
            <a:spLocks noChangeArrowheads="1"/>
          </p:cNvSpPr>
          <p:nvPr/>
        </p:nvSpPr>
        <p:spPr bwMode="auto">
          <a:xfrm>
            <a:off x="7616825" y="4468813"/>
            <a:ext cx="1211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3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(x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+ 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)/2</a:t>
            </a:r>
          </a:p>
        </p:txBody>
      </p:sp>
      <p:sp>
        <p:nvSpPr>
          <p:cNvPr id="482356" name="Line 52"/>
          <p:cNvSpPr>
            <a:spLocks noChangeShapeType="1"/>
          </p:cNvSpPr>
          <p:nvPr/>
        </p:nvSpPr>
        <p:spPr bwMode="auto">
          <a:xfrm>
            <a:off x="7974013" y="5435600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57" name="Rectangle 53"/>
          <p:cNvSpPr>
            <a:spLocks noChangeArrowheads="1"/>
          </p:cNvSpPr>
          <p:nvPr/>
        </p:nvSpPr>
        <p:spPr bwMode="auto">
          <a:xfrm>
            <a:off x="7091363" y="5538788"/>
            <a:ext cx="531812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 </a:t>
            </a: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= a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</a:p>
        </p:txBody>
      </p:sp>
      <p:sp>
        <p:nvSpPr>
          <p:cNvPr id="482358" name="AutoShape 54"/>
          <p:cNvSpPr>
            <a:spLocks noChangeArrowheads="1"/>
          </p:cNvSpPr>
          <p:nvPr/>
        </p:nvSpPr>
        <p:spPr bwMode="auto">
          <a:xfrm rot="10251892" flipH="1">
            <a:off x="4646613" y="2498725"/>
            <a:ext cx="477837" cy="1112838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37026" dir="1900112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59" name="AutoShape 55"/>
          <p:cNvSpPr>
            <a:spLocks noChangeArrowheads="1"/>
          </p:cNvSpPr>
          <p:nvPr/>
        </p:nvSpPr>
        <p:spPr bwMode="auto">
          <a:xfrm rot="13876154" flipH="1">
            <a:off x="7413625" y="3300413"/>
            <a:ext cx="477837" cy="1112838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0161" dir="20493903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60" name="Rectangle 56"/>
          <p:cNvSpPr>
            <a:spLocks noChangeArrowheads="1"/>
          </p:cNvSpPr>
          <p:nvPr/>
        </p:nvSpPr>
        <p:spPr bwMode="auto">
          <a:xfrm>
            <a:off x="7900988" y="5691188"/>
            <a:ext cx="1666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3</a:t>
            </a:r>
          </a:p>
        </p:txBody>
      </p:sp>
      <p:sp>
        <p:nvSpPr>
          <p:cNvPr id="482361" name="AutoShape 57"/>
          <p:cNvSpPr>
            <a:spLocks noChangeArrowheads="1"/>
          </p:cNvSpPr>
          <p:nvPr/>
        </p:nvSpPr>
        <p:spPr bwMode="auto">
          <a:xfrm rot="31066" flipH="1">
            <a:off x="5586413" y="5549900"/>
            <a:ext cx="477837" cy="1112838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37026" dir="1900112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2362" name="Rectangle 58"/>
          <p:cNvSpPr>
            <a:spLocks noChangeArrowheads="1"/>
          </p:cNvSpPr>
          <p:nvPr/>
        </p:nvSpPr>
        <p:spPr bwMode="auto">
          <a:xfrm>
            <a:off x="1187450" y="5373688"/>
            <a:ext cx="4090988" cy="1028700"/>
          </a:xfrm>
          <a:prstGeom prst="rect">
            <a:avLst/>
          </a:prstGeom>
          <a:solidFill>
            <a:srgbClr val="FFFFCC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blurRad="63500" dist="63500" dir="19387806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Font typeface="Webdings" charset="0"/>
              <a:buNone/>
              <a:defRPr/>
            </a:pP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Repete-se o processo até que o valor de </a:t>
            </a:r>
            <a:r>
              <a:rPr lang="pt-BR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atenda às </a:t>
            </a:r>
            <a:r>
              <a:rPr lang="pt-BR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condições de parada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038830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ChangeArrowheads="1"/>
          </p:cNvSpPr>
          <p:nvPr/>
        </p:nvSpPr>
        <p:spPr bwMode="auto">
          <a:xfrm>
            <a:off x="1184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  <p:sp>
        <p:nvSpPr>
          <p:cNvPr id="483331" name="Rectangle 3"/>
          <p:cNvSpPr>
            <a:spLocks noChangeArrowheads="1"/>
          </p:cNvSpPr>
          <p:nvPr/>
        </p:nvSpPr>
        <p:spPr bwMode="auto">
          <a:xfrm>
            <a:off x="744538" y="1492250"/>
            <a:ext cx="7793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Condições de parada</a:t>
            </a:r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016000" y="2271713"/>
            <a:ext cx="77993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Se os valores fossem </a:t>
            </a:r>
            <a:r>
              <a:rPr lang="pt-BR" sz="24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exatos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endParaRPr lang="pt-BR" sz="12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f(x) = 0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(x</a:t>
            </a:r>
            <a:r>
              <a:rPr lang="pt-BR" sz="2200" i="1" baseline="-250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 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– x</a:t>
            </a:r>
            <a:r>
              <a:rPr lang="pt-BR" sz="2200" i="1" baseline="-250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k+1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)/x</a:t>
            </a:r>
            <a:r>
              <a:rPr lang="pt-BR" sz="2200" i="1" baseline="-250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0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endParaRPr lang="pt-BR" sz="1600" i="1">
              <a:solidFill>
                <a:srgbClr val="AC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r>
              <a:rPr lang="pt-BR" sz="24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Não o sendo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f(x)</a:t>
            </a:r>
            <a:r>
              <a:rPr lang="pt-BR" sz="22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sz="28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Symbol" charset="0"/>
              </a:rPr>
              <a:t>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tolerância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(x</a:t>
            </a:r>
            <a:r>
              <a:rPr lang="pt-BR" sz="2200" i="1" baseline="-250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 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– x</a:t>
            </a:r>
            <a:r>
              <a:rPr lang="pt-BR" sz="2200" i="1" baseline="-250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k+1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)/x</a:t>
            </a:r>
            <a:r>
              <a:rPr lang="pt-BR" sz="2200" i="1" baseline="-250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</a:t>
            </a:r>
            <a:r>
              <a:rPr lang="pt-BR" sz="22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 </a:t>
            </a:r>
            <a:r>
              <a:rPr lang="pt-BR" sz="2800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Symbol" charset="0"/>
              </a:rPr>
              <a:t></a:t>
            </a:r>
            <a:r>
              <a:rPr lang="pt-BR" sz="2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tolerância</a:t>
            </a:r>
          </a:p>
        </p:txBody>
      </p:sp>
    </p:spTree>
    <p:extLst>
      <p:ext uri="{BB962C8B-B14F-4D97-AF65-F5344CB8AC3E}">
        <p14:creationId xmlns:p14="http://schemas.microsoft.com/office/powerpoint/2010/main" val="197902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47813" y="2565400"/>
            <a:ext cx="6264275" cy="2447925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Char char="4"/>
              <a:defRPr/>
            </a:pPr>
            <a:r>
              <a:rPr lang="pt-BR" sz="2400" b="1" smtClean="0">
                <a:cs typeface="+mn-cs"/>
              </a:rPr>
              <a:t>Aproximação de zero dependente do equipamento a ser utilizado e da precisão necessária para a solução do problema.</a:t>
            </a:r>
          </a:p>
        </p:txBody>
      </p:sp>
      <p:sp>
        <p:nvSpPr>
          <p:cNvPr id="484355" name="Rectangle 3"/>
          <p:cNvSpPr>
            <a:spLocks noChangeArrowheads="1"/>
          </p:cNvSpPr>
          <p:nvPr/>
        </p:nvSpPr>
        <p:spPr bwMode="auto">
          <a:xfrm>
            <a:off x="971550" y="549275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  <p:sp>
        <p:nvSpPr>
          <p:cNvPr id="484356" name="Rectangle 4"/>
          <p:cNvSpPr>
            <a:spLocks noChangeArrowheads="1"/>
          </p:cNvSpPr>
          <p:nvPr/>
        </p:nvSpPr>
        <p:spPr bwMode="auto">
          <a:xfrm>
            <a:off x="744538" y="1492250"/>
            <a:ext cx="7793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Tolerância</a:t>
            </a:r>
          </a:p>
        </p:txBody>
      </p:sp>
    </p:spTree>
    <p:extLst>
      <p:ext uri="{BB962C8B-B14F-4D97-AF65-F5344CB8AC3E}">
        <p14:creationId xmlns:p14="http://schemas.microsoft.com/office/powerpoint/2010/main" val="387056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71600" y="1357313"/>
            <a:ext cx="6553200" cy="5043487"/>
          </a:xfrm>
        </p:spPr>
        <p:txBody>
          <a:bodyPr/>
          <a:lstStyle/>
          <a:p>
            <a:pPr marL="355600" indent="-355600" algn="just" eaLnBrk="1" hangingPunct="1">
              <a:lnSpc>
                <a:spcPct val="9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400" b="1" u="sng" smtClean="0">
                <a:solidFill>
                  <a:schemeClr val="folHlink"/>
                </a:solidFill>
                <a:cs typeface="+mn-cs"/>
              </a:rPr>
              <a:t>Al</a:t>
            </a:r>
            <a:r>
              <a:rPr lang="pt-BR" sz="2400" b="1" smtClean="0">
                <a:solidFill>
                  <a:schemeClr val="folHlink"/>
                </a:solidFill>
                <a:cs typeface="+mn-cs"/>
              </a:rPr>
              <a:t>g</a:t>
            </a:r>
            <a:r>
              <a:rPr lang="pt-BR" sz="2400" b="1" u="sng" smtClean="0">
                <a:solidFill>
                  <a:schemeClr val="folHlink"/>
                </a:solidFill>
                <a:cs typeface="+mn-cs"/>
              </a:rPr>
              <a:t>oritmo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endParaRPr lang="pt-BR" sz="800" b="1" smtClean="0">
              <a:solidFill>
                <a:schemeClr val="folHlink"/>
              </a:solidFill>
              <a:cs typeface="+mn-cs"/>
            </a:endParaRP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smtClean="0">
                <a:cs typeface="+mn-cs"/>
              </a:rPr>
              <a:t>k := 0; a</a:t>
            </a:r>
            <a:r>
              <a:rPr lang="pt-BR" sz="2000" baseline="-25000" smtClean="0">
                <a:cs typeface="+mn-cs"/>
              </a:rPr>
              <a:t>0</a:t>
            </a:r>
            <a:r>
              <a:rPr lang="pt-BR" sz="2000" smtClean="0">
                <a:cs typeface="+mn-cs"/>
              </a:rPr>
              <a:t> := a; b</a:t>
            </a:r>
            <a:r>
              <a:rPr lang="pt-BR" sz="2000" baseline="-25000" smtClean="0">
                <a:cs typeface="+mn-cs"/>
              </a:rPr>
              <a:t>0</a:t>
            </a:r>
            <a:r>
              <a:rPr lang="pt-BR" sz="2000" smtClean="0">
                <a:cs typeface="+mn-cs"/>
              </a:rPr>
              <a:t> := b; x</a:t>
            </a:r>
            <a:r>
              <a:rPr lang="pt-BR" sz="2000" baseline="-25000" smtClean="0">
                <a:cs typeface="+mn-cs"/>
              </a:rPr>
              <a:t>0</a:t>
            </a:r>
            <a:r>
              <a:rPr lang="pt-BR" sz="2000" smtClean="0">
                <a:cs typeface="+mn-cs"/>
              </a:rPr>
              <a:t> := a;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smtClean="0">
                <a:cs typeface="+mn-cs"/>
              </a:rPr>
              <a:t>x</a:t>
            </a:r>
            <a:r>
              <a:rPr lang="pt-BR" sz="2000" baseline="-25000" smtClean="0">
                <a:cs typeface="+mn-cs"/>
              </a:rPr>
              <a:t>k+1</a:t>
            </a:r>
            <a:r>
              <a:rPr lang="pt-BR" sz="2000" smtClean="0">
                <a:cs typeface="+mn-cs"/>
              </a:rPr>
              <a:t> := (a</a:t>
            </a:r>
            <a:r>
              <a:rPr lang="pt-BR" sz="2000" baseline="-25000" smtClean="0">
                <a:cs typeface="+mn-cs"/>
              </a:rPr>
              <a:t>k</a:t>
            </a:r>
            <a:r>
              <a:rPr lang="pt-BR" sz="2000" smtClean="0">
                <a:cs typeface="+mn-cs"/>
              </a:rPr>
              <a:t> + b</a:t>
            </a:r>
            <a:r>
              <a:rPr lang="pt-BR" sz="2000" baseline="-25000" smtClean="0">
                <a:cs typeface="+mn-cs"/>
              </a:rPr>
              <a:t>k</a:t>
            </a:r>
            <a:r>
              <a:rPr lang="pt-BR" sz="2000" smtClean="0">
                <a:cs typeface="+mn-cs"/>
              </a:rPr>
              <a:t>)/2;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b="1" smtClean="0">
                <a:solidFill>
                  <a:schemeClr val="tx2"/>
                </a:solidFill>
                <a:cs typeface="+mn-cs"/>
              </a:rPr>
              <a:t>while</a:t>
            </a:r>
            <a:r>
              <a:rPr lang="pt-BR" sz="2000" b="1" smtClean="0">
                <a:cs typeface="+mn-cs"/>
              </a:rPr>
              <a:t> </a:t>
            </a:r>
            <a:r>
              <a:rPr lang="pt-BR" sz="2000" smtClean="0">
                <a:cs typeface="+mn-cs"/>
              </a:rPr>
              <a:t>critério de convergência não satisfeito </a:t>
            </a:r>
            <a:r>
              <a:rPr lang="pt-BR" sz="2000" b="1" smtClean="0">
                <a:solidFill>
                  <a:schemeClr val="tx2"/>
                </a:solidFill>
                <a:cs typeface="+mn-cs"/>
              </a:rPr>
              <a:t>and</a:t>
            </a:r>
            <a:r>
              <a:rPr lang="pt-BR" sz="2000" smtClean="0">
                <a:cs typeface="+mn-cs"/>
              </a:rPr>
              <a:t> k</a:t>
            </a:r>
            <a:r>
              <a:rPr lang="pt-BR" sz="800" smtClean="0">
                <a:cs typeface="+mn-cs"/>
              </a:rPr>
              <a:t> </a:t>
            </a:r>
            <a:r>
              <a:rPr lang="pt-BR" sz="2400" b="1" smtClean="0">
                <a:cs typeface="+mn-cs"/>
                <a:sym typeface="Symbol" charset="0"/>
              </a:rPr>
              <a:t></a:t>
            </a:r>
            <a:r>
              <a:rPr lang="pt-BR" sz="800" b="1" smtClean="0">
                <a:cs typeface="+mn-cs"/>
                <a:sym typeface="WP MathA" charset="0"/>
              </a:rPr>
              <a:t> </a:t>
            </a:r>
            <a:r>
              <a:rPr lang="pt-BR" sz="2000" smtClean="0">
                <a:cs typeface="+mn-cs"/>
                <a:sym typeface="WP MathA" charset="0"/>
              </a:rPr>
              <a:t>L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smtClean="0">
                <a:cs typeface="+mn-cs"/>
                <a:sym typeface="WP MathA" charset="0"/>
              </a:rPr>
              <a:t>	</a:t>
            </a:r>
            <a:r>
              <a:rPr lang="pt-BR" sz="2000" b="1" smtClean="0">
                <a:solidFill>
                  <a:schemeClr val="tx2"/>
                </a:solidFill>
                <a:cs typeface="+mn-cs"/>
                <a:sym typeface="WP MathA" charset="0"/>
              </a:rPr>
              <a:t>if</a:t>
            </a:r>
            <a:r>
              <a:rPr lang="pt-BR" sz="2000" smtClean="0">
                <a:cs typeface="+mn-cs"/>
                <a:sym typeface="WP MathA" charset="0"/>
              </a:rPr>
              <a:t> f(</a:t>
            </a:r>
            <a:r>
              <a:rPr lang="pt-BR" sz="2000" smtClean="0">
                <a:cs typeface="+mn-cs"/>
              </a:rPr>
              <a:t>a</a:t>
            </a:r>
            <a:r>
              <a:rPr lang="pt-BR" sz="2000" baseline="-25000" smtClean="0">
                <a:cs typeface="+mn-cs"/>
              </a:rPr>
              <a:t>k</a:t>
            </a:r>
            <a:r>
              <a:rPr lang="pt-BR" sz="2000" smtClean="0">
                <a:cs typeface="+mn-cs"/>
              </a:rPr>
              <a:t>)f(x</a:t>
            </a:r>
            <a:r>
              <a:rPr lang="pt-BR" sz="2000" baseline="-25000" smtClean="0">
                <a:cs typeface="+mn-cs"/>
              </a:rPr>
              <a:t>k+1</a:t>
            </a:r>
            <a:r>
              <a:rPr lang="pt-BR" sz="2000" smtClean="0">
                <a:cs typeface="+mn-cs"/>
              </a:rPr>
              <a:t>) &lt; 0 </a:t>
            </a:r>
            <a:r>
              <a:rPr lang="pt-BR" sz="2000" b="1" smtClean="0">
                <a:solidFill>
                  <a:schemeClr val="tx2"/>
                </a:solidFill>
                <a:cs typeface="+mn-cs"/>
              </a:rPr>
              <a:t>then </a:t>
            </a:r>
            <a:r>
              <a:rPr lang="pt-BR" sz="2000" smtClean="0">
                <a:solidFill>
                  <a:srgbClr val="CC3300"/>
                </a:solidFill>
                <a:cs typeface="+mn-cs"/>
              </a:rPr>
              <a:t>/* raiz em [a</a:t>
            </a:r>
            <a:r>
              <a:rPr lang="pt-BR" sz="2000" baseline="-25000" smtClean="0">
                <a:solidFill>
                  <a:srgbClr val="CC3300"/>
                </a:solidFill>
                <a:cs typeface="+mn-cs"/>
              </a:rPr>
              <a:t>k</a:t>
            </a:r>
            <a:r>
              <a:rPr lang="pt-BR" sz="2000" smtClean="0">
                <a:solidFill>
                  <a:srgbClr val="CC3300"/>
                </a:solidFill>
                <a:cs typeface="+mn-cs"/>
              </a:rPr>
              <a:t> , x</a:t>
            </a:r>
            <a:r>
              <a:rPr lang="pt-BR" sz="2000" baseline="-25000" smtClean="0">
                <a:solidFill>
                  <a:srgbClr val="CC3300"/>
                </a:solidFill>
                <a:cs typeface="+mn-cs"/>
              </a:rPr>
              <a:t>k+1</a:t>
            </a:r>
            <a:r>
              <a:rPr lang="pt-BR" sz="2000" smtClean="0">
                <a:solidFill>
                  <a:srgbClr val="CC3300"/>
                </a:solidFill>
                <a:cs typeface="+mn-cs"/>
              </a:rPr>
              <a:t>] */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smtClean="0">
                <a:cs typeface="+mn-cs"/>
              </a:rPr>
              <a:t>		a</a:t>
            </a:r>
            <a:r>
              <a:rPr lang="pt-BR" sz="2000" baseline="-25000" smtClean="0">
                <a:cs typeface="+mn-cs"/>
              </a:rPr>
              <a:t>k+1</a:t>
            </a:r>
            <a:r>
              <a:rPr lang="pt-BR" sz="2000" smtClean="0">
                <a:cs typeface="+mn-cs"/>
              </a:rPr>
              <a:t> := a</a:t>
            </a:r>
            <a:r>
              <a:rPr lang="pt-BR" sz="2000" baseline="-25000" smtClean="0">
                <a:cs typeface="+mn-cs"/>
              </a:rPr>
              <a:t>k</a:t>
            </a:r>
            <a:r>
              <a:rPr lang="pt-BR" sz="2000" smtClean="0">
                <a:cs typeface="+mn-cs"/>
              </a:rPr>
              <a:t>; b</a:t>
            </a:r>
            <a:r>
              <a:rPr lang="pt-BR" sz="2000" baseline="-25000" smtClean="0">
                <a:cs typeface="+mn-cs"/>
              </a:rPr>
              <a:t>k+1</a:t>
            </a:r>
            <a:r>
              <a:rPr lang="pt-BR" sz="2000" smtClean="0">
                <a:cs typeface="+mn-cs"/>
              </a:rPr>
              <a:t> := x</a:t>
            </a:r>
            <a:r>
              <a:rPr lang="pt-BR" sz="2000" baseline="-25000" smtClean="0">
                <a:cs typeface="+mn-cs"/>
              </a:rPr>
              <a:t>k+1</a:t>
            </a:r>
            <a:r>
              <a:rPr lang="pt-BR" sz="2000" smtClean="0">
                <a:cs typeface="+mn-cs"/>
              </a:rPr>
              <a:t>;</a:t>
            </a:r>
            <a:endParaRPr lang="pt-BR" sz="2000" baseline="-25000" smtClean="0">
              <a:cs typeface="+mn-cs"/>
            </a:endParaRP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b="1" smtClean="0">
                <a:cs typeface="+mn-cs"/>
                <a:sym typeface="WP MathA" charset="0"/>
              </a:rPr>
              <a:t>	</a:t>
            </a:r>
            <a:r>
              <a:rPr lang="pt-BR" sz="2000" b="1" smtClean="0">
                <a:solidFill>
                  <a:schemeClr val="tx2"/>
                </a:solidFill>
                <a:cs typeface="+mn-cs"/>
                <a:sym typeface="WP MathA" charset="0"/>
              </a:rPr>
              <a:t>else </a:t>
            </a:r>
            <a:r>
              <a:rPr lang="pt-BR" sz="2000" smtClean="0">
                <a:solidFill>
                  <a:srgbClr val="CC3300"/>
                </a:solidFill>
                <a:cs typeface="+mn-cs"/>
              </a:rPr>
              <a:t>/* raiz em [x</a:t>
            </a:r>
            <a:r>
              <a:rPr lang="pt-BR" sz="2000" baseline="-25000" smtClean="0">
                <a:solidFill>
                  <a:srgbClr val="CC3300"/>
                </a:solidFill>
                <a:cs typeface="+mn-cs"/>
              </a:rPr>
              <a:t>k+1</a:t>
            </a:r>
            <a:r>
              <a:rPr lang="pt-BR" sz="2000" smtClean="0">
                <a:solidFill>
                  <a:srgbClr val="CC3300"/>
                </a:solidFill>
                <a:cs typeface="+mn-cs"/>
              </a:rPr>
              <a:t>, b</a:t>
            </a:r>
            <a:r>
              <a:rPr lang="pt-BR" sz="2000" baseline="-25000" smtClean="0">
                <a:solidFill>
                  <a:srgbClr val="CC3300"/>
                </a:solidFill>
                <a:cs typeface="+mn-cs"/>
              </a:rPr>
              <a:t>k</a:t>
            </a:r>
            <a:r>
              <a:rPr lang="pt-BR" sz="2000" smtClean="0">
                <a:solidFill>
                  <a:srgbClr val="CC3300"/>
                </a:solidFill>
                <a:cs typeface="+mn-cs"/>
              </a:rPr>
              <a:t>] */</a:t>
            </a:r>
            <a:endParaRPr lang="pt-BR" sz="2000" b="1" smtClean="0">
              <a:solidFill>
                <a:schemeClr val="tx2"/>
              </a:solidFill>
              <a:cs typeface="+mn-cs"/>
              <a:sym typeface="WP MathA" charset="0"/>
            </a:endParaRP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smtClean="0">
                <a:cs typeface="+mn-cs"/>
                <a:sym typeface="WP MathA" charset="0"/>
              </a:rPr>
              <a:t>		</a:t>
            </a:r>
            <a:r>
              <a:rPr lang="pt-BR" sz="2000" smtClean="0">
                <a:cs typeface="+mn-cs"/>
              </a:rPr>
              <a:t>a</a:t>
            </a:r>
            <a:r>
              <a:rPr lang="pt-BR" sz="2000" baseline="-25000" smtClean="0">
                <a:cs typeface="+mn-cs"/>
              </a:rPr>
              <a:t>k+1</a:t>
            </a:r>
            <a:r>
              <a:rPr lang="pt-BR" sz="2000" smtClean="0">
                <a:cs typeface="+mn-cs"/>
              </a:rPr>
              <a:t> := x</a:t>
            </a:r>
            <a:r>
              <a:rPr lang="pt-BR" sz="2000" baseline="-25000" smtClean="0">
                <a:cs typeface="+mn-cs"/>
              </a:rPr>
              <a:t>k+1</a:t>
            </a:r>
            <a:r>
              <a:rPr lang="pt-BR" sz="2000" smtClean="0">
                <a:cs typeface="+mn-cs"/>
              </a:rPr>
              <a:t>; b</a:t>
            </a:r>
            <a:r>
              <a:rPr lang="pt-BR" sz="2000" baseline="-25000" smtClean="0">
                <a:cs typeface="+mn-cs"/>
              </a:rPr>
              <a:t>k+1</a:t>
            </a:r>
            <a:r>
              <a:rPr lang="pt-BR" sz="2000" smtClean="0">
                <a:cs typeface="+mn-cs"/>
              </a:rPr>
              <a:t> := b</a:t>
            </a:r>
            <a:r>
              <a:rPr lang="pt-BR" sz="2000" baseline="-25000" smtClean="0">
                <a:cs typeface="+mn-cs"/>
              </a:rPr>
              <a:t>k </a:t>
            </a:r>
            <a:r>
              <a:rPr lang="pt-BR" sz="2000" smtClean="0">
                <a:cs typeface="+mn-cs"/>
              </a:rPr>
              <a:t>;</a:t>
            </a:r>
            <a:endParaRPr lang="pt-BR" sz="2000" baseline="-25000" smtClean="0">
              <a:cs typeface="+mn-cs"/>
            </a:endParaRP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b="1" smtClean="0">
                <a:cs typeface="+mn-cs"/>
                <a:sym typeface="WP MathA" charset="0"/>
              </a:rPr>
              <a:t>	</a:t>
            </a:r>
            <a:r>
              <a:rPr lang="pt-BR" sz="2000" b="1" smtClean="0">
                <a:solidFill>
                  <a:schemeClr val="tx2"/>
                </a:solidFill>
                <a:cs typeface="+mn-cs"/>
                <a:sym typeface="WP MathA" charset="0"/>
              </a:rPr>
              <a:t>endif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smtClean="0">
                <a:cs typeface="+mn-cs"/>
              </a:rPr>
              <a:t>	k := k +1; x</a:t>
            </a:r>
            <a:r>
              <a:rPr lang="pt-BR" sz="2000" baseline="-25000" smtClean="0">
                <a:cs typeface="+mn-cs"/>
              </a:rPr>
              <a:t>k+1</a:t>
            </a:r>
            <a:r>
              <a:rPr lang="pt-BR" sz="2000" smtClean="0">
                <a:cs typeface="+mn-cs"/>
              </a:rPr>
              <a:t> := (a</a:t>
            </a:r>
            <a:r>
              <a:rPr lang="pt-BR" sz="2000" baseline="-25000" smtClean="0">
                <a:cs typeface="+mn-cs"/>
              </a:rPr>
              <a:t>k</a:t>
            </a:r>
            <a:r>
              <a:rPr lang="pt-BR" sz="2000" smtClean="0">
                <a:cs typeface="+mn-cs"/>
              </a:rPr>
              <a:t> + b</a:t>
            </a:r>
            <a:r>
              <a:rPr lang="pt-BR" sz="2000" baseline="-25000" smtClean="0">
                <a:cs typeface="+mn-cs"/>
              </a:rPr>
              <a:t>k</a:t>
            </a:r>
            <a:r>
              <a:rPr lang="pt-BR" sz="2000" smtClean="0">
                <a:cs typeface="+mn-cs"/>
              </a:rPr>
              <a:t>)/2;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b="1" smtClean="0">
                <a:solidFill>
                  <a:schemeClr val="tx2"/>
                </a:solidFill>
                <a:cs typeface="+mn-cs"/>
              </a:rPr>
              <a:t>endwhile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b="1" smtClean="0">
                <a:solidFill>
                  <a:schemeClr val="tx2"/>
                </a:solidFill>
                <a:cs typeface="+mn-cs"/>
              </a:rPr>
              <a:t>if</a:t>
            </a:r>
            <a:r>
              <a:rPr lang="pt-BR" sz="2000" b="1" smtClean="0">
                <a:cs typeface="+mn-cs"/>
              </a:rPr>
              <a:t> </a:t>
            </a:r>
            <a:r>
              <a:rPr lang="pt-BR" sz="2000" smtClean="0">
                <a:cs typeface="+mn-cs"/>
              </a:rPr>
              <a:t>k</a:t>
            </a:r>
            <a:r>
              <a:rPr lang="pt-BR" sz="800" smtClean="0">
                <a:cs typeface="+mn-cs"/>
              </a:rPr>
              <a:t> </a:t>
            </a:r>
            <a:r>
              <a:rPr lang="pt-BR" sz="2000" b="1" smtClean="0">
                <a:cs typeface="+mn-cs"/>
                <a:sym typeface="WP MathA" charset="0"/>
              </a:rPr>
              <a:t>&gt;</a:t>
            </a:r>
            <a:r>
              <a:rPr lang="pt-BR" sz="800" b="1" smtClean="0">
                <a:cs typeface="+mn-cs"/>
                <a:sym typeface="WP MathA" charset="0"/>
              </a:rPr>
              <a:t> </a:t>
            </a:r>
            <a:r>
              <a:rPr lang="pt-BR" sz="2000" smtClean="0">
                <a:cs typeface="+mn-cs"/>
                <a:sym typeface="WP MathA" charset="0"/>
              </a:rPr>
              <a:t>L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b="1" smtClean="0">
                <a:cs typeface="+mn-cs"/>
              </a:rPr>
              <a:t>	 </a:t>
            </a:r>
            <a:r>
              <a:rPr lang="pt-BR" sz="2000" smtClean="0">
                <a:cs typeface="+mn-cs"/>
              </a:rPr>
              <a:t>convergência falhou</a:t>
            </a:r>
          </a:p>
          <a:p>
            <a:pPr marL="355600" indent="-355600" algn="just" eaLnBrk="1" hangingPunct="1">
              <a:lnSpc>
                <a:spcPct val="110000"/>
              </a:lnSpc>
              <a:spcBef>
                <a:spcPct val="0"/>
              </a:spcBef>
              <a:buSzTx/>
              <a:buFont typeface="Webdings" charset="0"/>
              <a:buNone/>
              <a:tabLst>
                <a:tab pos="723900" algn="l"/>
              </a:tabLst>
              <a:defRPr/>
            </a:pPr>
            <a:r>
              <a:rPr lang="pt-BR" sz="2000" b="1" smtClean="0">
                <a:solidFill>
                  <a:schemeClr val="tx2"/>
                </a:solidFill>
                <a:cs typeface="+mn-cs"/>
                <a:sym typeface="WP MathA" charset="0"/>
              </a:rPr>
              <a:t>endif</a:t>
            </a:r>
          </a:p>
        </p:txBody>
      </p:sp>
      <p:sp>
        <p:nvSpPr>
          <p:cNvPr id="485379" name="Rectangle 3"/>
          <p:cNvSpPr>
            <a:spLocks noChangeArrowheads="1"/>
          </p:cNvSpPr>
          <p:nvPr/>
        </p:nvSpPr>
        <p:spPr bwMode="auto">
          <a:xfrm>
            <a:off x="900113" y="549275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</p:spTree>
    <p:extLst>
      <p:ext uri="{BB962C8B-B14F-4D97-AF65-F5344CB8AC3E}">
        <p14:creationId xmlns:p14="http://schemas.microsoft.com/office/powerpoint/2010/main" val="31930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684213" y="549275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2543175" y="2312988"/>
            <a:ext cx="3486150" cy="1508125"/>
          </a:xfrm>
          <a:prstGeom prst="leftRightArrowCallout">
            <a:avLst>
              <a:gd name="adj1" fmla="val 25000"/>
              <a:gd name="adj2" fmla="val 25000"/>
              <a:gd name="adj3" fmla="val 28895"/>
              <a:gd name="adj4" fmla="val 50000"/>
            </a:avLst>
          </a:pr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8398" dir="17793903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+mn-cs"/>
              </a:rPr>
              <a:t>MÉTODOS</a:t>
            </a:r>
          </a:p>
        </p:txBody>
      </p:sp>
      <p:sp>
        <p:nvSpPr>
          <p:cNvPr id="429060" name="Text Box 4"/>
          <p:cNvSpPr txBox="1">
            <a:spLocks noChangeArrowheads="1"/>
          </p:cNvSpPr>
          <p:nvPr/>
        </p:nvSpPr>
        <p:spPr bwMode="auto">
          <a:xfrm>
            <a:off x="357188" y="2379663"/>
            <a:ext cx="2144712" cy="1338262"/>
          </a:xfrm>
          <a:prstGeom prst="rect">
            <a:avLst/>
          </a:prstGeom>
          <a:solidFill>
            <a:srgbClr val="FFFF99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pt-BR">
                <a:solidFill>
                  <a:srgbClr val="000099"/>
                </a:solidFill>
                <a:latin typeface="Tahoma" charset="0"/>
                <a:cs typeface="+mn-cs"/>
              </a:rPr>
              <a:t>FASE I</a:t>
            </a:r>
          </a:p>
          <a:p>
            <a:pPr algn="just">
              <a:spcBef>
                <a:spcPct val="50000"/>
              </a:spcBef>
              <a:spcAft>
                <a:spcPct val="15000"/>
              </a:spcAft>
              <a:defRPr/>
            </a:pPr>
            <a:r>
              <a:rPr lang="pt-BR">
                <a:solidFill>
                  <a:srgbClr val="000099"/>
                </a:solidFill>
                <a:latin typeface="Tahoma" charset="0"/>
                <a:cs typeface="+mn-cs"/>
              </a:rPr>
              <a:t>Localização ou isolamento das raízes</a:t>
            </a:r>
            <a:endParaRPr lang="pt-BR">
              <a:solidFill>
                <a:srgbClr val="0000CC"/>
              </a:solidFill>
              <a:latin typeface="Tahoma" charset="0"/>
              <a:cs typeface="+mn-cs"/>
            </a:endParaRPr>
          </a:p>
        </p:txBody>
      </p:sp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368300" y="4081463"/>
            <a:ext cx="2122488" cy="925512"/>
          </a:xfrm>
          <a:prstGeom prst="rect">
            <a:avLst/>
          </a:pr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7026" dir="1900112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pt-BR" b="0">
                <a:latin typeface="Tahoma" charset="0"/>
                <a:cs typeface="+mn-cs"/>
              </a:rPr>
              <a:t>Determinação de intervalos que contêm as raízes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6056313" y="2601913"/>
            <a:ext cx="2144712" cy="911225"/>
          </a:xfrm>
          <a:prstGeom prst="rect">
            <a:avLst/>
          </a:prstGeom>
          <a:solidFill>
            <a:srgbClr val="FFFF99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45791" dir="19578596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pt-BR">
                <a:solidFill>
                  <a:srgbClr val="000099"/>
                </a:solidFill>
                <a:latin typeface="Tahoma" charset="0"/>
                <a:cs typeface="+mn-cs"/>
              </a:rPr>
              <a:t>FASE II</a:t>
            </a:r>
          </a:p>
          <a:p>
            <a:pPr algn="just">
              <a:spcBef>
                <a:spcPct val="50000"/>
              </a:spcBef>
              <a:defRPr/>
            </a:pPr>
            <a:r>
              <a:rPr lang="pt-BR">
                <a:solidFill>
                  <a:srgbClr val="000099"/>
                </a:solidFill>
                <a:latin typeface="Tahoma" charset="0"/>
                <a:cs typeface="+mn-cs"/>
              </a:rPr>
              <a:t>Refinamento</a:t>
            </a:r>
          </a:p>
          <a:p>
            <a:pPr algn="just">
              <a:defRPr/>
            </a:pPr>
            <a:endParaRPr lang="pt-BR" sz="800">
              <a:latin typeface="Tahoma" charset="0"/>
              <a:cs typeface="+mn-cs"/>
            </a:endParaRP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5507038" y="3844925"/>
            <a:ext cx="3243262" cy="1474788"/>
          </a:xfrm>
          <a:prstGeom prst="rect">
            <a:avLst/>
          </a:pr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37026" dir="19001120" algn="ctr" rotWithShape="0">
              <a:schemeClr val="bg2">
                <a:alpha val="74998"/>
              </a:schemeClr>
            </a:outerShdw>
          </a:effec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pt-BR" b="0">
                <a:latin typeface="Tahoma" charset="0"/>
                <a:cs typeface="+mn-cs"/>
              </a:rPr>
              <a:t>Melhoramento sucessivo das aproximações iniciais até a obtenção de uma aproximação com uma precisão pré-fixada</a:t>
            </a:r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 rot="5400000">
            <a:off x="1189831" y="3575845"/>
            <a:ext cx="479425" cy="671512"/>
          </a:xfrm>
          <a:prstGeom prst="rightArrow">
            <a:avLst>
              <a:gd name="adj1" fmla="val 66667"/>
              <a:gd name="adj2" fmla="val 43181"/>
            </a:avLst>
          </a:pr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17961" dir="18900000" algn="ctr" rotWithShape="0">
              <a:schemeClr val="bg2">
                <a:alpha val="74998"/>
              </a:schemeClr>
            </a:outerShdw>
          </a:effectLst>
        </p:spPr>
        <p:txBody>
          <a:bodyPr rot="10800000" vert="eaVert" wrap="none" anchor="ctr"/>
          <a:lstStyle/>
          <a:p>
            <a:pPr>
              <a:defRPr/>
            </a:pPr>
            <a:endParaRPr lang="pt-BR" sz="2400" b="0">
              <a:solidFill>
                <a:schemeClr val="accent2"/>
              </a:solidFill>
              <a:latin typeface="Tahoma" charset="0"/>
              <a:cs typeface="+mn-cs"/>
            </a:endParaRPr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 rot="5400000">
            <a:off x="6888956" y="3367882"/>
            <a:ext cx="479425" cy="671512"/>
          </a:xfrm>
          <a:prstGeom prst="rightArrow">
            <a:avLst>
              <a:gd name="adj1" fmla="val 66667"/>
              <a:gd name="adj2" fmla="val 43181"/>
            </a:avLst>
          </a:pr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17961" dir="18900000" algn="ctr" rotWithShape="0">
              <a:schemeClr val="bg2">
                <a:alpha val="74998"/>
              </a:schemeClr>
            </a:outerShdw>
          </a:effectLst>
        </p:spPr>
        <p:txBody>
          <a:bodyPr rot="10800000" vert="eaVert" wrap="none" anchor="ctr"/>
          <a:lstStyle/>
          <a:p>
            <a:pPr>
              <a:defRPr/>
            </a:pPr>
            <a:endParaRPr lang="pt-BR" sz="2400" b="0">
              <a:solidFill>
                <a:schemeClr val="accent2"/>
              </a:solidFill>
              <a:latin typeface="Tahoma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319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Text Box 2"/>
          <p:cNvSpPr txBox="1">
            <a:spLocks noChangeArrowheads="1"/>
          </p:cNvSpPr>
          <p:nvPr/>
        </p:nvSpPr>
        <p:spPr bwMode="auto">
          <a:xfrm>
            <a:off x="2392363" y="381000"/>
            <a:ext cx="464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200">
                <a:latin typeface="Times New Roman" charset="0"/>
                <a:cs typeface="+mn-cs"/>
              </a:rPr>
              <a:t>Método da Bissecção</a:t>
            </a:r>
          </a:p>
        </p:txBody>
      </p:sp>
      <p:sp>
        <p:nvSpPr>
          <p:cNvPr id="558083" name="Text Box 3"/>
          <p:cNvSpPr txBox="1">
            <a:spLocks noChangeArrowheads="1"/>
          </p:cNvSpPr>
          <p:nvPr/>
        </p:nvSpPr>
        <p:spPr bwMode="auto">
          <a:xfrm>
            <a:off x="633413" y="1143000"/>
            <a:ext cx="73882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pt-BR" sz="2400" b="0" u="sng">
                <a:latin typeface="Times New Roman" charset="0"/>
                <a:cs typeface="+mn-cs"/>
              </a:rPr>
              <a:t>Idéia</a:t>
            </a:r>
            <a:r>
              <a:rPr lang="pt-BR" sz="2400" b="0">
                <a:latin typeface="Times New Roman" charset="0"/>
                <a:cs typeface="+mn-cs"/>
              </a:rPr>
              <a:t>: Reduzir o intervalo que contém a raiz, dividindo-o ao meio a cada iteração.</a:t>
            </a:r>
          </a:p>
        </p:txBody>
      </p:sp>
      <p:pic>
        <p:nvPicPr>
          <p:cNvPr id="558084" name="Picture 4" descr="AlgoritmoBissec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1973263"/>
            <a:ext cx="7191375" cy="4427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76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63588" y="1573213"/>
            <a:ext cx="8380412" cy="838200"/>
          </a:xfrm>
        </p:spPr>
        <p:txBody>
          <a:bodyPr/>
          <a:lstStyle/>
          <a:p>
            <a:pPr marL="542925" indent="-542925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Exemplo: 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f(x) = 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  <a:sym typeface="WP MathExtendedA" charset="0"/>
              </a:rPr>
              <a:t>x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logx </a:t>
            </a:r>
            <a:r>
              <a:rPr lang="pt-BR" sz="2400" b="1" i="1" smtClean="0">
                <a:solidFill>
                  <a:srgbClr val="CC3300"/>
                </a:solidFill>
                <a:latin typeface="Tahoma"/>
                <a:cs typeface="Times New Roman" charset="0"/>
              </a:rPr>
              <a:t>–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1</a:t>
            </a:r>
            <a:endParaRPr lang="pt-BR" sz="20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cs typeface="Times New Roman" charset="0"/>
            </a:endParaRPr>
          </a:p>
        </p:txBody>
      </p:sp>
      <p:sp>
        <p:nvSpPr>
          <p:cNvPr id="486403" name="AutoShape 3"/>
          <p:cNvSpPr>
            <a:spLocks noChangeArrowheads="1"/>
          </p:cNvSpPr>
          <p:nvPr/>
        </p:nvSpPr>
        <p:spPr bwMode="auto">
          <a:xfrm rot="16223298" flipH="1">
            <a:off x="6152356" y="4047332"/>
            <a:ext cx="587375" cy="1722438"/>
          </a:xfrm>
          <a:custGeom>
            <a:avLst/>
            <a:gdLst>
              <a:gd name="G0" fmla="+- 12607 0 0"/>
              <a:gd name="G1" fmla="+- 4069 0 0"/>
              <a:gd name="G2" fmla="+- 21600 0 4069"/>
              <a:gd name="G3" fmla="+- 10800 0 4069"/>
              <a:gd name="G4" fmla="+- 21600 0 12607"/>
              <a:gd name="G5" fmla="*/ G4 G3 10800"/>
              <a:gd name="G6" fmla="+- 21600 0 G5"/>
              <a:gd name="T0" fmla="*/ 12607 w 21600"/>
              <a:gd name="T1" fmla="*/ 0 h 21600"/>
              <a:gd name="T2" fmla="*/ 0 w 21600"/>
              <a:gd name="T3" fmla="*/ 10800 h 21600"/>
              <a:gd name="T4" fmla="*/ 1260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607" y="0"/>
                </a:moveTo>
                <a:lnTo>
                  <a:pt x="12607" y="4069"/>
                </a:lnTo>
                <a:lnTo>
                  <a:pt x="3375" y="4069"/>
                </a:lnTo>
                <a:lnTo>
                  <a:pt x="3375" y="17531"/>
                </a:lnTo>
                <a:lnTo>
                  <a:pt x="12607" y="17531"/>
                </a:lnTo>
                <a:lnTo>
                  <a:pt x="126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69"/>
                </a:moveTo>
                <a:lnTo>
                  <a:pt x="1350" y="17531"/>
                </a:lnTo>
                <a:lnTo>
                  <a:pt x="2700" y="17531"/>
                </a:lnTo>
                <a:lnTo>
                  <a:pt x="2700" y="4069"/>
                </a:lnTo>
                <a:close/>
              </a:path>
              <a:path w="21600" h="21600">
                <a:moveTo>
                  <a:pt x="0" y="4069"/>
                </a:moveTo>
                <a:lnTo>
                  <a:pt x="0" y="17531"/>
                </a:lnTo>
                <a:lnTo>
                  <a:pt x="675" y="17531"/>
                </a:lnTo>
                <a:lnTo>
                  <a:pt x="675" y="40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6404" name="Rectangle 4"/>
          <p:cNvSpPr>
            <a:spLocks noChangeArrowheads="1"/>
          </p:cNvSpPr>
          <p:nvPr/>
        </p:nvSpPr>
        <p:spPr bwMode="auto">
          <a:xfrm>
            <a:off x="4049713" y="5576888"/>
            <a:ext cx="48783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Verificou-se que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</a:t>
            </a:r>
            <a:r>
              <a:rPr lang="pt-BR" sz="32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32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3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  <a:cs typeface="+mn-cs"/>
                <a:sym typeface="Symbol" charset="0"/>
              </a:rPr>
              <a:t></a:t>
            </a:r>
            <a:r>
              <a:rPr lang="pt-BR" sz="28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[2, 3]</a:t>
            </a:r>
          </a:p>
        </p:txBody>
      </p:sp>
      <p:grpSp>
        <p:nvGrpSpPr>
          <p:cNvPr id="185350" name="Group 5"/>
          <p:cNvGrpSpPr>
            <a:grpSpLocks/>
          </p:cNvGrpSpPr>
          <p:nvPr/>
        </p:nvGrpSpPr>
        <p:grpSpPr bwMode="auto">
          <a:xfrm>
            <a:off x="152400" y="2389188"/>
            <a:ext cx="7223125" cy="4237037"/>
            <a:chOff x="96" y="1505"/>
            <a:chExt cx="4550" cy="2669"/>
          </a:xfrm>
        </p:grpSpPr>
        <p:sp>
          <p:nvSpPr>
            <p:cNvPr id="486406" name="Line 6"/>
            <p:cNvSpPr>
              <a:spLocks noChangeShapeType="1"/>
            </p:cNvSpPr>
            <p:nvPr/>
          </p:nvSpPr>
          <p:spPr bwMode="auto">
            <a:xfrm flipH="1">
              <a:off x="798" y="1595"/>
              <a:ext cx="8" cy="25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07" name="Line 7"/>
            <p:cNvSpPr>
              <a:spLocks noChangeShapeType="1"/>
            </p:cNvSpPr>
            <p:nvPr/>
          </p:nvSpPr>
          <p:spPr bwMode="auto">
            <a:xfrm rot="-5400000" flipH="1" flipV="1">
              <a:off x="1657" y="1692"/>
              <a:ext cx="0" cy="312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08" name="Rectangle 8"/>
            <p:cNvSpPr>
              <a:spLocks noChangeArrowheads="1"/>
            </p:cNvSpPr>
            <p:nvPr/>
          </p:nvSpPr>
          <p:spPr bwMode="auto">
            <a:xfrm>
              <a:off x="1505" y="3289"/>
              <a:ext cx="141" cy="136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600" i="1">
                  <a:solidFill>
                    <a:srgbClr val="E4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endPara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6409" name="Rectangle 9"/>
            <p:cNvSpPr>
              <a:spLocks noChangeArrowheads="1"/>
            </p:cNvSpPr>
            <p:nvPr/>
          </p:nvSpPr>
          <p:spPr bwMode="auto">
            <a:xfrm>
              <a:off x="2628" y="2867"/>
              <a:ext cx="27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g(x)</a:t>
              </a:r>
            </a:p>
          </p:txBody>
        </p:sp>
        <p:sp>
          <p:nvSpPr>
            <p:cNvPr id="486410" name="Rectangle 10"/>
            <p:cNvSpPr>
              <a:spLocks noChangeArrowheads="1"/>
            </p:cNvSpPr>
            <p:nvPr/>
          </p:nvSpPr>
          <p:spPr bwMode="auto">
            <a:xfrm>
              <a:off x="3095" y="3289"/>
              <a:ext cx="143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86411" name="Rectangle 11"/>
            <p:cNvSpPr>
              <a:spLocks noChangeArrowheads="1"/>
            </p:cNvSpPr>
            <p:nvPr/>
          </p:nvSpPr>
          <p:spPr bwMode="auto">
            <a:xfrm>
              <a:off x="1085" y="3289"/>
              <a:ext cx="100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6412" name="Rectangle 12"/>
            <p:cNvSpPr>
              <a:spLocks noChangeArrowheads="1"/>
            </p:cNvSpPr>
            <p:nvPr/>
          </p:nvSpPr>
          <p:spPr bwMode="auto">
            <a:xfrm>
              <a:off x="1364" y="3289"/>
              <a:ext cx="1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6413" name="Rectangle 13"/>
            <p:cNvSpPr>
              <a:spLocks noChangeArrowheads="1"/>
            </p:cNvSpPr>
            <p:nvPr/>
          </p:nvSpPr>
          <p:spPr bwMode="auto">
            <a:xfrm>
              <a:off x="1697" y="3289"/>
              <a:ext cx="1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6414" name="Rectangle 14"/>
            <p:cNvSpPr>
              <a:spLocks noChangeArrowheads="1"/>
            </p:cNvSpPr>
            <p:nvPr/>
          </p:nvSpPr>
          <p:spPr bwMode="auto">
            <a:xfrm>
              <a:off x="2014" y="3289"/>
              <a:ext cx="172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6415" name="Line 15"/>
            <p:cNvSpPr>
              <a:spLocks noChangeShapeType="1"/>
            </p:cNvSpPr>
            <p:nvPr/>
          </p:nvSpPr>
          <p:spPr bwMode="auto">
            <a:xfrm>
              <a:off x="1135" y="3234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16" name="Line 16"/>
            <p:cNvSpPr>
              <a:spLocks noChangeShapeType="1"/>
            </p:cNvSpPr>
            <p:nvPr/>
          </p:nvSpPr>
          <p:spPr bwMode="auto">
            <a:xfrm>
              <a:off x="1450" y="3234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17" name="Line 17"/>
            <p:cNvSpPr>
              <a:spLocks noChangeShapeType="1"/>
            </p:cNvSpPr>
            <p:nvPr/>
          </p:nvSpPr>
          <p:spPr bwMode="auto">
            <a:xfrm>
              <a:off x="1781" y="3234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18" name="Line 18"/>
            <p:cNvSpPr>
              <a:spLocks noChangeShapeType="1"/>
            </p:cNvSpPr>
            <p:nvPr/>
          </p:nvSpPr>
          <p:spPr bwMode="auto">
            <a:xfrm>
              <a:off x="2106" y="3234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19" name="Freeform 19"/>
            <p:cNvSpPr>
              <a:spLocks/>
            </p:cNvSpPr>
            <p:nvPr/>
          </p:nvSpPr>
          <p:spPr bwMode="auto">
            <a:xfrm>
              <a:off x="841" y="2964"/>
              <a:ext cx="1795" cy="1210"/>
            </a:xfrm>
            <a:custGeom>
              <a:avLst/>
              <a:gdLst>
                <a:gd name="T0" fmla="*/ 0 w 1795"/>
                <a:gd name="T1" fmla="*/ 1210 h 1210"/>
                <a:gd name="T2" fmla="*/ 9 w 1795"/>
                <a:gd name="T3" fmla="*/ 865 h 1210"/>
                <a:gd name="T4" fmla="*/ 27 w 1795"/>
                <a:gd name="T5" fmla="*/ 652 h 1210"/>
                <a:gd name="T6" fmla="*/ 57 w 1795"/>
                <a:gd name="T7" fmla="*/ 541 h 1210"/>
                <a:gd name="T8" fmla="*/ 99 w 1795"/>
                <a:gd name="T9" fmla="*/ 454 h 1210"/>
                <a:gd name="T10" fmla="*/ 165 w 1795"/>
                <a:gd name="T11" fmla="*/ 376 h 1210"/>
                <a:gd name="T12" fmla="*/ 276 w 1795"/>
                <a:gd name="T13" fmla="*/ 292 h 1210"/>
                <a:gd name="T14" fmla="*/ 414 w 1795"/>
                <a:gd name="T15" fmla="*/ 241 h 1210"/>
                <a:gd name="T16" fmla="*/ 597 w 1795"/>
                <a:gd name="T17" fmla="*/ 187 h 1210"/>
                <a:gd name="T18" fmla="*/ 753 w 1795"/>
                <a:gd name="T19" fmla="*/ 154 h 1210"/>
                <a:gd name="T20" fmla="*/ 930 w 1795"/>
                <a:gd name="T21" fmla="*/ 121 h 1210"/>
                <a:gd name="T22" fmla="*/ 1086 w 1795"/>
                <a:gd name="T23" fmla="*/ 94 h 1210"/>
                <a:gd name="T24" fmla="*/ 1239 w 1795"/>
                <a:gd name="T25" fmla="*/ 70 h 1210"/>
                <a:gd name="T26" fmla="*/ 1380 w 1795"/>
                <a:gd name="T27" fmla="*/ 52 h 1210"/>
                <a:gd name="T28" fmla="*/ 1521 w 1795"/>
                <a:gd name="T29" fmla="*/ 31 h 1210"/>
                <a:gd name="T30" fmla="*/ 1653 w 1795"/>
                <a:gd name="T31" fmla="*/ 16 h 1210"/>
                <a:gd name="T32" fmla="*/ 1795 w 1795"/>
                <a:gd name="T33" fmla="*/ 0 h 1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95" h="1210">
                  <a:moveTo>
                    <a:pt x="0" y="1210"/>
                  </a:moveTo>
                  <a:cubicBezTo>
                    <a:pt x="1" y="1153"/>
                    <a:pt x="5" y="958"/>
                    <a:pt x="9" y="865"/>
                  </a:cubicBezTo>
                  <a:cubicBezTo>
                    <a:pt x="13" y="772"/>
                    <a:pt x="19" y="706"/>
                    <a:pt x="27" y="652"/>
                  </a:cubicBezTo>
                  <a:cubicBezTo>
                    <a:pt x="35" y="598"/>
                    <a:pt x="45" y="574"/>
                    <a:pt x="57" y="541"/>
                  </a:cubicBezTo>
                  <a:cubicBezTo>
                    <a:pt x="69" y="508"/>
                    <a:pt x="81" y="481"/>
                    <a:pt x="99" y="454"/>
                  </a:cubicBezTo>
                  <a:cubicBezTo>
                    <a:pt x="117" y="427"/>
                    <a:pt x="136" y="403"/>
                    <a:pt x="165" y="376"/>
                  </a:cubicBezTo>
                  <a:cubicBezTo>
                    <a:pt x="194" y="349"/>
                    <a:pt x="235" y="314"/>
                    <a:pt x="276" y="292"/>
                  </a:cubicBezTo>
                  <a:cubicBezTo>
                    <a:pt x="317" y="270"/>
                    <a:pt x="361" y="258"/>
                    <a:pt x="414" y="241"/>
                  </a:cubicBezTo>
                  <a:cubicBezTo>
                    <a:pt x="467" y="224"/>
                    <a:pt x="541" y="201"/>
                    <a:pt x="597" y="187"/>
                  </a:cubicBezTo>
                  <a:cubicBezTo>
                    <a:pt x="653" y="173"/>
                    <a:pt x="698" y="165"/>
                    <a:pt x="753" y="154"/>
                  </a:cubicBezTo>
                  <a:cubicBezTo>
                    <a:pt x="808" y="143"/>
                    <a:pt x="875" y="131"/>
                    <a:pt x="930" y="121"/>
                  </a:cubicBezTo>
                  <a:cubicBezTo>
                    <a:pt x="985" y="111"/>
                    <a:pt x="1035" y="102"/>
                    <a:pt x="1086" y="94"/>
                  </a:cubicBezTo>
                  <a:cubicBezTo>
                    <a:pt x="1137" y="86"/>
                    <a:pt x="1190" y="77"/>
                    <a:pt x="1239" y="70"/>
                  </a:cubicBezTo>
                  <a:cubicBezTo>
                    <a:pt x="1288" y="63"/>
                    <a:pt x="1333" y="58"/>
                    <a:pt x="1380" y="52"/>
                  </a:cubicBezTo>
                  <a:cubicBezTo>
                    <a:pt x="1427" y="46"/>
                    <a:pt x="1476" y="37"/>
                    <a:pt x="1521" y="31"/>
                  </a:cubicBezTo>
                  <a:cubicBezTo>
                    <a:pt x="1566" y="25"/>
                    <a:pt x="1607" y="21"/>
                    <a:pt x="1653" y="16"/>
                  </a:cubicBezTo>
                  <a:cubicBezTo>
                    <a:pt x="1699" y="11"/>
                    <a:pt x="1766" y="3"/>
                    <a:pt x="1795" y="0"/>
                  </a:cubicBezTo>
                </a:path>
              </a:pathLst>
            </a:custGeom>
            <a:noFill/>
            <a:ln w="28575" cap="flat" cmpd="sng">
              <a:solidFill>
                <a:srgbClr val="006D6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20" name="Rectangle 20"/>
            <p:cNvSpPr>
              <a:spLocks noChangeArrowheads="1"/>
            </p:cNvSpPr>
            <p:nvPr/>
          </p:nvSpPr>
          <p:spPr bwMode="auto">
            <a:xfrm>
              <a:off x="825" y="1612"/>
              <a:ext cx="276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h(x)</a:t>
              </a:r>
            </a:p>
          </p:txBody>
        </p:sp>
        <p:sp>
          <p:nvSpPr>
            <p:cNvPr id="486421" name="Rectangle 21"/>
            <p:cNvSpPr>
              <a:spLocks noChangeArrowheads="1"/>
            </p:cNvSpPr>
            <p:nvPr/>
          </p:nvSpPr>
          <p:spPr bwMode="auto">
            <a:xfrm>
              <a:off x="615" y="1552"/>
              <a:ext cx="16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y</a:t>
              </a:r>
            </a:p>
          </p:txBody>
        </p:sp>
        <p:sp>
          <p:nvSpPr>
            <p:cNvPr id="486422" name="Line 22"/>
            <p:cNvSpPr>
              <a:spLocks noChangeShapeType="1"/>
            </p:cNvSpPr>
            <p:nvPr/>
          </p:nvSpPr>
          <p:spPr bwMode="auto">
            <a:xfrm>
              <a:off x="1579" y="3116"/>
              <a:ext cx="1" cy="1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23" name="Freeform 23"/>
            <p:cNvSpPr>
              <a:spLocks/>
            </p:cNvSpPr>
            <p:nvPr/>
          </p:nvSpPr>
          <p:spPr bwMode="auto">
            <a:xfrm>
              <a:off x="832" y="1687"/>
              <a:ext cx="2274" cy="1542"/>
            </a:xfrm>
            <a:custGeom>
              <a:avLst/>
              <a:gdLst>
                <a:gd name="T0" fmla="*/ 2274 w 2274"/>
                <a:gd name="T1" fmla="*/ 1542 h 1542"/>
                <a:gd name="T2" fmla="*/ 1884 w 2274"/>
                <a:gd name="T3" fmla="*/ 1539 h 1542"/>
                <a:gd name="T4" fmla="*/ 1701 w 2274"/>
                <a:gd name="T5" fmla="*/ 1533 h 1542"/>
                <a:gd name="T6" fmla="*/ 1551 w 2274"/>
                <a:gd name="T7" fmla="*/ 1530 h 1542"/>
                <a:gd name="T8" fmla="*/ 1227 w 2274"/>
                <a:gd name="T9" fmla="*/ 1509 h 1542"/>
                <a:gd name="T10" fmla="*/ 1059 w 2274"/>
                <a:gd name="T11" fmla="*/ 1491 h 1542"/>
                <a:gd name="T12" fmla="*/ 795 w 2274"/>
                <a:gd name="T13" fmla="*/ 1455 h 1542"/>
                <a:gd name="T14" fmla="*/ 636 w 2274"/>
                <a:gd name="T15" fmla="*/ 1413 h 1542"/>
                <a:gd name="T16" fmla="*/ 465 w 2274"/>
                <a:gd name="T17" fmla="*/ 1344 h 1542"/>
                <a:gd name="T18" fmla="*/ 297 w 2274"/>
                <a:gd name="T19" fmla="*/ 1221 h 1542"/>
                <a:gd name="T20" fmla="*/ 195 w 2274"/>
                <a:gd name="T21" fmla="*/ 1086 h 1542"/>
                <a:gd name="T22" fmla="*/ 126 w 2274"/>
                <a:gd name="T23" fmla="*/ 945 h 1542"/>
                <a:gd name="T24" fmla="*/ 84 w 2274"/>
                <a:gd name="T25" fmla="*/ 804 h 1542"/>
                <a:gd name="T26" fmla="*/ 51 w 2274"/>
                <a:gd name="T27" fmla="*/ 657 h 1542"/>
                <a:gd name="T28" fmla="*/ 33 w 2274"/>
                <a:gd name="T29" fmla="*/ 525 h 1542"/>
                <a:gd name="T30" fmla="*/ 18 w 2274"/>
                <a:gd name="T31" fmla="*/ 387 h 1542"/>
                <a:gd name="T32" fmla="*/ 3 w 2274"/>
                <a:gd name="T33" fmla="*/ 156 h 1542"/>
                <a:gd name="T34" fmla="*/ 0 w 2274"/>
                <a:gd name="T35" fmla="*/ 0 h 1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4" h="1542">
                  <a:moveTo>
                    <a:pt x="2274" y="1542"/>
                  </a:moveTo>
                  <a:cubicBezTo>
                    <a:pt x="2209" y="1541"/>
                    <a:pt x="1979" y="1540"/>
                    <a:pt x="1884" y="1539"/>
                  </a:cubicBezTo>
                  <a:cubicBezTo>
                    <a:pt x="1789" y="1538"/>
                    <a:pt x="1756" y="1534"/>
                    <a:pt x="1701" y="1533"/>
                  </a:cubicBezTo>
                  <a:cubicBezTo>
                    <a:pt x="1646" y="1532"/>
                    <a:pt x="1630" y="1534"/>
                    <a:pt x="1551" y="1530"/>
                  </a:cubicBezTo>
                  <a:cubicBezTo>
                    <a:pt x="1472" y="1526"/>
                    <a:pt x="1309" y="1515"/>
                    <a:pt x="1227" y="1509"/>
                  </a:cubicBezTo>
                  <a:cubicBezTo>
                    <a:pt x="1145" y="1503"/>
                    <a:pt x="1131" y="1500"/>
                    <a:pt x="1059" y="1491"/>
                  </a:cubicBezTo>
                  <a:cubicBezTo>
                    <a:pt x="987" y="1482"/>
                    <a:pt x="865" y="1468"/>
                    <a:pt x="795" y="1455"/>
                  </a:cubicBezTo>
                  <a:cubicBezTo>
                    <a:pt x="725" y="1442"/>
                    <a:pt x="691" y="1431"/>
                    <a:pt x="636" y="1413"/>
                  </a:cubicBezTo>
                  <a:cubicBezTo>
                    <a:pt x="581" y="1395"/>
                    <a:pt x="521" y="1376"/>
                    <a:pt x="465" y="1344"/>
                  </a:cubicBezTo>
                  <a:cubicBezTo>
                    <a:pt x="409" y="1312"/>
                    <a:pt x="342" y="1264"/>
                    <a:pt x="297" y="1221"/>
                  </a:cubicBezTo>
                  <a:cubicBezTo>
                    <a:pt x="252" y="1178"/>
                    <a:pt x="223" y="1132"/>
                    <a:pt x="195" y="1086"/>
                  </a:cubicBezTo>
                  <a:cubicBezTo>
                    <a:pt x="167" y="1040"/>
                    <a:pt x="145" y="992"/>
                    <a:pt x="126" y="945"/>
                  </a:cubicBezTo>
                  <a:cubicBezTo>
                    <a:pt x="107" y="898"/>
                    <a:pt x="96" y="852"/>
                    <a:pt x="84" y="804"/>
                  </a:cubicBezTo>
                  <a:cubicBezTo>
                    <a:pt x="72" y="756"/>
                    <a:pt x="59" y="703"/>
                    <a:pt x="51" y="657"/>
                  </a:cubicBezTo>
                  <a:cubicBezTo>
                    <a:pt x="43" y="611"/>
                    <a:pt x="38" y="570"/>
                    <a:pt x="33" y="525"/>
                  </a:cubicBezTo>
                  <a:cubicBezTo>
                    <a:pt x="28" y="480"/>
                    <a:pt x="23" y="448"/>
                    <a:pt x="18" y="387"/>
                  </a:cubicBezTo>
                  <a:cubicBezTo>
                    <a:pt x="13" y="326"/>
                    <a:pt x="6" y="220"/>
                    <a:pt x="3" y="156"/>
                  </a:cubicBezTo>
                  <a:cubicBezTo>
                    <a:pt x="0" y="92"/>
                    <a:pt x="1" y="32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C4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24" name="Line 24"/>
            <p:cNvSpPr>
              <a:spLocks noChangeShapeType="1"/>
            </p:cNvSpPr>
            <p:nvPr/>
          </p:nvSpPr>
          <p:spPr bwMode="auto">
            <a:xfrm>
              <a:off x="2420" y="3233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25" name="Rectangle 25"/>
            <p:cNvSpPr>
              <a:spLocks noChangeArrowheads="1"/>
            </p:cNvSpPr>
            <p:nvPr/>
          </p:nvSpPr>
          <p:spPr bwMode="auto">
            <a:xfrm>
              <a:off x="2335" y="3289"/>
              <a:ext cx="17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5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6426" name="Rectangle 26"/>
            <p:cNvSpPr>
              <a:spLocks noChangeArrowheads="1"/>
            </p:cNvSpPr>
            <p:nvPr/>
          </p:nvSpPr>
          <p:spPr bwMode="auto">
            <a:xfrm>
              <a:off x="2664" y="3289"/>
              <a:ext cx="176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6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6427" name="Line 27"/>
            <p:cNvSpPr>
              <a:spLocks noChangeShapeType="1"/>
            </p:cNvSpPr>
            <p:nvPr/>
          </p:nvSpPr>
          <p:spPr bwMode="auto">
            <a:xfrm>
              <a:off x="2755" y="3234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28" name="Oval 28"/>
            <p:cNvSpPr>
              <a:spLocks noChangeArrowheads="1"/>
            </p:cNvSpPr>
            <p:nvPr/>
          </p:nvSpPr>
          <p:spPr bwMode="auto">
            <a:xfrm>
              <a:off x="1558" y="3101"/>
              <a:ext cx="41" cy="41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29" name="Oval 29"/>
            <p:cNvSpPr>
              <a:spLocks noChangeArrowheads="1"/>
            </p:cNvSpPr>
            <p:nvPr/>
          </p:nvSpPr>
          <p:spPr bwMode="auto">
            <a:xfrm>
              <a:off x="1328" y="3152"/>
              <a:ext cx="536" cy="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30" name="Line 30"/>
            <p:cNvSpPr>
              <a:spLocks noChangeShapeType="1"/>
            </p:cNvSpPr>
            <p:nvPr/>
          </p:nvSpPr>
          <p:spPr bwMode="auto">
            <a:xfrm flipV="1">
              <a:off x="1358" y="1736"/>
              <a:ext cx="1530" cy="1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31" name="Line 31"/>
            <p:cNvSpPr>
              <a:spLocks noChangeShapeType="1"/>
            </p:cNvSpPr>
            <p:nvPr/>
          </p:nvSpPr>
          <p:spPr bwMode="auto">
            <a:xfrm flipV="1">
              <a:off x="1796" y="2324"/>
              <a:ext cx="2526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32" name="Oval 32"/>
            <p:cNvSpPr>
              <a:spLocks noChangeArrowheads="1"/>
            </p:cNvSpPr>
            <p:nvPr/>
          </p:nvSpPr>
          <p:spPr bwMode="auto">
            <a:xfrm>
              <a:off x="2763" y="1505"/>
              <a:ext cx="1878" cy="9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33" name="Line 33"/>
            <p:cNvSpPr>
              <a:spLocks noChangeShapeType="1"/>
            </p:cNvSpPr>
            <p:nvPr/>
          </p:nvSpPr>
          <p:spPr bwMode="auto">
            <a:xfrm>
              <a:off x="2826" y="1860"/>
              <a:ext cx="18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6434" name="Rectangle 34"/>
            <p:cNvSpPr>
              <a:spLocks noChangeArrowheads="1"/>
            </p:cNvSpPr>
            <p:nvPr/>
          </p:nvSpPr>
          <p:spPr bwMode="auto">
            <a:xfrm>
              <a:off x="3424" y="1884"/>
              <a:ext cx="252" cy="322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4000" i="1">
                  <a:solidFill>
                    <a:srgbClr val="E4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endParaRPr lang="pt-BR" sz="40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6435" name="Rectangle 35"/>
            <p:cNvSpPr>
              <a:spLocks noChangeArrowheads="1"/>
            </p:cNvSpPr>
            <p:nvPr/>
          </p:nvSpPr>
          <p:spPr bwMode="auto">
            <a:xfrm>
              <a:off x="2803" y="1884"/>
              <a:ext cx="25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36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36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6436" name="Rectangle 36"/>
            <p:cNvSpPr>
              <a:spLocks noChangeArrowheads="1"/>
            </p:cNvSpPr>
            <p:nvPr/>
          </p:nvSpPr>
          <p:spPr bwMode="auto">
            <a:xfrm>
              <a:off x="4372" y="1878"/>
              <a:ext cx="27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36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36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grpSp>
          <p:nvGrpSpPr>
            <p:cNvPr id="185383" name="Group 37"/>
            <p:cNvGrpSpPr>
              <a:grpSpLocks/>
            </p:cNvGrpSpPr>
            <p:nvPr/>
          </p:nvGrpSpPr>
          <p:grpSpPr bwMode="auto">
            <a:xfrm>
              <a:off x="2937" y="1795"/>
              <a:ext cx="1581" cy="130"/>
              <a:chOff x="3315" y="1723"/>
              <a:chExt cx="331" cy="130"/>
            </a:xfrm>
          </p:grpSpPr>
          <p:sp>
            <p:nvSpPr>
              <p:cNvPr id="486438" name="Line 38"/>
              <p:cNvSpPr>
                <a:spLocks noChangeShapeType="1"/>
              </p:cNvSpPr>
              <p:nvPr/>
            </p:nvSpPr>
            <p:spPr bwMode="auto">
              <a:xfrm>
                <a:off x="3315" y="1723"/>
                <a:ext cx="0" cy="1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86439" name="Line 39"/>
              <p:cNvSpPr>
                <a:spLocks noChangeShapeType="1"/>
              </p:cNvSpPr>
              <p:nvPr/>
            </p:nvSpPr>
            <p:spPr bwMode="auto">
              <a:xfrm>
                <a:off x="3646" y="1723"/>
                <a:ext cx="0" cy="1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  <p:sp>
            <p:nvSpPr>
              <p:cNvPr id="486440" name="Line 40"/>
              <p:cNvSpPr>
                <a:spLocks noChangeShapeType="1"/>
              </p:cNvSpPr>
              <p:nvPr/>
            </p:nvSpPr>
            <p:spPr bwMode="auto">
              <a:xfrm>
                <a:off x="3455" y="1724"/>
                <a:ext cx="0" cy="12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>
                  <a:cs typeface="+mn-cs"/>
                </a:endParaRPr>
              </a:p>
            </p:txBody>
          </p:sp>
        </p:grpSp>
      </p:grpSp>
      <p:sp>
        <p:nvSpPr>
          <p:cNvPr id="486441" name="Rectangle 41"/>
          <p:cNvSpPr>
            <a:spLocks noChangeArrowheads="1"/>
          </p:cNvSpPr>
          <p:nvPr/>
        </p:nvSpPr>
        <p:spPr bwMode="auto">
          <a:xfrm>
            <a:off x="684213" y="476250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</p:spTree>
    <p:extLst>
      <p:ext uri="{BB962C8B-B14F-4D97-AF65-F5344CB8AC3E}">
        <p14:creationId xmlns:p14="http://schemas.microsoft.com/office/powerpoint/2010/main" val="3282306394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00088" y="1433513"/>
            <a:ext cx="7256462" cy="1203325"/>
          </a:xfrm>
        </p:spPr>
        <p:txBody>
          <a:bodyPr/>
          <a:lstStyle/>
          <a:p>
            <a:pPr marL="1882775" indent="-1882775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8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Exemplo: </a:t>
            </a:r>
            <a:r>
              <a:rPr lang="pt-BR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	</a:t>
            </a:r>
            <a:r>
              <a:rPr lang="pt-BR" sz="27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Considerando o </a:t>
            </a:r>
            <a:r>
              <a:rPr lang="pt-BR" sz="2700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método da bissecção </a:t>
            </a:r>
            <a:r>
              <a:rPr lang="pt-BR" sz="27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e adotando </a:t>
            </a:r>
            <a:r>
              <a:rPr lang="pt-BR" sz="2800" b="1" i="1" smtClean="0">
                <a:solidFill>
                  <a:srgbClr val="B00000"/>
                </a:solidFill>
                <a:cs typeface="Times New Roman" charset="0"/>
              </a:rPr>
              <a:t>[2, 3]</a:t>
            </a:r>
            <a:r>
              <a:rPr lang="pt-BR" sz="31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 </a:t>
            </a:r>
            <a:r>
              <a:rPr lang="pt-BR" sz="27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como </a:t>
            </a:r>
            <a:r>
              <a:rPr lang="pt-BR" sz="2700" b="1" i="1" smtClean="0">
                <a:solidFill>
                  <a:srgbClr val="B00000"/>
                </a:solidFill>
                <a:cs typeface="Times New Roman" charset="0"/>
              </a:rPr>
              <a:t>intervalo inicial.</a:t>
            </a:r>
          </a:p>
        </p:txBody>
      </p:sp>
      <p:sp>
        <p:nvSpPr>
          <p:cNvPr id="487427" name="AutoShape 3"/>
          <p:cNvSpPr>
            <a:spLocks noChangeArrowheads="1"/>
          </p:cNvSpPr>
          <p:nvPr/>
        </p:nvSpPr>
        <p:spPr bwMode="auto">
          <a:xfrm rot="64776702">
            <a:off x="4895850" y="3008313"/>
            <a:ext cx="525463" cy="1466850"/>
          </a:xfrm>
          <a:custGeom>
            <a:avLst/>
            <a:gdLst>
              <a:gd name="G0" fmla="+- 12607 0 0"/>
              <a:gd name="G1" fmla="+- 4069 0 0"/>
              <a:gd name="G2" fmla="+- 21600 0 4069"/>
              <a:gd name="G3" fmla="+- 10800 0 4069"/>
              <a:gd name="G4" fmla="+- 21600 0 12607"/>
              <a:gd name="G5" fmla="*/ G4 G3 10800"/>
              <a:gd name="G6" fmla="+- 21600 0 G5"/>
              <a:gd name="T0" fmla="*/ 12607 w 21600"/>
              <a:gd name="T1" fmla="*/ 0 h 21600"/>
              <a:gd name="T2" fmla="*/ 0 w 21600"/>
              <a:gd name="T3" fmla="*/ 10800 h 21600"/>
              <a:gd name="T4" fmla="*/ 1260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607" y="0"/>
                </a:moveTo>
                <a:lnTo>
                  <a:pt x="12607" y="4069"/>
                </a:lnTo>
                <a:lnTo>
                  <a:pt x="3375" y="4069"/>
                </a:lnTo>
                <a:lnTo>
                  <a:pt x="3375" y="17531"/>
                </a:lnTo>
                <a:lnTo>
                  <a:pt x="12607" y="17531"/>
                </a:lnTo>
                <a:lnTo>
                  <a:pt x="126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69"/>
                </a:moveTo>
                <a:lnTo>
                  <a:pt x="1350" y="17531"/>
                </a:lnTo>
                <a:lnTo>
                  <a:pt x="2700" y="17531"/>
                </a:lnTo>
                <a:lnTo>
                  <a:pt x="2700" y="4069"/>
                </a:lnTo>
                <a:close/>
              </a:path>
              <a:path w="21600" h="21600">
                <a:moveTo>
                  <a:pt x="0" y="4069"/>
                </a:moveTo>
                <a:lnTo>
                  <a:pt x="0" y="17531"/>
                </a:lnTo>
                <a:lnTo>
                  <a:pt x="675" y="17531"/>
                </a:lnTo>
                <a:lnTo>
                  <a:pt x="675" y="40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7428" name="Rectangle 4"/>
          <p:cNvSpPr>
            <a:spLocks noChangeArrowheads="1"/>
          </p:cNvSpPr>
          <p:nvPr/>
        </p:nvSpPr>
        <p:spPr bwMode="auto">
          <a:xfrm>
            <a:off x="684213" y="2852738"/>
            <a:ext cx="37877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Blip>
                <a:blip r:embed="rId2"/>
              </a:buBlip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(2 + 3)/2 = 2,5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f(2)    = -0,3979    &lt; 0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f(3)    =   0,4314   &gt; 0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f(2,5) = -5,15.10</a:t>
            </a:r>
            <a:r>
              <a:rPr lang="pt-BR" sz="2200" baseline="4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-3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&lt; 0</a:t>
            </a:r>
          </a:p>
        </p:txBody>
      </p:sp>
      <p:sp>
        <p:nvSpPr>
          <p:cNvPr id="487429" name="Rectangle 5"/>
          <p:cNvSpPr>
            <a:spLocks noChangeArrowheads="1"/>
          </p:cNvSpPr>
          <p:nvPr/>
        </p:nvSpPr>
        <p:spPr bwMode="auto">
          <a:xfrm>
            <a:off x="5624513" y="2871788"/>
            <a:ext cx="3114675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8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8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3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  <a:cs typeface="+mn-cs"/>
                <a:sym typeface="Symbol" charset="0"/>
              </a:rPr>
              <a:t>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[2,5 ; 3]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x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2,5</a:t>
            </a:r>
            <a:endParaRPr lang="pt-BR" sz="22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0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3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 rot="64776702">
            <a:off x="4895850" y="5076825"/>
            <a:ext cx="525463" cy="1466850"/>
          </a:xfrm>
          <a:custGeom>
            <a:avLst/>
            <a:gdLst>
              <a:gd name="G0" fmla="+- 12607 0 0"/>
              <a:gd name="G1" fmla="+- 4069 0 0"/>
              <a:gd name="G2" fmla="+- 21600 0 4069"/>
              <a:gd name="G3" fmla="+- 10800 0 4069"/>
              <a:gd name="G4" fmla="+- 21600 0 12607"/>
              <a:gd name="G5" fmla="*/ G4 G3 10800"/>
              <a:gd name="G6" fmla="+- 21600 0 G5"/>
              <a:gd name="T0" fmla="*/ 12607 w 21600"/>
              <a:gd name="T1" fmla="*/ 0 h 21600"/>
              <a:gd name="T2" fmla="*/ 0 w 21600"/>
              <a:gd name="T3" fmla="*/ 10800 h 21600"/>
              <a:gd name="T4" fmla="*/ 1260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607" y="0"/>
                </a:moveTo>
                <a:lnTo>
                  <a:pt x="12607" y="4069"/>
                </a:lnTo>
                <a:lnTo>
                  <a:pt x="3375" y="4069"/>
                </a:lnTo>
                <a:lnTo>
                  <a:pt x="3375" y="17531"/>
                </a:lnTo>
                <a:lnTo>
                  <a:pt x="12607" y="17531"/>
                </a:lnTo>
                <a:lnTo>
                  <a:pt x="126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69"/>
                </a:moveTo>
                <a:lnTo>
                  <a:pt x="1350" y="17531"/>
                </a:lnTo>
                <a:lnTo>
                  <a:pt x="2700" y="17531"/>
                </a:lnTo>
                <a:lnTo>
                  <a:pt x="2700" y="4069"/>
                </a:lnTo>
                <a:close/>
              </a:path>
              <a:path w="21600" h="21600">
                <a:moveTo>
                  <a:pt x="0" y="4069"/>
                </a:moveTo>
                <a:lnTo>
                  <a:pt x="0" y="17531"/>
                </a:lnTo>
                <a:lnTo>
                  <a:pt x="675" y="17531"/>
                </a:lnTo>
                <a:lnTo>
                  <a:pt x="675" y="40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7431" name="Rectangle 7"/>
          <p:cNvSpPr>
            <a:spLocks noChangeArrowheads="1"/>
          </p:cNvSpPr>
          <p:nvPr/>
        </p:nvSpPr>
        <p:spPr bwMode="auto">
          <a:xfrm>
            <a:off x="663575" y="4930775"/>
            <a:ext cx="420052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Blip>
                <a:blip r:embed="rId2"/>
              </a:buBlip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(2,5 + 3)/2 = 2,75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f(2,5)   = -5,15.10</a:t>
            </a:r>
            <a:r>
              <a:rPr lang="pt-BR" sz="2200" baseline="4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-3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&lt; 0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f(3)      =  0,4314    &gt; 0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f(2,75) =  0,2082    &gt; 0</a:t>
            </a:r>
          </a:p>
        </p:txBody>
      </p:sp>
      <p:sp>
        <p:nvSpPr>
          <p:cNvPr id="487432" name="Rectangle 8"/>
          <p:cNvSpPr>
            <a:spLocks noChangeArrowheads="1"/>
          </p:cNvSpPr>
          <p:nvPr/>
        </p:nvSpPr>
        <p:spPr bwMode="auto">
          <a:xfrm>
            <a:off x="5624513" y="4930775"/>
            <a:ext cx="3154362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8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8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3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  <a:cs typeface="+mn-cs"/>
                <a:sym typeface="Symbol" charset="0"/>
              </a:rPr>
              <a:t> 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[2,5 ; 2,75]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2,5</a:t>
            </a:r>
            <a:endParaRPr lang="pt-BR" sz="22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x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2,75</a:t>
            </a:r>
          </a:p>
        </p:txBody>
      </p:sp>
      <p:sp>
        <p:nvSpPr>
          <p:cNvPr id="487433" name="Rectangle 9"/>
          <p:cNvSpPr>
            <a:spLocks noChangeArrowheads="1"/>
          </p:cNvSpPr>
          <p:nvPr/>
        </p:nvSpPr>
        <p:spPr bwMode="auto">
          <a:xfrm>
            <a:off x="611188" y="549275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</p:spTree>
    <p:extLst>
      <p:ext uri="{BB962C8B-B14F-4D97-AF65-F5344CB8AC3E}">
        <p14:creationId xmlns:p14="http://schemas.microsoft.com/office/powerpoint/2010/main" val="3082108885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1" name="AutoShape 3"/>
          <p:cNvSpPr>
            <a:spLocks noChangeArrowheads="1"/>
          </p:cNvSpPr>
          <p:nvPr/>
        </p:nvSpPr>
        <p:spPr bwMode="auto">
          <a:xfrm rot="64776702">
            <a:off x="5060950" y="2271713"/>
            <a:ext cx="525463" cy="1466850"/>
          </a:xfrm>
          <a:custGeom>
            <a:avLst/>
            <a:gdLst>
              <a:gd name="G0" fmla="+- 12607 0 0"/>
              <a:gd name="G1" fmla="+- 4069 0 0"/>
              <a:gd name="G2" fmla="+- 21600 0 4069"/>
              <a:gd name="G3" fmla="+- 10800 0 4069"/>
              <a:gd name="G4" fmla="+- 21600 0 12607"/>
              <a:gd name="G5" fmla="*/ G4 G3 10800"/>
              <a:gd name="G6" fmla="+- 21600 0 G5"/>
              <a:gd name="T0" fmla="*/ 12607 w 21600"/>
              <a:gd name="T1" fmla="*/ 0 h 21600"/>
              <a:gd name="T2" fmla="*/ 0 w 21600"/>
              <a:gd name="T3" fmla="*/ 10800 h 21600"/>
              <a:gd name="T4" fmla="*/ 1260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607" y="0"/>
                </a:moveTo>
                <a:lnTo>
                  <a:pt x="12607" y="4069"/>
                </a:lnTo>
                <a:lnTo>
                  <a:pt x="3375" y="4069"/>
                </a:lnTo>
                <a:lnTo>
                  <a:pt x="3375" y="17531"/>
                </a:lnTo>
                <a:lnTo>
                  <a:pt x="12607" y="17531"/>
                </a:lnTo>
                <a:lnTo>
                  <a:pt x="126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69"/>
                </a:moveTo>
                <a:lnTo>
                  <a:pt x="1350" y="17531"/>
                </a:lnTo>
                <a:lnTo>
                  <a:pt x="2700" y="17531"/>
                </a:lnTo>
                <a:lnTo>
                  <a:pt x="2700" y="4069"/>
                </a:lnTo>
                <a:close/>
              </a:path>
              <a:path w="21600" h="21600">
                <a:moveTo>
                  <a:pt x="0" y="4069"/>
                </a:moveTo>
                <a:lnTo>
                  <a:pt x="0" y="17531"/>
                </a:lnTo>
                <a:lnTo>
                  <a:pt x="675" y="17531"/>
                </a:lnTo>
                <a:lnTo>
                  <a:pt x="675" y="40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8452" name="Rectangle 4"/>
          <p:cNvSpPr>
            <a:spLocks noChangeArrowheads="1"/>
          </p:cNvSpPr>
          <p:nvPr/>
        </p:nvSpPr>
        <p:spPr bwMode="auto">
          <a:xfrm>
            <a:off x="555625" y="2135188"/>
            <a:ext cx="42830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Blip>
                <a:blip r:embed="rId2"/>
              </a:buBlip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(2,5 + 2,75)/2 = 2,625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f(2,5)     = -5,15.10</a:t>
            </a:r>
            <a:r>
              <a:rPr lang="pt-BR" sz="2200" baseline="4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-3 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&lt; 0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f(2,75)   =  0,2082    </a:t>
            </a:r>
            <a:r>
              <a:rPr lang="pt-BR" sz="2200" baseline="4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&gt; 0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f(2,625) =  0,1002    </a:t>
            </a:r>
            <a:r>
              <a:rPr lang="pt-BR" sz="2200" baseline="4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&gt; 0</a:t>
            </a:r>
          </a:p>
        </p:txBody>
      </p:sp>
      <p:sp>
        <p:nvSpPr>
          <p:cNvPr id="488453" name="Rectangle 5"/>
          <p:cNvSpPr>
            <a:spLocks noChangeArrowheads="1"/>
          </p:cNvSpPr>
          <p:nvPr/>
        </p:nvSpPr>
        <p:spPr bwMode="auto">
          <a:xfrm>
            <a:off x="5624513" y="2135188"/>
            <a:ext cx="33051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8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8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3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  <a:cs typeface="+mn-cs"/>
                <a:sym typeface="Symbol" charset="0"/>
              </a:rPr>
              <a:t>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[2,5 ; 2,625]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2,5</a:t>
            </a:r>
            <a:endParaRPr lang="pt-BR" sz="22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x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2,625</a:t>
            </a:r>
          </a:p>
        </p:txBody>
      </p:sp>
      <p:sp>
        <p:nvSpPr>
          <p:cNvPr id="488454" name="AutoShape 6"/>
          <p:cNvSpPr>
            <a:spLocks noChangeArrowheads="1"/>
          </p:cNvSpPr>
          <p:nvPr/>
        </p:nvSpPr>
        <p:spPr bwMode="auto">
          <a:xfrm rot="64776702">
            <a:off x="5060950" y="4251325"/>
            <a:ext cx="525463" cy="1466850"/>
          </a:xfrm>
          <a:custGeom>
            <a:avLst/>
            <a:gdLst>
              <a:gd name="G0" fmla="+- 12607 0 0"/>
              <a:gd name="G1" fmla="+- 4069 0 0"/>
              <a:gd name="G2" fmla="+- 21600 0 4069"/>
              <a:gd name="G3" fmla="+- 10800 0 4069"/>
              <a:gd name="G4" fmla="+- 21600 0 12607"/>
              <a:gd name="G5" fmla="*/ G4 G3 10800"/>
              <a:gd name="G6" fmla="+- 21600 0 G5"/>
              <a:gd name="T0" fmla="*/ 12607 w 21600"/>
              <a:gd name="T1" fmla="*/ 0 h 21600"/>
              <a:gd name="T2" fmla="*/ 0 w 21600"/>
              <a:gd name="T3" fmla="*/ 10800 h 21600"/>
              <a:gd name="T4" fmla="*/ 12607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2607" y="0"/>
                </a:moveTo>
                <a:lnTo>
                  <a:pt x="12607" y="4069"/>
                </a:lnTo>
                <a:lnTo>
                  <a:pt x="3375" y="4069"/>
                </a:lnTo>
                <a:lnTo>
                  <a:pt x="3375" y="17531"/>
                </a:lnTo>
                <a:lnTo>
                  <a:pt x="12607" y="17531"/>
                </a:lnTo>
                <a:lnTo>
                  <a:pt x="12607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069"/>
                </a:moveTo>
                <a:lnTo>
                  <a:pt x="1350" y="17531"/>
                </a:lnTo>
                <a:lnTo>
                  <a:pt x="2700" y="17531"/>
                </a:lnTo>
                <a:lnTo>
                  <a:pt x="2700" y="4069"/>
                </a:lnTo>
                <a:close/>
              </a:path>
              <a:path w="21600" h="21600">
                <a:moveTo>
                  <a:pt x="0" y="4069"/>
                </a:moveTo>
                <a:lnTo>
                  <a:pt x="0" y="17531"/>
                </a:lnTo>
                <a:lnTo>
                  <a:pt x="675" y="17531"/>
                </a:lnTo>
                <a:lnTo>
                  <a:pt x="675" y="4069"/>
                </a:lnTo>
                <a:close/>
              </a:path>
            </a:pathLst>
          </a:custGeom>
          <a:solidFill>
            <a:schemeClr val="accent2"/>
          </a:solidFill>
          <a:ln w="9525">
            <a:solidFill>
              <a:srgbClr val="B2B2B2"/>
            </a:solidFill>
            <a:miter lim="800000"/>
            <a:headEnd/>
            <a:tailEnd/>
          </a:ln>
          <a:effectLst>
            <a:outerShdw blurRad="63500" dist="29783" dir="20085598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88455" name="Rectangle 7"/>
          <p:cNvSpPr>
            <a:spLocks noChangeArrowheads="1"/>
          </p:cNvSpPr>
          <p:nvPr/>
        </p:nvSpPr>
        <p:spPr bwMode="auto">
          <a:xfrm>
            <a:off x="555625" y="4105275"/>
            <a:ext cx="4524375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Blip>
                <a:blip r:embed="rId2"/>
              </a:buBlip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4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(2,5 + 2,625)/2 = 2,5625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f(2,5)       = -5,15.10</a:t>
            </a:r>
            <a:r>
              <a:rPr lang="pt-BR" sz="2200" baseline="4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-3 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&lt; 0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f(2,625)   =  0,1002    </a:t>
            </a:r>
            <a:r>
              <a:rPr lang="pt-BR" sz="2200" baseline="4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&gt; 0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f(2,5625) =  0,0472    </a:t>
            </a:r>
            <a:r>
              <a:rPr lang="pt-BR" sz="2200" baseline="4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&gt; 0</a:t>
            </a:r>
          </a:p>
        </p:txBody>
      </p:sp>
      <p:sp>
        <p:nvSpPr>
          <p:cNvPr id="488456" name="Rectangle 8"/>
          <p:cNvSpPr>
            <a:spLocks noChangeArrowheads="1"/>
          </p:cNvSpPr>
          <p:nvPr/>
        </p:nvSpPr>
        <p:spPr bwMode="auto">
          <a:xfrm>
            <a:off x="5624513" y="4105275"/>
            <a:ext cx="3519487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8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8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3200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charset="0"/>
                <a:cs typeface="+mn-cs"/>
                <a:sym typeface="Symbol" charset="0"/>
              </a:rPr>
              <a:t></a:t>
            </a:r>
            <a:r>
              <a:rPr lang="pt-BR" sz="2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[2,5 ; 2,5625]</a:t>
            </a: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2,5</a:t>
            </a:r>
            <a:endParaRPr lang="pt-BR" sz="22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901700" lvl="1" indent="-3794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x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4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2,5625</a:t>
            </a:r>
          </a:p>
        </p:txBody>
      </p:sp>
      <p:grpSp>
        <p:nvGrpSpPr>
          <p:cNvPr id="187401" name="Group 9"/>
          <p:cNvGrpSpPr>
            <a:grpSpLocks/>
          </p:cNvGrpSpPr>
          <p:nvPr/>
        </p:nvGrpSpPr>
        <p:grpSpPr bwMode="auto">
          <a:xfrm>
            <a:off x="2808288" y="5894388"/>
            <a:ext cx="53975" cy="311150"/>
            <a:chOff x="1865" y="3744"/>
            <a:chExt cx="34" cy="196"/>
          </a:xfrm>
        </p:grpSpPr>
        <p:sp>
          <p:nvSpPr>
            <p:cNvPr id="488458" name="Oval 10"/>
            <p:cNvSpPr>
              <a:spLocks noChangeArrowheads="1"/>
            </p:cNvSpPr>
            <p:nvPr/>
          </p:nvSpPr>
          <p:spPr bwMode="auto">
            <a:xfrm>
              <a:off x="1865" y="37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8459" name="Oval 11"/>
            <p:cNvSpPr>
              <a:spLocks noChangeArrowheads="1"/>
            </p:cNvSpPr>
            <p:nvPr/>
          </p:nvSpPr>
          <p:spPr bwMode="auto">
            <a:xfrm>
              <a:off x="1865" y="3825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8460" name="Oval 12"/>
            <p:cNvSpPr>
              <a:spLocks noChangeArrowheads="1"/>
            </p:cNvSpPr>
            <p:nvPr/>
          </p:nvSpPr>
          <p:spPr bwMode="auto">
            <a:xfrm>
              <a:off x="1865" y="390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grpSp>
        <p:nvGrpSpPr>
          <p:cNvPr id="187402" name="Group 13"/>
          <p:cNvGrpSpPr>
            <a:grpSpLocks/>
          </p:cNvGrpSpPr>
          <p:nvPr/>
        </p:nvGrpSpPr>
        <p:grpSpPr bwMode="auto">
          <a:xfrm>
            <a:off x="7369175" y="5894388"/>
            <a:ext cx="53975" cy="311150"/>
            <a:chOff x="1865" y="3744"/>
            <a:chExt cx="34" cy="196"/>
          </a:xfrm>
        </p:grpSpPr>
        <p:sp>
          <p:nvSpPr>
            <p:cNvPr id="488462" name="Oval 14"/>
            <p:cNvSpPr>
              <a:spLocks noChangeArrowheads="1"/>
            </p:cNvSpPr>
            <p:nvPr/>
          </p:nvSpPr>
          <p:spPr bwMode="auto">
            <a:xfrm>
              <a:off x="1865" y="37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8463" name="Oval 15"/>
            <p:cNvSpPr>
              <a:spLocks noChangeArrowheads="1"/>
            </p:cNvSpPr>
            <p:nvPr/>
          </p:nvSpPr>
          <p:spPr bwMode="auto">
            <a:xfrm>
              <a:off x="1865" y="3825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8464" name="Oval 16"/>
            <p:cNvSpPr>
              <a:spLocks noChangeArrowheads="1"/>
            </p:cNvSpPr>
            <p:nvPr/>
          </p:nvSpPr>
          <p:spPr bwMode="auto">
            <a:xfrm>
              <a:off x="1865" y="390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grpSp>
        <p:nvGrpSpPr>
          <p:cNvPr id="187403" name="Group 17"/>
          <p:cNvGrpSpPr>
            <a:grpSpLocks/>
          </p:cNvGrpSpPr>
          <p:nvPr/>
        </p:nvGrpSpPr>
        <p:grpSpPr bwMode="auto">
          <a:xfrm>
            <a:off x="5300663" y="5894388"/>
            <a:ext cx="53975" cy="311150"/>
            <a:chOff x="1865" y="3744"/>
            <a:chExt cx="34" cy="196"/>
          </a:xfrm>
        </p:grpSpPr>
        <p:sp>
          <p:nvSpPr>
            <p:cNvPr id="488466" name="Oval 18"/>
            <p:cNvSpPr>
              <a:spLocks noChangeArrowheads="1"/>
            </p:cNvSpPr>
            <p:nvPr/>
          </p:nvSpPr>
          <p:spPr bwMode="auto">
            <a:xfrm>
              <a:off x="1865" y="37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8467" name="Oval 19"/>
            <p:cNvSpPr>
              <a:spLocks noChangeArrowheads="1"/>
            </p:cNvSpPr>
            <p:nvPr/>
          </p:nvSpPr>
          <p:spPr bwMode="auto">
            <a:xfrm>
              <a:off x="1865" y="3825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8468" name="Oval 20"/>
            <p:cNvSpPr>
              <a:spLocks noChangeArrowheads="1"/>
            </p:cNvSpPr>
            <p:nvPr/>
          </p:nvSpPr>
          <p:spPr bwMode="auto">
            <a:xfrm>
              <a:off x="1865" y="390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488469" name="Rectangle 21"/>
          <p:cNvSpPr>
            <a:spLocks noChangeArrowheads="1"/>
          </p:cNvSpPr>
          <p:nvPr/>
        </p:nvSpPr>
        <p:spPr bwMode="auto">
          <a:xfrm>
            <a:off x="827088" y="476250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</p:spTree>
    <p:extLst>
      <p:ext uri="{BB962C8B-B14F-4D97-AF65-F5344CB8AC3E}">
        <p14:creationId xmlns:p14="http://schemas.microsoft.com/office/powerpoint/2010/main" val="1116402689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2588" y="1573213"/>
            <a:ext cx="8380412" cy="838200"/>
          </a:xfrm>
        </p:spPr>
        <p:txBody>
          <a:bodyPr/>
          <a:lstStyle/>
          <a:p>
            <a:pPr marL="355600" indent="-355600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Times New Roman" charset="0"/>
              </a:rPr>
              <a:t>Exemplo:	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f(x) = 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  <a:sym typeface="WP MathExtendedA" charset="0"/>
              </a:rPr>
              <a:t>x</a:t>
            </a:r>
            <a:r>
              <a:rPr lang="pt-BR" sz="2400" b="1" i="1" baseline="38000" smtClean="0">
                <a:solidFill>
                  <a:srgbClr val="CC3300"/>
                </a:solidFill>
                <a:cs typeface="Times New Roman" charset="0"/>
                <a:sym typeface="WP MathExtendedA" charset="0"/>
              </a:rPr>
              <a:t>3 </a:t>
            </a:r>
            <a:r>
              <a:rPr lang="pt-BR" sz="2400" b="1" i="1" smtClean="0">
                <a:solidFill>
                  <a:srgbClr val="CC3300"/>
                </a:solidFill>
                <a:latin typeface="Tahoma"/>
                <a:cs typeface="Times New Roman" charset="0"/>
              </a:rPr>
              <a:t>–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x </a:t>
            </a:r>
            <a:r>
              <a:rPr lang="pt-BR" sz="2400" b="1" i="1" smtClean="0">
                <a:solidFill>
                  <a:srgbClr val="CC3300"/>
                </a:solidFill>
                <a:latin typeface="Tahoma"/>
                <a:cs typeface="Times New Roman" charset="0"/>
              </a:rPr>
              <a:t>–</a:t>
            </a:r>
            <a:r>
              <a:rPr lang="pt-BR" sz="2400" b="1" i="1" smtClean="0">
                <a:solidFill>
                  <a:srgbClr val="CC3300"/>
                </a:solidFill>
                <a:cs typeface="Times New Roman" charset="0"/>
              </a:rPr>
              <a:t> 1</a:t>
            </a:r>
          </a:p>
        </p:txBody>
      </p:sp>
      <p:sp>
        <p:nvSpPr>
          <p:cNvPr id="489475" name="Rectangle 3"/>
          <p:cNvSpPr>
            <a:spLocks noChangeArrowheads="1"/>
          </p:cNvSpPr>
          <p:nvPr/>
        </p:nvSpPr>
        <p:spPr bwMode="auto">
          <a:xfrm>
            <a:off x="684213" y="549275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  <p:grpSp>
        <p:nvGrpSpPr>
          <p:cNvPr id="188421" name="Group 4"/>
          <p:cNvGrpSpPr>
            <a:grpSpLocks/>
          </p:cNvGrpSpPr>
          <p:nvPr/>
        </p:nvGrpSpPr>
        <p:grpSpPr bwMode="auto">
          <a:xfrm>
            <a:off x="277813" y="2425700"/>
            <a:ext cx="5316537" cy="4240213"/>
            <a:chOff x="935" y="1560"/>
            <a:chExt cx="3349" cy="2671"/>
          </a:xfrm>
        </p:grpSpPr>
        <p:sp>
          <p:nvSpPr>
            <p:cNvPr id="489477" name="Line 5"/>
            <p:cNvSpPr>
              <a:spLocks noChangeShapeType="1"/>
            </p:cNvSpPr>
            <p:nvPr/>
          </p:nvSpPr>
          <p:spPr bwMode="auto">
            <a:xfrm flipH="1">
              <a:off x="2385" y="1582"/>
              <a:ext cx="8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78" name="Line 6"/>
            <p:cNvSpPr>
              <a:spLocks noChangeShapeType="1"/>
            </p:cNvSpPr>
            <p:nvPr/>
          </p:nvSpPr>
          <p:spPr bwMode="auto">
            <a:xfrm rot="-5400000" flipH="1" flipV="1">
              <a:off x="2570" y="1272"/>
              <a:ext cx="1" cy="3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79" name="Rectangle 7"/>
            <p:cNvSpPr>
              <a:spLocks noChangeArrowheads="1"/>
            </p:cNvSpPr>
            <p:nvPr/>
          </p:nvSpPr>
          <p:spPr bwMode="auto">
            <a:xfrm>
              <a:off x="4191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89480" name="Rectangle 8"/>
            <p:cNvSpPr>
              <a:spLocks noChangeArrowheads="1"/>
            </p:cNvSpPr>
            <p:nvPr/>
          </p:nvSpPr>
          <p:spPr bwMode="auto">
            <a:xfrm>
              <a:off x="2630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81" name="Rectangle 9"/>
            <p:cNvSpPr>
              <a:spLocks noChangeArrowheads="1"/>
            </p:cNvSpPr>
            <p:nvPr/>
          </p:nvSpPr>
          <p:spPr bwMode="auto">
            <a:xfrm>
              <a:off x="2921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82" name="Rectangle 10"/>
            <p:cNvSpPr>
              <a:spLocks noChangeArrowheads="1"/>
            </p:cNvSpPr>
            <p:nvPr/>
          </p:nvSpPr>
          <p:spPr bwMode="auto">
            <a:xfrm>
              <a:off x="3217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83" name="Rectangle 11"/>
            <p:cNvSpPr>
              <a:spLocks noChangeArrowheads="1"/>
            </p:cNvSpPr>
            <p:nvPr/>
          </p:nvSpPr>
          <p:spPr bwMode="auto">
            <a:xfrm>
              <a:off x="3495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84" name="Line 12"/>
            <p:cNvSpPr>
              <a:spLocks noChangeShapeType="1"/>
            </p:cNvSpPr>
            <p:nvPr/>
          </p:nvSpPr>
          <p:spPr bwMode="auto">
            <a:xfrm>
              <a:off x="2680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85" name="Line 13"/>
            <p:cNvSpPr>
              <a:spLocks noChangeShapeType="1"/>
            </p:cNvSpPr>
            <p:nvPr/>
          </p:nvSpPr>
          <p:spPr bwMode="auto">
            <a:xfrm>
              <a:off x="2968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86" name="Line 14"/>
            <p:cNvSpPr>
              <a:spLocks noChangeShapeType="1"/>
            </p:cNvSpPr>
            <p:nvPr/>
          </p:nvSpPr>
          <p:spPr bwMode="auto">
            <a:xfrm>
              <a:off x="3267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87" name="Line 15"/>
            <p:cNvSpPr>
              <a:spLocks noChangeShapeType="1"/>
            </p:cNvSpPr>
            <p:nvPr/>
          </p:nvSpPr>
          <p:spPr bwMode="auto">
            <a:xfrm>
              <a:off x="3551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88" name="Freeform 16"/>
            <p:cNvSpPr>
              <a:spLocks/>
            </p:cNvSpPr>
            <p:nvPr/>
          </p:nvSpPr>
          <p:spPr bwMode="auto">
            <a:xfrm>
              <a:off x="1867" y="1595"/>
              <a:ext cx="1098" cy="2636"/>
            </a:xfrm>
            <a:custGeom>
              <a:avLst/>
              <a:gdLst>
                <a:gd name="T0" fmla="*/ 0 w 1096"/>
                <a:gd name="T1" fmla="*/ 2565 h 2565"/>
                <a:gd name="T2" fmla="*/ 59 w 1096"/>
                <a:gd name="T3" fmla="*/ 2128 h 2565"/>
                <a:gd name="T4" fmla="*/ 115 w 1096"/>
                <a:gd name="T5" fmla="*/ 1854 h 2565"/>
                <a:gd name="T6" fmla="*/ 150 w 1096"/>
                <a:gd name="T7" fmla="*/ 1723 h 2565"/>
                <a:gd name="T8" fmla="*/ 193 w 1096"/>
                <a:gd name="T9" fmla="*/ 1611 h 2565"/>
                <a:gd name="T10" fmla="*/ 244 w 1096"/>
                <a:gd name="T11" fmla="*/ 1512 h 2565"/>
                <a:gd name="T12" fmla="*/ 304 w 1096"/>
                <a:gd name="T13" fmla="*/ 1458 h 2565"/>
                <a:gd name="T14" fmla="*/ 379 w 1096"/>
                <a:gd name="T15" fmla="*/ 1449 h 2565"/>
                <a:gd name="T16" fmla="*/ 448 w 1096"/>
                <a:gd name="T17" fmla="*/ 1485 h 2565"/>
                <a:gd name="T18" fmla="*/ 493 w 1096"/>
                <a:gd name="T19" fmla="*/ 1524 h 2565"/>
                <a:gd name="T20" fmla="*/ 550 w 1096"/>
                <a:gd name="T21" fmla="*/ 1575 h 2565"/>
                <a:gd name="T22" fmla="*/ 613 w 1096"/>
                <a:gd name="T23" fmla="*/ 1617 h 2565"/>
                <a:gd name="T24" fmla="*/ 646 w 1096"/>
                <a:gd name="T25" fmla="*/ 1635 h 2565"/>
                <a:gd name="T26" fmla="*/ 694 w 1096"/>
                <a:gd name="T27" fmla="*/ 1638 h 2565"/>
                <a:gd name="T28" fmla="*/ 745 w 1096"/>
                <a:gd name="T29" fmla="*/ 1620 h 2565"/>
                <a:gd name="T30" fmla="*/ 781 w 1096"/>
                <a:gd name="T31" fmla="*/ 1584 h 2565"/>
                <a:gd name="T32" fmla="*/ 826 w 1096"/>
                <a:gd name="T33" fmla="*/ 1515 h 2565"/>
                <a:gd name="T34" fmla="*/ 865 w 1096"/>
                <a:gd name="T35" fmla="*/ 1416 h 2565"/>
                <a:gd name="T36" fmla="*/ 904 w 1096"/>
                <a:gd name="T37" fmla="*/ 1290 h 2565"/>
                <a:gd name="T38" fmla="*/ 931 w 1096"/>
                <a:gd name="T39" fmla="*/ 1194 h 2565"/>
                <a:gd name="T40" fmla="*/ 964 w 1096"/>
                <a:gd name="T41" fmla="*/ 1035 h 2565"/>
                <a:gd name="T42" fmla="*/ 985 w 1096"/>
                <a:gd name="T43" fmla="*/ 912 h 2565"/>
                <a:gd name="T44" fmla="*/ 1018 w 1096"/>
                <a:gd name="T45" fmla="*/ 687 h 2565"/>
                <a:gd name="T46" fmla="*/ 1039 w 1096"/>
                <a:gd name="T47" fmla="*/ 537 h 2565"/>
                <a:gd name="T48" fmla="*/ 1054 w 1096"/>
                <a:gd name="T49" fmla="*/ 411 h 2565"/>
                <a:gd name="T50" fmla="*/ 1075 w 1096"/>
                <a:gd name="T51" fmla="*/ 198 h 2565"/>
                <a:gd name="T52" fmla="*/ 1096 w 1096"/>
                <a:gd name="T53" fmla="*/ 0 h 2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6" h="2565">
                  <a:moveTo>
                    <a:pt x="0" y="2565"/>
                  </a:moveTo>
                  <a:cubicBezTo>
                    <a:pt x="9" y="2493"/>
                    <a:pt x="40" y="2246"/>
                    <a:pt x="59" y="2128"/>
                  </a:cubicBezTo>
                  <a:cubicBezTo>
                    <a:pt x="78" y="2010"/>
                    <a:pt x="100" y="1921"/>
                    <a:pt x="115" y="1854"/>
                  </a:cubicBezTo>
                  <a:cubicBezTo>
                    <a:pt x="130" y="1787"/>
                    <a:pt x="137" y="1764"/>
                    <a:pt x="150" y="1723"/>
                  </a:cubicBezTo>
                  <a:cubicBezTo>
                    <a:pt x="163" y="1682"/>
                    <a:pt x="177" y="1646"/>
                    <a:pt x="193" y="1611"/>
                  </a:cubicBezTo>
                  <a:cubicBezTo>
                    <a:pt x="209" y="1576"/>
                    <a:pt x="225" y="1538"/>
                    <a:pt x="244" y="1512"/>
                  </a:cubicBezTo>
                  <a:cubicBezTo>
                    <a:pt x="263" y="1486"/>
                    <a:pt x="282" y="1468"/>
                    <a:pt x="304" y="1458"/>
                  </a:cubicBezTo>
                  <a:cubicBezTo>
                    <a:pt x="326" y="1448"/>
                    <a:pt x="355" y="1444"/>
                    <a:pt x="379" y="1449"/>
                  </a:cubicBezTo>
                  <a:cubicBezTo>
                    <a:pt x="403" y="1454"/>
                    <a:pt x="429" y="1472"/>
                    <a:pt x="448" y="1485"/>
                  </a:cubicBezTo>
                  <a:cubicBezTo>
                    <a:pt x="467" y="1498"/>
                    <a:pt x="476" y="1509"/>
                    <a:pt x="493" y="1524"/>
                  </a:cubicBezTo>
                  <a:cubicBezTo>
                    <a:pt x="510" y="1539"/>
                    <a:pt x="530" y="1560"/>
                    <a:pt x="550" y="1575"/>
                  </a:cubicBezTo>
                  <a:cubicBezTo>
                    <a:pt x="570" y="1590"/>
                    <a:pt x="597" y="1607"/>
                    <a:pt x="613" y="1617"/>
                  </a:cubicBezTo>
                  <a:cubicBezTo>
                    <a:pt x="629" y="1627"/>
                    <a:pt x="633" y="1632"/>
                    <a:pt x="646" y="1635"/>
                  </a:cubicBezTo>
                  <a:cubicBezTo>
                    <a:pt x="659" y="1638"/>
                    <a:pt x="678" y="1640"/>
                    <a:pt x="694" y="1638"/>
                  </a:cubicBezTo>
                  <a:cubicBezTo>
                    <a:pt x="710" y="1636"/>
                    <a:pt x="731" y="1629"/>
                    <a:pt x="745" y="1620"/>
                  </a:cubicBezTo>
                  <a:cubicBezTo>
                    <a:pt x="759" y="1611"/>
                    <a:pt x="768" y="1601"/>
                    <a:pt x="781" y="1584"/>
                  </a:cubicBezTo>
                  <a:cubicBezTo>
                    <a:pt x="794" y="1567"/>
                    <a:pt x="812" y="1543"/>
                    <a:pt x="826" y="1515"/>
                  </a:cubicBezTo>
                  <a:cubicBezTo>
                    <a:pt x="840" y="1487"/>
                    <a:pt x="852" y="1454"/>
                    <a:pt x="865" y="1416"/>
                  </a:cubicBezTo>
                  <a:cubicBezTo>
                    <a:pt x="878" y="1378"/>
                    <a:pt x="893" y="1327"/>
                    <a:pt x="904" y="1290"/>
                  </a:cubicBezTo>
                  <a:cubicBezTo>
                    <a:pt x="915" y="1253"/>
                    <a:pt x="921" y="1236"/>
                    <a:pt x="931" y="1194"/>
                  </a:cubicBezTo>
                  <a:cubicBezTo>
                    <a:pt x="941" y="1152"/>
                    <a:pt x="955" y="1082"/>
                    <a:pt x="964" y="1035"/>
                  </a:cubicBezTo>
                  <a:cubicBezTo>
                    <a:pt x="973" y="988"/>
                    <a:pt x="976" y="970"/>
                    <a:pt x="985" y="912"/>
                  </a:cubicBezTo>
                  <a:cubicBezTo>
                    <a:pt x="994" y="854"/>
                    <a:pt x="1009" y="749"/>
                    <a:pt x="1018" y="687"/>
                  </a:cubicBezTo>
                  <a:cubicBezTo>
                    <a:pt x="1027" y="625"/>
                    <a:pt x="1033" y="583"/>
                    <a:pt x="1039" y="537"/>
                  </a:cubicBezTo>
                  <a:cubicBezTo>
                    <a:pt x="1045" y="491"/>
                    <a:pt x="1048" y="467"/>
                    <a:pt x="1054" y="411"/>
                  </a:cubicBezTo>
                  <a:cubicBezTo>
                    <a:pt x="1060" y="355"/>
                    <a:pt x="1068" y="266"/>
                    <a:pt x="1075" y="198"/>
                  </a:cubicBezTo>
                  <a:cubicBezTo>
                    <a:pt x="1082" y="130"/>
                    <a:pt x="1092" y="41"/>
                    <a:pt x="1096" y="0"/>
                  </a:cubicBezTo>
                </a:path>
              </a:pathLst>
            </a:custGeom>
            <a:noFill/>
            <a:ln w="28575" cap="flat" cmpd="sng">
              <a:solidFill>
                <a:srgbClr val="006D6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89" name="Rectangle 17"/>
            <p:cNvSpPr>
              <a:spLocks noChangeArrowheads="1"/>
            </p:cNvSpPr>
            <p:nvPr/>
          </p:nvSpPr>
          <p:spPr bwMode="auto">
            <a:xfrm>
              <a:off x="2162" y="1560"/>
              <a:ext cx="162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y</a:t>
              </a:r>
            </a:p>
          </p:txBody>
        </p:sp>
        <p:sp>
          <p:nvSpPr>
            <p:cNvPr id="489490" name="Line 18"/>
            <p:cNvSpPr>
              <a:spLocks noChangeShapeType="1"/>
            </p:cNvSpPr>
            <p:nvPr/>
          </p:nvSpPr>
          <p:spPr bwMode="auto">
            <a:xfrm>
              <a:off x="3835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91" name="Rectangle 19"/>
            <p:cNvSpPr>
              <a:spLocks noChangeArrowheads="1"/>
            </p:cNvSpPr>
            <p:nvPr/>
          </p:nvSpPr>
          <p:spPr bwMode="auto">
            <a:xfrm>
              <a:off x="3783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5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92" name="Rectangle 20"/>
            <p:cNvSpPr>
              <a:spLocks noChangeArrowheads="1"/>
            </p:cNvSpPr>
            <p:nvPr/>
          </p:nvSpPr>
          <p:spPr bwMode="auto">
            <a:xfrm>
              <a:off x="2282" y="2959"/>
              <a:ext cx="92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0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93" name="Rectangle 21"/>
            <p:cNvSpPr>
              <a:spLocks noChangeArrowheads="1"/>
            </p:cNvSpPr>
            <p:nvPr/>
          </p:nvSpPr>
          <p:spPr bwMode="auto">
            <a:xfrm>
              <a:off x="1997" y="2959"/>
              <a:ext cx="14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94" name="Rectangle 22"/>
            <p:cNvSpPr>
              <a:spLocks noChangeArrowheads="1"/>
            </p:cNvSpPr>
            <p:nvPr/>
          </p:nvSpPr>
          <p:spPr bwMode="auto">
            <a:xfrm>
              <a:off x="1727" y="2959"/>
              <a:ext cx="1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95" name="Line 23"/>
            <p:cNvSpPr>
              <a:spLocks noChangeShapeType="1"/>
            </p:cNvSpPr>
            <p:nvPr/>
          </p:nvSpPr>
          <p:spPr bwMode="auto">
            <a:xfrm>
              <a:off x="1798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96" name="Line 24"/>
            <p:cNvSpPr>
              <a:spLocks noChangeShapeType="1"/>
            </p:cNvSpPr>
            <p:nvPr/>
          </p:nvSpPr>
          <p:spPr bwMode="auto">
            <a:xfrm>
              <a:off x="2086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497" name="Rectangle 25"/>
            <p:cNvSpPr>
              <a:spLocks noChangeArrowheads="1"/>
            </p:cNvSpPr>
            <p:nvPr/>
          </p:nvSpPr>
          <p:spPr bwMode="auto">
            <a:xfrm>
              <a:off x="1413" y="2959"/>
              <a:ext cx="14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98" name="Rectangle 26"/>
            <p:cNvSpPr>
              <a:spLocks noChangeArrowheads="1"/>
            </p:cNvSpPr>
            <p:nvPr/>
          </p:nvSpPr>
          <p:spPr bwMode="auto">
            <a:xfrm>
              <a:off x="1142" y="2959"/>
              <a:ext cx="127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499" name="Line 27"/>
            <p:cNvSpPr>
              <a:spLocks noChangeShapeType="1"/>
            </p:cNvSpPr>
            <p:nvPr/>
          </p:nvSpPr>
          <p:spPr bwMode="auto">
            <a:xfrm>
              <a:off x="1214" y="2913"/>
              <a:ext cx="0" cy="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500" name="Line 28"/>
            <p:cNvSpPr>
              <a:spLocks noChangeShapeType="1"/>
            </p:cNvSpPr>
            <p:nvPr/>
          </p:nvSpPr>
          <p:spPr bwMode="auto">
            <a:xfrm>
              <a:off x="1502" y="2913"/>
              <a:ext cx="0" cy="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501" name="Rectangle 29"/>
            <p:cNvSpPr>
              <a:spLocks noChangeArrowheads="1"/>
            </p:cNvSpPr>
            <p:nvPr/>
          </p:nvSpPr>
          <p:spPr bwMode="auto">
            <a:xfrm>
              <a:off x="2235" y="2591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502" name="Rectangle 30"/>
            <p:cNvSpPr>
              <a:spLocks noChangeArrowheads="1"/>
            </p:cNvSpPr>
            <p:nvPr/>
          </p:nvSpPr>
          <p:spPr bwMode="auto">
            <a:xfrm>
              <a:off x="2235" y="2323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503" name="Rectangle 31"/>
            <p:cNvSpPr>
              <a:spLocks noChangeArrowheads="1"/>
            </p:cNvSpPr>
            <p:nvPr/>
          </p:nvSpPr>
          <p:spPr bwMode="auto">
            <a:xfrm>
              <a:off x="2235" y="2060"/>
              <a:ext cx="93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504" name="Rectangle 32"/>
            <p:cNvSpPr>
              <a:spLocks noChangeArrowheads="1"/>
            </p:cNvSpPr>
            <p:nvPr/>
          </p:nvSpPr>
          <p:spPr bwMode="auto">
            <a:xfrm>
              <a:off x="2235" y="1792"/>
              <a:ext cx="93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505" name="Line 33"/>
            <p:cNvSpPr>
              <a:spLocks noChangeShapeType="1"/>
            </p:cNvSpPr>
            <p:nvPr/>
          </p:nvSpPr>
          <p:spPr bwMode="auto">
            <a:xfrm rot="-5400000">
              <a:off x="2375" y="2367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506" name="Line 34"/>
            <p:cNvSpPr>
              <a:spLocks noChangeShapeType="1"/>
            </p:cNvSpPr>
            <p:nvPr/>
          </p:nvSpPr>
          <p:spPr bwMode="auto">
            <a:xfrm rot="-5400000">
              <a:off x="2375" y="2634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507" name="Line 35"/>
            <p:cNvSpPr>
              <a:spLocks noChangeShapeType="1"/>
            </p:cNvSpPr>
            <p:nvPr/>
          </p:nvSpPr>
          <p:spPr bwMode="auto">
            <a:xfrm rot="-5400000">
              <a:off x="2375" y="1839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508" name="Line 36"/>
            <p:cNvSpPr>
              <a:spLocks noChangeShapeType="1"/>
            </p:cNvSpPr>
            <p:nvPr/>
          </p:nvSpPr>
          <p:spPr bwMode="auto">
            <a:xfrm rot="-5400000">
              <a:off x="2375" y="2106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509" name="Rectangle 37"/>
            <p:cNvSpPr>
              <a:spLocks noChangeArrowheads="1"/>
            </p:cNvSpPr>
            <p:nvPr/>
          </p:nvSpPr>
          <p:spPr bwMode="auto">
            <a:xfrm>
              <a:off x="2186" y="3912"/>
              <a:ext cx="144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510" name="Rectangle 38"/>
            <p:cNvSpPr>
              <a:spLocks noChangeArrowheads="1"/>
            </p:cNvSpPr>
            <p:nvPr/>
          </p:nvSpPr>
          <p:spPr bwMode="auto">
            <a:xfrm>
              <a:off x="2186" y="3644"/>
              <a:ext cx="14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511" name="Rectangle 39"/>
            <p:cNvSpPr>
              <a:spLocks noChangeArrowheads="1"/>
            </p:cNvSpPr>
            <p:nvPr/>
          </p:nvSpPr>
          <p:spPr bwMode="auto">
            <a:xfrm>
              <a:off x="2186" y="3382"/>
              <a:ext cx="14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512" name="Rectangle 40"/>
            <p:cNvSpPr>
              <a:spLocks noChangeArrowheads="1"/>
            </p:cNvSpPr>
            <p:nvPr/>
          </p:nvSpPr>
          <p:spPr bwMode="auto">
            <a:xfrm>
              <a:off x="2186" y="3114"/>
              <a:ext cx="14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89513" name="Line 41"/>
            <p:cNvSpPr>
              <a:spLocks noChangeShapeType="1"/>
            </p:cNvSpPr>
            <p:nvPr/>
          </p:nvSpPr>
          <p:spPr bwMode="auto">
            <a:xfrm rot="-5400000">
              <a:off x="2375" y="3689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514" name="Line 42"/>
            <p:cNvSpPr>
              <a:spLocks noChangeShapeType="1"/>
            </p:cNvSpPr>
            <p:nvPr/>
          </p:nvSpPr>
          <p:spPr bwMode="auto">
            <a:xfrm rot="-5400000">
              <a:off x="2375" y="3956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515" name="Line 43"/>
            <p:cNvSpPr>
              <a:spLocks noChangeShapeType="1"/>
            </p:cNvSpPr>
            <p:nvPr/>
          </p:nvSpPr>
          <p:spPr bwMode="auto">
            <a:xfrm rot="-5400000">
              <a:off x="2375" y="3161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89516" name="Line 44"/>
            <p:cNvSpPr>
              <a:spLocks noChangeShapeType="1"/>
            </p:cNvSpPr>
            <p:nvPr/>
          </p:nvSpPr>
          <p:spPr bwMode="auto">
            <a:xfrm rot="-5400000">
              <a:off x="2375" y="3428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489517" name="Rectangle 45"/>
          <p:cNvSpPr>
            <a:spLocks noChangeArrowheads="1"/>
          </p:cNvSpPr>
          <p:nvPr/>
        </p:nvSpPr>
        <p:spPr bwMode="auto">
          <a:xfrm>
            <a:off x="4356100" y="2060575"/>
            <a:ext cx="4572000" cy="441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pt-BR" sz="2200">
                <a:cs typeface="+mn-cs"/>
              </a:rPr>
              <a:t>Intervalo inicial atribuído: 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[1</a:t>
            </a:r>
            <a:r>
              <a:rPr lang="pt-BR" sz="2200">
                <a:solidFill>
                  <a:schemeClr val="folHlink"/>
                </a:solidFill>
                <a:latin typeface="Tahoma" charset="0"/>
                <a:cs typeface="+mn-cs"/>
              </a:rPr>
              <a:t>, 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2] </a:t>
            </a:r>
            <a:endParaRPr lang="pt-BR" sz="2200">
              <a:solidFill>
                <a:schemeClr val="folHlink"/>
              </a:solidFill>
              <a:cs typeface="+mn-cs"/>
            </a:endParaRPr>
          </a:p>
          <a:p>
            <a:pPr algn="l">
              <a:defRPr/>
            </a:pPr>
            <a:endParaRPr lang="pt-BR" sz="800" i="1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algn="l">
              <a:defRPr/>
            </a:pP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tol = 0,002</a:t>
            </a:r>
          </a:p>
          <a:p>
            <a:pPr algn="l">
              <a:defRPr/>
            </a:pPr>
            <a:endParaRPr lang="pt-BR" sz="800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algn="l">
              <a:defRPr/>
            </a:pP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f(a</a:t>
            </a:r>
            <a:r>
              <a:rPr lang="pt-BR" sz="22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) = -1</a:t>
            </a:r>
          </a:p>
          <a:p>
            <a:pPr algn="l">
              <a:defRPr/>
            </a:pPr>
            <a:endParaRPr lang="pt-BR" sz="800" i="1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algn="l">
              <a:defRPr/>
            </a:pP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f(b</a:t>
            </a:r>
            <a:r>
              <a:rPr lang="pt-BR" sz="22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) = 5</a:t>
            </a:r>
          </a:p>
          <a:p>
            <a:pPr algn="l">
              <a:defRPr/>
            </a:pPr>
            <a:endParaRPr lang="pt-BR" sz="2200" i="1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algn="l">
              <a:defRPr/>
            </a:pP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		 </a:t>
            </a:r>
          </a:p>
          <a:p>
            <a:pPr algn="l">
              <a:defRPr/>
            </a:pPr>
            <a:endParaRPr lang="pt-BR" sz="2200" i="1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algn="l">
              <a:defRPr/>
            </a:pP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f’(x) = 3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  <a:sym typeface="WP MathExtendedA" charset="0"/>
              </a:rPr>
              <a:t>x</a:t>
            </a:r>
            <a:r>
              <a:rPr lang="pt-BR" sz="2200" i="1" baseline="38000">
                <a:solidFill>
                  <a:schemeClr val="folHlink"/>
                </a:solidFill>
                <a:latin typeface="Tahoma" charset="0"/>
                <a:cs typeface="+mn-cs"/>
                <a:sym typeface="WP MathExtendedA" charset="0"/>
              </a:rPr>
              <a:t>2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  <a:sym typeface="WP MathExtendedA" charset="0"/>
              </a:rPr>
              <a:t> 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– 1</a:t>
            </a:r>
            <a:r>
              <a:rPr lang="pt-BR" sz="2400" b="0">
                <a:solidFill>
                  <a:schemeClr val="folHlink"/>
                </a:solidFill>
                <a:latin typeface="Tahoma" charset="0"/>
                <a:cs typeface="+mn-cs"/>
              </a:rPr>
              <a:t> </a:t>
            </a:r>
            <a:endParaRPr lang="pt-BR" sz="2200" i="1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algn="l">
              <a:defRPr/>
            </a:pPr>
            <a:endParaRPr lang="pt-BR" sz="800" i="1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algn="l">
              <a:defRPr/>
            </a:pP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f(a</a:t>
            </a:r>
            <a:r>
              <a:rPr lang="pt-BR" sz="22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) * f(b</a:t>
            </a:r>
            <a:r>
              <a:rPr lang="pt-BR" sz="22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) = -5 &lt; 0</a:t>
            </a:r>
            <a:r>
              <a:rPr lang="pt-BR" sz="2200">
                <a:solidFill>
                  <a:schemeClr val="folHlink"/>
                </a:solidFill>
                <a:latin typeface="Tahoma" charset="0"/>
                <a:cs typeface="+mn-cs"/>
              </a:rPr>
              <a:t>  </a:t>
            </a:r>
          </a:p>
          <a:p>
            <a:pPr algn="l">
              <a:defRPr/>
            </a:pPr>
            <a:endParaRPr lang="pt-BR" sz="800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algn="l">
              <a:defRPr/>
            </a:pPr>
            <a:r>
              <a:rPr lang="pt-BR" sz="2200">
                <a:cs typeface="+mn-cs"/>
              </a:rPr>
              <a:t>Sinal da derivada</a:t>
            </a:r>
            <a:r>
              <a:rPr lang="pt-BR" sz="2200">
                <a:latin typeface="Tahoma" charset="0"/>
                <a:cs typeface="+mn-cs"/>
              </a:rPr>
              <a:t> </a:t>
            </a:r>
            <a:r>
              <a:rPr lang="pt-BR" sz="2200" i="1">
                <a:solidFill>
                  <a:schemeClr val="hlink"/>
                </a:solidFill>
                <a:latin typeface="Tahoma" charset="0"/>
                <a:cs typeface="+mn-cs"/>
              </a:rPr>
              <a:t>constante</a:t>
            </a:r>
            <a:r>
              <a:rPr lang="pt-BR" sz="2200" i="1">
                <a:solidFill>
                  <a:srgbClr val="990000"/>
                </a:solidFill>
                <a:latin typeface="Tahoma" charset="0"/>
                <a:cs typeface="+mn-cs"/>
              </a:rPr>
              <a:t> </a:t>
            </a:r>
          </a:p>
          <a:p>
            <a:pPr algn="l">
              <a:defRPr/>
            </a:pPr>
            <a:r>
              <a:rPr lang="pt-BR" sz="2200">
                <a:cs typeface="+mn-cs"/>
              </a:rPr>
              <a:t>(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f’(a</a:t>
            </a:r>
            <a:r>
              <a:rPr lang="pt-BR" sz="22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) = 2 </a:t>
            </a:r>
            <a:r>
              <a:rPr lang="pt-BR" sz="2200">
                <a:cs typeface="+mn-cs"/>
              </a:rPr>
              <a:t>e 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f’(b</a:t>
            </a:r>
            <a:r>
              <a:rPr lang="pt-BR" sz="22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200" i="1">
                <a:solidFill>
                  <a:schemeClr val="folHlink"/>
                </a:solidFill>
                <a:latin typeface="Tahoma" charset="0"/>
                <a:cs typeface="+mn-cs"/>
              </a:rPr>
              <a:t>) = 11</a:t>
            </a:r>
            <a:r>
              <a:rPr lang="pt-BR" sz="2200"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4762308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ChangeArrowheads="1"/>
          </p:cNvSpPr>
          <p:nvPr/>
        </p:nvSpPr>
        <p:spPr bwMode="auto">
          <a:xfrm>
            <a:off x="900113" y="549275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  <p:sp>
        <p:nvSpPr>
          <p:cNvPr id="490499" name="Rectangle 3"/>
          <p:cNvSpPr>
            <a:spLocks noChangeArrowheads="1"/>
          </p:cNvSpPr>
          <p:nvPr/>
        </p:nvSpPr>
        <p:spPr bwMode="auto">
          <a:xfrm>
            <a:off x="685800" y="2195513"/>
            <a:ext cx="7912100" cy="404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5600" indent="-355600" algn="l">
              <a:buClr>
                <a:schemeClr val="folHlink"/>
              </a:buClr>
              <a:buSzPct val="90000"/>
              <a:buFont typeface="Wingdings" charset="0"/>
              <a:buChar char="n"/>
              <a:tabLst>
                <a:tab pos="2247900" algn="l"/>
              </a:tabLst>
              <a:defRPr/>
            </a:pPr>
            <a:r>
              <a:rPr lang="pt-BR" sz="2600">
                <a:cs typeface="+mn-cs"/>
              </a:rPr>
              <a:t>Cálculo da 1ª aproximação</a:t>
            </a:r>
          </a:p>
          <a:p>
            <a:pPr marL="355600" indent="-355600" algn="l">
              <a:tabLst>
                <a:tab pos="2247900" algn="l"/>
              </a:tabLst>
              <a:defRPr/>
            </a:pPr>
            <a:endParaRPr lang="pt-BR" sz="1000">
              <a:latin typeface="Tahoma" charset="0"/>
              <a:cs typeface="+mn-cs"/>
            </a:endParaRP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2247900" algn="l"/>
              </a:tabLst>
              <a:defRPr/>
            </a:pP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x</a:t>
            </a:r>
            <a:r>
              <a:rPr lang="pt-BR" sz="2400" i="1" baseline="-32000">
                <a:solidFill>
                  <a:schemeClr val="folHlink"/>
                </a:solidFill>
                <a:latin typeface="Tahoma" charset="0"/>
                <a:cs typeface="+mn-cs"/>
              </a:rPr>
              <a:t>1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 = (a</a:t>
            </a:r>
            <a:r>
              <a:rPr lang="pt-BR" sz="22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 + b</a:t>
            </a:r>
            <a:r>
              <a:rPr lang="pt-BR" sz="22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)/ 2 = (1 + 2)/2 = 1,5</a:t>
            </a: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2247900" algn="l"/>
              </a:tabLst>
              <a:defRPr/>
            </a:pPr>
            <a:endParaRPr lang="pt-BR" sz="1200" i="1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2247900" algn="l"/>
              </a:tabLst>
              <a:defRPr/>
            </a:pP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f(x</a:t>
            </a:r>
            <a:r>
              <a:rPr lang="pt-BR" sz="2400" i="1" baseline="-32000">
                <a:solidFill>
                  <a:schemeClr val="folHlink"/>
                </a:solidFill>
                <a:latin typeface="Tahoma" charset="0"/>
                <a:cs typeface="+mn-cs"/>
              </a:rPr>
              <a:t>1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) = </a:t>
            </a:r>
            <a:r>
              <a:rPr lang="pt-BR" sz="2400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Times New Roman" charset="0"/>
                <a:sym typeface="WP MathExtendedA" charset="0"/>
              </a:rPr>
              <a:t>1,5</a:t>
            </a:r>
            <a:r>
              <a:rPr lang="pt-BR" sz="2400" i="1" baseline="48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Times New Roman" charset="0"/>
                <a:sym typeface="WP MathExtendedA" charset="0"/>
              </a:rPr>
              <a:t>3</a:t>
            </a:r>
            <a:r>
              <a:rPr lang="pt-BR" sz="2400" i="1" baseline="4400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Times New Roman" charset="0"/>
                <a:sym typeface="WP MathExtendedA" charset="0"/>
              </a:rPr>
              <a:t> </a:t>
            </a:r>
            <a:r>
              <a:rPr lang="pt-BR" sz="2400" i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charset="0"/>
                <a:cs typeface="Times New Roman" charset="0"/>
              </a:rPr>
              <a:t>– 1,5 – 1 = 0,875</a:t>
            </a:r>
            <a:endParaRPr lang="pt-BR" sz="2400" i="1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marL="355600" indent="-355600" algn="l">
              <a:buClr>
                <a:schemeClr val="folHlink"/>
              </a:buClr>
              <a:buFont typeface="Webdings" charset="0"/>
              <a:buChar char="4"/>
              <a:tabLst>
                <a:tab pos="2247900" algn="l"/>
              </a:tabLst>
              <a:defRPr/>
            </a:pPr>
            <a:endParaRPr lang="pt-BR" sz="1200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2247900" algn="l"/>
              </a:tabLst>
              <a:defRPr/>
            </a:pPr>
            <a:r>
              <a:rPr lang="pt-BR" sz="2400">
                <a:cs typeface="+mn-cs"/>
              </a:rPr>
              <a:t>Teste de Parada</a:t>
            </a: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2247900" algn="l"/>
              </a:tabLst>
              <a:defRPr/>
            </a:pPr>
            <a:endParaRPr lang="pt-BR" sz="800">
              <a:latin typeface="Tahoma" charset="0"/>
              <a:cs typeface="+mn-cs"/>
            </a:endParaRPr>
          </a:p>
          <a:p>
            <a:pPr marL="1346200" lvl="2" indent="-265113" algn="l">
              <a:buClr>
                <a:schemeClr val="folHlink"/>
              </a:buClr>
              <a:buFont typeface="Tahoma" charset="0"/>
              <a:buChar char="●"/>
              <a:tabLst>
                <a:tab pos="2247900" algn="l"/>
              </a:tabLst>
              <a:defRPr/>
            </a:pP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|f(x</a:t>
            </a:r>
            <a:r>
              <a:rPr lang="pt-BR" sz="2400" i="1" baseline="-32000">
                <a:solidFill>
                  <a:schemeClr val="folHlink"/>
                </a:solidFill>
                <a:latin typeface="Tahoma" charset="0"/>
                <a:cs typeface="+mn-cs"/>
              </a:rPr>
              <a:t>1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)| =|0,875| = 0,875 &gt; 0,002</a:t>
            </a: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2247900" algn="l"/>
              </a:tabLst>
              <a:defRPr/>
            </a:pPr>
            <a:endParaRPr lang="pt-BR" sz="1200">
              <a:solidFill>
                <a:schemeClr val="folHlink"/>
              </a:solidFill>
              <a:latin typeface="Tahoma" charset="0"/>
              <a:cs typeface="+mn-cs"/>
            </a:endParaRP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2247900" algn="l"/>
              </a:tabLst>
              <a:defRPr/>
            </a:pPr>
            <a:r>
              <a:rPr lang="pt-BR" sz="2400">
                <a:cs typeface="+mn-cs"/>
              </a:rPr>
              <a:t>Escolha do novo intervalo</a:t>
            </a: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2247900" algn="l"/>
              </a:tabLst>
              <a:defRPr/>
            </a:pPr>
            <a:endParaRPr lang="pt-BR" sz="800">
              <a:latin typeface="Tahoma" charset="0"/>
              <a:cs typeface="+mn-cs"/>
            </a:endParaRPr>
          </a:p>
          <a:p>
            <a:pPr marL="1346200" lvl="2" indent="-265113" algn="l">
              <a:buClr>
                <a:schemeClr val="folHlink"/>
              </a:buClr>
              <a:buFont typeface="Tahoma" charset="0"/>
              <a:buChar char="●"/>
              <a:tabLst>
                <a:tab pos="2247900" algn="l"/>
              </a:tabLst>
              <a:defRPr/>
            </a:pP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f(a</a:t>
            </a:r>
            <a:r>
              <a:rPr lang="pt-BR" sz="24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).f(x</a:t>
            </a:r>
            <a:r>
              <a:rPr lang="pt-BR" sz="2400" i="1" baseline="-32000">
                <a:solidFill>
                  <a:schemeClr val="folHlink"/>
                </a:solidFill>
                <a:latin typeface="Tahoma" charset="0"/>
                <a:cs typeface="+mn-cs"/>
              </a:rPr>
              <a:t>1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) = (-1).0,875 = -0,875</a:t>
            </a:r>
          </a:p>
          <a:p>
            <a:pPr marL="1346200" lvl="2" indent="-265113" algn="l">
              <a:buClr>
                <a:schemeClr val="folHlink"/>
              </a:buClr>
              <a:buFont typeface="Webdings" charset="0"/>
              <a:buNone/>
              <a:tabLst>
                <a:tab pos="2247900" algn="l"/>
              </a:tabLst>
              <a:defRPr/>
            </a:pPr>
            <a:r>
              <a:rPr lang="pt-BR" sz="400">
                <a:latin typeface="Tahoma" charset="0"/>
                <a:cs typeface="+mn-cs"/>
              </a:rPr>
              <a:t>	</a:t>
            </a:r>
          </a:p>
          <a:p>
            <a:pPr marL="1346200" lvl="2" indent="-265113" algn="l">
              <a:buClr>
                <a:schemeClr val="folHlink"/>
              </a:buClr>
              <a:buFont typeface="Webdings" charset="0"/>
              <a:buNone/>
              <a:tabLst>
                <a:tab pos="2247900" algn="l"/>
              </a:tabLst>
              <a:defRPr/>
            </a:pPr>
            <a:r>
              <a:rPr lang="pt-BR" sz="2400">
                <a:latin typeface="Tahoma" charset="0"/>
                <a:cs typeface="+mn-cs"/>
              </a:rPr>
              <a:t>	</a:t>
            </a:r>
            <a:r>
              <a:rPr lang="pt-BR" sz="2400">
                <a:cs typeface="+mn-cs"/>
              </a:rPr>
              <a:t>logo:</a:t>
            </a:r>
            <a:r>
              <a:rPr lang="pt-BR" sz="2400">
                <a:latin typeface="Tahoma" charset="0"/>
                <a:cs typeface="+mn-cs"/>
              </a:rPr>
              <a:t>	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a</a:t>
            </a:r>
            <a:r>
              <a:rPr lang="pt-BR" sz="2400" i="1" baseline="-32000">
                <a:solidFill>
                  <a:schemeClr val="folHlink"/>
                </a:solidFill>
                <a:latin typeface="Tahoma" charset="0"/>
                <a:cs typeface="+mn-cs"/>
              </a:rPr>
              <a:t>1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 = a</a:t>
            </a:r>
            <a:r>
              <a:rPr lang="pt-BR" sz="2400" i="1" baseline="-32000">
                <a:solidFill>
                  <a:schemeClr val="folHlink"/>
                </a:solidFill>
                <a:latin typeface="Tahoma" charset="0"/>
                <a:cs typeface="+mn-cs"/>
              </a:rPr>
              <a:t>0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 = 1,0  </a:t>
            </a:r>
            <a:r>
              <a:rPr lang="pt-BR" sz="2400">
                <a:cs typeface="+mn-cs"/>
              </a:rPr>
              <a:t>e</a:t>
            </a:r>
            <a:r>
              <a:rPr lang="pt-BR" sz="2400">
                <a:solidFill>
                  <a:schemeClr val="folHlink"/>
                </a:solidFill>
                <a:cs typeface="+mn-cs"/>
              </a:rPr>
              <a:t> 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b</a:t>
            </a:r>
            <a:r>
              <a:rPr lang="pt-BR" sz="2400" i="1" baseline="-32000">
                <a:solidFill>
                  <a:schemeClr val="folHlink"/>
                </a:solidFill>
                <a:latin typeface="Tahoma" charset="0"/>
                <a:cs typeface="+mn-cs"/>
              </a:rPr>
              <a:t>1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 = x</a:t>
            </a:r>
            <a:r>
              <a:rPr lang="pt-BR" sz="2400" i="1" baseline="-32000">
                <a:solidFill>
                  <a:schemeClr val="folHlink"/>
                </a:solidFill>
                <a:latin typeface="Tahoma" charset="0"/>
                <a:cs typeface="+mn-cs"/>
              </a:rPr>
              <a:t>1</a:t>
            </a:r>
            <a:r>
              <a:rPr lang="pt-BR" sz="2400" i="1">
                <a:solidFill>
                  <a:schemeClr val="folHlink"/>
                </a:solidFill>
                <a:latin typeface="Tahoma" charset="0"/>
                <a:cs typeface="+mn-cs"/>
              </a:rPr>
              <a:t> = 1,5</a:t>
            </a:r>
          </a:p>
        </p:txBody>
      </p:sp>
    </p:spTree>
    <p:extLst>
      <p:ext uri="{BB962C8B-B14F-4D97-AF65-F5344CB8AC3E}">
        <p14:creationId xmlns:p14="http://schemas.microsoft.com/office/powerpoint/2010/main" val="3520076930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ChangeArrowheads="1"/>
          </p:cNvSpPr>
          <p:nvPr/>
        </p:nvSpPr>
        <p:spPr bwMode="auto">
          <a:xfrm>
            <a:off x="611188" y="476250"/>
            <a:ext cx="7793037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Bissecção</a:t>
            </a:r>
          </a:p>
        </p:txBody>
      </p:sp>
      <p:graphicFrame>
        <p:nvGraphicFramePr>
          <p:cNvPr id="491524" name="Group 4"/>
          <p:cNvGraphicFramePr>
            <a:graphicFrameLocks noGrp="1"/>
          </p:cNvGraphicFramePr>
          <p:nvPr/>
        </p:nvGraphicFramePr>
        <p:xfrm>
          <a:off x="406400" y="2235200"/>
          <a:ext cx="8331200" cy="3794126"/>
        </p:xfrm>
        <a:graphic>
          <a:graphicData uri="http://schemas.openxmlformats.org/drawingml/2006/table">
            <a:tbl>
              <a:tblPr/>
              <a:tblGrid>
                <a:gridCol w="444500"/>
                <a:gridCol w="1346200"/>
                <a:gridCol w="1295400"/>
                <a:gridCol w="1320800"/>
                <a:gridCol w="1193800"/>
                <a:gridCol w="1435100"/>
                <a:gridCol w="12954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f(a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f(b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f(x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k+1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2,0000000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-1,000000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5,000000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1,50000000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0,875000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1,0000000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1,5000000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-1,000000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0,875000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1,25000000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-0,296875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1,2500000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1,5000000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-0,296875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0,875000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1,37500000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0,224609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1,2500000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1,3750000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-0,296875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0,224609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1,31250000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-0,051514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1,3125000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1,3750000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-0,051514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0,224609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1,34375000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0,082611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1,3125000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1,3437500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-0,051514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0,082611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1,32812500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0,014576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1,3125000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1,3281250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-0,051514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0,014576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1,32031250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-0,018711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1,3203125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1,3281250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-0,018700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0,014576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1,32421875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-0,002128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06" name="Rectangle 86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674813"/>
            <a:ext cx="8380412" cy="482600"/>
          </a:xfrm>
        </p:spPr>
        <p:txBody>
          <a:bodyPr/>
          <a:lstStyle/>
          <a:p>
            <a:pPr marL="355600" indent="-355600" eaLnBrk="1" hangingPunct="1"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 b="1" smtClean="0">
                <a:cs typeface="+mn-cs"/>
              </a:rPr>
              <a:t>Exemplo</a:t>
            </a:r>
          </a:p>
        </p:txBody>
      </p:sp>
      <p:grpSp>
        <p:nvGrpSpPr>
          <p:cNvPr id="190551" name="Group 87"/>
          <p:cNvGrpSpPr>
            <a:grpSpLocks/>
          </p:cNvGrpSpPr>
          <p:nvPr/>
        </p:nvGrpSpPr>
        <p:grpSpPr bwMode="auto">
          <a:xfrm>
            <a:off x="5303838" y="5549900"/>
            <a:ext cx="3522662" cy="966788"/>
            <a:chOff x="3341" y="3496"/>
            <a:chExt cx="2219" cy="609"/>
          </a:xfrm>
        </p:grpSpPr>
        <p:sp>
          <p:nvSpPr>
            <p:cNvPr id="491608" name="Oval 88"/>
            <p:cNvSpPr>
              <a:spLocks noChangeArrowheads="1"/>
            </p:cNvSpPr>
            <p:nvPr/>
          </p:nvSpPr>
          <p:spPr bwMode="auto">
            <a:xfrm>
              <a:off x="4704" y="3496"/>
              <a:ext cx="856" cy="3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miter lim="800000"/>
              <a:headEnd/>
              <a:tailEnd/>
            </a:ln>
            <a:effectLst>
              <a:outerShdw blurRad="63500" dist="29783" dir="1514402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91609" name="Freeform 89"/>
            <p:cNvSpPr>
              <a:spLocks/>
            </p:cNvSpPr>
            <p:nvPr/>
          </p:nvSpPr>
          <p:spPr bwMode="auto">
            <a:xfrm>
              <a:off x="4368" y="3824"/>
              <a:ext cx="720" cy="160"/>
            </a:xfrm>
            <a:custGeom>
              <a:avLst/>
              <a:gdLst>
                <a:gd name="T0" fmla="*/ 720 w 720"/>
                <a:gd name="T1" fmla="*/ 0 h 160"/>
                <a:gd name="T2" fmla="*/ 536 w 720"/>
                <a:gd name="T3" fmla="*/ 160 h 160"/>
                <a:gd name="T4" fmla="*/ 0 w 720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160">
                  <a:moveTo>
                    <a:pt x="720" y="0"/>
                  </a:moveTo>
                  <a:lnTo>
                    <a:pt x="536" y="160"/>
                  </a:lnTo>
                  <a:lnTo>
                    <a:pt x="0" y="160"/>
                  </a:lnTo>
                </a:path>
              </a:pathLst>
            </a:custGeom>
            <a:noFill/>
            <a:ln w="28575" cap="flat" cmpd="sng">
              <a:solidFill>
                <a:srgbClr val="FF6600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91610" name="Rectangle 90"/>
            <p:cNvSpPr>
              <a:spLocks noChangeArrowheads="1"/>
            </p:cNvSpPr>
            <p:nvPr/>
          </p:nvSpPr>
          <p:spPr bwMode="auto">
            <a:xfrm>
              <a:off x="3341" y="3855"/>
              <a:ext cx="1012" cy="25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pt-BR" sz="2000" i="1">
                  <a:latin typeface="Tahoma" charset="0"/>
                  <a:cs typeface="+mn-cs"/>
                </a:rPr>
                <a:t>tol = 0,002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2814893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www.oderson.com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0E93CF-C852-B04D-A55E-DE74332026FD}" type="slidenum">
              <a:rPr lang="pt-BR"/>
              <a:pPr>
                <a:defRPr/>
              </a:pPr>
              <a:t>57</a:t>
            </a:fld>
            <a:endParaRPr lang="pt-BR"/>
          </a:p>
        </p:txBody>
      </p:sp>
      <p:sp>
        <p:nvSpPr>
          <p:cNvPr id="559108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8142288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endParaRPr lang="pt-BR" sz="9600">
              <a:cs typeface="+mn-cs"/>
            </a:endParaRPr>
          </a:p>
          <a:p>
            <a:pPr>
              <a:spcBef>
                <a:spcPct val="50000"/>
              </a:spcBef>
              <a:defRPr/>
            </a:pPr>
            <a:r>
              <a:rPr lang="pt-BR" sz="9600">
                <a:cs typeface="+mn-cs"/>
              </a:rPr>
              <a:t>Exercício</a:t>
            </a:r>
          </a:p>
          <a:p>
            <a:pPr algn="l">
              <a:spcBef>
                <a:spcPct val="50000"/>
              </a:spcBef>
              <a:defRPr/>
            </a:pPr>
            <a:endParaRPr lang="pt-BR" sz="9600">
              <a:cs typeface="+mn-cs"/>
            </a:endParaRPr>
          </a:p>
          <a:p>
            <a:pPr algn="l">
              <a:spcBef>
                <a:spcPct val="50000"/>
              </a:spcBef>
              <a:defRPr/>
            </a:pPr>
            <a:endParaRPr lang="pt-BR" sz="9600">
              <a:cs typeface="+mn-cs"/>
            </a:endParaRPr>
          </a:p>
        </p:txBody>
      </p:sp>
      <p:pic>
        <p:nvPicPr>
          <p:cNvPr id="191492" name="Picture 5" descr="ExemploBissec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5850"/>
            <a:ext cx="9144000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9106" name="Picture 2" descr="ExemploBisseca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3650"/>
            <a:ext cx="9144000" cy="559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85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9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5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58838" y="1649413"/>
            <a:ext cx="7683500" cy="4826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SzPct val="75000"/>
              <a:defRPr/>
            </a:pPr>
            <a:r>
              <a:rPr lang="pt-BR" sz="2800" b="1" u="sng" dirty="0" smtClean="0">
                <a:cs typeface="+mn-cs"/>
              </a:rPr>
              <a:t>Método</a:t>
            </a:r>
            <a:r>
              <a:rPr lang="pt-BR" sz="2800" b="1" dirty="0" smtClean="0">
                <a:cs typeface="+mn-cs"/>
              </a:rPr>
              <a:t> </a:t>
            </a:r>
            <a:r>
              <a:rPr lang="pt-BR" sz="2800" b="1" u="sng" dirty="0" smtClean="0">
                <a:cs typeface="+mn-cs"/>
              </a:rPr>
              <a:t>da</a:t>
            </a:r>
            <a:r>
              <a:rPr lang="pt-BR" sz="2800" b="1" dirty="0" smtClean="0">
                <a:cs typeface="+mn-cs"/>
              </a:rPr>
              <a:t> </a:t>
            </a:r>
            <a:r>
              <a:rPr lang="pt-BR" sz="2800" b="1" i="1" u="sng" dirty="0" smtClean="0">
                <a:cs typeface="+mn-cs"/>
              </a:rPr>
              <a:t>Falsa</a:t>
            </a:r>
            <a:r>
              <a:rPr lang="pt-BR" sz="2800" b="1" i="1" dirty="0" smtClean="0">
                <a:cs typeface="+mn-cs"/>
              </a:rPr>
              <a:t> </a:t>
            </a:r>
            <a:r>
              <a:rPr lang="pt-BR" sz="2800" b="1" i="1" u="sng" dirty="0" smtClean="0">
                <a:cs typeface="+mn-cs"/>
              </a:rPr>
              <a:t>Posi</a:t>
            </a:r>
            <a:r>
              <a:rPr lang="pt-BR" sz="2800" b="1" i="1" dirty="0" smtClean="0">
                <a:cs typeface="+mn-cs"/>
              </a:rPr>
              <a:t>ç</a:t>
            </a:r>
            <a:r>
              <a:rPr lang="pt-BR" sz="2800" b="1" i="1" u="sng" dirty="0" smtClean="0">
                <a:cs typeface="+mn-cs"/>
              </a:rPr>
              <a:t>ão</a:t>
            </a:r>
            <a:endParaRPr lang="pt-BR" sz="2800" b="1" u="sng" dirty="0" smtClean="0">
              <a:cs typeface="+mn-cs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pt-BR" sz="1600" b="1" dirty="0" smtClean="0"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dirty="0" smtClean="0">
                <a:cs typeface="+mn-cs"/>
              </a:rPr>
              <a:t>	</a:t>
            </a:r>
            <a:r>
              <a:rPr lang="pt-BR" sz="2600" b="1" i="1" dirty="0" smtClean="0">
                <a:cs typeface="+mn-cs"/>
              </a:rPr>
              <a:t>Dada uma função </a:t>
            </a:r>
            <a:r>
              <a:rPr lang="pt-BR" sz="2600" b="1" i="1" dirty="0" err="1" smtClean="0">
                <a:solidFill>
                  <a:srgbClr val="FF0000"/>
                </a:solidFill>
                <a:cs typeface="+mn-cs"/>
              </a:rPr>
              <a:t>f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(</a:t>
            </a:r>
            <a:r>
              <a:rPr lang="pt-BR" sz="2600" b="1" i="1" dirty="0" err="1" smtClean="0">
                <a:solidFill>
                  <a:srgbClr val="FF0000"/>
                </a:solidFill>
                <a:cs typeface="+mn-cs"/>
              </a:rPr>
              <a:t>x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) </a:t>
            </a:r>
            <a:r>
              <a:rPr lang="pt-BR" sz="2600" b="1" i="1" dirty="0" smtClean="0">
                <a:cs typeface="+mn-cs"/>
              </a:rPr>
              <a:t>contínua no intervalo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 [</a:t>
            </a:r>
            <a:r>
              <a:rPr lang="pt-BR" sz="2600" b="1" i="1" dirty="0" err="1" smtClean="0">
                <a:solidFill>
                  <a:srgbClr val="FF0000"/>
                </a:solidFill>
                <a:cs typeface="+mn-cs"/>
              </a:rPr>
              <a:t>a,b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]</a:t>
            </a:r>
            <a:r>
              <a:rPr lang="pt-BR" sz="2600" b="1" i="1" dirty="0" smtClean="0">
                <a:cs typeface="+mn-cs"/>
              </a:rPr>
              <a:t> onde existe uma raiz única, é possível determinar tal raiz a partir de subdivisões sucessivas do intervalo que a contém, substituindo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2600" b="1" i="1" dirty="0" err="1" smtClean="0">
                <a:solidFill>
                  <a:srgbClr val="FF0000"/>
                </a:solidFill>
                <a:cs typeface="+mn-cs"/>
              </a:rPr>
              <a:t>f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(</a:t>
            </a:r>
            <a:r>
              <a:rPr lang="pt-BR" sz="2600" b="1" i="1" dirty="0" err="1" smtClean="0">
                <a:solidFill>
                  <a:srgbClr val="FF0000"/>
                </a:solidFill>
                <a:cs typeface="+mn-cs"/>
              </a:rPr>
              <a:t>x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) </a:t>
            </a:r>
            <a:r>
              <a:rPr lang="pt-BR" sz="2600" b="1" i="1" dirty="0" smtClean="0">
                <a:cs typeface="+mn-cs"/>
              </a:rPr>
              <a:t>no intervalo 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[</a:t>
            </a:r>
            <a:r>
              <a:rPr lang="pt-BR" sz="2600" b="1" i="1" dirty="0" err="1" smtClean="0">
                <a:solidFill>
                  <a:srgbClr val="FF0000"/>
                </a:solidFill>
                <a:cs typeface="+mn-cs"/>
              </a:rPr>
              <a:t>a,b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] </a:t>
            </a:r>
            <a:r>
              <a:rPr lang="pt-BR" sz="2600" b="1" i="1" dirty="0" smtClean="0">
                <a:cs typeface="+mn-cs"/>
              </a:rPr>
              <a:t>de cada iteração por uma reta e tomando como aproximação da raiz a intersecção da reta com o eixo das abscissas.</a:t>
            </a:r>
          </a:p>
        </p:txBody>
      </p:sp>
      <p:sp>
        <p:nvSpPr>
          <p:cNvPr id="492547" name="Rectangle 3"/>
          <p:cNvSpPr>
            <a:spLocks noChangeArrowheads="1"/>
          </p:cNvSpPr>
          <p:nvPr/>
        </p:nvSpPr>
        <p:spPr bwMode="auto">
          <a:xfrm>
            <a:off x="539750" y="476250"/>
            <a:ext cx="843756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2198195131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Text Box 2"/>
          <p:cNvSpPr txBox="1">
            <a:spLocks noChangeArrowheads="1"/>
          </p:cNvSpPr>
          <p:nvPr/>
        </p:nvSpPr>
        <p:spPr bwMode="auto">
          <a:xfrm>
            <a:off x="2392363" y="381000"/>
            <a:ext cx="46434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pt-BR" sz="3200">
                <a:latin typeface="Times New Roman" charset="0"/>
                <a:cs typeface="+mn-cs"/>
              </a:rPr>
              <a:t>Método da Falsa Posição</a:t>
            </a:r>
          </a:p>
        </p:txBody>
      </p:sp>
      <p:sp>
        <p:nvSpPr>
          <p:cNvPr id="565251" name="Text Box 3"/>
          <p:cNvSpPr txBox="1">
            <a:spLocks noChangeArrowheads="1"/>
          </p:cNvSpPr>
          <p:nvPr/>
        </p:nvSpPr>
        <p:spPr bwMode="auto">
          <a:xfrm>
            <a:off x="633413" y="1143000"/>
            <a:ext cx="76692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pt-BR" sz="2400" u="sng">
                <a:latin typeface="Times New Roman" charset="0"/>
                <a:cs typeface="+mn-cs"/>
              </a:rPr>
              <a:t>Idéia</a:t>
            </a:r>
            <a:r>
              <a:rPr lang="pt-BR" sz="2400">
                <a:latin typeface="Times New Roman" charset="0"/>
                <a:cs typeface="+mn-cs"/>
              </a:rPr>
              <a:t>: Tomar como aproximação x para a raiz </a:t>
            </a:r>
            <a:r>
              <a:rPr lang="pt-BR" sz="2400">
                <a:latin typeface="Times New Roman" charset="0"/>
                <a:cs typeface="+mn-cs"/>
                <a:sym typeface="Symbol" charset="0"/>
              </a:rPr>
              <a:t> a média ponderada dos extremos do intervalo [a,b] com pesos |f(b)| e |f(a)| respectivamente.</a:t>
            </a:r>
            <a:endParaRPr lang="pt-BR" sz="2400">
              <a:latin typeface="Times New Roman" charset="0"/>
              <a:cs typeface="+mn-cs"/>
            </a:endParaRPr>
          </a:p>
        </p:txBody>
      </p:sp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44550" y="3048000"/>
            <a:ext cx="745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endParaRPr lang="pt-BR" sz="2400" b="0">
              <a:latin typeface="Times New Roman" charset="0"/>
              <a:cs typeface="+mn-cs"/>
            </a:endParaRPr>
          </a:p>
        </p:txBody>
      </p:sp>
      <p:sp>
        <p:nvSpPr>
          <p:cNvPr id="565253" name="Text Box 5"/>
          <p:cNvSpPr txBox="1">
            <a:spLocks noChangeArrowheads="1"/>
          </p:cNvSpPr>
          <p:nvPr/>
        </p:nvSpPr>
        <p:spPr bwMode="auto">
          <a:xfrm>
            <a:off x="703263" y="3886200"/>
            <a:ext cx="7810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pt-BR" sz="2400">
                <a:latin typeface="Times New Roman" charset="0"/>
                <a:cs typeface="+mn-cs"/>
              </a:rPr>
              <a:t>Desta forma, x estará mais próximo do extremo cuja imagem for menor.</a:t>
            </a:r>
          </a:p>
        </p:txBody>
      </p:sp>
      <p:sp>
        <p:nvSpPr>
          <p:cNvPr id="565254" name="Text Box 6"/>
          <p:cNvSpPr txBox="1">
            <a:spLocks noChangeArrowheads="1"/>
          </p:cNvSpPr>
          <p:nvPr/>
        </p:nvSpPr>
        <p:spPr bwMode="auto">
          <a:xfrm>
            <a:off x="1477963" y="2590800"/>
            <a:ext cx="5557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endParaRPr lang="pt-BR" sz="2400" b="0">
              <a:latin typeface="Times New Roman" charset="0"/>
              <a:cs typeface="+mn-cs"/>
            </a:endParaRPr>
          </a:p>
        </p:txBody>
      </p:sp>
      <p:graphicFrame>
        <p:nvGraphicFramePr>
          <p:cNvPr id="565255" name="Object 7"/>
          <p:cNvGraphicFramePr>
            <a:graphicFrameLocks noChangeAspect="1"/>
          </p:cNvGraphicFramePr>
          <p:nvPr/>
        </p:nvGraphicFramePr>
        <p:xfrm>
          <a:off x="2843213" y="2636838"/>
          <a:ext cx="32289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3" imgW="1435100" imgH="419100" progId="Equation.3">
                  <p:embed/>
                </p:oleObj>
              </mc:Choice>
              <mc:Fallback>
                <p:oleObj name="Equation" r:id="rId3" imgW="1435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36838"/>
                        <a:ext cx="32289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5256" name="Object 8"/>
          <p:cNvGraphicFramePr>
            <a:graphicFrameLocks noChangeAspect="1"/>
          </p:cNvGraphicFramePr>
          <p:nvPr/>
        </p:nvGraphicFramePr>
        <p:xfrm>
          <a:off x="3419475" y="5013325"/>
          <a:ext cx="24860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5" imgW="1104900" imgH="419100" progId="Equation.3">
                  <p:embed/>
                </p:oleObj>
              </mc:Choice>
              <mc:Fallback>
                <p:oleObj name="Equation" r:id="rId5" imgW="11049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013325"/>
                        <a:ext cx="248602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774700" y="4876800"/>
            <a:ext cx="2141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pt-BR" sz="2400">
                <a:latin typeface="Times New Roman" charset="0"/>
                <a:cs typeface="+mn-cs"/>
              </a:rPr>
              <a:t>Simplificação:</a:t>
            </a:r>
          </a:p>
        </p:txBody>
      </p:sp>
    </p:spTree>
    <p:extLst>
      <p:ext uri="{BB962C8B-B14F-4D97-AF65-F5344CB8AC3E}">
        <p14:creationId xmlns:p14="http://schemas.microsoft.com/office/powerpoint/2010/main" val="27333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53" grpId="0" autoUpdateAnimBg="0"/>
      <p:bldP spid="56525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Text Box 3"/>
          <p:cNvSpPr txBox="1">
            <a:spLocks noChangeArrowheads="1"/>
          </p:cNvSpPr>
          <p:nvPr/>
        </p:nvSpPr>
        <p:spPr bwMode="auto">
          <a:xfrm>
            <a:off x="971550" y="620713"/>
            <a:ext cx="71072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  <a:defRPr/>
            </a:pPr>
            <a:r>
              <a:rPr lang="pt-BR" sz="2400" u="sng">
                <a:latin typeface="Times New Roman" charset="0"/>
                <a:cs typeface="+mn-cs"/>
              </a:rPr>
              <a:t>Objetivo</a:t>
            </a:r>
            <a:r>
              <a:rPr lang="pt-BR" sz="2400" b="0">
                <a:latin typeface="Times New Roman" charset="0"/>
                <a:cs typeface="+mn-cs"/>
              </a:rPr>
              <a:t>: Resolver </a:t>
            </a:r>
            <a:r>
              <a:rPr lang="pt-BR" sz="2400" b="0" i="1">
                <a:latin typeface="Times New Roman" charset="0"/>
                <a:cs typeface="+mn-cs"/>
              </a:rPr>
              <a:t>f</a:t>
            </a:r>
            <a:r>
              <a:rPr lang="pt-BR" sz="2400" b="0">
                <a:latin typeface="Times New Roman" charset="0"/>
                <a:cs typeface="+mn-cs"/>
              </a:rPr>
              <a:t>(</a:t>
            </a:r>
            <a:r>
              <a:rPr lang="pt-BR" sz="2400" b="0" i="1">
                <a:latin typeface="Times New Roman" charset="0"/>
                <a:cs typeface="+mn-cs"/>
              </a:rPr>
              <a:t>x</a:t>
            </a:r>
            <a:r>
              <a:rPr lang="pt-BR" sz="2400" b="0">
                <a:latin typeface="Times New Roman" charset="0"/>
                <a:cs typeface="+mn-cs"/>
              </a:rPr>
              <a:t>) = 0, isto é, encontrar números 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</a:t>
            </a:r>
            <a:r>
              <a:rPr lang="pt-BR" sz="2400" b="0" baseline="-25000">
                <a:latin typeface="Times New Roman" charset="0"/>
                <a:cs typeface="+mn-cs"/>
                <a:sym typeface="Symbol" charset="0"/>
              </a:rPr>
              <a:t>i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 tais que </a:t>
            </a:r>
            <a:r>
              <a:rPr lang="pt-BR" sz="2400" b="0" i="1">
                <a:latin typeface="Times New Roman" charset="0"/>
                <a:cs typeface="+mn-cs"/>
                <a:sym typeface="Symbol" charset="0"/>
              </a:rPr>
              <a:t>f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(</a:t>
            </a:r>
            <a:r>
              <a:rPr lang="pt-BR" sz="2400" b="0" baseline="-25000">
                <a:latin typeface="Times New Roman" charset="0"/>
                <a:cs typeface="+mn-cs"/>
                <a:sym typeface="Symbol" charset="0"/>
              </a:rPr>
              <a:t>i</a:t>
            </a:r>
            <a:r>
              <a:rPr lang="pt-BR" sz="2400" b="0">
                <a:latin typeface="Times New Roman" charset="0"/>
                <a:cs typeface="+mn-cs"/>
                <a:sym typeface="Symbol" charset="0"/>
              </a:rPr>
              <a:t>)=0</a:t>
            </a:r>
          </a:p>
        </p:txBody>
      </p:sp>
      <p:pic>
        <p:nvPicPr>
          <p:cNvPr id="144388" name="Picture 4" descr="RAIZ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628775"/>
            <a:ext cx="5848350" cy="45053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74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63" name="Picture 2" descr="FAL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939800"/>
            <a:ext cx="6370637" cy="4851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792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424862" cy="4918075"/>
          </a:xfrm>
        </p:spPr>
        <p:txBody>
          <a:bodyPr/>
          <a:lstStyle/>
          <a:p>
            <a:pPr algn="ctr" eaLnBrk="1" hangingPunct="1">
              <a:spcBef>
                <a:spcPct val="0"/>
              </a:spcBef>
              <a:buSzPct val="75000"/>
              <a:buFont typeface="Wingdings" charset="0"/>
              <a:buNone/>
              <a:defRPr/>
            </a:pPr>
            <a:r>
              <a:rPr lang="pt-BR" b="1" dirty="0" smtClean="0">
                <a:effectLst/>
                <a:cs typeface="+mn-cs"/>
              </a:rPr>
              <a:t>Método da </a:t>
            </a:r>
            <a:r>
              <a:rPr lang="pt-BR" b="1" i="1" dirty="0" smtClean="0">
                <a:effectLst/>
                <a:cs typeface="+mn-cs"/>
              </a:rPr>
              <a:t>Falsa Posição (MFP) </a:t>
            </a:r>
          </a:p>
          <a:p>
            <a:pPr algn="ctr" eaLnBrk="1" hangingPunct="1">
              <a:spcBef>
                <a:spcPct val="0"/>
              </a:spcBef>
              <a:buSzPct val="75000"/>
              <a:buFont typeface="Wingdings" charset="0"/>
              <a:buNone/>
              <a:defRPr/>
            </a:pPr>
            <a:r>
              <a:rPr lang="pt-BR" b="1" i="1" dirty="0" err="1" smtClean="0">
                <a:effectLst/>
                <a:cs typeface="+mn-cs"/>
              </a:rPr>
              <a:t>x</a:t>
            </a:r>
            <a:endParaRPr lang="pt-BR" b="1" i="1" dirty="0" smtClean="0">
              <a:effectLst/>
              <a:cs typeface="+mn-cs"/>
            </a:endParaRPr>
          </a:p>
          <a:p>
            <a:pPr algn="ctr" eaLnBrk="1" hangingPunct="1">
              <a:spcBef>
                <a:spcPct val="0"/>
              </a:spcBef>
              <a:buSzPct val="75000"/>
              <a:buFont typeface="Wingdings" charset="0"/>
              <a:buNone/>
              <a:defRPr/>
            </a:pPr>
            <a:r>
              <a:rPr lang="pt-BR" b="1" dirty="0" smtClean="0">
                <a:effectLst/>
                <a:cs typeface="+mn-cs"/>
              </a:rPr>
              <a:t>Método</a:t>
            </a:r>
            <a:r>
              <a:rPr lang="pt-BR" b="1" i="1" dirty="0" smtClean="0">
                <a:effectLst/>
                <a:cs typeface="+mn-cs"/>
              </a:rPr>
              <a:t> da Bissecção (MB)</a:t>
            </a:r>
            <a:endParaRPr lang="pt-BR" b="1" dirty="0" smtClean="0">
              <a:effectLst/>
              <a:cs typeface="+mn-cs"/>
            </a:endParaRPr>
          </a:p>
          <a:p>
            <a:pPr algn="just" eaLnBrk="1" hangingPunct="1">
              <a:lnSpc>
                <a:spcPct val="90000"/>
              </a:lnSpc>
              <a:defRPr/>
            </a:pPr>
            <a:endParaRPr lang="pt-BR" sz="2000" b="1" dirty="0" smtClean="0">
              <a:effectLst/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sz="4000" dirty="0" smtClean="0">
                <a:cs typeface="+mn-cs"/>
              </a:rPr>
              <a:t>	</a:t>
            </a:r>
            <a:r>
              <a:rPr lang="pt-BR" sz="3000" b="1" i="1" dirty="0" smtClean="0">
                <a:cs typeface="+mn-cs"/>
              </a:rPr>
              <a:t>MB: calcula a média aritmética entre 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a</a:t>
            </a:r>
            <a:r>
              <a:rPr lang="pt-BR" sz="3000" b="1" i="1" dirty="0" smtClean="0">
                <a:solidFill>
                  <a:srgbClr val="CC3300"/>
                </a:solidFill>
                <a:cs typeface="+mn-cs"/>
              </a:rPr>
              <a:t> </a:t>
            </a:r>
            <a:r>
              <a:rPr lang="pt-BR" sz="3000" b="1" i="1" dirty="0" smtClean="0">
                <a:cs typeface="+mn-cs"/>
              </a:rPr>
              <a:t>e</a:t>
            </a:r>
            <a:r>
              <a:rPr lang="pt-BR" sz="3000" b="1" i="1" dirty="0" smtClean="0">
                <a:solidFill>
                  <a:srgbClr val="CC3300"/>
                </a:solidFill>
                <a:cs typeface="+mn-cs"/>
              </a:rPr>
              <a:t> 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b</a:t>
            </a:r>
            <a:r>
              <a:rPr lang="pt-BR" sz="3000" b="1" i="1" dirty="0" smtClean="0">
                <a:cs typeface="+mn-cs"/>
              </a:rPr>
              <a:t>.</a:t>
            </a: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3000" b="1" i="1" dirty="0" smtClean="0">
              <a:cs typeface="+mn-cs"/>
            </a:endParaRPr>
          </a:p>
          <a:p>
            <a:pPr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pt-BR" sz="3000" b="1" i="1" dirty="0" smtClean="0">
                <a:cs typeface="+mn-cs"/>
              </a:rPr>
              <a:t>   MFP: calcula a média ponderada entre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 a </a:t>
            </a:r>
            <a:r>
              <a:rPr lang="pt-BR" sz="3000" b="1" i="1" dirty="0" smtClean="0">
                <a:cs typeface="+mn-cs"/>
              </a:rPr>
              <a:t>e</a:t>
            </a:r>
            <a:r>
              <a:rPr lang="pt-BR" sz="3000" b="1" i="1" dirty="0" smtClean="0">
                <a:solidFill>
                  <a:srgbClr val="CC3300"/>
                </a:solidFill>
                <a:cs typeface="+mn-cs"/>
              </a:rPr>
              <a:t> 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b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3000" b="1" i="1" dirty="0" smtClean="0">
                <a:cs typeface="+mn-cs"/>
              </a:rPr>
              <a:t>com pesos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lf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(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b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)l</a:t>
            </a:r>
            <a:r>
              <a:rPr lang="pt-BR" sz="3000" b="1" i="1" dirty="0" smtClean="0">
                <a:cs typeface="+mn-cs"/>
              </a:rPr>
              <a:t> e 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lf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(a)l</a:t>
            </a:r>
            <a:r>
              <a:rPr lang="pt-BR" sz="3000" b="1" i="1" dirty="0" smtClean="0">
                <a:cs typeface="+mn-cs"/>
              </a:rPr>
              <a:t>, respectivamente. </a:t>
            </a:r>
          </a:p>
        </p:txBody>
      </p:sp>
      <p:sp>
        <p:nvSpPr>
          <p:cNvPr id="493571" name="Rectangle 3"/>
          <p:cNvSpPr>
            <a:spLocks noChangeArrowheads="1"/>
          </p:cNvSpPr>
          <p:nvPr/>
        </p:nvSpPr>
        <p:spPr bwMode="auto">
          <a:xfrm>
            <a:off x="468313" y="476250"/>
            <a:ext cx="85090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2333978541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58838" y="1649413"/>
            <a:ext cx="7683500" cy="4826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SzPct val="75000"/>
              <a:defRPr/>
            </a:pPr>
            <a:r>
              <a:rPr lang="pt-BR" sz="3000" b="1" i="1" dirty="0" smtClean="0">
                <a:cs typeface="+mn-cs"/>
              </a:rPr>
              <a:t>MFP: calcula a média ponderada entre 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a</a:t>
            </a:r>
            <a:r>
              <a:rPr lang="pt-BR" sz="3000" b="1" i="1" dirty="0" smtClean="0">
                <a:solidFill>
                  <a:srgbClr val="CC3300"/>
                </a:solidFill>
                <a:cs typeface="+mn-cs"/>
              </a:rPr>
              <a:t> </a:t>
            </a:r>
            <a:r>
              <a:rPr lang="pt-BR" sz="3000" b="1" i="1" dirty="0" smtClean="0">
                <a:cs typeface="+mn-cs"/>
              </a:rPr>
              <a:t>e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b</a:t>
            </a:r>
            <a:r>
              <a:rPr lang="pt-BR" sz="3000" b="1" i="1" dirty="0" smtClean="0">
                <a:cs typeface="+mn-cs"/>
              </a:rPr>
              <a:t> com pesos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lf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(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b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)l</a:t>
            </a:r>
            <a:r>
              <a:rPr lang="pt-BR" sz="3000" b="1" i="1" dirty="0" smtClean="0">
                <a:cs typeface="+mn-cs"/>
              </a:rPr>
              <a:t> e 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lf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(a)l</a:t>
            </a:r>
            <a:r>
              <a:rPr lang="pt-BR" sz="3000" b="1" i="1" dirty="0" smtClean="0">
                <a:cs typeface="+mn-cs"/>
              </a:rPr>
              <a:t>, respectivamente. </a:t>
            </a:r>
          </a:p>
          <a:p>
            <a:pPr algn="just" eaLnBrk="1" hangingPunct="1">
              <a:spcBef>
                <a:spcPct val="0"/>
              </a:spcBef>
              <a:buSzPct val="75000"/>
              <a:defRPr/>
            </a:pPr>
            <a:endParaRPr lang="pt-BR" sz="3000" b="1" i="1" dirty="0" smtClean="0"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75000"/>
              <a:defRPr/>
            </a:pPr>
            <a:r>
              <a:rPr lang="pt-BR" sz="2400" dirty="0" err="1" smtClean="0">
                <a:cs typeface="+mn-cs"/>
              </a:rPr>
              <a:t>X</a:t>
            </a:r>
            <a:r>
              <a:rPr lang="pt-BR" sz="2400" dirty="0" smtClean="0">
                <a:cs typeface="+mn-cs"/>
              </a:rPr>
              <a:t> = ( a </a:t>
            </a:r>
            <a:r>
              <a:rPr lang="pt-BR" sz="2400" dirty="0" err="1" smtClean="0">
                <a:cs typeface="+mn-cs"/>
              </a:rPr>
              <a:t>lf</a:t>
            </a:r>
            <a:r>
              <a:rPr lang="pt-BR" sz="2400" dirty="0" smtClean="0">
                <a:cs typeface="+mn-cs"/>
              </a:rPr>
              <a:t>(</a:t>
            </a:r>
            <a:r>
              <a:rPr lang="pt-BR" sz="2400" dirty="0" err="1" smtClean="0">
                <a:cs typeface="+mn-cs"/>
              </a:rPr>
              <a:t>b</a:t>
            </a:r>
            <a:r>
              <a:rPr lang="pt-BR" sz="2400" dirty="0" smtClean="0">
                <a:cs typeface="+mn-cs"/>
              </a:rPr>
              <a:t>)l + </a:t>
            </a:r>
            <a:r>
              <a:rPr lang="pt-BR" sz="2400" dirty="0" err="1" smtClean="0">
                <a:cs typeface="+mn-cs"/>
              </a:rPr>
              <a:t>b</a:t>
            </a:r>
            <a:r>
              <a:rPr lang="pt-BR" sz="2400" dirty="0" smtClean="0">
                <a:cs typeface="+mn-cs"/>
              </a:rPr>
              <a:t> </a:t>
            </a:r>
            <a:r>
              <a:rPr lang="pt-BR" sz="2400" dirty="0" err="1" smtClean="0">
                <a:cs typeface="+mn-cs"/>
              </a:rPr>
              <a:t>lf</a:t>
            </a:r>
            <a:r>
              <a:rPr lang="pt-BR" sz="2400" dirty="0" smtClean="0">
                <a:cs typeface="+mn-cs"/>
              </a:rPr>
              <a:t>(a)l ) / ( </a:t>
            </a:r>
            <a:r>
              <a:rPr lang="pt-BR" sz="2400" dirty="0" err="1" smtClean="0">
                <a:cs typeface="+mn-cs"/>
              </a:rPr>
              <a:t>lf</a:t>
            </a:r>
            <a:r>
              <a:rPr lang="pt-BR" sz="2400" dirty="0" smtClean="0">
                <a:cs typeface="+mn-cs"/>
              </a:rPr>
              <a:t>(</a:t>
            </a:r>
            <a:r>
              <a:rPr lang="pt-BR" sz="2400" dirty="0" err="1" smtClean="0">
                <a:cs typeface="+mn-cs"/>
              </a:rPr>
              <a:t>b</a:t>
            </a:r>
            <a:r>
              <a:rPr lang="pt-BR" sz="2400" dirty="0" smtClean="0">
                <a:cs typeface="+mn-cs"/>
              </a:rPr>
              <a:t>)l + </a:t>
            </a:r>
            <a:r>
              <a:rPr lang="pt-BR" sz="2400" dirty="0" err="1" smtClean="0">
                <a:cs typeface="+mn-cs"/>
              </a:rPr>
              <a:t>lf</a:t>
            </a:r>
            <a:r>
              <a:rPr lang="pt-BR" sz="2400" dirty="0" smtClean="0">
                <a:cs typeface="+mn-cs"/>
              </a:rPr>
              <a:t>(a)l )</a:t>
            </a:r>
          </a:p>
          <a:p>
            <a:pPr algn="just" eaLnBrk="1" hangingPunct="1">
              <a:spcBef>
                <a:spcPct val="0"/>
              </a:spcBef>
              <a:buSzPct val="75000"/>
              <a:defRPr/>
            </a:pPr>
            <a:endParaRPr lang="pt-BR" sz="2400" dirty="0" smtClean="0"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75000"/>
              <a:defRPr/>
            </a:pPr>
            <a:r>
              <a:rPr lang="pt-BR" sz="2400" dirty="0" smtClean="0">
                <a:cs typeface="+mn-cs"/>
              </a:rPr>
              <a:t>   = ( a </a:t>
            </a:r>
            <a:r>
              <a:rPr lang="pt-BR" sz="2400" dirty="0" err="1" smtClean="0">
                <a:cs typeface="+mn-cs"/>
              </a:rPr>
              <a:t>f</a:t>
            </a:r>
            <a:r>
              <a:rPr lang="pt-BR" sz="2400" dirty="0" smtClean="0">
                <a:cs typeface="+mn-cs"/>
              </a:rPr>
              <a:t>(</a:t>
            </a:r>
            <a:r>
              <a:rPr lang="pt-BR" sz="2400" dirty="0" err="1" smtClean="0">
                <a:cs typeface="+mn-cs"/>
              </a:rPr>
              <a:t>b</a:t>
            </a:r>
            <a:r>
              <a:rPr lang="pt-BR" sz="2400" dirty="0" smtClean="0">
                <a:cs typeface="+mn-cs"/>
              </a:rPr>
              <a:t>) - </a:t>
            </a:r>
            <a:r>
              <a:rPr lang="pt-BR" sz="2400" dirty="0" err="1" smtClean="0">
                <a:cs typeface="+mn-cs"/>
              </a:rPr>
              <a:t>b</a:t>
            </a:r>
            <a:r>
              <a:rPr lang="pt-BR" sz="2400" dirty="0" smtClean="0">
                <a:cs typeface="+mn-cs"/>
              </a:rPr>
              <a:t> </a:t>
            </a:r>
            <a:r>
              <a:rPr lang="pt-BR" sz="2400" dirty="0" err="1" smtClean="0">
                <a:cs typeface="+mn-cs"/>
              </a:rPr>
              <a:t>f</a:t>
            </a:r>
            <a:r>
              <a:rPr lang="pt-BR" sz="2400" dirty="0" smtClean="0">
                <a:cs typeface="+mn-cs"/>
              </a:rPr>
              <a:t>(a) ) / ( </a:t>
            </a:r>
            <a:r>
              <a:rPr lang="pt-BR" sz="2400" dirty="0" err="1" smtClean="0">
                <a:cs typeface="+mn-cs"/>
              </a:rPr>
              <a:t>f</a:t>
            </a:r>
            <a:r>
              <a:rPr lang="pt-BR" sz="2400" dirty="0" smtClean="0">
                <a:cs typeface="+mn-cs"/>
              </a:rPr>
              <a:t>(</a:t>
            </a:r>
            <a:r>
              <a:rPr lang="pt-BR" sz="2400" dirty="0" err="1" smtClean="0">
                <a:cs typeface="+mn-cs"/>
              </a:rPr>
              <a:t>b</a:t>
            </a:r>
            <a:r>
              <a:rPr lang="pt-BR" sz="2400" dirty="0" smtClean="0">
                <a:cs typeface="+mn-cs"/>
              </a:rPr>
              <a:t>) -  </a:t>
            </a:r>
            <a:r>
              <a:rPr lang="pt-BR" sz="2400" dirty="0" err="1" smtClean="0">
                <a:cs typeface="+mn-cs"/>
              </a:rPr>
              <a:t>f</a:t>
            </a:r>
            <a:r>
              <a:rPr lang="pt-BR" sz="2400" dirty="0" smtClean="0">
                <a:cs typeface="+mn-cs"/>
              </a:rPr>
              <a:t>(a) )</a:t>
            </a:r>
          </a:p>
          <a:p>
            <a:pPr algn="just" eaLnBrk="1" hangingPunct="1">
              <a:spcBef>
                <a:spcPct val="0"/>
              </a:spcBef>
              <a:buSzPct val="75000"/>
              <a:defRPr/>
            </a:pPr>
            <a:endParaRPr lang="pt-BR" sz="2400" dirty="0" smtClean="0">
              <a:cs typeface="+mn-cs"/>
            </a:endParaRPr>
          </a:p>
          <a:p>
            <a:pPr algn="just" eaLnBrk="1" hangingPunct="1">
              <a:spcBef>
                <a:spcPct val="0"/>
              </a:spcBef>
              <a:buSzPct val="75000"/>
              <a:defRPr/>
            </a:pPr>
            <a:r>
              <a:rPr lang="pt-BR" sz="2400" b="1" dirty="0" smtClean="0">
                <a:cs typeface="+mn-cs"/>
              </a:rPr>
              <a:t>Observe que </a:t>
            </a:r>
            <a:r>
              <a:rPr lang="pt-BR" sz="2400" b="1" dirty="0" err="1" smtClean="0">
                <a:cs typeface="+mn-cs"/>
              </a:rPr>
              <a:t>f</a:t>
            </a:r>
            <a:r>
              <a:rPr lang="pt-BR" sz="2400" b="1" dirty="0" smtClean="0">
                <a:cs typeface="+mn-cs"/>
              </a:rPr>
              <a:t>(a) e </a:t>
            </a:r>
            <a:r>
              <a:rPr lang="pt-BR" sz="2400" b="1" dirty="0" err="1" smtClean="0">
                <a:cs typeface="+mn-cs"/>
              </a:rPr>
              <a:t>f</a:t>
            </a:r>
            <a:r>
              <a:rPr lang="pt-BR" sz="2400" b="1" dirty="0" smtClean="0">
                <a:cs typeface="+mn-cs"/>
              </a:rPr>
              <a:t>(</a:t>
            </a:r>
            <a:r>
              <a:rPr lang="pt-BR" sz="2400" b="1" dirty="0" err="1" smtClean="0">
                <a:cs typeface="+mn-cs"/>
              </a:rPr>
              <a:t>b</a:t>
            </a:r>
            <a:r>
              <a:rPr lang="pt-BR" sz="2400" b="1" dirty="0" smtClean="0">
                <a:cs typeface="+mn-cs"/>
              </a:rPr>
              <a:t>) têm sinais opostos.</a:t>
            </a:r>
          </a:p>
        </p:txBody>
      </p:sp>
      <p:sp>
        <p:nvSpPr>
          <p:cNvPr id="494595" name="Rectangle 3"/>
          <p:cNvSpPr>
            <a:spLocks noChangeArrowheads="1"/>
          </p:cNvSpPr>
          <p:nvPr/>
        </p:nvSpPr>
        <p:spPr bwMode="auto">
          <a:xfrm>
            <a:off x="395288" y="476250"/>
            <a:ext cx="8582025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2695384824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1644650"/>
            <a:ext cx="6840537" cy="581025"/>
          </a:xfrm>
        </p:spPr>
        <p:txBody>
          <a:bodyPr/>
          <a:lstStyle/>
          <a:p>
            <a:pPr marL="355600" indent="-355600" eaLnBrk="1" hangingPunct="1">
              <a:buClr>
                <a:schemeClr val="tx2"/>
              </a:buClr>
              <a:buSzPct val="80000"/>
              <a:buFont typeface="Wingdings" charset="0"/>
              <a:buChar char="n"/>
              <a:defRPr/>
            </a:pPr>
            <a:r>
              <a:rPr lang="pt-BR" sz="3200" b="1" smtClean="0">
                <a:solidFill>
                  <a:schemeClr val="tx1"/>
                </a:solidFill>
                <a:cs typeface="+mj-cs"/>
              </a:rPr>
              <a:t>Definição do intervalo inicial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2449513"/>
            <a:ext cx="8089900" cy="3111500"/>
          </a:xfrm>
        </p:spPr>
        <p:txBody>
          <a:bodyPr/>
          <a:lstStyle/>
          <a:p>
            <a:pPr marL="877888" lvl="1" indent="-420688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600" b="1" dirty="0" smtClean="0"/>
              <a:t>Atribui-se </a:t>
            </a:r>
            <a:r>
              <a:rPr lang="pt-BR" sz="2600" b="1" i="1" dirty="0" smtClean="0">
                <a:solidFill>
                  <a:srgbClr val="FF0000"/>
                </a:solidFill>
              </a:rPr>
              <a:t>[</a:t>
            </a:r>
            <a:r>
              <a:rPr lang="pt-BR" sz="2600" b="1" i="1" dirty="0" err="1" smtClean="0">
                <a:solidFill>
                  <a:srgbClr val="FF0000"/>
                </a:solidFill>
              </a:rPr>
              <a:t>a,b</a:t>
            </a:r>
            <a:r>
              <a:rPr lang="pt-BR" sz="2600" b="1" i="1" dirty="0" smtClean="0">
                <a:solidFill>
                  <a:srgbClr val="FF0000"/>
                </a:solidFill>
              </a:rPr>
              <a:t>]</a:t>
            </a:r>
            <a:r>
              <a:rPr lang="pt-BR" sz="2600" b="1" i="1" dirty="0" smtClean="0">
                <a:solidFill>
                  <a:srgbClr val="FFFFCC"/>
                </a:solidFill>
              </a:rPr>
              <a:t> </a:t>
            </a:r>
            <a:r>
              <a:rPr lang="pt-BR" sz="2600" b="1" dirty="0" smtClean="0"/>
              <a:t>como</a:t>
            </a:r>
            <a:r>
              <a:rPr lang="pt-BR" sz="2600" b="1" i="1" dirty="0" smtClean="0">
                <a:solidFill>
                  <a:srgbClr val="FFFFCC"/>
                </a:solidFill>
              </a:rPr>
              <a:t> </a:t>
            </a:r>
            <a:r>
              <a:rPr lang="pt-BR" sz="2600" b="1" i="1" dirty="0" smtClean="0">
                <a:solidFill>
                  <a:srgbClr val="FF0000"/>
                </a:solidFill>
              </a:rPr>
              <a:t>intervalo inicial</a:t>
            </a:r>
            <a:endParaRPr lang="pt-BR" sz="2600" b="1" dirty="0" smtClean="0">
              <a:solidFill>
                <a:srgbClr val="FF0000"/>
              </a:solidFill>
            </a:endParaRPr>
          </a:p>
          <a:p>
            <a:pPr marL="1322388" lvl="2" indent="-330200" algn="just" eaLnBrk="1" hangingPunct="1">
              <a:lnSpc>
                <a:spcPct val="90000"/>
              </a:lnSpc>
              <a:buClr>
                <a:schemeClr val="tx2"/>
              </a:buClr>
              <a:buSzTx/>
              <a:buFont typeface="Tahoma" charset="0"/>
              <a:buChar char="●"/>
              <a:defRPr/>
            </a:pPr>
            <a:r>
              <a:rPr lang="pt-BR" b="1" i="1" dirty="0" smtClean="0"/>
              <a:t>a</a:t>
            </a:r>
            <a:r>
              <a:rPr lang="pt-BR" b="1" i="1" baseline="-25000" dirty="0" smtClean="0"/>
              <a:t>0</a:t>
            </a:r>
            <a:r>
              <a:rPr lang="pt-BR" b="1" i="1" dirty="0" smtClean="0"/>
              <a:t> =</a:t>
            </a:r>
            <a:r>
              <a:rPr lang="pt-BR" b="1" i="1" dirty="0" smtClean="0">
                <a:solidFill>
                  <a:srgbClr val="FF0000"/>
                </a:solidFill>
              </a:rPr>
              <a:t> a</a:t>
            </a:r>
          </a:p>
          <a:p>
            <a:pPr marL="1322388" lvl="2" indent="-330200" algn="just" eaLnBrk="1" hangingPunct="1">
              <a:lnSpc>
                <a:spcPct val="90000"/>
              </a:lnSpc>
              <a:buClr>
                <a:schemeClr val="tx2"/>
              </a:buClr>
              <a:buSzTx/>
              <a:buFont typeface="Tahoma" charset="0"/>
              <a:buChar char="●"/>
              <a:defRPr/>
            </a:pPr>
            <a:r>
              <a:rPr lang="pt-BR" b="1" i="1" dirty="0" smtClean="0"/>
              <a:t>b</a:t>
            </a:r>
            <a:r>
              <a:rPr lang="pt-BR" b="1" i="1" baseline="-25000" dirty="0" smtClean="0"/>
              <a:t>0</a:t>
            </a:r>
            <a:r>
              <a:rPr lang="pt-BR" b="1" i="1" dirty="0" smtClean="0"/>
              <a:t> =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err="1" smtClean="0">
                <a:solidFill>
                  <a:srgbClr val="FF0000"/>
                </a:solidFill>
              </a:rPr>
              <a:t>b</a:t>
            </a:r>
            <a:endParaRPr lang="pt-BR" b="1" i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SzTx/>
              <a:buFont typeface="Webdings" charset="0"/>
              <a:buChar char="4"/>
              <a:defRPr/>
            </a:pPr>
            <a:endParaRPr lang="pt-BR" sz="1400" b="1" i="1" dirty="0" smtClean="0">
              <a:cs typeface="+mn-cs"/>
            </a:endParaRPr>
          </a:p>
          <a:p>
            <a:pPr marL="877888" lvl="1" indent="-420688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600" b="1" dirty="0" smtClean="0"/>
              <a:t>Condições de aplicação</a:t>
            </a:r>
          </a:p>
          <a:p>
            <a:pPr marL="877888" lvl="1" indent="-420688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endParaRPr lang="pt-BR" sz="1000" dirty="0" smtClean="0"/>
          </a:p>
          <a:p>
            <a:pPr marL="1322388" lvl="2" indent="-330200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r>
              <a:rPr lang="pt-BR" b="1" i="1" dirty="0" err="1" smtClean="0">
                <a:solidFill>
                  <a:srgbClr val="FF0000"/>
                </a:solidFill>
              </a:rPr>
              <a:t>f</a:t>
            </a:r>
            <a:r>
              <a:rPr lang="pt-BR" b="1" i="1" dirty="0" smtClean="0">
                <a:solidFill>
                  <a:srgbClr val="FF0000"/>
                </a:solidFill>
              </a:rPr>
              <a:t>(a)*</a:t>
            </a:r>
            <a:r>
              <a:rPr lang="pt-BR" b="1" i="1" dirty="0" err="1" smtClean="0">
                <a:solidFill>
                  <a:srgbClr val="FF0000"/>
                </a:solidFill>
              </a:rPr>
              <a:t>f</a:t>
            </a:r>
            <a:r>
              <a:rPr lang="pt-BR" b="1" i="1" dirty="0" smtClean="0">
                <a:solidFill>
                  <a:srgbClr val="FF0000"/>
                </a:solidFill>
              </a:rPr>
              <a:t>(</a:t>
            </a:r>
            <a:r>
              <a:rPr lang="pt-BR" b="1" i="1" dirty="0" err="1" smtClean="0">
                <a:solidFill>
                  <a:srgbClr val="FF0000"/>
                </a:solidFill>
              </a:rPr>
              <a:t>b</a:t>
            </a:r>
            <a:r>
              <a:rPr lang="pt-BR" b="1" i="1" dirty="0" smtClean="0">
                <a:solidFill>
                  <a:srgbClr val="FF0000"/>
                </a:solidFill>
              </a:rPr>
              <a:t>) &lt; 0</a:t>
            </a:r>
          </a:p>
          <a:p>
            <a:pPr marL="1322388" lvl="2" indent="-330200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endParaRPr lang="pt-BR" sz="800" dirty="0" smtClean="0">
              <a:solidFill>
                <a:srgbClr val="FFFFCC"/>
              </a:solidFill>
            </a:endParaRPr>
          </a:p>
          <a:p>
            <a:pPr marL="1322388" lvl="2" indent="-330200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r>
              <a:rPr lang="pt-BR" b="1" dirty="0" smtClean="0"/>
              <a:t>Sinal da derivada </a:t>
            </a:r>
            <a:r>
              <a:rPr lang="pt-BR" b="1" i="1" dirty="0" smtClean="0">
                <a:solidFill>
                  <a:srgbClr val="FF0000"/>
                </a:solidFill>
              </a:rPr>
              <a:t>constante</a:t>
            </a:r>
            <a:endParaRPr lang="pt-BR" sz="2200" dirty="0" smtClean="0">
              <a:solidFill>
                <a:srgbClr val="FF0000"/>
              </a:solidFill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468313" y="549275"/>
            <a:ext cx="850900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380502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1557338"/>
            <a:ext cx="7793037" cy="581025"/>
          </a:xfrm>
        </p:spPr>
        <p:txBody>
          <a:bodyPr/>
          <a:lstStyle/>
          <a:p>
            <a:pPr marL="355600" indent="-355600" eaLnBrk="1" hangingPunct="1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 b="1" smtClean="0">
                <a:solidFill>
                  <a:schemeClr val="tx1"/>
                </a:solidFill>
                <a:cs typeface="+mj-cs"/>
              </a:rPr>
              <a:t>Definição dos subintervalos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2424113"/>
            <a:ext cx="7912100" cy="3695700"/>
          </a:xfrm>
        </p:spPr>
        <p:txBody>
          <a:bodyPr/>
          <a:lstStyle/>
          <a:p>
            <a:pPr marL="901700" lvl="1" indent="-379413" algn="just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dirty="0" smtClean="0"/>
              <a:t>Subdivide-se o intervalo pelo </a:t>
            </a:r>
            <a:r>
              <a:rPr lang="pt-BR" sz="2400" b="1" i="1" dirty="0" smtClean="0">
                <a:solidFill>
                  <a:srgbClr val="FF0000"/>
                </a:solidFill>
              </a:rPr>
              <a:t>ponto de intersecção</a:t>
            </a:r>
            <a:r>
              <a:rPr lang="pt-BR" sz="2400" b="1" dirty="0" smtClean="0">
                <a:solidFill>
                  <a:srgbClr val="FFFFCC"/>
                </a:solidFill>
              </a:rPr>
              <a:t> </a:t>
            </a:r>
            <a:r>
              <a:rPr lang="pt-BR" sz="2400" b="1" dirty="0" smtClean="0"/>
              <a:t>da reta que liga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(a)</a:t>
            </a:r>
            <a:r>
              <a:rPr lang="pt-BR" sz="2400" b="1" dirty="0" smtClean="0"/>
              <a:t> a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</a:t>
            </a:r>
            <a:r>
              <a:rPr lang="pt-BR" sz="2400" b="1" i="1" dirty="0" err="1" smtClean="0">
                <a:solidFill>
                  <a:srgbClr val="FF0000"/>
                </a:solidFill>
              </a:rPr>
              <a:t>b</a:t>
            </a:r>
            <a:r>
              <a:rPr lang="pt-BR" sz="2400" b="1" i="1" dirty="0" smtClean="0">
                <a:solidFill>
                  <a:srgbClr val="FF0000"/>
                </a:solidFill>
              </a:rPr>
              <a:t>)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smtClean="0"/>
              <a:t>e o eixo das abscissas.</a:t>
            </a:r>
          </a:p>
          <a:p>
            <a:pPr marL="901700" lvl="1" indent="-379413" algn="just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Font typeface="Webdings" charset="0"/>
              <a:buChar char="4"/>
              <a:defRPr/>
            </a:pPr>
            <a:endParaRPr lang="pt-BR" sz="1600" b="1" i="1" dirty="0" smtClean="0">
              <a:solidFill>
                <a:srgbClr val="AC0000"/>
              </a:solidFill>
            </a:endParaRPr>
          </a:p>
          <a:p>
            <a:pPr marL="901700" lvl="1" indent="-379413" algn="just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dirty="0" smtClean="0"/>
              <a:t>Verifica-se se </a:t>
            </a:r>
            <a:r>
              <a:rPr lang="pt-BR" sz="2400" b="1" i="1" dirty="0" smtClean="0">
                <a:solidFill>
                  <a:srgbClr val="FF0000"/>
                </a:solidFill>
              </a:rPr>
              <a:t>x</a:t>
            </a:r>
            <a:r>
              <a:rPr lang="pt-BR" sz="2400" b="1" i="1" baseline="-32000" dirty="0" smtClean="0">
                <a:solidFill>
                  <a:srgbClr val="FF0000"/>
                </a:solidFill>
              </a:rPr>
              <a:t>1</a:t>
            </a:r>
            <a:r>
              <a:rPr lang="pt-BR" sz="2400" b="1" dirty="0" smtClean="0"/>
              <a:t> é uma </a:t>
            </a:r>
            <a:r>
              <a:rPr lang="pt-BR" sz="2400" b="1" i="1" dirty="0" smtClean="0">
                <a:solidFill>
                  <a:srgbClr val="FF0000"/>
                </a:solidFill>
              </a:rPr>
              <a:t>aproximação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i="1" dirty="0" smtClean="0">
                <a:solidFill>
                  <a:srgbClr val="FF0000"/>
                </a:solidFill>
              </a:rPr>
              <a:t>da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i="1" dirty="0" smtClean="0">
                <a:solidFill>
                  <a:srgbClr val="FF0000"/>
                </a:solidFill>
              </a:rPr>
              <a:t>raiz</a:t>
            </a:r>
            <a:r>
              <a:rPr lang="pt-BR" sz="2400" b="1" dirty="0" smtClean="0"/>
              <a:t> da equação (</a:t>
            </a:r>
            <a:r>
              <a:rPr lang="pt-BR" sz="3200" b="1" i="1" dirty="0" smtClean="0">
                <a:solidFill>
                  <a:srgbClr val="FF0000"/>
                </a:solidFill>
                <a:sym typeface="Symbol" charset="0"/>
              </a:rPr>
              <a:t></a:t>
            </a:r>
            <a:r>
              <a:rPr lang="pt-BR" sz="2400" b="1" dirty="0" smtClean="0"/>
              <a:t>)</a:t>
            </a:r>
          </a:p>
          <a:p>
            <a:pPr marL="901700" lvl="1" indent="-379413" algn="just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Font typeface="Webdings" charset="0"/>
              <a:buChar char="4"/>
              <a:defRPr/>
            </a:pPr>
            <a:endParaRPr lang="pt-BR" sz="1000" b="1" dirty="0" smtClean="0"/>
          </a:p>
          <a:p>
            <a:pPr marL="1431925" lvl="2" indent="-350838" algn="just" eaLnBrk="1" hangingPunct="1">
              <a:lnSpc>
                <a:spcPct val="105000"/>
              </a:lnSpc>
              <a:spcBef>
                <a:spcPct val="0"/>
              </a:spcBef>
              <a:buSzTx/>
              <a:buFont typeface="Tahoma" charset="0"/>
              <a:buChar char="●"/>
              <a:defRPr/>
            </a:pPr>
            <a:r>
              <a:rPr lang="pt-BR" sz="2200" b="1" dirty="0" smtClean="0"/>
              <a:t>Se </a:t>
            </a:r>
            <a:r>
              <a:rPr lang="pt-BR" sz="2200" b="1" i="1" dirty="0" smtClean="0">
                <a:solidFill>
                  <a:srgbClr val="FF0000"/>
                </a:solidFill>
              </a:rPr>
              <a:t>verdadeiro</a:t>
            </a:r>
            <a:r>
              <a:rPr lang="pt-BR" sz="2200" b="1" dirty="0" smtClean="0"/>
              <a:t>   </a:t>
            </a:r>
            <a:r>
              <a:rPr lang="pt-BR" sz="2200" b="1" dirty="0" smtClean="0">
                <a:sym typeface="Wingdings" charset="0"/>
              </a:rPr>
              <a:t></a:t>
            </a:r>
            <a:r>
              <a:rPr lang="pt-BR" sz="2200" b="1" dirty="0" smtClean="0"/>
              <a:t> </a:t>
            </a:r>
            <a:r>
              <a:rPr lang="pt-BR" sz="2000" b="1" i="1" dirty="0" smtClean="0">
                <a:solidFill>
                  <a:srgbClr val="FF0000"/>
                </a:solidFill>
              </a:rPr>
              <a:t>x</a:t>
            </a:r>
            <a:r>
              <a:rPr lang="pt-BR" sz="2000" b="1" i="1" baseline="-32000" dirty="0" smtClean="0">
                <a:solidFill>
                  <a:srgbClr val="FF0000"/>
                </a:solidFill>
              </a:rPr>
              <a:t>1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/>
              <a:t>é a </a:t>
            </a:r>
            <a:r>
              <a:rPr lang="pt-BR" sz="2200" b="1" i="1" dirty="0" smtClean="0">
                <a:solidFill>
                  <a:srgbClr val="FF0000"/>
                </a:solidFill>
              </a:rPr>
              <a:t>raiz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/>
              <a:t>procurada.</a:t>
            </a:r>
          </a:p>
          <a:p>
            <a:pPr marL="1431925" lvl="2" indent="-350838" algn="just" eaLnBrk="1" hangingPunct="1">
              <a:lnSpc>
                <a:spcPct val="105000"/>
              </a:lnSpc>
              <a:spcBef>
                <a:spcPct val="0"/>
              </a:spcBef>
              <a:buSzTx/>
              <a:buFont typeface="Tahoma" charset="0"/>
              <a:buChar char="●"/>
              <a:defRPr/>
            </a:pPr>
            <a:endParaRPr lang="pt-BR" sz="1000" b="1" dirty="0" smtClean="0"/>
          </a:p>
          <a:p>
            <a:pPr marL="1431925" lvl="2" indent="-350838" algn="just" eaLnBrk="1" hangingPunct="1">
              <a:lnSpc>
                <a:spcPct val="105000"/>
              </a:lnSpc>
              <a:spcBef>
                <a:spcPct val="0"/>
              </a:spcBef>
              <a:buSzTx/>
              <a:buFont typeface="Tahoma" charset="0"/>
              <a:buChar char="●"/>
              <a:defRPr/>
            </a:pPr>
            <a:r>
              <a:rPr lang="pt-BR" sz="2200" b="1" i="1" dirty="0" smtClean="0">
                <a:solidFill>
                  <a:srgbClr val="FF0000"/>
                </a:solidFill>
              </a:rPr>
              <a:t>Caso contrário</a:t>
            </a:r>
            <a:r>
              <a:rPr lang="pt-BR" sz="2200" b="1" dirty="0" smtClean="0">
                <a:solidFill>
                  <a:srgbClr val="FF0000"/>
                </a:solidFill>
              </a:rPr>
              <a:t>  </a:t>
            </a:r>
            <a:r>
              <a:rPr lang="pt-BR" sz="2200" b="1" dirty="0" smtClean="0">
                <a:sym typeface="Wingdings" charset="0"/>
              </a:rPr>
              <a:t></a:t>
            </a:r>
            <a:r>
              <a:rPr lang="pt-BR" sz="2200" b="1" dirty="0" smtClean="0"/>
              <a:t> define-se um </a:t>
            </a:r>
            <a:r>
              <a:rPr lang="pt-BR" sz="2200" b="1" i="1" dirty="0" smtClean="0">
                <a:solidFill>
                  <a:srgbClr val="FF0000"/>
                </a:solidFill>
              </a:rPr>
              <a:t>novo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/>
              <a:t>intervalo.</a:t>
            </a:r>
          </a:p>
        </p:txBody>
      </p:sp>
      <p:sp>
        <p:nvSpPr>
          <p:cNvPr id="496644" name="Rectangle 4"/>
          <p:cNvSpPr>
            <a:spLocks noChangeArrowheads="1"/>
          </p:cNvSpPr>
          <p:nvPr/>
        </p:nvSpPr>
        <p:spPr bwMode="auto">
          <a:xfrm>
            <a:off x="468313" y="476250"/>
            <a:ext cx="85090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19034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989138"/>
            <a:ext cx="8642350" cy="4392612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spcBef>
                <a:spcPct val="0"/>
              </a:spcBef>
              <a:buSzTx/>
              <a:buFont typeface="Webdings" charset="0"/>
              <a:buChar char="4"/>
              <a:defRPr/>
            </a:pPr>
            <a:r>
              <a:rPr lang="pt-BR" sz="2600" b="1" dirty="0" smtClean="0">
                <a:cs typeface="+mn-cs"/>
              </a:rPr>
              <a:t>Determina-se em qual dos subintervalos, </a:t>
            </a:r>
            <a:r>
              <a:rPr lang="pt-BR" sz="26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[a</a:t>
            </a:r>
            <a:r>
              <a:rPr lang="pt-BR" sz="2600" b="1" i="1" baseline="-25000" dirty="0" smtClean="0">
                <a:solidFill>
                  <a:srgbClr val="FF0000"/>
                </a:solidFill>
                <a:cs typeface="+mn-cs"/>
              </a:rPr>
              <a:t>0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, </a:t>
            </a:r>
            <a:r>
              <a:rPr lang="pt-BR" sz="2800" b="1" i="1" dirty="0" smtClean="0">
                <a:solidFill>
                  <a:srgbClr val="FF0000"/>
                </a:solidFill>
                <a:cs typeface="+mn-cs"/>
              </a:rPr>
              <a:t>x</a:t>
            </a:r>
            <a:r>
              <a:rPr lang="pt-BR" sz="2800" b="1" i="1" baseline="-32000" dirty="0" smtClean="0">
                <a:solidFill>
                  <a:srgbClr val="FF0000"/>
                </a:solidFill>
                <a:cs typeface="+mn-cs"/>
              </a:rPr>
              <a:t>1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]</a:t>
            </a:r>
            <a:r>
              <a:rPr lang="pt-BR" sz="26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2600" b="1" dirty="0" smtClean="0">
                <a:cs typeface="+mn-cs"/>
              </a:rPr>
              <a:t>ou</a:t>
            </a:r>
            <a:r>
              <a:rPr lang="pt-BR" sz="26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[</a:t>
            </a:r>
            <a:r>
              <a:rPr lang="pt-BR" sz="2800" b="1" i="1" dirty="0" smtClean="0">
                <a:solidFill>
                  <a:srgbClr val="FF0000"/>
                </a:solidFill>
                <a:cs typeface="+mn-cs"/>
              </a:rPr>
              <a:t>x</a:t>
            </a:r>
            <a:r>
              <a:rPr lang="pt-BR" sz="2800" b="1" i="1" baseline="-32000" dirty="0" smtClean="0">
                <a:solidFill>
                  <a:srgbClr val="FF0000"/>
                </a:solidFill>
                <a:cs typeface="+mn-cs"/>
              </a:rPr>
              <a:t>1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, b</a:t>
            </a:r>
            <a:r>
              <a:rPr lang="pt-BR" sz="2600" b="1" i="1" baseline="-25000" dirty="0" smtClean="0">
                <a:solidFill>
                  <a:srgbClr val="FF0000"/>
                </a:solidFill>
                <a:cs typeface="+mn-cs"/>
              </a:rPr>
              <a:t>0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]</a:t>
            </a:r>
            <a:r>
              <a:rPr lang="pt-BR" sz="2600" b="1" dirty="0" smtClean="0">
                <a:cs typeface="+mn-cs"/>
              </a:rPr>
              <a:t>, se encontra a raiz </a:t>
            </a:r>
            <a:r>
              <a:rPr lang="pt-BR" b="1" i="1" dirty="0" smtClean="0">
                <a:solidFill>
                  <a:srgbClr val="FF0000"/>
                </a:solidFill>
                <a:cs typeface="+mn-cs"/>
                <a:sym typeface="Symbol" charset="0"/>
              </a:rPr>
              <a:t></a:t>
            </a:r>
            <a:r>
              <a:rPr lang="pt-BR" b="1" i="1" dirty="0" smtClean="0">
                <a:cs typeface="+mn-cs"/>
                <a:sym typeface="Symbol" charset="0"/>
              </a:rPr>
              <a:t>.</a:t>
            </a:r>
            <a:endParaRPr lang="pt-BR" b="1" dirty="0" smtClean="0">
              <a:cs typeface="+mn-cs"/>
              <a:sym typeface="Symbol" charset="0"/>
            </a:endParaRP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SzTx/>
              <a:buFont typeface="Webdings" charset="0"/>
              <a:buChar char="4"/>
              <a:defRPr/>
            </a:pPr>
            <a:endParaRPr lang="pt-BR" sz="1200" b="1" dirty="0" smtClean="0">
              <a:cs typeface="+mn-cs"/>
            </a:endParaRPr>
          </a:p>
          <a:p>
            <a:pPr lvl="1" algn="just" eaLnBrk="1" hangingPunct="1">
              <a:lnSpc>
                <a:spcPct val="95000"/>
              </a:lnSpc>
              <a:spcBef>
                <a:spcPct val="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400" b="1" dirty="0" smtClean="0"/>
              <a:t>Calcula-se o produto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(a)*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(x</a:t>
            </a:r>
            <a:r>
              <a:rPr lang="pt-BR" sz="2400" b="1" i="1" baseline="-32000" dirty="0" smtClean="0">
                <a:solidFill>
                  <a:srgbClr val="FF0000"/>
                </a:solidFill>
              </a:rPr>
              <a:t>1</a:t>
            </a:r>
            <a:r>
              <a:rPr lang="pt-BR" sz="2400" b="1" i="1" dirty="0" smtClean="0">
                <a:solidFill>
                  <a:srgbClr val="FF0000"/>
                </a:solidFill>
              </a:rPr>
              <a:t>)</a:t>
            </a:r>
            <a:r>
              <a:rPr lang="pt-BR" sz="2400" b="1" i="1" dirty="0" smtClean="0"/>
              <a:t>.</a:t>
            </a:r>
            <a:endParaRPr lang="pt-BR" sz="2400" b="1" i="1" dirty="0" smtClean="0">
              <a:solidFill>
                <a:srgbClr val="AC0000"/>
              </a:solidFill>
            </a:endParaRPr>
          </a:p>
          <a:p>
            <a:pPr lvl="1" algn="just" eaLnBrk="1" hangingPunct="1">
              <a:lnSpc>
                <a:spcPct val="95000"/>
              </a:lnSpc>
              <a:spcBef>
                <a:spcPct val="0"/>
              </a:spcBef>
              <a:buClr>
                <a:schemeClr val="tx2"/>
              </a:buClr>
              <a:buFont typeface="Tahoma" charset="0"/>
              <a:buChar char="●"/>
              <a:defRPr/>
            </a:pPr>
            <a:endParaRPr lang="pt-BR" sz="1200" b="1" i="1" dirty="0" smtClean="0">
              <a:solidFill>
                <a:srgbClr val="AC0000"/>
              </a:solidFill>
            </a:endParaRPr>
          </a:p>
          <a:p>
            <a:pPr lvl="1" algn="just" eaLnBrk="1" hangingPunct="1">
              <a:lnSpc>
                <a:spcPct val="95000"/>
              </a:lnSpc>
              <a:spcBef>
                <a:spcPct val="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400" b="1" dirty="0" smtClean="0"/>
              <a:t>Verifica-se se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(a)*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(x</a:t>
            </a:r>
            <a:r>
              <a:rPr lang="pt-BR" sz="2400" b="1" i="1" baseline="-32000" dirty="0" smtClean="0">
                <a:solidFill>
                  <a:srgbClr val="FF0000"/>
                </a:solidFill>
              </a:rPr>
              <a:t>1</a:t>
            </a:r>
            <a:r>
              <a:rPr lang="pt-BR" sz="2400" b="1" i="1" dirty="0" smtClean="0">
                <a:solidFill>
                  <a:srgbClr val="FF0000"/>
                </a:solidFill>
              </a:rPr>
              <a:t>) &lt; 0</a:t>
            </a:r>
            <a:r>
              <a:rPr lang="pt-BR" sz="2400" b="1" i="1" dirty="0" smtClean="0"/>
              <a:t>.</a:t>
            </a:r>
            <a:endParaRPr lang="pt-BR" sz="2400" b="1" i="1" dirty="0" smtClean="0">
              <a:solidFill>
                <a:srgbClr val="AC0000"/>
              </a:solidFill>
            </a:endParaRPr>
          </a:p>
          <a:p>
            <a:pPr lvl="1" algn="just" eaLnBrk="1" hangingPunct="1">
              <a:lnSpc>
                <a:spcPct val="95000"/>
              </a:lnSpc>
              <a:spcBef>
                <a:spcPct val="0"/>
              </a:spcBef>
              <a:buClr>
                <a:schemeClr val="tx2"/>
              </a:buClr>
              <a:buFont typeface="Tahoma" charset="0"/>
              <a:buChar char="●"/>
              <a:defRPr/>
            </a:pPr>
            <a:endParaRPr lang="pt-BR" sz="1000" b="1" dirty="0" smtClean="0"/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pt-BR" sz="2200" b="1" dirty="0" smtClean="0"/>
              <a:t>Se </a:t>
            </a:r>
            <a:r>
              <a:rPr lang="pt-BR" sz="2200" b="1" i="1" dirty="0" smtClean="0">
                <a:solidFill>
                  <a:srgbClr val="FF0000"/>
                </a:solidFill>
              </a:rPr>
              <a:t>verdadeiro</a:t>
            </a:r>
            <a:r>
              <a:rPr lang="pt-BR" sz="2200" b="1" dirty="0" smtClean="0"/>
              <a:t>   </a:t>
            </a:r>
            <a:r>
              <a:rPr lang="pt-BR" sz="2200" b="1" dirty="0" smtClean="0">
                <a:sym typeface="Wingdings" charset="0"/>
              </a:rPr>
              <a:t></a:t>
            </a:r>
            <a:r>
              <a:rPr lang="pt-BR" sz="2200" b="1" dirty="0" smtClean="0"/>
              <a:t> </a:t>
            </a:r>
            <a:r>
              <a:rPr lang="pt-BR" sz="2800" b="1" i="1" dirty="0" smtClean="0">
                <a:solidFill>
                  <a:srgbClr val="FF0000"/>
                </a:solidFill>
                <a:sym typeface="Symbol" charset="0"/>
              </a:rPr>
              <a:t>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  <a:latin typeface="Symbol" charset="0"/>
                <a:sym typeface="Symbol" charset="0"/>
              </a:rPr>
              <a:t>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 (a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0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, </a:t>
            </a:r>
            <a:r>
              <a:rPr lang="pt-BR" sz="2200" b="1" i="1" dirty="0" smtClean="0">
                <a:solidFill>
                  <a:srgbClr val="FF0000"/>
                </a:solidFill>
              </a:rPr>
              <a:t>x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)</a:t>
            </a:r>
            <a:r>
              <a:rPr lang="pt-BR" sz="2200" b="1" dirty="0" smtClean="0">
                <a:solidFill>
                  <a:srgbClr val="FFFFCC"/>
                </a:solidFill>
                <a:sym typeface="WP MathA" charset="0"/>
              </a:rPr>
              <a:t> </a:t>
            </a:r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pt-BR" sz="2200" b="1" dirty="0" smtClean="0">
                <a:sym typeface="WP MathA" charset="0"/>
              </a:rPr>
              <a:t>	Lo</a:t>
            </a:r>
            <a:r>
              <a:rPr lang="pt-BR" sz="2200" b="1" dirty="0" smtClean="0"/>
              <a:t>go: a</a:t>
            </a:r>
            <a:r>
              <a:rPr lang="pt-BR" sz="2200" b="1" baseline="-25000" dirty="0" smtClean="0"/>
              <a:t>1</a:t>
            </a:r>
            <a:r>
              <a:rPr lang="pt-BR" sz="2200" b="1" dirty="0" smtClean="0"/>
              <a:t> =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</a:rPr>
              <a:t>a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0</a:t>
            </a:r>
            <a:r>
              <a:rPr lang="pt-BR" sz="2200" b="1" dirty="0" smtClean="0"/>
              <a:t> e b</a:t>
            </a:r>
            <a:r>
              <a:rPr lang="pt-BR" sz="2200" b="1" baseline="-25000" dirty="0" smtClean="0"/>
              <a:t>1</a:t>
            </a:r>
            <a:r>
              <a:rPr lang="pt-BR" sz="2200" b="1" dirty="0" smtClean="0"/>
              <a:t> =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</a:rPr>
              <a:t>x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1</a:t>
            </a:r>
            <a:endParaRPr lang="pt-BR" sz="2200" b="1" dirty="0" smtClean="0">
              <a:solidFill>
                <a:srgbClr val="FF0000"/>
              </a:solidFill>
            </a:endParaRPr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pt-BR" sz="1000" b="1" dirty="0" smtClean="0"/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pt-BR" sz="2200" b="1" i="1" dirty="0" smtClean="0">
                <a:solidFill>
                  <a:srgbClr val="FF0000"/>
                </a:solidFill>
              </a:rPr>
              <a:t>Caso contrario  </a:t>
            </a:r>
            <a:r>
              <a:rPr lang="pt-BR" sz="2200" b="1" dirty="0" smtClean="0">
                <a:sym typeface="Wingdings" charset="0"/>
              </a:rPr>
              <a:t></a:t>
            </a:r>
            <a:r>
              <a:rPr lang="pt-BR" sz="2200" b="1" dirty="0" smtClean="0"/>
              <a:t> </a:t>
            </a:r>
            <a:r>
              <a:rPr lang="pt-BR" sz="2800" b="1" i="1" dirty="0" smtClean="0">
                <a:solidFill>
                  <a:srgbClr val="FF0000"/>
                </a:solidFill>
                <a:sym typeface="Symbol" charset="0"/>
              </a:rPr>
              <a:t>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  <a:latin typeface="Symbol" charset="0"/>
                <a:sym typeface="Symbol" charset="0"/>
              </a:rPr>
              <a:t>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 (x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, b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0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)</a:t>
            </a:r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pt-BR" sz="2200" b="1" dirty="0" smtClean="0">
                <a:sym typeface="WP MathA" charset="0"/>
              </a:rPr>
              <a:t>	Lo</a:t>
            </a:r>
            <a:r>
              <a:rPr lang="pt-BR" sz="2200" b="1" dirty="0" smtClean="0"/>
              <a:t>go a</a:t>
            </a:r>
            <a:r>
              <a:rPr lang="pt-BR" sz="2200" b="1" baseline="-25000" dirty="0" smtClean="0"/>
              <a:t>1</a:t>
            </a:r>
            <a:r>
              <a:rPr lang="pt-BR" sz="2200" b="1" dirty="0" smtClean="0"/>
              <a:t> = </a:t>
            </a:r>
            <a:r>
              <a:rPr lang="pt-BR" sz="2200" b="1" i="1" dirty="0" smtClean="0">
                <a:solidFill>
                  <a:srgbClr val="FF0000"/>
                </a:solidFill>
              </a:rPr>
              <a:t>x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/>
              <a:t>e b</a:t>
            </a:r>
            <a:r>
              <a:rPr lang="pt-BR" sz="2200" b="1" baseline="-25000" dirty="0" smtClean="0"/>
              <a:t>1</a:t>
            </a:r>
            <a:r>
              <a:rPr lang="pt-BR" sz="2200" b="1" dirty="0" smtClean="0"/>
              <a:t> = </a:t>
            </a:r>
            <a:r>
              <a:rPr lang="pt-BR" sz="2200" b="1" i="1" dirty="0" smtClean="0">
                <a:solidFill>
                  <a:srgbClr val="FF0000"/>
                </a:solidFill>
              </a:rPr>
              <a:t>b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0</a:t>
            </a:r>
            <a:r>
              <a:rPr lang="pt-BR" sz="2200" b="1" dirty="0" smtClean="0"/>
              <a:t>)</a:t>
            </a:r>
          </a:p>
          <a:p>
            <a:pPr algn="just" eaLnBrk="1" hangingPunct="1">
              <a:lnSpc>
                <a:spcPct val="90000"/>
              </a:lnSpc>
              <a:buSzTx/>
              <a:buFont typeface="Webdings" charset="0"/>
              <a:buChar char="4"/>
              <a:defRPr/>
            </a:pPr>
            <a:r>
              <a:rPr lang="pt-BR" sz="2000" b="1" dirty="0" smtClean="0">
                <a:cs typeface="+mn-cs"/>
              </a:rPr>
              <a:t>Repete-se o processo até que o valor de</a:t>
            </a:r>
            <a:r>
              <a:rPr lang="pt-BR" sz="20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2000" b="1" i="1" dirty="0" err="1" smtClean="0">
                <a:solidFill>
                  <a:srgbClr val="FF0000"/>
                </a:solidFill>
                <a:cs typeface="+mn-cs"/>
              </a:rPr>
              <a:t>x</a:t>
            </a:r>
            <a:r>
              <a:rPr lang="pt-BR" sz="20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2000" b="1" dirty="0" smtClean="0">
                <a:cs typeface="+mn-cs"/>
              </a:rPr>
              <a:t>atenda às</a:t>
            </a:r>
            <a:r>
              <a:rPr lang="pt-BR" sz="20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2000" b="1" i="1" dirty="0" smtClean="0">
                <a:solidFill>
                  <a:srgbClr val="FF0000"/>
                </a:solidFill>
                <a:cs typeface="+mn-cs"/>
              </a:rPr>
              <a:t>condições de parada</a:t>
            </a:r>
            <a:r>
              <a:rPr lang="pt-BR" sz="2000" b="1" dirty="0" smtClean="0">
                <a:cs typeface="+mn-cs"/>
              </a:rPr>
              <a:t>.</a:t>
            </a:r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buFont typeface="Wingdings" charset="0"/>
              <a:buNone/>
              <a:defRPr/>
            </a:pPr>
            <a:endParaRPr lang="pt-BR" sz="2200" b="1" dirty="0" smtClean="0"/>
          </a:p>
        </p:txBody>
      </p:sp>
      <p:sp>
        <p:nvSpPr>
          <p:cNvPr id="497667" name="Rectangle 3"/>
          <p:cNvSpPr>
            <a:spLocks noChangeArrowheads="1"/>
          </p:cNvSpPr>
          <p:nvPr/>
        </p:nvSpPr>
        <p:spPr bwMode="auto">
          <a:xfrm>
            <a:off x="755650" y="1052513"/>
            <a:ext cx="7793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Definição do novo intervalo</a:t>
            </a:r>
          </a:p>
        </p:txBody>
      </p:sp>
      <p:sp>
        <p:nvSpPr>
          <p:cNvPr id="497669" name="Rectangle 5"/>
          <p:cNvSpPr>
            <a:spLocks noChangeArrowheads="1"/>
          </p:cNvSpPr>
          <p:nvPr/>
        </p:nvSpPr>
        <p:spPr bwMode="auto">
          <a:xfrm>
            <a:off x="395288" y="260350"/>
            <a:ext cx="85820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404821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ChangeArrowheads="1"/>
          </p:cNvSpPr>
          <p:nvPr/>
        </p:nvSpPr>
        <p:spPr bwMode="auto">
          <a:xfrm>
            <a:off x="539750" y="1196975"/>
            <a:ext cx="3816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Análise gráfica</a:t>
            </a:r>
          </a:p>
        </p:txBody>
      </p:sp>
      <p:sp>
        <p:nvSpPr>
          <p:cNvPr id="498691" name="Line 3"/>
          <p:cNvSpPr>
            <a:spLocks noChangeShapeType="1"/>
          </p:cNvSpPr>
          <p:nvPr/>
        </p:nvSpPr>
        <p:spPr bwMode="auto">
          <a:xfrm flipH="1">
            <a:off x="796925" y="2054225"/>
            <a:ext cx="9525" cy="36290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692" name="Line 4"/>
          <p:cNvSpPr>
            <a:spLocks noChangeShapeType="1"/>
          </p:cNvSpPr>
          <p:nvPr/>
        </p:nvSpPr>
        <p:spPr bwMode="auto">
          <a:xfrm rot="-5400000" flipH="1" flipV="1">
            <a:off x="2351881" y="1967707"/>
            <a:ext cx="4763" cy="41021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693" name="Rectangle 5"/>
          <p:cNvSpPr>
            <a:spLocks noChangeArrowheads="1"/>
          </p:cNvSpPr>
          <p:nvPr/>
        </p:nvSpPr>
        <p:spPr bwMode="auto">
          <a:xfrm>
            <a:off x="4294188" y="4081463"/>
            <a:ext cx="147637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498694" name="Rectangle 6"/>
          <p:cNvSpPr>
            <a:spLocks noChangeArrowheads="1"/>
          </p:cNvSpPr>
          <p:nvPr/>
        </p:nvSpPr>
        <p:spPr bwMode="auto">
          <a:xfrm>
            <a:off x="836613" y="4102100"/>
            <a:ext cx="5540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 = a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0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98695" name="Rectangle 7"/>
          <p:cNvSpPr>
            <a:spLocks noChangeArrowheads="1"/>
          </p:cNvSpPr>
          <p:nvPr/>
        </p:nvSpPr>
        <p:spPr bwMode="auto">
          <a:xfrm>
            <a:off x="1400175" y="4140200"/>
            <a:ext cx="146050" cy="174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98696" name="Freeform 8"/>
          <p:cNvSpPr>
            <a:spLocks/>
          </p:cNvSpPr>
          <p:nvPr/>
        </p:nvSpPr>
        <p:spPr bwMode="auto">
          <a:xfrm>
            <a:off x="500063" y="2157413"/>
            <a:ext cx="3648075" cy="3114675"/>
          </a:xfrm>
          <a:custGeom>
            <a:avLst/>
            <a:gdLst>
              <a:gd name="T0" fmla="*/ 0 w 2298"/>
              <a:gd name="T1" fmla="*/ 1962 h 1962"/>
              <a:gd name="T2" fmla="*/ 135 w 2298"/>
              <a:gd name="T3" fmla="*/ 1869 h 1962"/>
              <a:gd name="T4" fmla="*/ 237 w 2298"/>
              <a:gd name="T5" fmla="*/ 1782 h 1962"/>
              <a:gd name="T6" fmla="*/ 345 w 2298"/>
              <a:gd name="T7" fmla="*/ 1665 h 1962"/>
              <a:gd name="T8" fmla="*/ 423 w 2298"/>
              <a:gd name="T9" fmla="*/ 1554 h 1962"/>
              <a:gd name="T10" fmla="*/ 495 w 2298"/>
              <a:gd name="T11" fmla="*/ 1443 h 1962"/>
              <a:gd name="T12" fmla="*/ 552 w 2298"/>
              <a:gd name="T13" fmla="*/ 1320 h 1962"/>
              <a:gd name="T14" fmla="*/ 603 w 2298"/>
              <a:gd name="T15" fmla="*/ 1188 h 1962"/>
              <a:gd name="T16" fmla="*/ 648 w 2298"/>
              <a:gd name="T17" fmla="*/ 1056 h 1962"/>
              <a:gd name="T18" fmla="*/ 711 w 2298"/>
              <a:gd name="T19" fmla="*/ 924 h 1962"/>
              <a:gd name="T20" fmla="*/ 810 w 2298"/>
              <a:gd name="T21" fmla="*/ 744 h 1962"/>
              <a:gd name="T22" fmla="*/ 915 w 2298"/>
              <a:gd name="T23" fmla="*/ 612 h 1962"/>
              <a:gd name="T24" fmla="*/ 1041 w 2298"/>
              <a:gd name="T25" fmla="*/ 525 h 1962"/>
              <a:gd name="T26" fmla="*/ 1143 w 2298"/>
              <a:gd name="T27" fmla="*/ 516 h 1962"/>
              <a:gd name="T28" fmla="*/ 1233 w 2298"/>
              <a:gd name="T29" fmla="*/ 555 h 1962"/>
              <a:gd name="T30" fmla="*/ 1287 w 2298"/>
              <a:gd name="T31" fmla="*/ 618 h 1962"/>
              <a:gd name="T32" fmla="*/ 1356 w 2298"/>
              <a:gd name="T33" fmla="*/ 732 h 1962"/>
              <a:gd name="T34" fmla="*/ 1443 w 2298"/>
              <a:gd name="T35" fmla="*/ 843 h 1962"/>
              <a:gd name="T36" fmla="*/ 1554 w 2298"/>
              <a:gd name="T37" fmla="*/ 906 h 1962"/>
              <a:gd name="T38" fmla="*/ 1665 w 2298"/>
              <a:gd name="T39" fmla="*/ 921 h 1962"/>
              <a:gd name="T40" fmla="*/ 1758 w 2298"/>
              <a:gd name="T41" fmla="*/ 888 h 1962"/>
              <a:gd name="T42" fmla="*/ 1845 w 2298"/>
              <a:gd name="T43" fmla="*/ 819 h 1962"/>
              <a:gd name="T44" fmla="*/ 1908 w 2298"/>
              <a:gd name="T45" fmla="*/ 741 h 1962"/>
              <a:gd name="T46" fmla="*/ 1956 w 2298"/>
              <a:gd name="T47" fmla="*/ 654 h 1962"/>
              <a:gd name="T48" fmla="*/ 2025 w 2298"/>
              <a:gd name="T49" fmla="*/ 510 h 1962"/>
              <a:gd name="T50" fmla="*/ 2130 w 2298"/>
              <a:gd name="T51" fmla="*/ 246 h 1962"/>
              <a:gd name="T52" fmla="*/ 2211 w 2298"/>
              <a:gd name="T53" fmla="*/ 96 h 1962"/>
              <a:gd name="T54" fmla="*/ 2298 w 2298"/>
              <a:gd name="T55" fmla="*/ 0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98" h="1962">
                <a:moveTo>
                  <a:pt x="0" y="1962"/>
                </a:moveTo>
                <a:cubicBezTo>
                  <a:pt x="22" y="1947"/>
                  <a:pt x="96" y="1899"/>
                  <a:pt x="135" y="1869"/>
                </a:cubicBezTo>
                <a:cubicBezTo>
                  <a:pt x="174" y="1839"/>
                  <a:pt x="202" y="1816"/>
                  <a:pt x="237" y="1782"/>
                </a:cubicBezTo>
                <a:cubicBezTo>
                  <a:pt x="272" y="1748"/>
                  <a:pt x="314" y="1703"/>
                  <a:pt x="345" y="1665"/>
                </a:cubicBezTo>
                <a:cubicBezTo>
                  <a:pt x="376" y="1627"/>
                  <a:pt x="398" y="1591"/>
                  <a:pt x="423" y="1554"/>
                </a:cubicBezTo>
                <a:cubicBezTo>
                  <a:pt x="448" y="1517"/>
                  <a:pt x="473" y="1482"/>
                  <a:pt x="495" y="1443"/>
                </a:cubicBezTo>
                <a:cubicBezTo>
                  <a:pt x="517" y="1404"/>
                  <a:pt x="534" y="1362"/>
                  <a:pt x="552" y="1320"/>
                </a:cubicBezTo>
                <a:cubicBezTo>
                  <a:pt x="570" y="1278"/>
                  <a:pt x="587" y="1232"/>
                  <a:pt x="603" y="1188"/>
                </a:cubicBezTo>
                <a:cubicBezTo>
                  <a:pt x="619" y="1144"/>
                  <a:pt x="630" y="1100"/>
                  <a:pt x="648" y="1056"/>
                </a:cubicBezTo>
                <a:cubicBezTo>
                  <a:pt x="666" y="1012"/>
                  <a:pt x="684" y="976"/>
                  <a:pt x="711" y="924"/>
                </a:cubicBezTo>
                <a:cubicBezTo>
                  <a:pt x="738" y="872"/>
                  <a:pt x="776" y="796"/>
                  <a:pt x="810" y="744"/>
                </a:cubicBezTo>
                <a:cubicBezTo>
                  <a:pt x="844" y="692"/>
                  <a:pt x="876" y="649"/>
                  <a:pt x="915" y="612"/>
                </a:cubicBezTo>
                <a:cubicBezTo>
                  <a:pt x="954" y="575"/>
                  <a:pt x="1003" y="541"/>
                  <a:pt x="1041" y="525"/>
                </a:cubicBezTo>
                <a:cubicBezTo>
                  <a:pt x="1079" y="509"/>
                  <a:pt x="1111" y="511"/>
                  <a:pt x="1143" y="516"/>
                </a:cubicBezTo>
                <a:cubicBezTo>
                  <a:pt x="1175" y="521"/>
                  <a:pt x="1209" y="538"/>
                  <a:pt x="1233" y="555"/>
                </a:cubicBezTo>
                <a:cubicBezTo>
                  <a:pt x="1257" y="572"/>
                  <a:pt x="1267" y="589"/>
                  <a:pt x="1287" y="618"/>
                </a:cubicBezTo>
                <a:cubicBezTo>
                  <a:pt x="1307" y="647"/>
                  <a:pt x="1330" y="694"/>
                  <a:pt x="1356" y="732"/>
                </a:cubicBezTo>
                <a:cubicBezTo>
                  <a:pt x="1382" y="770"/>
                  <a:pt x="1410" y="814"/>
                  <a:pt x="1443" y="843"/>
                </a:cubicBezTo>
                <a:cubicBezTo>
                  <a:pt x="1476" y="872"/>
                  <a:pt x="1517" y="893"/>
                  <a:pt x="1554" y="906"/>
                </a:cubicBezTo>
                <a:cubicBezTo>
                  <a:pt x="1591" y="919"/>
                  <a:pt x="1631" y="924"/>
                  <a:pt x="1665" y="921"/>
                </a:cubicBezTo>
                <a:cubicBezTo>
                  <a:pt x="1699" y="918"/>
                  <a:pt x="1728" y="905"/>
                  <a:pt x="1758" y="888"/>
                </a:cubicBezTo>
                <a:cubicBezTo>
                  <a:pt x="1788" y="871"/>
                  <a:pt x="1820" y="843"/>
                  <a:pt x="1845" y="819"/>
                </a:cubicBezTo>
                <a:cubicBezTo>
                  <a:pt x="1870" y="795"/>
                  <a:pt x="1890" y="768"/>
                  <a:pt x="1908" y="741"/>
                </a:cubicBezTo>
                <a:cubicBezTo>
                  <a:pt x="1926" y="714"/>
                  <a:pt x="1937" y="692"/>
                  <a:pt x="1956" y="654"/>
                </a:cubicBezTo>
                <a:cubicBezTo>
                  <a:pt x="1975" y="616"/>
                  <a:pt x="1996" y="578"/>
                  <a:pt x="2025" y="510"/>
                </a:cubicBezTo>
                <a:cubicBezTo>
                  <a:pt x="2054" y="442"/>
                  <a:pt x="2099" y="315"/>
                  <a:pt x="2130" y="246"/>
                </a:cubicBezTo>
                <a:cubicBezTo>
                  <a:pt x="2161" y="177"/>
                  <a:pt x="2183" y="137"/>
                  <a:pt x="2211" y="96"/>
                </a:cubicBezTo>
                <a:cubicBezTo>
                  <a:pt x="2239" y="55"/>
                  <a:pt x="2280" y="20"/>
                  <a:pt x="2298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697" name="Rectangle 9"/>
          <p:cNvSpPr>
            <a:spLocks noChangeArrowheads="1"/>
          </p:cNvSpPr>
          <p:nvPr/>
        </p:nvSpPr>
        <p:spPr bwMode="auto">
          <a:xfrm>
            <a:off x="474663" y="2051050"/>
            <a:ext cx="276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</a:p>
        </p:txBody>
      </p:sp>
      <p:sp>
        <p:nvSpPr>
          <p:cNvPr id="498698" name="Line 10"/>
          <p:cNvSpPr>
            <a:spLocks noChangeShapeType="1"/>
          </p:cNvSpPr>
          <p:nvPr/>
        </p:nvSpPr>
        <p:spPr bwMode="auto">
          <a:xfrm flipH="1">
            <a:off x="1154113" y="4021138"/>
            <a:ext cx="1587" cy="638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699" name="Line 11"/>
          <p:cNvSpPr>
            <a:spLocks noChangeShapeType="1"/>
          </p:cNvSpPr>
          <p:nvPr/>
        </p:nvSpPr>
        <p:spPr bwMode="auto">
          <a:xfrm flipH="1">
            <a:off x="3878263" y="2552700"/>
            <a:ext cx="4762" cy="14747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00" name="Oval 12"/>
          <p:cNvSpPr>
            <a:spLocks noChangeArrowheads="1"/>
          </p:cNvSpPr>
          <p:nvPr/>
        </p:nvSpPr>
        <p:spPr bwMode="auto">
          <a:xfrm>
            <a:off x="1433513" y="4003675"/>
            <a:ext cx="52387" cy="50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01" name="Rectangle 13"/>
          <p:cNvSpPr>
            <a:spLocks noChangeArrowheads="1"/>
          </p:cNvSpPr>
          <p:nvPr/>
        </p:nvSpPr>
        <p:spPr bwMode="auto">
          <a:xfrm>
            <a:off x="3624263" y="4102100"/>
            <a:ext cx="5540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b = b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0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98702" name="Rectangle 14"/>
          <p:cNvSpPr>
            <a:spLocks noChangeArrowheads="1"/>
          </p:cNvSpPr>
          <p:nvPr/>
        </p:nvSpPr>
        <p:spPr bwMode="auto">
          <a:xfrm>
            <a:off x="890588" y="2239963"/>
            <a:ext cx="3048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(a|f(b)| + b|f(a)| )/ (|f(b)| + |f(a)|) </a:t>
            </a:r>
          </a:p>
        </p:txBody>
      </p:sp>
      <p:sp>
        <p:nvSpPr>
          <p:cNvPr id="498703" name="Rectangle 15"/>
          <p:cNvSpPr>
            <a:spLocks noChangeArrowheads="1"/>
          </p:cNvSpPr>
          <p:nvPr/>
        </p:nvSpPr>
        <p:spPr bwMode="auto">
          <a:xfrm>
            <a:off x="1893888" y="4102100"/>
            <a:ext cx="1666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</a:p>
        </p:txBody>
      </p:sp>
      <p:sp>
        <p:nvSpPr>
          <p:cNvPr id="498704" name="AutoShape 16"/>
          <p:cNvSpPr>
            <a:spLocks noChangeArrowheads="1"/>
          </p:cNvSpPr>
          <p:nvPr/>
        </p:nvSpPr>
        <p:spPr bwMode="auto">
          <a:xfrm rot="10754888" flipH="1">
            <a:off x="4427538" y="2089150"/>
            <a:ext cx="477837" cy="1112838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37026" dir="1900112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05" name="AutoShape 17"/>
          <p:cNvSpPr>
            <a:spLocks noChangeArrowheads="1"/>
          </p:cNvSpPr>
          <p:nvPr/>
        </p:nvSpPr>
        <p:spPr bwMode="auto">
          <a:xfrm rot="15825046" flipH="1">
            <a:off x="7251700" y="3195638"/>
            <a:ext cx="477837" cy="1112838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0161" dir="20493903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06" name="AutoShape 18"/>
          <p:cNvSpPr>
            <a:spLocks noChangeArrowheads="1"/>
          </p:cNvSpPr>
          <p:nvPr/>
        </p:nvSpPr>
        <p:spPr bwMode="auto">
          <a:xfrm rot="31066" flipH="1">
            <a:off x="5253038" y="5340350"/>
            <a:ext cx="477837" cy="1112838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37026" dir="1900112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07" name="Rectangle 19"/>
          <p:cNvSpPr>
            <a:spLocks noChangeArrowheads="1"/>
          </p:cNvSpPr>
          <p:nvPr/>
        </p:nvSpPr>
        <p:spPr bwMode="auto">
          <a:xfrm>
            <a:off x="1000125" y="5464175"/>
            <a:ext cx="4090988" cy="1028700"/>
          </a:xfrm>
          <a:prstGeom prst="rect">
            <a:avLst/>
          </a:prstGeom>
          <a:solidFill>
            <a:srgbClr val="FFFFCC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blurRad="63500" dist="63500" dir="19387806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Font typeface="Webdings" charset="0"/>
              <a:buNone/>
              <a:defRPr/>
            </a:pPr>
            <a:r>
              <a:rPr lang="pt-BR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Repete-se o processo até que o valor de </a:t>
            </a:r>
            <a:r>
              <a:rPr lang="pt-BR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atenda às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i="1">
                <a:solidFill>
                  <a:srgbClr val="A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condições de parada</a:t>
            </a:r>
            <a:r>
              <a:rPr lang="pt-BR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.</a:t>
            </a:r>
          </a:p>
        </p:txBody>
      </p:sp>
      <p:sp>
        <p:nvSpPr>
          <p:cNvPr id="498708" name="Rectangle 20"/>
          <p:cNvSpPr>
            <a:spLocks noChangeArrowheads="1"/>
          </p:cNvSpPr>
          <p:nvPr/>
        </p:nvSpPr>
        <p:spPr bwMode="auto">
          <a:xfrm>
            <a:off x="250825" y="260350"/>
            <a:ext cx="8726488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  <p:sp>
        <p:nvSpPr>
          <p:cNvPr id="498709" name="Line 21"/>
          <p:cNvSpPr>
            <a:spLocks noChangeShapeType="1"/>
          </p:cNvSpPr>
          <p:nvPr/>
        </p:nvSpPr>
        <p:spPr bwMode="auto">
          <a:xfrm flipV="1">
            <a:off x="790575" y="2214563"/>
            <a:ext cx="3524250" cy="2709862"/>
          </a:xfrm>
          <a:prstGeom prst="line">
            <a:avLst/>
          </a:prstGeom>
          <a:noFill/>
          <a:ln w="22225">
            <a:solidFill>
              <a:srgbClr val="FF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10" name="Line 22"/>
          <p:cNvSpPr>
            <a:spLocks noChangeShapeType="1"/>
          </p:cNvSpPr>
          <p:nvPr/>
        </p:nvSpPr>
        <p:spPr bwMode="auto">
          <a:xfrm>
            <a:off x="1958975" y="3956050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11" name="Oval 23"/>
          <p:cNvSpPr>
            <a:spLocks noChangeArrowheads="1"/>
          </p:cNvSpPr>
          <p:nvPr/>
        </p:nvSpPr>
        <p:spPr bwMode="auto">
          <a:xfrm>
            <a:off x="1125538" y="4625975"/>
            <a:ext cx="52387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12" name="Oval 24"/>
          <p:cNvSpPr>
            <a:spLocks noChangeArrowheads="1"/>
          </p:cNvSpPr>
          <p:nvPr/>
        </p:nvSpPr>
        <p:spPr bwMode="auto">
          <a:xfrm>
            <a:off x="3854450" y="2516188"/>
            <a:ext cx="52388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13" name="AutoShape 25"/>
          <p:cNvSpPr>
            <a:spLocks noChangeArrowheads="1"/>
          </p:cNvSpPr>
          <p:nvPr/>
        </p:nvSpPr>
        <p:spPr bwMode="auto">
          <a:xfrm rot="1252924" flipH="1">
            <a:off x="2289175" y="2432050"/>
            <a:ext cx="257175" cy="2006600"/>
          </a:xfrm>
          <a:prstGeom prst="curvedRightArrow">
            <a:avLst>
              <a:gd name="adj1" fmla="val 116784"/>
              <a:gd name="adj2" fmla="val 272834"/>
              <a:gd name="adj3" fmla="val 50000"/>
            </a:avLst>
          </a:prstGeom>
          <a:solidFill>
            <a:srgbClr val="DDDDDD"/>
          </a:solidFill>
          <a:ln>
            <a:noFill/>
          </a:ln>
          <a:effectLst>
            <a:outerShdw blurRad="63500" dist="26940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14" name="Line 26"/>
          <p:cNvSpPr>
            <a:spLocks noChangeShapeType="1"/>
          </p:cNvSpPr>
          <p:nvPr/>
        </p:nvSpPr>
        <p:spPr bwMode="auto">
          <a:xfrm flipH="1">
            <a:off x="5461000" y="1566863"/>
            <a:ext cx="0" cy="2857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15" name="Line 27"/>
          <p:cNvSpPr>
            <a:spLocks noChangeShapeType="1"/>
          </p:cNvSpPr>
          <p:nvPr/>
        </p:nvSpPr>
        <p:spPr bwMode="auto">
          <a:xfrm rot="-5400000" flipH="1" flipV="1">
            <a:off x="6473032" y="1642269"/>
            <a:ext cx="4762" cy="30162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16" name="Rectangle 28"/>
          <p:cNvSpPr>
            <a:spLocks noChangeArrowheads="1"/>
          </p:cNvSpPr>
          <p:nvPr/>
        </p:nvSpPr>
        <p:spPr bwMode="auto">
          <a:xfrm>
            <a:off x="7862888" y="3173413"/>
            <a:ext cx="147637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498717" name="Rectangle 29"/>
          <p:cNvSpPr>
            <a:spLocks noChangeArrowheads="1"/>
          </p:cNvSpPr>
          <p:nvPr/>
        </p:nvSpPr>
        <p:spPr bwMode="auto">
          <a:xfrm>
            <a:off x="5478463" y="3173413"/>
            <a:ext cx="5540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 = a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98718" name="Rectangle 30"/>
          <p:cNvSpPr>
            <a:spLocks noChangeArrowheads="1"/>
          </p:cNvSpPr>
          <p:nvPr/>
        </p:nvSpPr>
        <p:spPr bwMode="auto">
          <a:xfrm>
            <a:off x="5978525" y="2874963"/>
            <a:ext cx="146050" cy="174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98719" name="Rectangle 31"/>
          <p:cNvSpPr>
            <a:spLocks noChangeArrowheads="1"/>
          </p:cNvSpPr>
          <p:nvPr/>
        </p:nvSpPr>
        <p:spPr bwMode="auto">
          <a:xfrm>
            <a:off x="5138738" y="1639888"/>
            <a:ext cx="2762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</a:p>
        </p:txBody>
      </p:sp>
      <p:sp>
        <p:nvSpPr>
          <p:cNvPr id="498720" name="Line 32"/>
          <p:cNvSpPr>
            <a:spLocks noChangeShapeType="1"/>
          </p:cNvSpPr>
          <p:nvPr/>
        </p:nvSpPr>
        <p:spPr bwMode="auto">
          <a:xfrm>
            <a:off x="5819775" y="3152775"/>
            <a:ext cx="1588" cy="48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21" name="Rectangle 33"/>
          <p:cNvSpPr>
            <a:spLocks noChangeArrowheads="1"/>
          </p:cNvSpPr>
          <p:nvPr/>
        </p:nvSpPr>
        <p:spPr bwMode="auto">
          <a:xfrm>
            <a:off x="6640513" y="3173413"/>
            <a:ext cx="5540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b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x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</a:p>
        </p:txBody>
      </p:sp>
      <p:sp>
        <p:nvSpPr>
          <p:cNvPr id="498722" name="Rectangle 34"/>
          <p:cNvSpPr>
            <a:spLocks noChangeArrowheads="1"/>
          </p:cNvSpPr>
          <p:nvPr/>
        </p:nvSpPr>
        <p:spPr bwMode="auto">
          <a:xfrm>
            <a:off x="5554663" y="1371600"/>
            <a:ext cx="3048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(a|f(x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)| + 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|f(a)| )/ (|f(x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)| + |f(a)|) </a:t>
            </a:r>
          </a:p>
        </p:txBody>
      </p:sp>
      <p:sp>
        <p:nvSpPr>
          <p:cNvPr id="498723" name="Rectangle 35"/>
          <p:cNvSpPr>
            <a:spLocks noChangeArrowheads="1"/>
          </p:cNvSpPr>
          <p:nvPr/>
        </p:nvSpPr>
        <p:spPr bwMode="auto">
          <a:xfrm>
            <a:off x="6186488" y="3173413"/>
            <a:ext cx="1666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</a:p>
        </p:txBody>
      </p:sp>
      <p:sp>
        <p:nvSpPr>
          <p:cNvPr id="498724" name="Freeform 36"/>
          <p:cNvSpPr>
            <a:spLocks/>
          </p:cNvSpPr>
          <p:nvPr/>
        </p:nvSpPr>
        <p:spPr bwMode="auto">
          <a:xfrm>
            <a:off x="5221288" y="2097088"/>
            <a:ext cx="2224087" cy="2020887"/>
          </a:xfrm>
          <a:custGeom>
            <a:avLst/>
            <a:gdLst>
              <a:gd name="T0" fmla="*/ 0 w 1401"/>
              <a:gd name="T1" fmla="*/ 1273 h 1273"/>
              <a:gd name="T2" fmla="*/ 167 w 1401"/>
              <a:gd name="T3" fmla="*/ 1156 h 1273"/>
              <a:gd name="T4" fmla="*/ 288 w 1401"/>
              <a:gd name="T5" fmla="*/ 1045 h 1273"/>
              <a:gd name="T6" fmla="*/ 399 w 1401"/>
              <a:gd name="T7" fmla="*/ 934 h 1273"/>
              <a:gd name="T8" fmla="*/ 487 w 1401"/>
              <a:gd name="T9" fmla="*/ 811 h 1273"/>
              <a:gd name="T10" fmla="*/ 566 w 1401"/>
              <a:gd name="T11" fmla="*/ 679 h 1273"/>
              <a:gd name="T12" fmla="*/ 636 w 1401"/>
              <a:gd name="T13" fmla="*/ 547 h 1273"/>
              <a:gd name="T14" fmla="*/ 733 w 1401"/>
              <a:gd name="T15" fmla="*/ 415 h 1273"/>
              <a:gd name="T16" fmla="*/ 886 w 1401"/>
              <a:gd name="T17" fmla="*/ 235 h 1273"/>
              <a:gd name="T18" fmla="*/ 1049 w 1401"/>
              <a:gd name="T19" fmla="*/ 103 h 1273"/>
              <a:gd name="T20" fmla="*/ 1243 w 1401"/>
              <a:gd name="T21" fmla="*/ 16 h 1273"/>
              <a:gd name="T22" fmla="*/ 1401 w 1401"/>
              <a:gd name="T23" fmla="*/ 7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1" h="1273">
                <a:moveTo>
                  <a:pt x="0" y="1273"/>
                </a:moveTo>
                <a:cubicBezTo>
                  <a:pt x="28" y="1254"/>
                  <a:pt x="119" y="1194"/>
                  <a:pt x="167" y="1156"/>
                </a:cubicBezTo>
                <a:cubicBezTo>
                  <a:pt x="215" y="1118"/>
                  <a:pt x="249" y="1082"/>
                  <a:pt x="288" y="1045"/>
                </a:cubicBezTo>
                <a:cubicBezTo>
                  <a:pt x="327" y="1008"/>
                  <a:pt x="365" y="973"/>
                  <a:pt x="399" y="934"/>
                </a:cubicBezTo>
                <a:cubicBezTo>
                  <a:pt x="433" y="895"/>
                  <a:pt x="460" y="853"/>
                  <a:pt x="487" y="811"/>
                </a:cubicBezTo>
                <a:cubicBezTo>
                  <a:pt x="515" y="769"/>
                  <a:pt x="541" y="723"/>
                  <a:pt x="566" y="679"/>
                </a:cubicBezTo>
                <a:cubicBezTo>
                  <a:pt x="591" y="635"/>
                  <a:pt x="608" y="591"/>
                  <a:pt x="636" y="547"/>
                </a:cubicBezTo>
                <a:cubicBezTo>
                  <a:pt x="664" y="503"/>
                  <a:pt x="691" y="467"/>
                  <a:pt x="733" y="415"/>
                </a:cubicBezTo>
                <a:cubicBezTo>
                  <a:pt x="775" y="363"/>
                  <a:pt x="834" y="287"/>
                  <a:pt x="886" y="235"/>
                </a:cubicBezTo>
                <a:cubicBezTo>
                  <a:pt x="939" y="183"/>
                  <a:pt x="988" y="140"/>
                  <a:pt x="1049" y="103"/>
                </a:cubicBezTo>
                <a:cubicBezTo>
                  <a:pt x="1109" y="66"/>
                  <a:pt x="1185" y="32"/>
                  <a:pt x="1243" y="16"/>
                </a:cubicBezTo>
                <a:cubicBezTo>
                  <a:pt x="1302" y="0"/>
                  <a:pt x="1375" y="9"/>
                  <a:pt x="1401" y="7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25" name="Line 37"/>
          <p:cNvSpPr>
            <a:spLocks noChangeShapeType="1"/>
          </p:cNvSpPr>
          <p:nvPr/>
        </p:nvSpPr>
        <p:spPr bwMode="auto">
          <a:xfrm>
            <a:off x="6896100" y="2255838"/>
            <a:ext cx="6350" cy="9223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26" name="Freeform 38"/>
          <p:cNvSpPr>
            <a:spLocks/>
          </p:cNvSpPr>
          <p:nvPr/>
        </p:nvSpPr>
        <p:spPr bwMode="auto">
          <a:xfrm>
            <a:off x="5286375" y="1690688"/>
            <a:ext cx="2073275" cy="2586037"/>
          </a:xfrm>
          <a:custGeom>
            <a:avLst/>
            <a:gdLst>
              <a:gd name="T0" fmla="*/ 0 w 1306"/>
              <a:gd name="T1" fmla="*/ 1629 h 1629"/>
              <a:gd name="T2" fmla="*/ 1306 w 1306"/>
              <a:gd name="T3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6" h="1629">
                <a:moveTo>
                  <a:pt x="0" y="1629"/>
                </a:moveTo>
                <a:lnTo>
                  <a:pt x="1306" y="0"/>
                </a:lnTo>
              </a:path>
            </a:pathLst>
          </a:custGeom>
          <a:noFill/>
          <a:ln w="22225" cap="flat" cmpd="sng">
            <a:solidFill>
              <a:srgbClr val="FF996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27" name="Line 39"/>
          <p:cNvSpPr>
            <a:spLocks noChangeShapeType="1"/>
          </p:cNvSpPr>
          <p:nvPr/>
        </p:nvSpPr>
        <p:spPr bwMode="auto">
          <a:xfrm>
            <a:off x="6203950" y="3094038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28" name="Oval 40"/>
          <p:cNvSpPr>
            <a:spLocks noChangeArrowheads="1"/>
          </p:cNvSpPr>
          <p:nvPr/>
        </p:nvSpPr>
        <p:spPr bwMode="auto">
          <a:xfrm>
            <a:off x="5795963" y="3592513"/>
            <a:ext cx="52387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29" name="Oval 41"/>
          <p:cNvSpPr>
            <a:spLocks noChangeArrowheads="1"/>
          </p:cNvSpPr>
          <p:nvPr/>
        </p:nvSpPr>
        <p:spPr bwMode="auto">
          <a:xfrm>
            <a:off x="6870700" y="2235200"/>
            <a:ext cx="52388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30" name="AutoShape 42"/>
          <p:cNvSpPr>
            <a:spLocks noChangeArrowheads="1"/>
          </p:cNvSpPr>
          <p:nvPr/>
        </p:nvSpPr>
        <p:spPr bwMode="auto">
          <a:xfrm rot="1252924" flipH="1">
            <a:off x="6581775" y="1573213"/>
            <a:ext cx="257175" cy="2006600"/>
          </a:xfrm>
          <a:prstGeom prst="curvedRightArrow">
            <a:avLst>
              <a:gd name="adj1" fmla="val 116784"/>
              <a:gd name="adj2" fmla="val 272834"/>
              <a:gd name="adj3" fmla="val 50000"/>
            </a:avLst>
          </a:prstGeom>
          <a:solidFill>
            <a:srgbClr val="DDDDDD"/>
          </a:solidFill>
          <a:ln>
            <a:noFill/>
          </a:ln>
          <a:effectLst>
            <a:outerShdw blurRad="63500" dist="26940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31" name="Oval 43"/>
          <p:cNvSpPr>
            <a:spLocks noChangeArrowheads="1"/>
          </p:cNvSpPr>
          <p:nvPr/>
        </p:nvSpPr>
        <p:spPr bwMode="auto">
          <a:xfrm>
            <a:off x="6100763" y="3122613"/>
            <a:ext cx="52387" cy="50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32" name="Line 44"/>
          <p:cNvSpPr>
            <a:spLocks noChangeShapeType="1"/>
          </p:cNvSpPr>
          <p:nvPr/>
        </p:nvSpPr>
        <p:spPr bwMode="auto">
          <a:xfrm flipH="1">
            <a:off x="6440488" y="4492625"/>
            <a:ext cx="0" cy="22542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33" name="Line 45"/>
          <p:cNvSpPr>
            <a:spLocks noChangeShapeType="1"/>
          </p:cNvSpPr>
          <p:nvPr/>
        </p:nvSpPr>
        <p:spPr bwMode="auto">
          <a:xfrm rot="-5400000" flipH="1" flipV="1">
            <a:off x="7047706" y="4541044"/>
            <a:ext cx="4763" cy="22066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34" name="Rectangle 46"/>
          <p:cNvSpPr>
            <a:spLocks noChangeArrowheads="1"/>
          </p:cNvSpPr>
          <p:nvPr/>
        </p:nvSpPr>
        <p:spPr bwMode="auto">
          <a:xfrm>
            <a:off x="8004175" y="5667375"/>
            <a:ext cx="147638" cy="17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498735" name="Rectangle 47"/>
          <p:cNvSpPr>
            <a:spLocks noChangeArrowheads="1"/>
          </p:cNvSpPr>
          <p:nvPr/>
        </p:nvSpPr>
        <p:spPr bwMode="auto">
          <a:xfrm>
            <a:off x="6457950" y="5667375"/>
            <a:ext cx="5540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 = a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98736" name="Rectangle 48"/>
          <p:cNvSpPr>
            <a:spLocks noChangeArrowheads="1"/>
          </p:cNvSpPr>
          <p:nvPr/>
        </p:nvSpPr>
        <p:spPr bwMode="auto">
          <a:xfrm>
            <a:off x="6092825" y="4464050"/>
            <a:ext cx="276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</a:p>
        </p:txBody>
      </p:sp>
      <p:sp>
        <p:nvSpPr>
          <p:cNvPr id="498737" name="Line 49"/>
          <p:cNvSpPr>
            <a:spLocks noChangeShapeType="1"/>
          </p:cNvSpPr>
          <p:nvPr/>
        </p:nvSpPr>
        <p:spPr bwMode="auto">
          <a:xfrm>
            <a:off x="6799263" y="5646738"/>
            <a:ext cx="1587" cy="48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38" name="Rectangle 50"/>
          <p:cNvSpPr>
            <a:spLocks noChangeArrowheads="1"/>
          </p:cNvSpPr>
          <p:nvPr/>
        </p:nvSpPr>
        <p:spPr bwMode="auto">
          <a:xfrm>
            <a:off x="7340600" y="5667375"/>
            <a:ext cx="5540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b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x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</a:p>
        </p:txBody>
      </p:sp>
      <p:sp>
        <p:nvSpPr>
          <p:cNvPr id="498739" name="Rectangle 51"/>
          <p:cNvSpPr>
            <a:spLocks noChangeArrowheads="1"/>
          </p:cNvSpPr>
          <p:nvPr/>
        </p:nvSpPr>
        <p:spPr bwMode="auto">
          <a:xfrm>
            <a:off x="5940425" y="4037013"/>
            <a:ext cx="3048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3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(a|f(x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)| + 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|f(a)| )/ (|f(x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)| + |f(a)|) </a:t>
            </a:r>
          </a:p>
        </p:txBody>
      </p:sp>
      <p:sp>
        <p:nvSpPr>
          <p:cNvPr id="498740" name="Rectangle 52"/>
          <p:cNvSpPr>
            <a:spLocks noChangeArrowheads="1"/>
          </p:cNvSpPr>
          <p:nvPr/>
        </p:nvSpPr>
        <p:spPr bwMode="auto">
          <a:xfrm>
            <a:off x="7150100" y="5667375"/>
            <a:ext cx="166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3</a:t>
            </a:r>
          </a:p>
        </p:txBody>
      </p:sp>
      <p:sp>
        <p:nvSpPr>
          <p:cNvPr id="498741" name="Freeform 53"/>
          <p:cNvSpPr>
            <a:spLocks/>
          </p:cNvSpPr>
          <p:nvPr/>
        </p:nvSpPr>
        <p:spPr bwMode="auto">
          <a:xfrm>
            <a:off x="6357938" y="5237163"/>
            <a:ext cx="1196975" cy="1187450"/>
          </a:xfrm>
          <a:custGeom>
            <a:avLst/>
            <a:gdLst>
              <a:gd name="T0" fmla="*/ 0 w 754"/>
              <a:gd name="T1" fmla="*/ 748 h 748"/>
              <a:gd name="T2" fmla="*/ 161 w 754"/>
              <a:gd name="T3" fmla="*/ 636 h 748"/>
              <a:gd name="T4" fmla="*/ 309 w 754"/>
              <a:gd name="T5" fmla="*/ 524 h 748"/>
              <a:gd name="T6" fmla="*/ 426 w 754"/>
              <a:gd name="T7" fmla="*/ 400 h 748"/>
              <a:gd name="T8" fmla="*/ 531 w 754"/>
              <a:gd name="T9" fmla="*/ 266 h 748"/>
              <a:gd name="T10" fmla="*/ 625 w 754"/>
              <a:gd name="T11" fmla="*/ 133 h 748"/>
              <a:gd name="T12" fmla="*/ 754 w 754"/>
              <a:gd name="T13" fmla="*/ 0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4" h="748">
                <a:moveTo>
                  <a:pt x="0" y="748"/>
                </a:moveTo>
                <a:cubicBezTo>
                  <a:pt x="27" y="729"/>
                  <a:pt x="109" y="673"/>
                  <a:pt x="161" y="636"/>
                </a:cubicBezTo>
                <a:cubicBezTo>
                  <a:pt x="213" y="599"/>
                  <a:pt x="264" y="563"/>
                  <a:pt x="309" y="524"/>
                </a:cubicBezTo>
                <a:cubicBezTo>
                  <a:pt x="354" y="484"/>
                  <a:pt x="390" y="442"/>
                  <a:pt x="426" y="400"/>
                </a:cubicBezTo>
                <a:cubicBezTo>
                  <a:pt x="463" y="357"/>
                  <a:pt x="498" y="311"/>
                  <a:pt x="531" y="266"/>
                </a:cubicBezTo>
                <a:cubicBezTo>
                  <a:pt x="565" y="222"/>
                  <a:pt x="587" y="178"/>
                  <a:pt x="625" y="133"/>
                </a:cubicBezTo>
                <a:cubicBezTo>
                  <a:pt x="662" y="89"/>
                  <a:pt x="733" y="22"/>
                  <a:pt x="754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42" name="Freeform 54"/>
          <p:cNvSpPr>
            <a:spLocks/>
          </p:cNvSpPr>
          <p:nvPr/>
        </p:nvSpPr>
        <p:spPr bwMode="auto">
          <a:xfrm>
            <a:off x="6343650" y="4924425"/>
            <a:ext cx="1423988" cy="1739900"/>
          </a:xfrm>
          <a:custGeom>
            <a:avLst/>
            <a:gdLst>
              <a:gd name="T0" fmla="*/ 0 w 887"/>
              <a:gd name="T1" fmla="*/ 1064 h 1064"/>
              <a:gd name="T2" fmla="*/ 887 w 887"/>
              <a:gd name="T3" fmla="*/ 0 h 106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87" h="1064">
                <a:moveTo>
                  <a:pt x="0" y="1064"/>
                </a:moveTo>
                <a:lnTo>
                  <a:pt x="887" y="0"/>
                </a:lnTo>
              </a:path>
            </a:pathLst>
          </a:custGeom>
          <a:noFill/>
          <a:ln w="22225" cap="flat" cmpd="sng">
            <a:solidFill>
              <a:srgbClr val="FF996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43" name="Line 55"/>
          <p:cNvSpPr>
            <a:spLocks noChangeShapeType="1"/>
          </p:cNvSpPr>
          <p:nvPr/>
        </p:nvSpPr>
        <p:spPr bwMode="auto">
          <a:xfrm>
            <a:off x="7173913" y="558482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44" name="Oval 56"/>
          <p:cNvSpPr>
            <a:spLocks noChangeArrowheads="1"/>
          </p:cNvSpPr>
          <p:nvPr/>
        </p:nvSpPr>
        <p:spPr bwMode="auto">
          <a:xfrm>
            <a:off x="6775450" y="6086475"/>
            <a:ext cx="52388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45" name="AutoShape 57"/>
          <p:cNvSpPr>
            <a:spLocks noChangeArrowheads="1"/>
          </p:cNvSpPr>
          <p:nvPr/>
        </p:nvSpPr>
        <p:spPr bwMode="auto">
          <a:xfrm rot="-655999">
            <a:off x="6719888" y="4311650"/>
            <a:ext cx="320675" cy="1668463"/>
          </a:xfrm>
          <a:prstGeom prst="curvedRightArrow">
            <a:avLst>
              <a:gd name="adj1" fmla="val 77876"/>
              <a:gd name="adj2" fmla="val 181935"/>
              <a:gd name="adj3" fmla="val 50000"/>
            </a:avLst>
          </a:prstGeom>
          <a:solidFill>
            <a:srgbClr val="DDDDDD"/>
          </a:solidFill>
          <a:ln>
            <a:noFill/>
          </a:ln>
          <a:effectLst>
            <a:outerShdw blurRad="63500" dist="26940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46" name="Oval 58"/>
          <p:cNvSpPr>
            <a:spLocks noChangeArrowheads="1"/>
          </p:cNvSpPr>
          <p:nvPr/>
        </p:nvSpPr>
        <p:spPr bwMode="auto">
          <a:xfrm>
            <a:off x="7194550" y="5619750"/>
            <a:ext cx="52388" cy="50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47" name="Rectangle 59"/>
          <p:cNvSpPr>
            <a:spLocks noChangeArrowheads="1"/>
          </p:cNvSpPr>
          <p:nvPr/>
        </p:nvSpPr>
        <p:spPr bwMode="auto">
          <a:xfrm>
            <a:off x="7119938" y="5318125"/>
            <a:ext cx="146050" cy="174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498748" name="Line 60"/>
          <p:cNvSpPr>
            <a:spLocks noChangeShapeType="1"/>
          </p:cNvSpPr>
          <p:nvPr/>
        </p:nvSpPr>
        <p:spPr bwMode="auto">
          <a:xfrm>
            <a:off x="7343775" y="5441950"/>
            <a:ext cx="1588" cy="2063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498749" name="Oval 61"/>
          <p:cNvSpPr>
            <a:spLocks noChangeArrowheads="1"/>
          </p:cNvSpPr>
          <p:nvPr/>
        </p:nvSpPr>
        <p:spPr bwMode="auto">
          <a:xfrm>
            <a:off x="7319963" y="5424488"/>
            <a:ext cx="52387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030880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ChangeArrowheads="1"/>
          </p:cNvSpPr>
          <p:nvPr/>
        </p:nvSpPr>
        <p:spPr bwMode="auto">
          <a:xfrm>
            <a:off x="468313" y="476250"/>
            <a:ext cx="85090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  <p:sp>
        <p:nvSpPr>
          <p:cNvPr id="499715" name="Rectangle 3"/>
          <p:cNvSpPr>
            <a:spLocks noChangeArrowheads="1"/>
          </p:cNvSpPr>
          <p:nvPr/>
        </p:nvSpPr>
        <p:spPr bwMode="auto">
          <a:xfrm>
            <a:off x="744538" y="1492250"/>
            <a:ext cx="7793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Condições de parada</a:t>
            </a:r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016000" y="2271713"/>
            <a:ext cx="77993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Se os valores fossem </a:t>
            </a:r>
            <a:r>
              <a:rPr lang="pt-BR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exatos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endParaRPr lang="pt-BR" sz="1200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</a:t>
            </a:r>
            <a:r>
              <a:rPr lang="pt-BR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 = 0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</a:t>
            </a:r>
            <a:r>
              <a:rPr lang="pt-BR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</a:t>
            </a:r>
            <a:r>
              <a:rPr lang="pt-BR" sz="2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– x</a:t>
            </a:r>
            <a:r>
              <a:rPr lang="pt-BR" sz="2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k+1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)/</a:t>
            </a:r>
            <a:r>
              <a:rPr lang="pt-BR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0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endParaRPr lang="pt-BR" sz="1600" i="1" dirty="0">
              <a:solidFill>
                <a:srgbClr val="FFFF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r>
              <a:rPr lang="pt-BR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Não o sendo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  <a:r>
              <a:rPr lang="pt-BR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</a:t>
            </a:r>
            <a:r>
              <a:rPr lang="pt-BR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</a:t>
            </a:r>
            <a:r>
              <a:rPr lang="pt-BR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Symbol" charset="0"/>
              </a:rPr>
              <a:t>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tolerância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</a:t>
            </a:r>
            <a:r>
              <a:rPr lang="pt-BR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</a:t>
            </a:r>
            <a:r>
              <a:rPr lang="pt-BR" sz="2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– x</a:t>
            </a:r>
            <a:r>
              <a:rPr lang="pt-BR" sz="2200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k+1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)/</a:t>
            </a:r>
            <a:r>
              <a:rPr lang="pt-BR" sz="22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</a:t>
            </a:r>
            <a:r>
              <a:rPr lang="pt-BR" sz="2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 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Symbol" charset="0"/>
              </a:rPr>
              <a:t></a:t>
            </a:r>
            <a:r>
              <a:rPr lang="pt-BR" sz="22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tolerância</a:t>
            </a:r>
          </a:p>
        </p:txBody>
      </p:sp>
    </p:spTree>
    <p:extLst>
      <p:ext uri="{BB962C8B-B14F-4D97-AF65-F5344CB8AC3E}">
        <p14:creationId xmlns:p14="http://schemas.microsoft.com/office/powerpoint/2010/main" val="228209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2755" name="Object 2"/>
          <p:cNvGraphicFramePr>
            <a:graphicFrameLocks noChangeAspect="1"/>
          </p:cNvGraphicFramePr>
          <p:nvPr/>
        </p:nvGraphicFramePr>
        <p:xfrm>
          <a:off x="323850" y="692150"/>
          <a:ext cx="8359775" cy="556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4" name="Image" r:id="rId3" imgW="5765079" imgH="3834921" progId="Photoshop.Image.6">
                  <p:embed/>
                </p:oleObj>
              </mc:Choice>
              <mc:Fallback>
                <p:oleObj name="Image" r:id="rId3" imgW="5765079" imgH="3834921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692150"/>
                        <a:ext cx="8359775" cy="556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769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ChangeArrowheads="1"/>
          </p:cNvSpPr>
          <p:nvPr/>
        </p:nvSpPr>
        <p:spPr bwMode="auto">
          <a:xfrm>
            <a:off x="962025" y="3024188"/>
            <a:ext cx="7940675" cy="315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723900" algn="l"/>
                <a:tab pos="1346200" algn="l"/>
              </a:tabLst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Arial" charset="0"/>
              </a:rPr>
              <a:t>ª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iteração</a:t>
            </a: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723900" algn="l"/>
                <a:tab pos="1346200" algn="l"/>
              </a:tabLst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266700" indent="-266700" algn="just">
              <a:lnSpc>
                <a:spcPct val="120000"/>
              </a:lnSpc>
              <a:buClr>
                <a:schemeClr val="hlink"/>
              </a:buClr>
              <a:buSzPct val="80000"/>
              <a:buFont typeface="Wingdings" charset="0"/>
              <a:buBlip>
                <a:blip r:embed="rId2"/>
              </a:buBlip>
              <a:tabLst>
                <a:tab pos="723900" algn="l"/>
                <a:tab pos="13462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0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= 2       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0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3</a:t>
            </a:r>
          </a:p>
          <a:p>
            <a:pPr marL="266700" indent="-266700" algn="just">
              <a:lnSpc>
                <a:spcPct val="120000"/>
              </a:lnSpc>
              <a:buClr>
                <a:schemeClr val="hlink"/>
              </a:buClr>
              <a:buSzPct val="80000"/>
              <a:buFont typeface="Wingdings" charset="0"/>
              <a:buNone/>
              <a:tabLst>
                <a:tab pos="723900" algn="l"/>
                <a:tab pos="13462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		f(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0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	= -0,3979 &lt; 0</a:t>
            </a:r>
          </a:p>
          <a:p>
            <a:pPr marL="266700" indent="-266700" algn="just">
              <a:lnSpc>
                <a:spcPct val="120000"/>
              </a:lnSpc>
              <a:buClr>
                <a:schemeClr val="hlink"/>
              </a:buClr>
              <a:buSzPct val="80000"/>
              <a:buFont typeface="Wingdings" charset="0"/>
              <a:buNone/>
              <a:tabLst>
                <a:tab pos="723900" algn="l"/>
                <a:tab pos="13462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		f(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0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	=  0,4314 &gt; 0</a:t>
            </a:r>
            <a:endParaRPr lang="pt-BR" sz="22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723900" lvl="1" indent="-277813" algn="just">
              <a:lnSpc>
                <a:spcPct val="120000"/>
              </a:lnSpc>
              <a:buClr>
                <a:schemeClr val="tx2"/>
              </a:buClr>
              <a:buFont typeface="Webdings" charset="0"/>
              <a:buChar char="4"/>
              <a:tabLst>
                <a:tab pos="723900" algn="l"/>
                <a:tab pos="13462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 	= [2.0,4314 – 3.(-0,3979)]/[0,4314 – (-0,3979)] = 	= 2,4798</a:t>
            </a:r>
          </a:p>
          <a:p>
            <a:pPr marL="723900" lvl="1" indent="-277813" algn="just">
              <a:lnSpc>
                <a:spcPct val="120000"/>
              </a:lnSpc>
              <a:buClr>
                <a:schemeClr val="tx2"/>
              </a:buClr>
              <a:buFont typeface="Webdings" charset="0"/>
              <a:buChar char="4"/>
              <a:tabLst>
                <a:tab pos="723900" algn="l"/>
                <a:tab pos="13462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=  -0,0219 &lt; 0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0388" y="1878013"/>
            <a:ext cx="8177212" cy="977900"/>
          </a:xfrm>
        </p:spPr>
        <p:txBody>
          <a:bodyPr/>
          <a:lstStyle/>
          <a:p>
            <a:pPr marL="355600" indent="-355600" algn="just" eaLnBrk="1" hangingPunct="1">
              <a:lnSpc>
                <a:spcPct val="90000"/>
              </a:lnSpc>
              <a:buSzTx/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b="1" dirty="0" smtClean="0">
                <a:solidFill>
                  <a:srgbClr val="FFFFCC"/>
                </a:solidFill>
                <a:cs typeface="Times New Roman" charset="0"/>
              </a:rPr>
              <a:t>	</a:t>
            </a:r>
            <a:r>
              <a:rPr lang="pt-BR" sz="2700" b="1" dirty="0" smtClean="0">
                <a:solidFill>
                  <a:srgbClr val="FF0000"/>
                </a:solidFill>
                <a:cs typeface="Times New Roman" charset="0"/>
              </a:rPr>
              <a:t>Utilizando o </a:t>
            </a:r>
            <a:r>
              <a:rPr lang="pt-BR" sz="2700" b="1" i="1" dirty="0" smtClean="0">
                <a:solidFill>
                  <a:srgbClr val="FF0000"/>
                </a:solidFill>
                <a:cs typeface="Times New Roman" charset="0"/>
              </a:rPr>
              <a:t>método da falsa posição </a:t>
            </a:r>
            <a:r>
              <a:rPr lang="pt-BR" sz="2700" b="1" dirty="0" smtClean="0">
                <a:solidFill>
                  <a:srgbClr val="FF0000"/>
                </a:solidFill>
                <a:cs typeface="Times New Roman" charset="0"/>
              </a:rPr>
              <a:t>e adotando  </a:t>
            </a:r>
            <a:r>
              <a:rPr lang="pt-BR" sz="2700" b="1" i="1" dirty="0" smtClean="0">
                <a:solidFill>
                  <a:schemeClr val="folHlink"/>
                </a:solidFill>
                <a:cs typeface="Times New Roman" charset="0"/>
              </a:rPr>
              <a:t>[</a:t>
            </a:r>
            <a:r>
              <a:rPr lang="pt-BR" sz="2700" b="1" i="1" dirty="0" smtClean="0">
                <a:solidFill>
                  <a:schemeClr val="folHlink"/>
                </a:solidFill>
                <a:cs typeface="+mn-cs"/>
              </a:rPr>
              <a:t>a</a:t>
            </a:r>
            <a:r>
              <a:rPr lang="pt-BR" sz="2700" b="1" i="1" baseline="-25000" dirty="0" smtClean="0">
                <a:solidFill>
                  <a:schemeClr val="folHlink"/>
                </a:solidFill>
                <a:cs typeface="+mn-cs"/>
              </a:rPr>
              <a:t>0</a:t>
            </a:r>
            <a:r>
              <a:rPr lang="pt-BR" sz="2700" b="1" i="1" dirty="0" smtClean="0">
                <a:solidFill>
                  <a:schemeClr val="folHlink"/>
                </a:solidFill>
                <a:cs typeface="Times New Roman" charset="0"/>
              </a:rPr>
              <a:t>, </a:t>
            </a:r>
            <a:r>
              <a:rPr lang="pt-BR" sz="2700" b="1" i="1" dirty="0" smtClean="0">
                <a:solidFill>
                  <a:schemeClr val="folHlink"/>
                </a:solidFill>
                <a:cs typeface="+mn-cs"/>
              </a:rPr>
              <a:t>b</a:t>
            </a:r>
            <a:r>
              <a:rPr lang="pt-BR" sz="2700" b="1" i="1" baseline="-25000" dirty="0" smtClean="0">
                <a:solidFill>
                  <a:schemeClr val="folHlink"/>
                </a:solidFill>
                <a:cs typeface="+mn-cs"/>
              </a:rPr>
              <a:t>0</a:t>
            </a:r>
            <a:r>
              <a:rPr lang="pt-BR" sz="2700" b="1" i="1" dirty="0" smtClean="0">
                <a:solidFill>
                  <a:schemeClr val="folHlink"/>
                </a:solidFill>
                <a:cs typeface="Times New Roman" charset="0"/>
              </a:rPr>
              <a:t>] = [2, 3]</a:t>
            </a:r>
            <a:r>
              <a:rPr lang="pt-BR" sz="2700" b="1" dirty="0" smtClean="0">
                <a:solidFill>
                  <a:schemeClr val="folHlink"/>
                </a:solidFill>
                <a:cs typeface="Times New Roman" charset="0"/>
              </a:rPr>
              <a:t> </a:t>
            </a:r>
            <a:r>
              <a:rPr lang="pt-BR" sz="2700" b="1" dirty="0" smtClean="0">
                <a:solidFill>
                  <a:srgbClr val="FF0000"/>
                </a:solidFill>
                <a:cs typeface="Times New Roman" charset="0"/>
              </a:rPr>
              <a:t>como </a:t>
            </a:r>
            <a:r>
              <a:rPr lang="pt-BR" sz="2700" b="1" i="1" dirty="0" smtClean="0">
                <a:solidFill>
                  <a:srgbClr val="FF0000"/>
                </a:solidFill>
                <a:cs typeface="Times New Roman" charset="0"/>
              </a:rPr>
              <a:t>intervalo inicial</a:t>
            </a:r>
          </a:p>
        </p:txBody>
      </p:sp>
      <p:sp>
        <p:nvSpPr>
          <p:cNvPr id="501764" name="Rectangle 4"/>
          <p:cNvSpPr>
            <a:spLocks noChangeArrowheads="1"/>
          </p:cNvSpPr>
          <p:nvPr/>
        </p:nvSpPr>
        <p:spPr bwMode="auto">
          <a:xfrm>
            <a:off x="471488" y="1471613"/>
            <a:ext cx="8342312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55600" indent="-355600" algn="just">
              <a:spcBef>
                <a:spcPct val="20000"/>
              </a:spcBef>
              <a:buClr>
                <a:schemeClr val="hlink"/>
              </a:buClr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Exemplo: Considerando</a:t>
            </a:r>
            <a:r>
              <a:rPr lang="pt-BR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</a:t>
            </a:r>
            <a:r>
              <a:rPr lang="pt-BR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(</a:t>
            </a:r>
            <a:r>
              <a:rPr lang="pt-BR" sz="2400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  <a:r>
              <a:rPr lang="pt-BR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= </a:t>
            </a:r>
            <a:r>
              <a:rPr lang="pt-BR" sz="2400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WP MathExtendedA" charset="0"/>
              </a:rPr>
              <a:t>x</a:t>
            </a:r>
            <a:r>
              <a:rPr lang="pt-BR" sz="2400" i="1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logx</a:t>
            </a:r>
            <a:r>
              <a:rPr lang="pt-BR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Times New Roman" charset="0"/>
              </a:rPr>
              <a:t>–</a:t>
            </a:r>
            <a:r>
              <a:rPr lang="pt-BR" sz="2400" i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1</a:t>
            </a:r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468313" y="476250"/>
            <a:ext cx="85090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3491049495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30083" name="Rectangle 3"/>
          <p:cNvSpPr>
            <a:spLocks noChangeArrowheads="1"/>
          </p:cNvSpPr>
          <p:nvPr/>
        </p:nvSpPr>
        <p:spPr bwMode="auto">
          <a:xfrm>
            <a:off x="541338" y="1831975"/>
            <a:ext cx="8153400" cy="26924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FASE I: </a:t>
            </a:r>
            <a:r>
              <a:rPr lang="pt-BR" sz="2800" i="1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ISOLAMENTO</a:t>
            </a:r>
            <a:r>
              <a:rPr lang="pt-BR" sz="28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800" i="1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DAS</a:t>
            </a:r>
            <a:r>
              <a:rPr lang="pt-BR" sz="28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800" i="1" u="sng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RAÍZES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1600" i="1" u="sng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874713" lvl="1" indent="-417513" algn="just">
              <a:spcBef>
                <a:spcPct val="20000"/>
              </a:spcBef>
              <a:buClr>
                <a:schemeClr val="folHlink"/>
              </a:buClr>
              <a:buFont typeface="Webdings" charset="0"/>
              <a:buChar char="4"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Realização de análises 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teórica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e 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gráfica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da função de interesse.</a:t>
            </a:r>
          </a:p>
          <a:p>
            <a:pPr marL="874713" lvl="1" indent="-417513" algn="just">
              <a:spcBef>
                <a:spcPct val="20000"/>
              </a:spcBef>
              <a:buClr>
                <a:schemeClr val="folHlink"/>
              </a:buClr>
              <a:buFont typeface="Webdings" charset="0"/>
              <a:buChar char="4"/>
              <a:defRPr/>
            </a:pPr>
            <a:endParaRPr lang="pt-BR" sz="9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874713" lvl="1" indent="-417513" algn="just">
              <a:spcBef>
                <a:spcPct val="20000"/>
              </a:spcBef>
              <a:buClr>
                <a:schemeClr val="folHlink"/>
              </a:buClr>
              <a:buFont typeface="Webdings" charset="0"/>
              <a:buChar char="4"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Precisão das análises relevantes para o sucesso da fase posterior.</a:t>
            </a:r>
            <a:endParaRPr lang="pt-BR" sz="2400" i="1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5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7" name="Rectangle 3"/>
          <p:cNvSpPr>
            <a:spLocks noChangeArrowheads="1"/>
          </p:cNvSpPr>
          <p:nvPr/>
        </p:nvSpPr>
        <p:spPr bwMode="auto">
          <a:xfrm>
            <a:off x="847725" y="2073275"/>
            <a:ext cx="79406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1168400" algn="l"/>
              </a:tabLst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Arial" charset="0"/>
              </a:rPr>
              <a:t>ª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iteração</a:t>
            </a: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1168400" algn="l"/>
              </a:tabLst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Blip>
                <a:blip r:embed="rId2"/>
              </a:buBlip>
              <a:tabLst>
                <a:tab pos="11684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=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2,4798       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=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0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3 </a:t>
            </a: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11684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	f(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    = -0,0219    &lt; 0</a:t>
            </a: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11684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	f(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    =  0,4314    &gt; 0</a:t>
            </a:r>
            <a:endParaRPr lang="pt-BR" sz="22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723900" lvl="1" indent="-2778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tabLst>
                <a:tab pos="1168400" algn="l"/>
              </a:tabLst>
              <a:defRPr/>
            </a:pP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0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  = [2,4798.0,4314 – 3.(-0,0219)]/[0,4314 – (-0,0219)] = 		= 2,5049</a:t>
            </a:r>
          </a:p>
          <a:p>
            <a:pPr marL="723900" lvl="1" indent="-2778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tabLst>
                <a:tab pos="1168400" algn="l"/>
              </a:tabLst>
              <a:defRPr/>
            </a:pP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0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=  -0,0011   &lt; 0</a:t>
            </a:r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323850" y="404813"/>
            <a:ext cx="8653463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3568209421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1" name="Rectangle 3"/>
          <p:cNvSpPr>
            <a:spLocks noChangeArrowheads="1"/>
          </p:cNvSpPr>
          <p:nvPr/>
        </p:nvSpPr>
        <p:spPr bwMode="auto">
          <a:xfrm>
            <a:off x="847725" y="2073275"/>
            <a:ext cx="7940675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1168400" algn="l"/>
              </a:tabLst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  <a:cs typeface="Arial" charset="0"/>
              </a:rPr>
              <a:t>ª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iteração</a:t>
            </a: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1168400" algn="l"/>
              </a:tabLst>
              <a:defRPr/>
            </a:pPr>
            <a:endParaRPr lang="en-US" sz="1400">
              <a:effectLst>
                <a:outerShdw blurRad="38100" dist="38100" dir="2700000" algn="tl">
                  <a:srgbClr val="000000"/>
                </a:outerShdw>
              </a:effectLst>
              <a:cs typeface="Arial" charset="0"/>
            </a:endParaRP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Blip>
                <a:blip r:embed="rId2"/>
              </a:buBlip>
              <a:tabLst>
                <a:tab pos="11684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=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2,5049       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= 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0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= 3 </a:t>
            </a: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11684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	f(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    = -0,0011    &lt; 0</a:t>
            </a:r>
          </a:p>
          <a:p>
            <a:pPr marL="266700" indent="-266700" algn="just">
              <a:spcBef>
                <a:spcPct val="20000"/>
              </a:spcBef>
              <a:buClr>
                <a:schemeClr val="hlink"/>
              </a:buClr>
              <a:buSzPct val="80000"/>
              <a:buFont typeface="Wingdings" charset="0"/>
              <a:buNone/>
              <a:tabLst>
                <a:tab pos="1168400" algn="l"/>
              </a:tabLst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	f(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b</a:t>
            </a:r>
            <a:r>
              <a:rPr lang="pt-BR" sz="2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    =  0,4314    &gt; 0</a:t>
            </a:r>
            <a:endParaRPr lang="pt-BR" sz="22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723900" lvl="1" indent="-2778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tabLst>
                <a:tab pos="1168400" algn="l"/>
              </a:tabLst>
              <a:defRPr/>
            </a:pP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0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  = [2,5049.0,4314 – 3.(-0,0011)]/[0,4314 – (-0,0011)] = 		= 2,5061</a:t>
            </a:r>
          </a:p>
          <a:p>
            <a:pPr marL="723900" lvl="1" indent="-277813" algn="just">
              <a:spcBef>
                <a:spcPct val="20000"/>
              </a:spcBef>
              <a:buClr>
                <a:schemeClr val="tx2"/>
              </a:buClr>
              <a:buFont typeface="Webdings" charset="0"/>
              <a:buChar char="4"/>
              <a:tabLst>
                <a:tab pos="1168400" algn="l"/>
              </a:tabLst>
              <a:defRPr/>
            </a:pP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0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) =  -7,0118.10</a:t>
            </a:r>
            <a:r>
              <a:rPr lang="pt-BR" sz="2000" baseline="4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-5</a:t>
            </a:r>
            <a:r>
              <a:rPr lang="pt-BR" sz="2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  &lt; 0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820988" y="5221288"/>
            <a:ext cx="53975" cy="311150"/>
            <a:chOff x="1865" y="3744"/>
            <a:chExt cx="34" cy="196"/>
          </a:xfrm>
        </p:grpSpPr>
        <p:sp>
          <p:nvSpPr>
            <p:cNvPr id="503813" name="Oval 5"/>
            <p:cNvSpPr>
              <a:spLocks noChangeArrowheads="1"/>
            </p:cNvSpPr>
            <p:nvPr/>
          </p:nvSpPr>
          <p:spPr bwMode="auto">
            <a:xfrm>
              <a:off x="1865" y="3744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3814" name="Oval 6"/>
            <p:cNvSpPr>
              <a:spLocks noChangeArrowheads="1"/>
            </p:cNvSpPr>
            <p:nvPr/>
          </p:nvSpPr>
          <p:spPr bwMode="auto">
            <a:xfrm>
              <a:off x="1865" y="3825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3815" name="Oval 7"/>
            <p:cNvSpPr>
              <a:spLocks noChangeArrowheads="1"/>
            </p:cNvSpPr>
            <p:nvPr/>
          </p:nvSpPr>
          <p:spPr bwMode="auto">
            <a:xfrm>
              <a:off x="1865" y="3906"/>
              <a:ext cx="34" cy="3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250825" y="549275"/>
            <a:ext cx="87264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2217715241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82588" y="1573213"/>
            <a:ext cx="8380412" cy="838200"/>
          </a:xfrm>
        </p:spPr>
        <p:txBody>
          <a:bodyPr/>
          <a:lstStyle/>
          <a:p>
            <a:pPr marL="355600" indent="-355600" algn="just" eaLnBrk="1" hangingPunct="1">
              <a:lnSpc>
                <a:spcPct val="80000"/>
              </a:lnSpc>
              <a:buSzTx/>
              <a:buFont typeface="Wingdings" charset="0"/>
              <a:buNone/>
              <a:tabLst>
                <a:tab pos="1619250" algn="l"/>
              </a:tabLst>
              <a:defRPr/>
            </a:pPr>
            <a:r>
              <a:rPr lang="pt-BR" sz="2400" b="1" dirty="0" smtClean="0">
                <a:solidFill>
                  <a:schemeClr val="folHlink"/>
                </a:solidFill>
                <a:cs typeface="Times New Roman" charset="0"/>
              </a:rPr>
              <a:t>Exemplo:</a:t>
            </a:r>
            <a:r>
              <a:rPr lang="pt-BR" sz="2000" b="1" dirty="0" smtClean="0">
                <a:solidFill>
                  <a:schemeClr val="folHlink"/>
                </a:solidFill>
                <a:cs typeface="Times New Roman" charset="0"/>
              </a:rPr>
              <a:t> </a:t>
            </a:r>
            <a:r>
              <a:rPr lang="pt-BR" sz="2400" b="1" i="1" dirty="0" err="1" smtClean="0">
                <a:solidFill>
                  <a:srgbClr val="FF0000"/>
                </a:solidFill>
                <a:cs typeface="Times New Roman" charset="0"/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  <a:cs typeface="Times New Roman" charset="0"/>
              </a:rPr>
              <a:t>(</a:t>
            </a:r>
            <a:r>
              <a:rPr lang="pt-BR" sz="2400" b="1" i="1" dirty="0" err="1" smtClean="0">
                <a:solidFill>
                  <a:srgbClr val="FF0000"/>
                </a:solidFill>
                <a:cs typeface="Times New Roman" charset="0"/>
              </a:rPr>
              <a:t>x</a:t>
            </a:r>
            <a:r>
              <a:rPr lang="pt-BR" sz="2400" b="1" i="1" dirty="0" smtClean="0">
                <a:solidFill>
                  <a:srgbClr val="FF0000"/>
                </a:solidFill>
                <a:cs typeface="Times New Roman" charset="0"/>
              </a:rPr>
              <a:t>) = </a:t>
            </a:r>
            <a:r>
              <a:rPr lang="pt-BR" sz="2400" b="1" i="1" dirty="0" smtClean="0">
                <a:solidFill>
                  <a:srgbClr val="FF0000"/>
                </a:solidFill>
                <a:cs typeface="Times New Roman" charset="0"/>
                <a:sym typeface="WP MathExtendedA" charset="0"/>
              </a:rPr>
              <a:t>x</a:t>
            </a:r>
            <a:r>
              <a:rPr lang="pt-BR" sz="2400" b="1" i="1" baseline="38000" dirty="0" smtClean="0">
                <a:solidFill>
                  <a:srgbClr val="FF0000"/>
                </a:solidFill>
                <a:cs typeface="Times New Roman" charset="0"/>
                <a:sym typeface="WP MathExtendedA" charset="0"/>
              </a:rPr>
              <a:t>3 </a:t>
            </a:r>
            <a:r>
              <a:rPr lang="pt-BR" sz="2400" b="1" i="1" dirty="0" smtClean="0">
                <a:solidFill>
                  <a:srgbClr val="FF0000"/>
                </a:solidFill>
                <a:latin typeface="Tahoma"/>
                <a:cs typeface="Times New Roman" charset="0"/>
              </a:rPr>
              <a:t>–</a:t>
            </a:r>
            <a:r>
              <a:rPr lang="pt-BR" sz="2400" b="1" i="1" dirty="0" smtClean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pt-BR" sz="2400" b="1" i="1" dirty="0" err="1" smtClean="0">
                <a:solidFill>
                  <a:srgbClr val="FF0000"/>
                </a:solidFill>
                <a:cs typeface="Times New Roman" charset="0"/>
              </a:rPr>
              <a:t>x</a:t>
            </a:r>
            <a:r>
              <a:rPr lang="pt-BR" sz="2400" b="1" i="1" dirty="0" smtClean="0">
                <a:solidFill>
                  <a:srgbClr val="FF0000"/>
                </a:solidFill>
                <a:cs typeface="Times New Roman" charset="0"/>
              </a:rPr>
              <a:t> </a:t>
            </a:r>
            <a:r>
              <a:rPr lang="pt-BR" sz="2400" b="1" i="1" dirty="0" smtClean="0">
                <a:solidFill>
                  <a:srgbClr val="FF0000"/>
                </a:solidFill>
                <a:latin typeface="Tahoma"/>
                <a:cs typeface="Times New Roman" charset="0"/>
              </a:rPr>
              <a:t>–</a:t>
            </a:r>
            <a:r>
              <a:rPr lang="pt-BR" sz="2400" b="1" i="1" dirty="0" smtClean="0">
                <a:solidFill>
                  <a:srgbClr val="FF0000"/>
                </a:solidFill>
                <a:cs typeface="Times New Roman" charset="0"/>
              </a:rPr>
              <a:t> 1</a:t>
            </a:r>
          </a:p>
        </p:txBody>
      </p:sp>
      <p:grpSp>
        <p:nvGrpSpPr>
          <p:cNvPr id="206852" name="Group 3"/>
          <p:cNvGrpSpPr>
            <a:grpSpLocks/>
          </p:cNvGrpSpPr>
          <p:nvPr/>
        </p:nvGrpSpPr>
        <p:grpSpPr bwMode="auto">
          <a:xfrm>
            <a:off x="-252413" y="2276475"/>
            <a:ext cx="5316538" cy="4240213"/>
            <a:chOff x="935" y="1560"/>
            <a:chExt cx="3349" cy="2671"/>
          </a:xfrm>
        </p:grpSpPr>
        <p:sp>
          <p:nvSpPr>
            <p:cNvPr id="504836" name="Line 4"/>
            <p:cNvSpPr>
              <a:spLocks noChangeShapeType="1"/>
            </p:cNvSpPr>
            <p:nvPr/>
          </p:nvSpPr>
          <p:spPr bwMode="auto">
            <a:xfrm flipH="1">
              <a:off x="2385" y="1582"/>
              <a:ext cx="8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37" name="Line 5"/>
            <p:cNvSpPr>
              <a:spLocks noChangeShapeType="1"/>
            </p:cNvSpPr>
            <p:nvPr/>
          </p:nvSpPr>
          <p:spPr bwMode="auto">
            <a:xfrm rot="-5400000" flipH="1" flipV="1">
              <a:off x="2572" y="1275"/>
              <a:ext cx="1" cy="3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38" name="Rectangle 6"/>
            <p:cNvSpPr>
              <a:spLocks noChangeArrowheads="1"/>
            </p:cNvSpPr>
            <p:nvPr/>
          </p:nvSpPr>
          <p:spPr bwMode="auto">
            <a:xfrm>
              <a:off x="4191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504839" name="Rectangle 7"/>
            <p:cNvSpPr>
              <a:spLocks noChangeArrowheads="1"/>
            </p:cNvSpPr>
            <p:nvPr/>
          </p:nvSpPr>
          <p:spPr bwMode="auto">
            <a:xfrm>
              <a:off x="2630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40" name="Rectangle 8"/>
            <p:cNvSpPr>
              <a:spLocks noChangeArrowheads="1"/>
            </p:cNvSpPr>
            <p:nvPr/>
          </p:nvSpPr>
          <p:spPr bwMode="auto">
            <a:xfrm>
              <a:off x="2921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41" name="Rectangle 9"/>
            <p:cNvSpPr>
              <a:spLocks noChangeArrowheads="1"/>
            </p:cNvSpPr>
            <p:nvPr/>
          </p:nvSpPr>
          <p:spPr bwMode="auto">
            <a:xfrm>
              <a:off x="3217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42" name="Rectangle 10"/>
            <p:cNvSpPr>
              <a:spLocks noChangeArrowheads="1"/>
            </p:cNvSpPr>
            <p:nvPr/>
          </p:nvSpPr>
          <p:spPr bwMode="auto">
            <a:xfrm>
              <a:off x="3495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43" name="Line 11"/>
            <p:cNvSpPr>
              <a:spLocks noChangeShapeType="1"/>
            </p:cNvSpPr>
            <p:nvPr/>
          </p:nvSpPr>
          <p:spPr bwMode="auto">
            <a:xfrm>
              <a:off x="2680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44" name="Line 12"/>
            <p:cNvSpPr>
              <a:spLocks noChangeShapeType="1"/>
            </p:cNvSpPr>
            <p:nvPr/>
          </p:nvSpPr>
          <p:spPr bwMode="auto">
            <a:xfrm>
              <a:off x="2968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45" name="Line 13"/>
            <p:cNvSpPr>
              <a:spLocks noChangeShapeType="1"/>
            </p:cNvSpPr>
            <p:nvPr/>
          </p:nvSpPr>
          <p:spPr bwMode="auto">
            <a:xfrm>
              <a:off x="3267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46" name="Line 14"/>
            <p:cNvSpPr>
              <a:spLocks noChangeShapeType="1"/>
            </p:cNvSpPr>
            <p:nvPr/>
          </p:nvSpPr>
          <p:spPr bwMode="auto">
            <a:xfrm>
              <a:off x="3551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47" name="Freeform 15"/>
            <p:cNvSpPr>
              <a:spLocks/>
            </p:cNvSpPr>
            <p:nvPr/>
          </p:nvSpPr>
          <p:spPr bwMode="auto">
            <a:xfrm>
              <a:off x="1867" y="1595"/>
              <a:ext cx="1098" cy="2636"/>
            </a:xfrm>
            <a:custGeom>
              <a:avLst/>
              <a:gdLst>
                <a:gd name="T0" fmla="*/ 0 w 1096"/>
                <a:gd name="T1" fmla="*/ 2565 h 2565"/>
                <a:gd name="T2" fmla="*/ 59 w 1096"/>
                <a:gd name="T3" fmla="*/ 2128 h 2565"/>
                <a:gd name="T4" fmla="*/ 115 w 1096"/>
                <a:gd name="T5" fmla="*/ 1854 h 2565"/>
                <a:gd name="T6" fmla="*/ 150 w 1096"/>
                <a:gd name="T7" fmla="*/ 1723 h 2565"/>
                <a:gd name="T8" fmla="*/ 193 w 1096"/>
                <a:gd name="T9" fmla="*/ 1611 h 2565"/>
                <a:gd name="T10" fmla="*/ 244 w 1096"/>
                <a:gd name="T11" fmla="*/ 1512 h 2565"/>
                <a:gd name="T12" fmla="*/ 304 w 1096"/>
                <a:gd name="T13" fmla="*/ 1458 h 2565"/>
                <a:gd name="T14" fmla="*/ 379 w 1096"/>
                <a:gd name="T15" fmla="*/ 1449 h 2565"/>
                <a:gd name="T16" fmla="*/ 448 w 1096"/>
                <a:gd name="T17" fmla="*/ 1485 h 2565"/>
                <a:gd name="T18" fmla="*/ 493 w 1096"/>
                <a:gd name="T19" fmla="*/ 1524 h 2565"/>
                <a:gd name="T20" fmla="*/ 550 w 1096"/>
                <a:gd name="T21" fmla="*/ 1575 h 2565"/>
                <a:gd name="T22" fmla="*/ 613 w 1096"/>
                <a:gd name="T23" fmla="*/ 1617 h 2565"/>
                <a:gd name="T24" fmla="*/ 646 w 1096"/>
                <a:gd name="T25" fmla="*/ 1635 h 2565"/>
                <a:gd name="T26" fmla="*/ 694 w 1096"/>
                <a:gd name="T27" fmla="*/ 1638 h 2565"/>
                <a:gd name="T28" fmla="*/ 745 w 1096"/>
                <a:gd name="T29" fmla="*/ 1620 h 2565"/>
                <a:gd name="T30" fmla="*/ 781 w 1096"/>
                <a:gd name="T31" fmla="*/ 1584 h 2565"/>
                <a:gd name="T32" fmla="*/ 826 w 1096"/>
                <a:gd name="T33" fmla="*/ 1515 h 2565"/>
                <a:gd name="T34" fmla="*/ 865 w 1096"/>
                <a:gd name="T35" fmla="*/ 1416 h 2565"/>
                <a:gd name="T36" fmla="*/ 904 w 1096"/>
                <a:gd name="T37" fmla="*/ 1290 h 2565"/>
                <a:gd name="T38" fmla="*/ 931 w 1096"/>
                <a:gd name="T39" fmla="*/ 1194 h 2565"/>
                <a:gd name="T40" fmla="*/ 964 w 1096"/>
                <a:gd name="T41" fmla="*/ 1035 h 2565"/>
                <a:gd name="T42" fmla="*/ 985 w 1096"/>
                <a:gd name="T43" fmla="*/ 912 h 2565"/>
                <a:gd name="T44" fmla="*/ 1018 w 1096"/>
                <a:gd name="T45" fmla="*/ 687 h 2565"/>
                <a:gd name="T46" fmla="*/ 1039 w 1096"/>
                <a:gd name="T47" fmla="*/ 537 h 2565"/>
                <a:gd name="T48" fmla="*/ 1054 w 1096"/>
                <a:gd name="T49" fmla="*/ 411 h 2565"/>
                <a:gd name="T50" fmla="*/ 1075 w 1096"/>
                <a:gd name="T51" fmla="*/ 198 h 2565"/>
                <a:gd name="T52" fmla="*/ 1096 w 1096"/>
                <a:gd name="T53" fmla="*/ 0 h 2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096" h="2565">
                  <a:moveTo>
                    <a:pt x="0" y="2565"/>
                  </a:moveTo>
                  <a:cubicBezTo>
                    <a:pt x="9" y="2493"/>
                    <a:pt x="40" y="2246"/>
                    <a:pt x="59" y="2128"/>
                  </a:cubicBezTo>
                  <a:cubicBezTo>
                    <a:pt x="78" y="2010"/>
                    <a:pt x="100" y="1921"/>
                    <a:pt x="115" y="1854"/>
                  </a:cubicBezTo>
                  <a:cubicBezTo>
                    <a:pt x="130" y="1787"/>
                    <a:pt x="137" y="1764"/>
                    <a:pt x="150" y="1723"/>
                  </a:cubicBezTo>
                  <a:cubicBezTo>
                    <a:pt x="163" y="1682"/>
                    <a:pt x="177" y="1646"/>
                    <a:pt x="193" y="1611"/>
                  </a:cubicBezTo>
                  <a:cubicBezTo>
                    <a:pt x="209" y="1576"/>
                    <a:pt x="225" y="1538"/>
                    <a:pt x="244" y="1512"/>
                  </a:cubicBezTo>
                  <a:cubicBezTo>
                    <a:pt x="263" y="1486"/>
                    <a:pt x="282" y="1468"/>
                    <a:pt x="304" y="1458"/>
                  </a:cubicBezTo>
                  <a:cubicBezTo>
                    <a:pt x="326" y="1448"/>
                    <a:pt x="355" y="1444"/>
                    <a:pt x="379" y="1449"/>
                  </a:cubicBezTo>
                  <a:cubicBezTo>
                    <a:pt x="403" y="1454"/>
                    <a:pt x="429" y="1472"/>
                    <a:pt x="448" y="1485"/>
                  </a:cubicBezTo>
                  <a:cubicBezTo>
                    <a:pt x="467" y="1498"/>
                    <a:pt x="476" y="1509"/>
                    <a:pt x="493" y="1524"/>
                  </a:cubicBezTo>
                  <a:cubicBezTo>
                    <a:pt x="510" y="1539"/>
                    <a:pt x="530" y="1560"/>
                    <a:pt x="550" y="1575"/>
                  </a:cubicBezTo>
                  <a:cubicBezTo>
                    <a:pt x="570" y="1590"/>
                    <a:pt x="597" y="1607"/>
                    <a:pt x="613" y="1617"/>
                  </a:cubicBezTo>
                  <a:cubicBezTo>
                    <a:pt x="629" y="1627"/>
                    <a:pt x="633" y="1632"/>
                    <a:pt x="646" y="1635"/>
                  </a:cubicBezTo>
                  <a:cubicBezTo>
                    <a:pt x="659" y="1638"/>
                    <a:pt x="678" y="1640"/>
                    <a:pt x="694" y="1638"/>
                  </a:cubicBezTo>
                  <a:cubicBezTo>
                    <a:pt x="710" y="1636"/>
                    <a:pt x="731" y="1629"/>
                    <a:pt x="745" y="1620"/>
                  </a:cubicBezTo>
                  <a:cubicBezTo>
                    <a:pt x="759" y="1611"/>
                    <a:pt x="768" y="1601"/>
                    <a:pt x="781" y="1584"/>
                  </a:cubicBezTo>
                  <a:cubicBezTo>
                    <a:pt x="794" y="1567"/>
                    <a:pt x="812" y="1543"/>
                    <a:pt x="826" y="1515"/>
                  </a:cubicBezTo>
                  <a:cubicBezTo>
                    <a:pt x="840" y="1487"/>
                    <a:pt x="852" y="1454"/>
                    <a:pt x="865" y="1416"/>
                  </a:cubicBezTo>
                  <a:cubicBezTo>
                    <a:pt x="878" y="1378"/>
                    <a:pt x="893" y="1327"/>
                    <a:pt x="904" y="1290"/>
                  </a:cubicBezTo>
                  <a:cubicBezTo>
                    <a:pt x="915" y="1253"/>
                    <a:pt x="921" y="1236"/>
                    <a:pt x="931" y="1194"/>
                  </a:cubicBezTo>
                  <a:cubicBezTo>
                    <a:pt x="941" y="1152"/>
                    <a:pt x="955" y="1082"/>
                    <a:pt x="964" y="1035"/>
                  </a:cubicBezTo>
                  <a:cubicBezTo>
                    <a:pt x="973" y="988"/>
                    <a:pt x="976" y="970"/>
                    <a:pt x="985" y="912"/>
                  </a:cubicBezTo>
                  <a:cubicBezTo>
                    <a:pt x="994" y="854"/>
                    <a:pt x="1009" y="749"/>
                    <a:pt x="1018" y="687"/>
                  </a:cubicBezTo>
                  <a:cubicBezTo>
                    <a:pt x="1027" y="625"/>
                    <a:pt x="1033" y="583"/>
                    <a:pt x="1039" y="537"/>
                  </a:cubicBezTo>
                  <a:cubicBezTo>
                    <a:pt x="1045" y="491"/>
                    <a:pt x="1048" y="467"/>
                    <a:pt x="1054" y="411"/>
                  </a:cubicBezTo>
                  <a:cubicBezTo>
                    <a:pt x="1060" y="355"/>
                    <a:pt x="1068" y="266"/>
                    <a:pt x="1075" y="198"/>
                  </a:cubicBezTo>
                  <a:cubicBezTo>
                    <a:pt x="1082" y="130"/>
                    <a:pt x="1092" y="41"/>
                    <a:pt x="1096" y="0"/>
                  </a:cubicBezTo>
                </a:path>
              </a:pathLst>
            </a:custGeom>
            <a:noFill/>
            <a:ln w="28575" cap="flat" cmpd="sng">
              <a:solidFill>
                <a:srgbClr val="006D6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48" name="Rectangle 16"/>
            <p:cNvSpPr>
              <a:spLocks noChangeArrowheads="1"/>
            </p:cNvSpPr>
            <p:nvPr/>
          </p:nvSpPr>
          <p:spPr bwMode="auto">
            <a:xfrm>
              <a:off x="2162" y="1560"/>
              <a:ext cx="162" cy="1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y</a:t>
              </a:r>
            </a:p>
          </p:txBody>
        </p:sp>
        <p:sp>
          <p:nvSpPr>
            <p:cNvPr id="504849" name="Line 17"/>
            <p:cNvSpPr>
              <a:spLocks noChangeShapeType="1"/>
            </p:cNvSpPr>
            <p:nvPr/>
          </p:nvSpPr>
          <p:spPr bwMode="auto">
            <a:xfrm>
              <a:off x="3835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50" name="Rectangle 18"/>
            <p:cNvSpPr>
              <a:spLocks noChangeArrowheads="1"/>
            </p:cNvSpPr>
            <p:nvPr/>
          </p:nvSpPr>
          <p:spPr bwMode="auto">
            <a:xfrm>
              <a:off x="3783" y="2959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5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51" name="Rectangle 19"/>
            <p:cNvSpPr>
              <a:spLocks noChangeArrowheads="1"/>
            </p:cNvSpPr>
            <p:nvPr/>
          </p:nvSpPr>
          <p:spPr bwMode="auto">
            <a:xfrm>
              <a:off x="2282" y="2959"/>
              <a:ext cx="92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0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52" name="Rectangle 20"/>
            <p:cNvSpPr>
              <a:spLocks noChangeArrowheads="1"/>
            </p:cNvSpPr>
            <p:nvPr/>
          </p:nvSpPr>
          <p:spPr bwMode="auto">
            <a:xfrm>
              <a:off x="1997" y="2959"/>
              <a:ext cx="145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53" name="Rectangle 21"/>
            <p:cNvSpPr>
              <a:spLocks noChangeArrowheads="1"/>
            </p:cNvSpPr>
            <p:nvPr/>
          </p:nvSpPr>
          <p:spPr bwMode="auto">
            <a:xfrm>
              <a:off x="1727" y="2959"/>
              <a:ext cx="126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54" name="Line 22"/>
            <p:cNvSpPr>
              <a:spLocks noChangeShapeType="1"/>
            </p:cNvSpPr>
            <p:nvPr/>
          </p:nvSpPr>
          <p:spPr bwMode="auto">
            <a:xfrm>
              <a:off x="1798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55" name="Line 23"/>
            <p:cNvSpPr>
              <a:spLocks noChangeShapeType="1"/>
            </p:cNvSpPr>
            <p:nvPr/>
          </p:nvSpPr>
          <p:spPr bwMode="auto">
            <a:xfrm>
              <a:off x="2086" y="2913"/>
              <a:ext cx="0" cy="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56" name="Rectangle 24"/>
            <p:cNvSpPr>
              <a:spLocks noChangeArrowheads="1"/>
            </p:cNvSpPr>
            <p:nvPr/>
          </p:nvSpPr>
          <p:spPr bwMode="auto">
            <a:xfrm>
              <a:off x="1413" y="2959"/>
              <a:ext cx="14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57" name="Rectangle 25"/>
            <p:cNvSpPr>
              <a:spLocks noChangeArrowheads="1"/>
            </p:cNvSpPr>
            <p:nvPr/>
          </p:nvSpPr>
          <p:spPr bwMode="auto">
            <a:xfrm>
              <a:off x="1142" y="2959"/>
              <a:ext cx="127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58" name="Line 26"/>
            <p:cNvSpPr>
              <a:spLocks noChangeShapeType="1"/>
            </p:cNvSpPr>
            <p:nvPr/>
          </p:nvSpPr>
          <p:spPr bwMode="auto">
            <a:xfrm>
              <a:off x="1214" y="2913"/>
              <a:ext cx="0" cy="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59" name="Line 27"/>
            <p:cNvSpPr>
              <a:spLocks noChangeShapeType="1"/>
            </p:cNvSpPr>
            <p:nvPr/>
          </p:nvSpPr>
          <p:spPr bwMode="auto">
            <a:xfrm>
              <a:off x="1502" y="2913"/>
              <a:ext cx="0" cy="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60" name="Rectangle 28"/>
            <p:cNvSpPr>
              <a:spLocks noChangeArrowheads="1"/>
            </p:cNvSpPr>
            <p:nvPr/>
          </p:nvSpPr>
          <p:spPr bwMode="auto">
            <a:xfrm>
              <a:off x="2235" y="2591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61" name="Rectangle 29"/>
            <p:cNvSpPr>
              <a:spLocks noChangeArrowheads="1"/>
            </p:cNvSpPr>
            <p:nvPr/>
          </p:nvSpPr>
          <p:spPr bwMode="auto">
            <a:xfrm>
              <a:off x="2235" y="2323"/>
              <a:ext cx="93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62" name="Rectangle 30"/>
            <p:cNvSpPr>
              <a:spLocks noChangeArrowheads="1"/>
            </p:cNvSpPr>
            <p:nvPr/>
          </p:nvSpPr>
          <p:spPr bwMode="auto">
            <a:xfrm>
              <a:off x="2235" y="2060"/>
              <a:ext cx="93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63" name="Rectangle 31"/>
            <p:cNvSpPr>
              <a:spLocks noChangeArrowheads="1"/>
            </p:cNvSpPr>
            <p:nvPr/>
          </p:nvSpPr>
          <p:spPr bwMode="auto">
            <a:xfrm>
              <a:off x="2235" y="1792"/>
              <a:ext cx="93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64" name="Line 32"/>
            <p:cNvSpPr>
              <a:spLocks noChangeShapeType="1"/>
            </p:cNvSpPr>
            <p:nvPr/>
          </p:nvSpPr>
          <p:spPr bwMode="auto">
            <a:xfrm rot="-5400000">
              <a:off x="2375" y="2367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65" name="Line 33"/>
            <p:cNvSpPr>
              <a:spLocks noChangeShapeType="1"/>
            </p:cNvSpPr>
            <p:nvPr/>
          </p:nvSpPr>
          <p:spPr bwMode="auto">
            <a:xfrm rot="-5400000">
              <a:off x="2375" y="2634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66" name="Line 34"/>
            <p:cNvSpPr>
              <a:spLocks noChangeShapeType="1"/>
            </p:cNvSpPr>
            <p:nvPr/>
          </p:nvSpPr>
          <p:spPr bwMode="auto">
            <a:xfrm rot="-5400000">
              <a:off x="2375" y="1839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67" name="Line 35"/>
            <p:cNvSpPr>
              <a:spLocks noChangeShapeType="1"/>
            </p:cNvSpPr>
            <p:nvPr/>
          </p:nvSpPr>
          <p:spPr bwMode="auto">
            <a:xfrm rot="-5400000">
              <a:off x="2375" y="2106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68" name="Rectangle 36"/>
            <p:cNvSpPr>
              <a:spLocks noChangeArrowheads="1"/>
            </p:cNvSpPr>
            <p:nvPr/>
          </p:nvSpPr>
          <p:spPr bwMode="auto">
            <a:xfrm>
              <a:off x="2186" y="3912"/>
              <a:ext cx="144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-4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69" name="Rectangle 37"/>
            <p:cNvSpPr>
              <a:spLocks noChangeArrowheads="1"/>
            </p:cNvSpPr>
            <p:nvPr/>
          </p:nvSpPr>
          <p:spPr bwMode="auto">
            <a:xfrm>
              <a:off x="2186" y="3644"/>
              <a:ext cx="14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-3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70" name="Rectangle 38"/>
            <p:cNvSpPr>
              <a:spLocks noChangeArrowheads="1"/>
            </p:cNvSpPr>
            <p:nvPr/>
          </p:nvSpPr>
          <p:spPr bwMode="auto">
            <a:xfrm>
              <a:off x="2186" y="3382"/>
              <a:ext cx="14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-2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71" name="Rectangle 39"/>
            <p:cNvSpPr>
              <a:spLocks noChangeArrowheads="1"/>
            </p:cNvSpPr>
            <p:nvPr/>
          </p:nvSpPr>
          <p:spPr bwMode="auto">
            <a:xfrm>
              <a:off x="2186" y="3114"/>
              <a:ext cx="144" cy="1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-1</a:t>
              </a:r>
              <a:endPara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504872" name="Line 40"/>
            <p:cNvSpPr>
              <a:spLocks noChangeShapeType="1"/>
            </p:cNvSpPr>
            <p:nvPr/>
          </p:nvSpPr>
          <p:spPr bwMode="auto">
            <a:xfrm rot="-5400000">
              <a:off x="2375" y="3689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73" name="Line 41"/>
            <p:cNvSpPr>
              <a:spLocks noChangeShapeType="1"/>
            </p:cNvSpPr>
            <p:nvPr/>
          </p:nvSpPr>
          <p:spPr bwMode="auto">
            <a:xfrm rot="-5400000">
              <a:off x="2375" y="3956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74" name="Line 42"/>
            <p:cNvSpPr>
              <a:spLocks noChangeShapeType="1"/>
            </p:cNvSpPr>
            <p:nvPr/>
          </p:nvSpPr>
          <p:spPr bwMode="auto">
            <a:xfrm rot="-5400000">
              <a:off x="2375" y="3161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4875" name="Line 43"/>
            <p:cNvSpPr>
              <a:spLocks noChangeShapeType="1"/>
            </p:cNvSpPr>
            <p:nvPr/>
          </p:nvSpPr>
          <p:spPr bwMode="auto">
            <a:xfrm rot="-5400000">
              <a:off x="2375" y="3428"/>
              <a:ext cx="0" cy="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sp>
        <p:nvSpPr>
          <p:cNvPr id="504876" name="Rectangle 44"/>
          <p:cNvSpPr>
            <a:spLocks noChangeArrowheads="1"/>
          </p:cNvSpPr>
          <p:nvPr/>
        </p:nvSpPr>
        <p:spPr bwMode="auto">
          <a:xfrm>
            <a:off x="5292725" y="2276475"/>
            <a:ext cx="3851275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pt-BR" dirty="0">
                <a:cs typeface="+mn-cs"/>
              </a:rPr>
              <a:t>Intervalo inicial atribuído</a:t>
            </a:r>
            <a:r>
              <a:rPr lang="pt-BR" dirty="0">
                <a:solidFill>
                  <a:srgbClr val="FF0000"/>
                </a:solidFill>
                <a:cs typeface="+mn-cs"/>
              </a:rPr>
              <a:t>: </a:t>
            </a:r>
            <a:r>
              <a:rPr lang="pt-BR" i="1" dirty="0">
                <a:solidFill>
                  <a:srgbClr val="FF0000"/>
                </a:solidFill>
                <a:cs typeface="+mn-cs"/>
              </a:rPr>
              <a:t>[1</a:t>
            </a:r>
            <a:r>
              <a:rPr lang="pt-BR" dirty="0">
                <a:solidFill>
                  <a:srgbClr val="FF0000"/>
                </a:solidFill>
                <a:cs typeface="+mn-cs"/>
              </a:rPr>
              <a:t>, </a:t>
            </a:r>
            <a:r>
              <a:rPr lang="pt-BR" i="1" dirty="0">
                <a:solidFill>
                  <a:srgbClr val="FF0000"/>
                </a:solidFill>
                <a:cs typeface="+mn-cs"/>
              </a:rPr>
              <a:t>2] </a:t>
            </a:r>
            <a:endParaRPr lang="pt-BR" dirty="0">
              <a:solidFill>
                <a:srgbClr val="FF0000"/>
              </a:solidFill>
              <a:cs typeface="+mn-cs"/>
            </a:endParaRPr>
          </a:p>
          <a:p>
            <a:pPr algn="l">
              <a:lnSpc>
                <a:spcPct val="200000"/>
              </a:lnSpc>
              <a:defRPr/>
            </a:pPr>
            <a:r>
              <a:rPr lang="pt-BR" i="1" dirty="0" err="1">
                <a:solidFill>
                  <a:srgbClr val="FF0000"/>
                </a:solidFill>
                <a:latin typeface="Tahoma" charset="0"/>
                <a:cs typeface="+mn-cs"/>
              </a:rPr>
              <a:t>tol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 = 0,002</a:t>
            </a:r>
          </a:p>
          <a:p>
            <a:pPr algn="l">
              <a:lnSpc>
                <a:spcPct val="200000"/>
              </a:lnSpc>
              <a:defRPr/>
            </a:pPr>
            <a:r>
              <a:rPr lang="pt-BR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(a</a:t>
            </a:r>
            <a:r>
              <a:rPr lang="pt-BR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) = -1 </a:t>
            </a:r>
            <a:r>
              <a:rPr lang="pt-BR" dirty="0">
                <a:cs typeface="+mn-cs"/>
              </a:rPr>
              <a:t>e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 </a:t>
            </a:r>
            <a:r>
              <a:rPr lang="pt-BR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(b</a:t>
            </a:r>
            <a:r>
              <a:rPr lang="pt-BR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) = 5</a:t>
            </a:r>
          </a:p>
          <a:p>
            <a:pPr algn="l">
              <a:lnSpc>
                <a:spcPct val="200000"/>
              </a:lnSpc>
              <a:defRPr/>
            </a:pPr>
            <a:r>
              <a:rPr lang="pt-BR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’(</a:t>
            </a:r>
            <a:r>
              <a:rPr lang="pt-BR" i="1" dirty="0" err="1">
                <a:solidFill>
                  <a:srgbClr val="FF0000"/>
                </a:solidFill>
                <a:latin typeface="Tahoma" charset="0"/>
                <a:cs typeface="+mn-cs"/>
              </a:rPr>
              <a:t>x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) = 3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  <a:sym typeface="WP MathExtendedA" charset="0"/>
              </a:rPr>
              <a:t>x</a:t>
            </a:r>
            <a:r>
              <a:rPr lang="pt-BR" i="1" baseline="38000" dirty="0">
                <a:solidFill>
                  <a:srgbClr val="FF0000"/>
                </a:solidFill>
                <a:latin typeface="Tahoma" charset="0"/>
                <a:cs typeface="+mn-cs"/>
                <a:sym typeface="WP MathExtendedA" charset="0"/>
              </a:rPr>
              <a:t>2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  <a:sym typeface="WP MathExtendedA" charset="0"/>
              </a:rPr>
              <a:t> 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– 1</a:t>
            </a:r>
            <a:r>
              <a:rPr lang="pt-BR" b="0" dirty="0">
                <a:solidFill>
                  <a:srgbClr val="FF0000"/>
                </a:solidFill>
                <a:latin typeface="Tahoma" charset="0"/>
                <a:cs typeface="+mn-cs"/>
              </a:rPr>
              <a:t> </a:t>
            </a:r>
            <a:endParaRPr lang="pt-BR" i="1" dirty="0">
              <a:solidFill>
                <a:srgbClr val="FF0000"/>
              </a:solidFill>
              <a:latin typeface="Tahoma" charset="0"/>
              <a:cs typeface="+mn-cs"/>
            </a:endParaRPr>
          </a:p>
          <a:p>
            <a:pPr algn="l">
              <a:lnSpc>
                <a:spcPct val="200000"/>
              </a:lnSpc>
              <a:defRPr/>
            </a:pPr>
            <a:r>
              <a:rPr lang="pt-BR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(a</a:t>
            </a:r>
            <a:r>
              <a:rPr lang="pt-BR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) * </a:t>
            </a:r>
            <a:r>
              <a:rPr lang="pt-BR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(b</a:t>
            </a:r>
            <a:r>
              <a:rPr lang="pt-BR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) = -5 &lt; 0</a:t>
            </a:r>
            <a:r>
              <a:rPr lang="pt-BR" dirty="0">
                <a:solidFill>
                  <a:srgbClr val="FF0000"/>
                </a:solidFill>
                <a:latin typeface="Tahoma" charset="0"/>
                <a:cs typeface="+mn-cs"/>
              </a:rPr>
              <a:t>  </a:t>
            </a:r>
          </a:p>
          <a:p>
            <a:pPr algn="l">
              <a:lnSpc>
                <a:spcPct val="200000"/>
              </a:lnSpc>
              <a:defRPr/>
            </a:pPr>
            <a:r>
              <a:rPr lang="pt-BR" dirty="0">
                <a:cs typeface="+mn-cs"/>
              </a:rPr>
              <a:t>Sinal da derivada</a:t>
            </a:r>
            <a:r>
              <a:rPr lang="pt-BR" dirty="0">
                <a:solidFill>
                  <a:srgbClr val="FFFFCC"/>
                </a:solidFill>
                <a:latin typeface="Tahoma" charset="0"/>
                <a:cs typeface="+mn-cs"/>
              </a:rPr>
              <a:t> 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constante </a:t>
            </a:r>
          </a:p>
          <a:p>
            <a:pPr algn="l">
              <a:lnSpc>
                <a:spcPct val="200000"/>
              </a:lnSpc>
              <a:defRPr/>
            </a:pPr>
            <a:r>
              <a:rPr lang="pt-BR" dirty="0">
                <a:cs typeface="+mn-cs"/>
              </a:rPr>
              <a:t>(</a:t>
            </a:r>
            <a:r>
              <a:rPr lang="pt-BR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’(a</a:t>
            </a:r>
            <a:r>
              <a:rPr lang="pt-BR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) = 2 </a:t>
            </a:r>
            <a:r>
              <a:rPr lang="pt-BR" dirty="0">
                <a:cs typeface="+mn-cs"/>
              </a:rPr>
              <a:t>e</a:t>
            </a:r>
            <a:r>
              <a:rPr lang="pt-BR" dirty="0">
                <a:solidFill>
                  <a:srgbClr val="FFFFCC"/>
                </a:solidFill>
                <a:cs typeface="+mn-cs"/>
              </a:rPr>
              <a:t> </a:t>
            </a:r>
            <a:r>
              <a:rPr lang="pt-BR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’(b</a:t>
            </a:r>
            <a:r>
              <a:rPr lang="pt-BR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i="1" dirty="0">
                <a:solidFill>
                  <a:srgbClr val="FF0000"/>
                </a:solidFill>
                <a:latin typeface="Tahoma" charset="0"/>
                <a:cs typeface="+mn-cs"/>
              </a:rPr>
              <a:t>) = 11</a:t>
            </a:r>
            <a:r>
              <a:rPr lang="pt-BR" dirty="0">
                <a:cs typeface="+mn-cs"/>
              </a:rPr>
              <a:t>)</a:t>
            </a:r>
          </a:p>
        </p:txBody>
      </p:sp>
      <p:sp>
        <p:nvSpPr>
          <p:cNvPr id="504877" name="Rectangle 45"/>
          <p:cNvSpPr>
            <a:spLocks noChangeArrowheads="1"/>
          </p:cNvSpPr>
          <p:nvPr/>
        </p:nvSpPr>
        <p:spPr bwMode="auto">
          <a:xfrm>
            <a:off x="468313" y="476250"/>
            <a:ext cx="850900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3636631901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ChangeArrowheads="1"/>
          </p:cNvSpPr>
          <p:nvPr/>
        </p:nvSpPr>
        <p:spPr bwMode="auto">
          <a:xfrm>
            <a:off x="684213" y="1773238"/>
            <a:ext cx="8305800" cy="4401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5600" indent="-355600" algn="l">
              <a:buClr>
                <a:schemeClr val="folHlink"/>
              </a:buClr>
              <a:buSzPct val="90000"/>
              <a:buFont typeface="Wingdings" charset="0"/>
              <a:buChar char="n"/>
              <a:tabLst>
                <a:tab pos="1346200" algn="l"/>
              </a:tabLst>
              <a:defRPr/>
            </a:pPr>
            <a:r>
              <a:rPr lang="pt-BR" sz="2600" dirty="0">
                <a:cs typeface="+mn-cs"/>
              </a:rPr>
              <a:t>Cálculo da 1ª aproximação</a:t>
            </a:r>
          </a:p>
          <a:p>
            <a:pPr marL="355600" indent="-355600" algn="l">
              <a:tabLst>
                <a:tab pos="1346200" algn="l"/>
              </a:tabLst>
              <a:defRPr/>
            </a:pPr>
            <a:endParaRPr lang="pt-BR" sz="1000" dirty="0">
              <a:latin typeface="Tahoma" charset="0"/>
              <a:cs typeface="+mn-cs"/>
            </a:endParaRP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1346200" algn="l"/>
              </a:tabLst>
              <a:defRPr/>
            </a:pP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x</a:t>
            </a:r>
            <a:r>
              <a:rPr lang="pt-BR" sz="24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1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	= [(a</a:t>
            </a:r>
            <a:r>
              <a:rPr lang="pt-BR" sz="22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.f(b</a:t>
            </a:r>
            <a:r>
              <a:rPr lang="pt-BR" sz="22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) - b</a:t>
            </a:r>
            <a:r>
              <a:rPr lang="pt-BR" sz="22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.f(a</a:t>
            </a:r>
            <a:r>
              <a:rPr lang="pt-BR" sz="22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)] / [</a:t>
            </a:r>
            <a:r>
              <a:rPr lang="pt-BR" sz="2400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(b</a:t>
            </a:r>
            <a:r>
              <a:rPr lang="pt-BR" sz="22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) - </a:t>
            </a:r>
            <a:r>
              <a:rPr lang="pt-BR" sz="2400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(a</a:t>
            </a:r>
            <a:r>
              <a:rPr lang="pt-BR" sz="22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)]</a:t>
            </a:r>
          </a:p>
          <a:p>
            <a:pPr marL="901700" lvl="1" indent="-366713" algn="l">
              <a:buClr>
                <a:schemeClr val="folHlink"/>
              </a:buClr>
              <a:buFont typeface="Webdings" charset="0"/>
              <a:buNone/>
              <a:tabLst>
                <a:tab pos="1346200" algn="l"/>
              </a:tabLst>
              <a:defRPr/>
            </a:pP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		= [1.5 – 2.(-1)]/[5 – (-1)] = 1,166667</a:t>
            </a: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1346200" algn="l"/>
              </a:tabLst>
              <a:defRPr/>
            </a:pPr>
            <a:endParaRPr lang="pt-BR" sz="1200" i="1" dirty="0">
              <a:solidFill>
                <a:srgbClr val="FFFFCC"/>
              </a:solidFill>
              <a:latin typeface="Tahoma" charset="0"/>
              <a:cs typeface="+mn-cs"/>
            </a:endParaRP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1346200" algn="l"/>
              </a:tabLst>
              <a:defRPr/>
            </a:pPr>
            <a:r>
              <a:rPr lang="pt-BR" sz="2400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(x</a:t>
            </a:r>
            <a:r>
              <a:rPr lang="pt-BR" sz="24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1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) = 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Times New Roman" charset="0"/>
                <a:sym typeface="WP MathExtendedA" charset="0"/>
              </a:rPr>
              <a:t>1,166667</a:t>
            </a:r>
            <a:r>
              <a:rPr lang="pt-BR" sz="2400" i="1" baseline="48000" dirty="0">
                <a:solidFill>
                  <a:srgbClr val="FF0000"/>
                </a:solidFill>
                <a:latin typeface="Tahoma" charset="0"/>
                <a:cs typeface="Times New Roman" charset="0"/>
                <a:sym typeface="WP MathExtendedA" charset="0"/>
              </a:rPr>
              <a:t>3</a:t>
            </a:r>
            <a:r>
              <a:rPr lang="pt-BR" sz="2400" i="1" baseline="44000" dirty="0">
                <a:solidFill>
                  <a:srgbClr val="FF0000"/>
                </a:solidFill>
                <a:latin typeface="Tahoma" charset="0"/>
                <a:cs typeface="Times New Roman" charset="0"/>
                <a:sym typeface="WP MathExtendedA" charset="0"/>
              </a:rPr>
              <a:t> 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Times New Roman" charset="0"/>
              </a:rPr>
              <a:t>– 1,166667 – 1 = -0,578703</a:t>
            </a:r>
            <a:endParaRPr lang="pt-BR" sz="2400" i="1" dirty="0">
              <a:solidFill>
                <a:srgbClr val="FF0000"/>
              </a:solidFill>
              <a:latin typeface="Tahoma" charset="0"/>
            </a:endParaRPr>
          </a:p>
          <a:p>
            <a:pPr marL="355600" indent="-355600" algn="l">
              <a:buClr>
                <a:schemeClr val="folHlink"/>
              </a:buClr>
              <a:buFont typeface="Webdings" charset="0"/>
              <a:buChar char="4"/>
              <a:tabLst>
                <a:tab pos="1346200" algn="l"/>
              </a:tabLst>
              <a:defRPr/>
            </a:pPr>
            <a:endParaRPr lang="pt-BR" sz="1200" dirty="0">
              <a:solidFill>
                <a:srgbClr val="FFFFCC"/>
              </a:solidFill>
              <a:latin typeface="Tahoma" charset="0"/>
              <a:cs typeface="+mn-cs"/>
            </a:endParaRP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1346200" algn="l"/>
              </a:tabLst>
              <a:defRPr/>
            </a:pPr>
            <a:r>
              <a:rPr lang="pt-BR" sz="2400" dirty="0">
                <a:cs typeface="+mn-cs"/>
              </a:rPr>
              <a:t>Teste de Parada</a:t>
            </a: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1346200" algn="l"/>
              </a:tabLst>
              <a:defRPr/>
            </a:pPr>
            <a:endParaRPr lang="pt-BR" sz="800" dirty="0">
              <a:latin typeface="Tahoma" charset="0"/>
              <a:cs typeface="+mn-cs"/>
            </a:endParaRPr>
          </a:p>
          <a:p>
            <a:pPr marL="1346200" lvl="2" indent="-265113" algn="l">
              <a:buClr>
                <a:schemeClr val="folHlink"/>
              </a:buClr>
              <a:buFont typeface="Tahoma" charset="0"/>
              <a:buChar char="●"/>
              <a:tabLst>
                <a:tab pos="1346200" algn="l"/>
              </a:tabLst>
              <a:defRPr/>
            </a:pP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|</a:t>
            </a:r>
            <a:r>
              <a:rPr lang="pt-BR" sz="2400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(x</a:t>
            </a:r>
            <a:r>
              <a:rPr lang="pt-BR" sz="24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1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)| =|-0,578703| = 0,578703 &gt; 0,002</a:t>
            </a: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1346200" algn="l"/>
              </a:tabLst>
              <a:defRPr/>
            </a:pPr>
            <a:endParaRPr lang="pt-BR" sz="1200" dirty="0">
              <a:solidFill>
                <a:srgbClr val="FFFFCC"/>
              </a:solidFill>
              <a:latin typeface="Tahoma" charset="0"/>
              <a:cs typeface="+mn-cs"/>
            </a:endParaRP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1346200" algn="l"/>
              </a:tabLst>
              <a:defRPr/>
            </a:pPr>
            <a:r>
              <a:rPr lang="pt-BR" sz="2400" dirty="0">
                <a:cs typeface="+mn-cs"/>
              </a:rPr>
              <a:t>Escolha do novo intervalo</a:t>
            </a:r>
          </a:p>
          <a:p>
            <a:pPr marL="901700" lvl="1" indent="-366713" algn="l">
              <a:buClr>
                <a:schemeClr val="folHlink"/>
              </a:buClr>
              <a:buFont typeface="Webdings" charset="0"/>
              <a:buChar char="4"/>
              <a:tabLst>
                <a:tab pos="1346200" algn="l"/>
              </a:tabLst>
              <a:defRPr/>
            </a:pPr>
            <a:endParaRPr lang="pt-BR" sz="800" dirty="0">
              <a:latin typeface="Tahoma" charset="0"/>
              <a:cs typeface="+mn-cs"/>
            </a:endParaRPr>
          </a:p>
          <a:p>
            <a:pPr marL="1346200" lvl="2" indent="-265113" algn="l">
              <a:buClr>
                <a:schemeClr val="folHlink"/>
              </a:buClr>
              <a:buFont typeface="Tahoma" charset="0"/>
              <a:buChar char="●"/>
              <a:tabLst>
                <a:tab pos="1346200" algn="l"/>
              </a:tabLst>
              <a:defRPr/>
            </a:pPr>
            <a:r>
              <a:rPr lang="pt-BR" sz="2400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(a</a:t>
            </a:r>
            <a:r>
              <a:rPr lang="pt-BR" sz="24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).</a:t>
            </a:r>
            <a:r>
              <a:rPr lang="pt-BR" sz="2400" i="1" dirty="0" err="1">
                <a:solidFill>
                  <a:srgbClr val="FF0000"/>
                </a:solidFill>
                <a:latin typeface="Tahoma" charset="0"/>
                <a:cs typeface="+mn-cs"/>
              </a:rPr>
              <a:t>f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(x</a:t>
            </a:r>
            <a:r>
              <a:rPr lang="pt-BR" sz="24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1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) = (-1).(-0,578703)</a:t>
            </a:r>
            <a:r>
              <a:rPr lang="pt-BR" sz="2400" b="0" dirty="0">
                <a:solidFill>
                  <a:srgbClr val="FF0000"/>
                </a:solidFill>
                <a:latin typeface="Tahoma" charset="0"/>
                <a:cs typeface="+mn-cs"/>
              </a:rPr>
              <a:t> 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= 0,578703</a:t>
            </a:r>
          </a:p>
          <a:p>
            <a:pPr marL="1346200" lvl="2" indent="-265113" algn="l">
              <a:buClr>
                <a:schemeClr val="folHlink"/>
              </a:buClr>
              <a:buFont typeface="Webdings" charset="0"/>
              <a:buNone/>
              <a:tabLst>
                <a:tab pos="1346200" algn="l"/>
              </a:tabLst>
              <a:defRPr/>
            </a:pPr>
            <a:r>
              <a:rPr lang="pt-BR" sz="2400" dirty="0">
                <a:latin typeface="Tahoma" charset="0"/>
                <a:cs typeface="+mn-cs"/>
              </a:rPr>
              <a:t>	</a:t>
            </a:r>
            <a:r>
              <a:rPr lang="pt-BR" sz="2400" dirty="0">
                <a:cs typeface="+mn-cs"/>
              </a:rPr>
              <a:t>logo:</a:t>
            </a:r>
            <a:r>
              <a:rPr lang="pt-BR" sz="2400" dirty="0">
                <a:latin typeface="Tahoma" charset="0"/>
                <a:cs typeface="+mn-cs"/>
              </a:rPr>
              <a:t>	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a</a:t>
            </a:r>
            <a:r>
              <a:rPr lang="pt-BR" sz="24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1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 = x</a:t>
            </a:r>
            <a:r>
              <a:rPr lang="pt-BR" sz="24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1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 = 1,166667  </a:t>
            </a:r>
            <a:r>
              <a:rPr lang="pt-BR" sz="2400" dirty="0">
                <a:cs typeface="+mn-cs"/>
              </a:rPr>
              <a:t>e</a:t>
            </a:r>
            <a:r>
              <a:rPr lang="pt-BR" sz="2400" dirty="0">
                <a:solidFill>
                  <a:srgbClr val="FF0000"/>
                </a:solidFill>
                <a:cs typeface="+mn-cs"/>
              </a:rPr>
              <a:t> 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b</a:t>
            </a:r>
            <a:r>
              <a:rPr lang="pt-BR" sz="24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1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 = b</a:t>
            </a:r>
            <a:r>
              <a:rPr lang="pt-BR" sz="2400" i="1" baseline="-32000" dirty="0">
                <a:solidFill>
                  <a:srgbClr val="FF0000"/>
                </a:solidFill>
                <a:latin typeface="Tahoma" charset="0"/>
                <a:cs typeface="+mn-cs"/>
              </a:rPr>
              <a:t>0</a:t>
            </a:r>
            <a:r>
              <a:rPr lang="pt-BR" sz="2400" i="1" dirty="0">
                <a:solidFill>
                  <a:srgbClr val="FF0000"/>
                </a:solidFill>
                <a:latin typeface="Tahoma" charset="0"/>
                <a:cs typeface="+mn-cs"/>
              </a:rPr>
              <a:t> = 2</a:t>
            </a:r>
          </a:p>
        </p:txBody>
      </p:sp>
      <p:sp>
        <p:nvSpPr>
          <p:cNvPr id="505860" name="Rectangle 4"/>
          <p:cNvSpPr>
            <a:spLocks noChangeArrowheads="1"/>
          </p:cNvSpPr>
          <p:nvPr/>
        </p:nvSpPr>
        <p:spPr bwMode="auto">
          <a:xfrm>
            <a:off x="539750" y="404813"/>
            <a:ext cx="8437563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1260522280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1827213" y="7953375"/>
            <a:ext cx="5629275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defRPr/>
            </a:pPr>
            <a:endParaRPr lang="pt-BR" sz="2400" b="0">
              <a:latin typeface="Tahoma" charset="0"/>
              <a:cs typeface="+mn-cs"/>
            </a:endParaRPr>
          </a:p>
          <a:p>
            <a:pPr algn="l">
              <a:defRPr/>
            </a:pPr>
            <a:r>
              <a:rPr lang="pt-BR" sz="2400" b="0">
                <a:latin typeface="Tahoma" charset="0"/>
                <a:cs typeface="+mn-cs"/>
              </a:rPr>
              <a:t>Cálculo da oitava aproximação</a:t>
            </a:r>
          </a:p>
          <a:p>
            <a:pPr algn="l">
              <a:defRPr/>
            </a:pPr>
            <a:r>
              <a:rPr lang="pt-BR" sz="2400" b="0">
                <a:latin typeface="Tahoma" charset="0"/>
                <a:cs typeface="+mn-cs"/>
              </a:rPr>
              <a:t>x8 = (1,32032 + 1,32813) /2 = 1,32423</a:t>
            </a:r>
          </a:p>
          <a:p>
            <a:pPr algn="l">
              <a:defRPr/>
            </a:pPr>
            <a:r>
              <a:rPr lang="pt-BR" sz="2400" b="0">
                <a:latin typeface="Tahoma" charset="0"/>
                <a:cs typeface="+mn-cs"/>
              </a:rPr>
              <a:t>Teste de parada</a:t>
            </a:r>
          </a:p>
          <a:p>
            <a:pPr algn="l">
              <a:defRPr/>
            </a:pPr>
            <a:r>
              <a:rPr lang="pt-BR" sz="2400" b="0">
                <a:latin typeface="Tahoma" charset="0"/>
                <a:cs typeface="+mn-cs"/>
              </a:rPr>
              <a:t>!f(x8)! = ! – 0,002! = 0,002</a:t>
            </a:r>
          </a:p>
        </p:txBody>
      </p:sp>
      <p:graphicFrame>
        <p:nvGraphicFramePr>
          <p:cNvPr id="506883" name="Group 3"/>
          <p:cNvGraphicFramePr>
            <a:graphicFrameLocks noGrp="1"/>
          </p:cNvGraphicFramePr>
          <p:nvPr/>
        </p:nvGraphicFramePr>
        <p:xfrm>
          <a:off x="406400" y="2400300"/>
          <a:ext cx="8331200" cy="3794126"/>
        </p:xfrm>
        <a:graphic>
          <a:graphicData uri="http://schemas.openxmlformats.org/drawingml/2006/table">
            <a:tbl>
              <a:tblPr/>
              <a:tblGrid>
                <a:gridCol w="444500"/>
                <a:gridCol w="1282700"/>
                <a:gridCol w="1270000"/>
                <a:gridCol w="1409700"/>
                <a:gridCol w="1282700"/>
                <a:gridCol w="1295400"/>
                <a:gridCol w="1346200"/>
              </a:tblGrid>
              <a:tr h="444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a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b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f(a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f(b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x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f(x</a:t>
                      </a:r>
                      <a:r>
                        <a:rPr kumimoji="0" lang="pt-BR" sz="1800" b="1" i="0" u="none" strike="noStrike" cap="none" normalizeH="0" baseline="-3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k+1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2,00000000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-1,00000000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5,00000000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1,16666667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-0,57870370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1,16666667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2,00000000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-0,57870370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5,00000000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1,25311203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-0,28536303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1,25311203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2,00000000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-0,28536303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5,00000000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1,29343740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-0,12954209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1,29343740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2,00000000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-0,12954209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5,00000000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1,31128102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-0,05658849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1,31128102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2,00000000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-0,05658849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5,00000000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1,31898850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-0,02430375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1,31898850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2,00000000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-0,02430375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5,00000000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1,32228272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-0,01036185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1,32228272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2,00000000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-0,01036185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5,00000000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1,32368429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-0,00440395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90000"/>
                        <a:buFont typeface="Wingdings" charset="0"/>
                        <a:buNone/>
                        <a:tabLst/>
                      </a:pPr>
                      <a:r>
                        <a:rPr kumimoji="0" lang="pt-B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1,32368429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2,00000000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-0,00440395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5,00000000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1,32427946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ea typeface="ＭＳ Ｐゴシック" charset="0"/>
                          <a:cs typeface="Tahoma" charset="0"/>
                        </a:rPr>
                        <a:t>-0,00186926</a:t>
                      </a:r>
                      <a:endParaRPr kumimoji="0" lang="pt-BR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8982" name="Group 86"/>
          <p:cNvGrpSpPr>
            <a:grpSpLocks/>
          </p:cNvGrpSpPr>
          <p:nvPr/>
        </p:nvGrpSpPr>
        <p:grpSpPr bwMode="auto">
          <a:xfrm>
            <a:off x="5214938" y="5715000"/>
            <a:ext cx="3522662" cy="966788"/>
            <a:chOff x="3341" y="3496"/>
            <a:chExt cx="2219" cy="609"/>
          </a:xfrm>
        </p:grpSpPr>
        <p:sp>
          <p:nvSpPr>
            <p:cNvPr id="506967" name="Oval 87"/>
            <p:cNvSpPr>
              <a:spLocks noChangeArrowheads="1"/>
            </p:cNvSpPr>
            <p:nvPr/>
          </p:nvSpPr>
          <p:spPr bwMode="auto">
            <a:xfrm>
              <a:off x="4704" y="3496"/>
              <a:ext cx="856" cy="328"/>
            </a:xfrm>
            <a:prstGeom prst="ellipse">
              <a:avLst/>
            </a:prstGeom>
            <a:noFill/>
            <a:ln w="28575">
              <a:solidFill>
                <a:srgbClr val="99CCFF"/>
              </a:solidFill>
              <a:miter lim="800000"/>
              <a:headEnd/>
              <a:tailEnd/>
            </a:ln>
            <a:effectLst>
              <a:outerShdw blurRad="63500" dist="29783" dir="1514402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506968" name="Freeform 88"/>
            <p:cNvSpPr>
              <a:spLocks/>
            </p:cNvSpPr>
            <p:nvPr/>
          </p:nvSpPr>
          <p:spPr bwMode="auto">
            <a:xfrm>
              <a:off x="4368" y="3824"/>
              <a:ext cx="720" cy="160"/>
            </a:xfrm>
            <a:custGeom>
              <a:avLst/>
              <a:gdLst>
                <a:gd name="T0" fmla="*/ 720 w 720"/>
                <a:gd name="T1" fmla="*/ 0 h 160"/>
                <a:gd name="T2" fmla="*/ 536 w 720"/>
                <a:gd name="T3" fmla="*/ 160 h 160"/>
                <a:gd name="T4" fmla="*/ 0 w 720"/>
                <a:gd name="T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0" h="160">
                  <a:moveTo>
                    <a:pt x="720" y="0"/>
                  </a:moveTo>
                  <a:lnTo>
                    <a:pt x="536" y="160"/>
                  </a:lnTo>
                  <a:lnTo>
                    <a:pt x="0" y="160"/>
                  </a:lnTo>
                </a:path>
              </a:pathLst>
            </a:custGeom>
            <a:noFill/>
            <a:ln w="28575" cap="flat" cmpd="sng">
              <a:solidFill>
                <a:srgbClr val="99CC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28398" dir="1593903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solidFill>
                  <a:srgbClr val="FF0000"/>
                </a:solidFill>
                <a:cs typeface="+mn-cs"/>
              </a:endParaRPr>
            </a:p>
          </p:txBody>
        </p:sp>
        <p:sp>
          <p:nvSpPr>
            <p:cNvPr id="506969" name="Rectangle 89"/>
            <p:cNvSpPr>
              <a:spLocks noChangeArrowheads="1"/>
            </p:cNvSpPr>
            <p:nvPr/>
          </p:nvSpPr>
          <p:spPr bwMode="auto">
            <a:xfrm>
              <a:off x="3341" y="3855"/>
              <a:ext cx="1012" cy="25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2700000" algn="ctr" rotWithShape="0">
                <a:schemeClr val="bg2">
                  <a:alpha val="74998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lang="pt-BR" sz="2000" i="1" dirty="0" err="1">
                  <a:solidFill>
                    <a:srgbClr val="FF0000"/>
                  </a:solidFill>
                  <a:latin typeface="Tahoma" charset="0"/>
                  <a:cs typeface="+mn-cs"/>
                </a:rPr>
                <a:t>tol</a:t>
              </a:r>
              <a:r>
                <a:rPr lang="pt-BR" sz="2000" i="1" dirty="0">
                  <a:solidFill>
                    <a:srgbClr val="FF0000"/>
                  </a:solidFill>
                  <a:latin typeface="Tahoma" charset="0"/>
                  <a:cs typeface="+mn-cs"/>
                </a:rPr>
                <a:t> = 0,002</a:t>
              </a:r>
            </a:p>
          </p:txBody>
        </p:sp>
      </p:grpSp>
      <p:sp>
        <p:nvSpPr>
          <p:cNvPr id="506970" name="Rectangle 90"/>
          <p:cNvSpPr>
            <a:spLocks noChangeArrowheads="1"/>
          </p:cNvSpPr>
          <p:nvPr/>
        </p:nvSpPr>
        <p:spPr bwMode="auto">
          <a:xfrm>
            <a:off x="395288" y="404813"/>
            <a:ext cx="85820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</a:t>
            </a:r>
          </a:p>
        </p:txBody>
      </p:sp>
    </p:spTree>
    <p:extLst>
      <p:ext uri="{BB962C8B-B14F-4D97-AF65-F5344CB8AC3E}">
        <p14:creationId xmlns:p14="http://schemas.microsoft.com/office/powerpoint/2010/main" val="2472412401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58838" y="1674813"/>
            <a:ext cx="7683500" cy="4521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pt-BR" sz="3000" b="1" i="1" dirty="0" smtClean="0">
                <a:cs typeface="+mn-cs"/>
              </a:rPr>
              <a:t>Dada uma função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f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(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x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) </a:t>
            </a:r>
            <a:r>
              <a:rPr lang="pt-BR" sz="3000" b="1" i="1" dirty="0" smtClean="0">
                <a:cs typeface="+mn-cs"/>
              </a:rPr>
              <a:t>contínua no intervalo 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[</a:t>
            </a:r>
            <a:r>
              <a:rPr lang="pt-BR" sz="3000" b="1" i="1" dirty="0" err="1" smtClean="0">
                <a:solidFill>
                  <a:srgbClr val="FF0000"/>
                </a:solidFill>
                <a:cs typeface="+mn-cs"/>
              </a:rPr>
              <a:t>a,b</a:t>
            </a:r>
            <a:r>
              <a:rPr lang="pt-BR" sz="3000" b="1" i="1" dirty="0" smtClean="0">
                <a:solidFill>
                  <a:srgbClr val="FF0000"/>
                </a:solidFill>
                <a:cs typeface="+mn-cs"/>
              </a:rPr>
              <a:t>]</a:t>
            </a:r>
            <a:r>
              <a:rPr lang="pt-BR" sz="3000" b="1" i="1" dirty="0" smtClean="0">
                <a:cs typeface="+mn-cs"/>
              </a:rPr>
              <a:t>, o qual contém uma raiz única, é possível determinar tal raiz a partir de subdivisões sucessivas do intervalo que a contém, evitando, ao mesmo tempo, que as aproximações geradas pela fórmula de iteração se aproximem da raiz por um único lado.</a:t>
            </a:r>
          </a:p>
        </p:txBody>
      </p:sp>
      <p:sp>
        <p:nvSpPr>
          <p:cNvPr id="507907" name="Rectangle 3"/>
          <p:cNvSpPr>
            <a:spLocks noChangeArrowheads="1"/>
          </p:cNvSpPr>
          <p:nvPr/>
        </p:nvSpPr>
        <p:spPr bwMode="auto">
          <a:xfrm>
            <a:off x="323850" y="476250"/>
            <a:ext cx="865346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 da Falsa Posição Modificado</a:t>
            </a:r>
          </a:p>
        </p:txBody>
      </p:sp>
    </p:spTree>
    <p:extLst>
      <p:ext uri="{BB962C8B-B14F-4D97-AF65-F5344CB8AC3E}">
        <p14:creationId xmlns:p14="http://schemas.microsoft.com/office/powerpoint/2010/main" val="2463781964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39763" y="1644650"/>
            <a:ext cx="6840537" cy="581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pPr marL="355600" indent="-355600" eaLnBrk="1" hangingPunct="1">
              <a:buClr>
                <a:schemeClr val="tx2"/>
              </a:buClr>
              <a:buSzPct val="80000"/>
              <a:buFont typeface="Wingdings" charset="0"/>
              <a:buChar char="n"/>
              <a:defRPr/>
            </a:pPr>
            <a:r>
              <a:rPr lang="pt-BR" sz="3200" b="1" smtClean="0">
                <a:solidFill>
                  <a:schemeClr val="tx1"/>
                </a:solidFill>
                <a:cs typeface="+mj-cs"/>
              </a:rPr>
              <a:t>Definição do intervalo inicial</a:t>
            </a:r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2449513"/>
            <a:ext cx="8089900" cy="31115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/>
          <a:lstStyle/>
          <a:p>
            <a:pPr marL="877888" lvl="1" indent="-420688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600" b="1" dirty="0" smtClean="0"/>
              <a:t>Atribui-se</a:t>
            </a:r>
            <a:r>
              <a:rPr lang="pt-BR" sz="2600" b="1" dirty="0" smtClean="0">
                <a:solidFill>
                  <a:srgbClr val="FFFFCC"/>
                </a:solidFill>
              </a:rPr>
              <a:t> </a:t>
            </a:r>
            <a:r>
              <a:rPr lang="pt-BR" sz="2600" b="1" i="1" dirty="0" smtClean="0">
                <a:solidFill>
                  <a:srgbClr val="FF0000"/>
                </a:solidFill>
              </a:rPr>
              <a:t>[</a:t>
            </a:r>
            <a:r>
              <a:rPr lang="pt-BR" sz="2600" b="1" i="1" dirty="0" err="1" smtClean="0">
                <a:solidFill>
                  <a:srgbClr val="FF0000"/>
                </a:solidFill>
              </a:rPr>
              <a:t>a,b</a:t>
            </a:r>
            <a:r>
              <a:rPr lang="pt-BR" sz="2600" b="1" i="1" dirty="0" smtClean="0">
                <a:solidFill>
                  <a:srgbClr val="FF0000"/>
                </a:solidFill>
              </a:rPr>
              <a:t>]</a:t>
            </a:r>
            <a:r>
              <a:rPr lang="pt-BR" sz="2600" b="1" i="1" dirty="0" smtClean="0">
                <a:solidFill>
                  <a:srgbClr val="FFFFCC"/>
                </a:solidFill>
              </a:rPr>
              <a:t> </a:t>
            </a:r>
            <a:r>
              <a:rPr lang="pt-BR" sz="2600" b="1" dirty="0" smtClean="0"/>
              <a:t>como</a:t>
            </a:r>
            <a:r>
              <a:rPr lang="pt-BR" sz="2600" b="1" i="1" dirty="0" smtClean="0"/>
              <a:t> </a:t>
            </a:r>
            <a:r>
              <a:rPr lang="pt-BR" sz="2600" b="1" i="1" dirty="0" smtClean="0">
                <a:solidFill>
                  <a:srgbClr val="FF0000"/>
                </a:solidFill>
              </a:rPr>
              <a:t>intervalo inicial</a:t>
            </a:r>
            <a:endParaRPr lang="pt-BR" sz="2600" b="1" dirty="0" smtClean="0">
              <a:solidFill>
                <a:srgbClr val="FF0000"/>
              </a:solidFill>
            </a:endParaRPr>
          </a:p>
          <a:p>
            <a:pPr marL="1322388" lvl="2" indent="-330200" algn="just" eaLnBrk="1" hangingPunct="1">
              <a:lnSpc>
                <a:spcPct val="90000"/>
              </a:lnSpc>
              <a:buClr>
                <a:schemeClr val="tx2"/>
              </a:buClr>
              <a:buSzTx/>
              <a:buFont typeface="Tahoma" charset="0"/>
              <a:buChar char="●"/>
              <a:defRPr/>
            </a:pPr>
            <a:r>
              <a:rPr lang="pt-BR" b="1" i="1" dirty="0" smtClean="0"/>
              <a:t>a</a:t>
            </a:r>
            <a:r>
              <a:rPr lang="pt-BR" b="1" i="1" baseline="-25000" dirty="0" smtClean="0"/>
              <a:t>0</a:t>
            </a:r>
            <a:r>
              <a:rPr lang="pt-BR" b="1" i="1" dirty="0" smtClean="0"/>
              <a:t> = </a:t>
            </a:r>
            <a:r>
              <a:rPr lang="pt-BR" b="1" i="1" dirty="0" smtClean="0">
                <a:solidFill>
                  <a:srgbClr val="FF0000"/>
                </a:solidFill>
              </a:rPr>
              <a:t>a</a:t>
            </a:r>
          </a:p>
          <a:p>
            <a:pPr marL="1322388" lvl="2" indent="-330200" algn="just" eaLnBrk="1" hangingPunct="1">
              <a:lnSpc>
                <a:spcPct val="90000"/>
              </a:lnSpc>
              <a:buClr>
                <a:schemeClr val="tx2"/>
              </a:buClr>
              <a:buSzTx/>
              <a:buFont typeface="Tahoma" charset="0"/>
              <a:buChar char="●"/>
              <a:defRPr/>
            </a:pPr>
            <a:r>
              <a:rPr lang="pt-BR" b="1" i="1" dirty="0" smtClean="0"/>
              <a:t>b</a:t>
            </a:r>
            <a:r>
              <a:rPr lang="pt-BR" b="1" i="1" baseline="-25000" dirty="0" smtClean="0"/>
              <a:t>0</a:t>
            </a:r>
            <a:r>
              <a:rPr lang="pt-BR" b="1" i="1" dirty="0" smtClean="0"/>
              <a:t> = </a:t>
            </a:r>
            <a:r>
              <a:rPr lang="pt-BR" b="1" i="1" dirty="0" err="1" smtClean="0">
                <a:solidFill>
                  <a:srgbClr val="FF0000"/>
                </a:solidFill>
              </a:rPr>
              <a:t>b</a:t>
            </a:r>
            <a:endParaRPr lang="pt-BR" b="1" i="1" dirty="0" smtClean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tx2"/>
              </a:buClr>
              <a:buSzTx/>
              <a:buFont typeface="Webdings" charset="0"/>
              <a:buChar char="4"/>
              <a:defRPr/>
            </a:pPr>
            <a:endParaRPr lang="pt-BR" sz="1400" b="1" i="1" dirty="0" smtClean="0">
              <a:cs typeface="+mn-cs"/>
            </a:endParaRPr>
          </a:p>
          <a:p>
            <a:pPr marL="877888" lvl="1" indent="-420688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600" b="1" dirty="0" smtClean="0"/>
              <a:t>Condições de aplicação</a:t>
            </a:r>
          </a:p>
          <a:p>
            <a:pPr marL="877888" lvl="1" indent="-420688" algn="just" eaLnBrk="1" hangingPunct="1">
              <a:lnSpc>
                <a:spcPct val="90000"/>
              </a:lnSpc>
              <a:buClr>
                <a:schemeClr val="tx2"/>
              </a:buClr>
              <a:buFont typeface="Webdings" charset="0"/>
              <a:buChar char="4"/>
              <a:defRPr/>
            </a:pPr>
            <a:endParaRPr lang="pt-BR" sz="1000" dirty="0" smtClean="0"/>
          </a:p>
          <a:p>
            <a:pPr marL="1322388" lvl="2" indent="-330200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r>
              <a:rPr lang="pt-BR" b="1" i="1" dirty="0" err="1" smtClean="0">
                <a:solidFill>
                  <a:srgbClr val="FF0000"/>
                </a:solidFill>
              </a:rPr>
              <a:t>f</a:t>
            </a:r>
            <a:r>
              <a:rPr lang="pt-BR" b="1" i="1" dirty="0" smtClean="0">
                <a:solidFill>
                  <a:srgbClr val="FF0000"/>
                </a:solidFill>
              </a:rPr>
              <a:t>(a)*</a:t>
            </a:r>
            <a:r>
              <a:rPr lang="pt-BR" b="1" i="1" dirty="0" err="1" smtClean="0">
                <a:solidFill>
                  <a:srgbClr val="FF0000"/>
                </a:solidFill>
              </a:rPr>
              <a:t>f</a:t>
            </a:r>
            <a:r>
              <a:rPr lang="pt-BR" b="1" i="1" dirty="0" smtClean="0">
                <a:solidFill>
                  <a:srgbClr val="FF0000"/>
                </a:solidFill>
              </a:rPr>
              <a:t>(</a:t>
            </a:r>
            <a:r>
              <a:rPr lang="pt-BR" b="1" i="1" dirty="0" err="1" smtClean="0">
                <a:solidFill>
                  <a:srgbClr val="FF0000"/>
                </a:solidFill>
              </a:rPr>
              <a:t>b</a:t>
            </a:r>
            <a:r>
              <a:rPr lang="pt-BR" b="1" i="1" dirty="0" smtClean="0">
                <a:solidFill>
                  <a:srgbClr val="FF0000"/>
                </a:solidFill>
              </a:rPr>
              <a:t>) &lt; 0</a:t>
            </a:r>
          </a:p>
          <a:p>
            <a:pPr marL="1322388" lvl="2" indent="-330200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endParaRPr lang="pt-BR" sz="800" dirty="0" smtClean="0">
              <a:solidFill>
                <a:srgbClr val="FFFFCC"/>
              </a:solidFill>
            </a:endParaRPr>
          </a:p>
          <a:p>
            <a:pPr marL="1322388" lvl="2" indent="-330200" algn="just" eaLnBrk="1" hangingPunct="1">
              <a:lnSpc>
                <a:spcPct val="90000"/>
              </a:lnSpc>
              <a:buSzTx/>
              <a:buFont typeface="Tahoma" charset="0"/>
              <a:buChar char="●"/>
              <a:defRPr/>
            </a:pPr>
            <a:r>
              <a:rPr lang="pt-BR" b="1" dirty="0" smtClean="0"/>
              <a:t>Sinal da derivada </a:t>
            </a:r>
            <a:r>
              <a:rPr lang="pt-BR" b="1" i="1" dirty="0" smtClean="0">
                <a:solidFill>
                  <a:srgbClr val="FF0000"/>
                </a:solidFill>
              </a:rPr>
              <a:t>constante</a:t>
            </a:r>
            <a:endParaRPr lang="pt-BR" sz="2200" dirty="0" smtClean="0">
              <a:solidFill>
                <a:srgbClr val="FF0000"/>
              </a:solidFill>
            </a:endParaRPr>
          </a:p>
        </p:txBody>
      </p:sp>
      <p:sp>
        <p:nvSpPr>
          <p:cNvPr id="508932" name="Rectangle 4"/>
          <p:cNvSpPr>
            <a:spLocks noChangeArrowheads="1"/>
          </p:cNvSpPr>
          <p:nvPr/>
        </p:nvSpPr>
        <p:spPr bwMode="auto">
          <a:xfrm>
            <a:off x="395288" y="533400"/>
            <a:ext cx="85820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 Modificado</a:t>
            </a:r>
          </a:p>
        </p:txBody>
      </p:sp>
    </p:spTree>
    <p:extLst>
      <p:ext uri="{BB962C8B-B14F-4D97-AF65-F5344CB8AC3E}">
        <p14:creationId xmlns:p14="http://schemas.microsoft.com/office/powerpoint/2010/main" val="243542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44538" y="1568450"/>
            <a:ext cx="7793037" cy="581025"/>
          </a:xfrm>
        </p:spPr>
        <p:txBody>
          <a:bodyPr/>
          <a:lstStyle/>
          <a:p>
            <a:pPr marL="355600" indent="-355600" eaLnBrk="1" hangingPunct="1">
              <a:buClr>
                <a:schemeClr val="tx2"/>
              </a:buClr>
              <a:buSzPct val="80000"/>
              <a:buFont typeface="Wingdings" charset="0"/>
              <a:buChar char="n"/>
              <a:defRPr/>
            </a:pPr>
            <a:r>
              <a:rPr lang="pt-BR" sz="3200" b="1" smtClean="0">
                <a:solidFill>
                  <a:schemeClr val="tx1"/>
                </a:solidFill>
                <a:cs typeface="+mj-cs"/>
              </a:rPr>
              <a:t>Definição dos subintervalos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2424113"/>
            <a:ext cx="8140700" cy="3695700"/>
          </a:xfrm>
        </p:spPr>
        <p:txBody>
          <a:bodyPr/>
          <a:lstStyle/>
          <a:p>
            <a:pPr marL="901700" lvl="1" indent="-379413" algn="just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dirty="0" smtClean="0"/>
              <a:t>Subdivide-se o intervalo pelo </a:t>
            </a:r>
            <a:r>
              <a:rPr lang="pt-BR" sz="2400" b="1" i="1" dirty="0" smtClean="0">
                <a:solidFill>
                  <a:srgbClr val="FF0000"/>
                </a:solidFill>
              </a:rPr>
              <a:t>ponto de intersecção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smtClean="0"/>
              <a:t>da reta que liga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(a)</a:t>
            </a:r>
            <a:r>
              <a:rPr lang="pt-BR" sz="2400" b="1" dirty="0" smtClean="0"/>
              <a:t> a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</a:t>
            </a:r>
            <a:r>
              <a:rPr lang="pt-BR" sz="2400" b="1" i="1" dirty="0" err="1" smtClean="0">
                <a:solidFill>
                  <a:srgbClr val="FF0000"/>
                </a:solidFill>
              </a:rPr>
              <a:t>b</a:t>
            </a:r>
            <a:r>
              <a:rPr lang="pt-BR" sz="2400" b="1" i="1" dirty="0" smtClean="0">
                <a:solidFill>
                  <a:srgbClr val="FF0000"/>
                </a:solidFill>
              </a:rPr>
              <a:t>)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smtClean="0"/>
              <a:t>e o eixo das abscissas</a:t>
            </a:r>
          </a:p>
          <a:p>
            <a:pPr marL="901700" lvl="1" indent="-379413" algn="just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Font typeface="Webdings" charset="0"/>
              <a:buChar char="4"/>
              <a:defRPr/>
            </a:pPr>
            <a:endParaRPr lang="pt-BR" sz="1600" b="1" i="1" dirty="0" smtClean="0">
              <a:solidFill>
                <a:srgbClr val="AC0000"/>
              </a:solidFill>
            </a:endParaRPr>
          </a:p>
          <a:p>
            <a:pPr marL="901700" lvl="1" indent="-379413" algn="just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Font typeface="Webdings" charset="0"/>
              <a:buChar char="4"/>
              <a:defRPr/>
            </a:pPr>
            <a:r>
              <a:rPr lang="pt-BR" sz="2400" b="1" dirty="0" smtClean="0"/>
              <a:t>Verifica-se se </a:t>
            </a:r>
            <a:r>
              <a:rPr lang="pt-BR" sz="2400" b="1" i="1" dirty="0" smtClean="0">
                <a:solidFill>
                  <a:srgbClr val="FF0000"/>
                </a:solidFill>
              </a:rPr>
              <a:t>x</a:t>
            </a:r>
            <a:r>
              <a:rPr lang="pt-BR" sz="24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smtClean="0"/>
              <a:t>é uma </a:t>
            </a:r>
            <a:r>
              <a:rPr lang="pt-BR" sz="2400" b="1" i="1" dirty="0" smtClean="0">
                <a:solidFill>
                  <a:srgbClr val="FF0000"/>
                </a:solidFill>
              </a:rPr>
              <a:t>aproximação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i="1" dirty="0" smtClean="0">
                <a:solidFill>
                  <a:srgbClr val="FF0000"/>
                </a:solidFill>
              </a:rPr>
              <a:t>da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i="1" dirty="0" smtClean="0">
                <a:solidFill>
                  <a:srgbClr val="FF0000"/>
                </a:solidFill>
              </a:rPr>
              <a:t>raiz</a:t>
            </a:r>
            <a:r>
              <a:rPr lang="pt-BR" sz="2400" b="1" dirty="0" smtClean="0">
                <a:solidFill>
                  <a:srgbClr val="FF0000"/>
                </a:solidFill>
              </a:rPr>
              <a:t> </a:t>
            </a:r>
            <a:r>
              <a:rPr lang="pt-BR" sz="2400" b="1" dirty="0" smtClean="0"/>
              <a:t>da equação (</a:t>
            </a:r>
            <a:r>
              <a:rPr lang="pt-BR" sz="3200" b="1" i="1" dirty="0" smtClean="0">
                <a:solidFill>
                  <a:srgbClr val="FF0000"/>
                </a:solidFill>
                <a:sym typeface="Symbol" charset="0"/>
              </a:rPr>
              <a:t></a:t>
            </a:r>
            <a:r>
              <a:rPr lang="pt-BR" sz="2400" b="1" dirty="0" smtClean="0"/>
              <a:t>)</a:t>
            </a:r>
          </a:p>
          <a:p>
            <a:pPr marL="901700" lvl="1" indent="-379413" algn="just" eaLnBrk="1" hangingPunct="1">
              <a:lnSpc>
                <a:spcPct val="105000"/>
              </a:lnSpc>
              <a:spcBef>
                <a:spcPct val="0"/>
              </a:spcBef>
              <a:buClr>
                <a:schemeClr val="tx2"/>
              </a:buClr>
              <a:buFont typeface="Webdings" charset="0"/>
              <a:buChar char="4"/>
              <a:defRPr/>
            </a:pPr>
            <a:endParaRPr lang="pt-BR" sz="1000" b="1" dirty="0" smtClean="0"/>
          </a:p>
          <a:p>
            <a:pPr marL="1431925" lvl="2" indent="-350838" algn="just" eaLnBrk="1" hangingPunct="1">
              <a:lnSpc>
                <a:spcPct val="105000"/>
              </a:lnSpc>
              <a:spcBef>
                <a:spcPct val="0"/>
              </a:spcBef>
              <a:buSzTx/>
              <a:buFont typeface="Tahoma" charset="0"/>
              <a:buChar char="●"/>
              <a:defRPr/>
            </a:pPr>
            <a:r>
              <a:rPr lang="pt-BR" sz="2200" b="1" dirty="0" smtClean="0"/>
              <a:t>Se </a:t>
            </a:r>
            <a:r>
              <a:rPr lang="pt-BR" sz="2200" b="1" i="1" dirty="0" smtClean="0">
                <a:solidFill>
                  <a:srgbClr val="FF0000"/>
                </a:solidFill>
              </a:rPr>
              <a:t>verdadeiro</a:t>
            </a:r>
            <a:r>
              <a:rPr lang="pt-BR" sz="2200" b="1" dirty="0" smtClean="0"/>
              <a:t>   </a:t>
            </a:r>
            <a:r>
              <a:rPr lang="pt-BR" sz="2200" b="1" dirty="0" smtClean="0">
                <a:sym typeface="Wingdings" charset="0"/>
              </a:rPr>
              <a:t>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</a:rPr>
              <a:t>x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200" b="1" dirty="0" smtClean="0"/>
              <a:t> é a </a:t>
            </a:r>
            <a:r>
              <a:rPr lang="pt-BR" sz="2200" b="1" i="1" dirty="0" smtClean="0">
                <a:solidFill>
                  <a:srgbClr val="FF0000"/>
                </a:solidFill>
              </a:rPr>
              <a:t>raiz</a:t>
            </a:r>
            <a:r>
              <a:rPr lang="pt-BR" sz="2200" b="1" dirty="0" smtClean="0"/>
              <a:t> procurada</a:t>
            </a:r>
          </a:p>
          <a:p>
            <a:pPr marL="1431925" lvl="2" indent="-350838" algn="just" eaLnBrk="1" hangingPunct="1">
              <a:lnSpc>
                <a:spcPct val="105000"/>
              </a:lnSpc>
              <a:spcBef>
                <a:spcPct val="0"/>
              </a:spcBef>
              <a:buSzTx/>
              <a:buFont typeface="Tahoma" charset="0"/>
              <a:buChar char="●"/>
              <a:defRPr/>
            </a:pPr>
            <a:endParaRPr lang="pt-BR" sz="1000" b="1" dirty="0" smtClean="0"/>
          </a:p>
          <a:p>
            <a:pPr marL="1431925" lvl="2" indent="-350838" algn="just" eaLnBrk="1" hangingPunct="1">
              <a:lnSpc>
                <a:spcPct val="105000"/>
              </a:lnSpc>
              <a:spcBef>
                <a:spcPct val="0"/>
              </a:spcBef>
              <a:buSzTx/>
              <a:buFont typeface="Tahoma" charset="0"/>
              <a:buChar char="●"/>
              <a:defRPr/>
            </a:pPr>
            <a:r>
              <a:rPr lang="pt-BR" sz="2200" b="1" i="1" dirty="0" smtClean="0">
                <a:solidFill>
                  <a:srgbClr val="FF0000"/>
                </a:solidFill>
              </a:rPr>
              <a:t>Caso contrário</a:t>
            </a:r>
            <a:r>
              <a:rPr lang="pt-BR" sz="2200" b="1" dirty="0" smtClean="0">
                <a:solidFill>
                  <a:srgbClr val="FF0000"/>
                </a:solidFill>
              </a:rPr>
              <a:t>  </a:t>
            </a:r>
            <a:r>
              <a:rPr lang="pt-BR" sz="2200" b="1" dirty="0" smtClean="0">
                <a:sym typeface="Wingdings" charset="0"/>
              </a:rPr>
              <a:t></a:t>
            </a:r>
            <a:r>
              <a:rPr lang="pt-BR" sz="2200" b="1" dirty="0" smtClean="0"/>
              <a:t> define-se um </a:t>
            </a:r>
            <a:r>
              <a:rPr lang="pt-BR" sz="2200" b="1" i="1" dirty="0" smtClean="0">
                <a:solidFill>
                  <a:srgbClr val="FF0000"/>
                </a:solidFill>
              </a:rPr>
              <a:t>novo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/>
              <a:t>intervalo</a:t>
            </a: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395288" y="533400"/>
            <a:ext cx="858202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 Modificado</a:t>
            </a:r>
          </a:p>
        </p:txBody>
      </p:sp>
    </p:spTree>
    <p:extLst>
      <p:ext uri="{BB962C8B-B14F-4D97-AF65-F5344CB8AC3E}">
        <p14:creationId xmlns:p14="http://schemas.microsoft.com/office/powerpoint/2010/main" val="896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8700" y="1844675"/>
            <a:ext cx="7558088" cy="3600450"/>
          </a:xfrm>
        </p:spPr>
        <p:txBody>
          <a:bodyPr/>
          <a:lstStyle/>
          <a:p>
            <a:pPr algn="just" eaLnBrk="1" hangingPunct="1">
              <a:lnSpc>
                <a:spcPct val="95000"/>
              </a:lnSpc>
              <a:spcBef>
                <a:spcPct val="0"/>
              </a:spcBef>
              <a:buSzTx/>
              <a:buFont typeface="Webdings" charset="0"/>
              <a:buChar char="4"/>
              <a:defRPr/>
            </a:pPr>
            <a:r>
              <a:rPr lang="pt-BR" sz="2600" b="1" dirty="0" smtClean="0">
                <a:cs typeface="+mn-cs"/>
              </a:rPr>
              <a:t>Determina-se em qual dos subintervalos -   </a:t>
            </a:r>
            <a:r>
              <a:rPr lang="pt-BR" sz="26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[a</a:t>
            </a:r>
            <a:r>
              <a:rPr lang="pt-BR" sz="2600" b="1" i="1" baseline="-25000" dirty="0" smtClean="0">
                <a:solidFill>
                  <a:srgbClr val="FF0000"/>
                </a:solidFill>
                <a:cs typeface="+mn-cs"/>
              </a:rPr>
              <a:t>0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, x</a:t>
            </a:r>
            <a:r>
              <a:rPr lang="pt-BR" sz="2600" b="1" i="1" baseline="-25000" dirty="0" smtClean="0">
                <a:solidFill>
                  <a:srgbClr val="FF0000"/>
                </a:solidFill>
                <a:cs typeface="+mn-cs"/>
              </a:rPr>
              <a:t>1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]</a:t>
            </a:r>
            <a:r>
              <a:rPr lang="pt-BR" sz="2600" b="1" dirty="0" smtClean="0">
                <a:cs typeface="+mn-cs"/>
              </a:rPr>
              <a:t> ou 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[x</a:t>
            </a:r>
            <a:r>
              <a:rPr lang="pt-BR" sz="2600" b="1" i="1" baseline="-25000" dirty="0" smtClean="0">
                <a:solidFill>
                  <a:srgbClr val="FF0000"/>
                </a:solidFill>
                <a:cs typeface="+mn-cs"/>
              </a:rPr>
              <a:t>1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, b</a:t>
            </a:r>
            <a:r>
              <a:rPr lang="pt-BR" sz="2600" b="1" i="1" baseline="-25000" dirty="0" smtClean="0">
                <a:solidFill>
                  <a:srgbClr val="FF0000"/>
                </a:solidFill>
                <a:cs typeface="+mn-cs"/>
              </a:rPr>
              <a:t>0</a:t>
            </a:r>
            <a:r>
              <a:rPr lang="pt-BR" sz="2600" b="1" i="1" dirty="0" smtClean="0">
                <a:solidFill>
                  <a:srgbClr val="FF0000"/>
                </a:solidFill>
                <a:cs typeface="+mn-cs"/>
              </a:rPr>
              <a:t>]</a:t>
            </a:r>
            <a:r>
              <a:rPr lang="pt-BR" sz="2600" b="1" dirty="0" smtClean="0">
                <a:solidFill>
                  <a:srgbClr val="FF0000"/>
                </a:solidFill>
                <a:cs typeface="+mn-cs"/>
              </a:rPr>
              <a:t> </a:t>
            </a:r>
            <a:r>
              <a:rPr lang="pt-BR" sz="2600" b="1" dirty="0" smtClean="0">
                <a:cs typeface="+mn-cs"/>
              </a:rPr>
              <a:t> - se encontra a raiz </a:t>
            </a:r>
            <a:r>
              <a:rPr lang="pt-BR" b="1" i="1" dirty="0" smtClean="0">
                <a:solidFill>
                  <a:srgbClr val="FF0000"/>
                </a:solidFill>
                <a:cs typeface="+mn-cs"/>
                <a:sym typeface="Symbol" charset="0"/>
              </a:rPr>
              <a:t></a:t>
            </a:r>
            <a:endParaRPr lang="pt-BR" b="1" dirty="0" smtClean="0">
              <a:solidFill>
                <a:srgbClr val="FF0000"/>
              </a:solidFill>
              <a:cs typeface="+mn-cs"/>
              <a:sym typeface="Symbol" charset="0"/>
            </a:endParaRPr>
          </a:p>
          <a:p>
            <a:pPr algn="just" eaLnBrk="1" hangingPunct="1">
              <a:lnSpc>
                <a:spcPct val="95000"/>
              </a:lnSpc>
              <a:spcBef>
                <a:spcPct val="0"/>
              </a:spcBef>
              <a:buSzTx/>
              <a:buFont typeface="Webdings" charset="0"/>
              <a:buChar char="4"/>
              <a:defRPr/>
            </a:pPr>
            <a:endParaRPr lang="pt-BR" sz="1200" b="1" dirty="0" smtClean="0">
              <a:cs typeface="+mn-cs"/>
            </a:endParaRPr>
          </a:p>
          <a:p>
            <a:pPr lvl="1" algn="just" eaLnBrk="1" hangingPunct="1">
              <a:lnSpc>
                <a:spcPct val="95000"/>
              </a:lnSpc>
              <a:spcBef>
                <a:spcPct val="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400" b="1" dirty="0" smtClean="0"/>
              <a:t>Calcula-se o produto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(a)*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(x</a:t>
            </a:r>
            <a:r>
              <a:rPr lang="pt-BR" sz="24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b="1" i="1" dirty="0" smtClean="0">
                <a:solidFill>
                  <a:srgbClr val="FF0000"/>
                </a:solidFill>
              </a:rPr>
              <a:t>)</a:t>
            </a:r>
          </a:p>
          <a:p>
            <a:pPr lvl="1" algn="just" eaLnBrk="1" hangingPunct="1">
              <a:lnSpc>
                <a:spcPct val="95000"/>
              </a:lnSpc>
              <a:spcBef>
                <a:spcPct val="0"/>
              </a:spcBef>
              <a:buClr>
                <a:schemeClr val="tx2"/>
              </a:buClr>
              <a:buFont typeface="Tahoma" charset="0"/>
              <a:buChar char="●"/>
              <a:defRPr/>
            </a:pPr>
            <a:endParaRPr lang="pt-BR" sz="1200" b="1" i="1" dirty="0" smtClean="0">
              <a:solidFill>
                <a:srgbClr val="FFFFCC"/>
              </a:solidFill>
            </a:endParaRPr>
          </a:p>
          <a:p>
            <a:pPr lvl="1" algn="just" eaLnBrk="1" hangingPunct="1">
              <a:lnSpc>
                <a:spcPct val="95000"/>
              </a:lnSpc>
              <a:spcBef>
                <a:spcPct val="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400" b="1" dirty="0" smtClean="0"/>
              <a:t>Verifica-se se 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(a)*</a:t>
            </a:r>
            <a:r>
              <a:rPr lang="pt-BR" sz="2400" b="1" i="1" dirty="0" err="1" smtClean="0">
                <a:solidFill>
                  <a:srgbClr val="FF0000"/>
                </a:solidFill>
              </a:rPr>
              <a:t>f</a:t>
            </a:r>
            <a:r>
              <a:rPr lang="pt-BR" sz="2400" b="1" i="1" dirty="0" smtClean="0">
                <a:solidFill>
                  <a:srgbClr val="FF0000"/>
                </a:solidFill>
              </a:rPr>
              <a:t>(x</a:t>
            </a:r>
            <a:r>
              <a:rPr lang="pt-BR" sz="24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400" b="1" i="1" dirty="0" smtClean="0">
                <a:solidFill>
                  <a:srgbClr val="FF0000"/>
                </a:solidFill>
              </a:rPr>
              <a:t>) &lt; 0</a:t>
            </a:r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pt-BR" sz="2200" b="1" dirty="0" smtClean="0"/>
              <a:t>Se </a:t>
            </a:r>
            <a:r>
              <a:rPr lang="pt-BR" sz="2200" b="1" i="1" dirty="0" smtClean="0">
                <a:solidFill>
                  <a:srgbClr val="FF0000"/>
                </a:solidFill>
              </a:rPr>
              <a:t>verdadeiro</a:t>
            </a:r>
            <a:r>
              <a:rPr lang="pt-BR" sz="2200" b="1" dirty="0" smtClean="0"/>
              <a:t>   </a:t>
            </a:r>
            <a:r>
              <a:rPr lang="pt-BR" sz="2200" b="1" dirty="0" smtClean="0">
                <a:sym typeface="Wingdings" charset="0"/>
              </a:rPr>
              <a:t></a:t>
            </a:r>
            <a:r>
              <a:rPr lang="pt-BR" sz="2200" b="1" dirty="0" smtClean="0"/>
              <a:t> </a:t>
            </a:r>
            <a:r>
              <a:rPr lang="pt-BR" sz="2800" b="1" i="1" dirty="0" smtClean="0">
                <a:solidFill>
                  <a:srgbClr val="FF0000"/>
                </a:solidFill>
                <a:sym typeface="Symbol" charset="0"/>
              </a:rPr>
              <a:t>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  <a:latin typeface="Symbol" charset="0"/>
                <a:sym typeface="Symbol" charset="0"/>
              </a:rPr>
              <a:t>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 (a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0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, </a:t>
            </a:r>
            <a:r>
              <a:rPr lang="pt-BR" sz="2200" b="1" i="1" dirty="0" smtClean="0">
                <a:solidFill>
                  <a:srgbClr val="FF0000"/>
                </a:solidFill>
              </a:rPr>
              <a:t>x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)</a:t>
            </a:r>
            <a:r>
              <a:rPr lang="pt-BR" sz="2200" b="1" dirty="0" smtClean="0">
                <a:solidFill>
                  <a:srgbClr val="FF0000"/>
                </a:solidFill>
                <a:sym typeface="WP MathA" charset="0"/>
              </a:rPr>
              <a:t> </a:t>
            </a:r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pt-BR" sz="2200" b="1" dirty="0" smtClean="0">
                <a:sym typeface="WP MathA" charset="0"/>
              </a:rPr>
              <a:t>	Lo</a:t>
            </a:r>
            <a:r>
              <a:rPr lang="pt-BR" sz="2200" b="1" dirty="0" smtClean="0"/>
              <a:t>go a</a:t>
            </a:r>
            <a:r>
              <a:rPr lang="pt-BR" sz="2200" b="1" baseline="-25000" dirty="0" smtClean="0"/>
              <a:t>1</a:t>
            </a:r>
            <a:r>
              <a:rPr lang="pt-BR" sz="2200" b="1" dirty="0" smtClean="0"/>
              <a:t> =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</a:rPr>
              <a:t>a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0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/>
              <a:t>e b</a:t>
            </a:r>
            <a:r>
              <a:rPr lang="pt-BR" sz="2200" b="1" baseline="-25000" dirty="0" smtClean="0"/>
              <a:t>1</a:t>
            </a:r>
            <a:r>
              <a:rPr lang="pt-BR" sz="2200" b="1" dirty="0" smtClean="0"/>
              <a:t> =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</a:rPr>
              <a:t>x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1</a:t>
            </a:r>
            <a:endParaRPr lang="pt-BR" sz="2200" b="1" dirty="0" smtClean="0">
              <a:solidFill>
                <a:srgbClr val="FF0000"/>
              </a:solidFill>
            </a:endParaRPr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pt-BR" sz="1000" b="1" dirty="0" smtClean="0"/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pt-BR" sz="2200" b="1" i="1" dirty="0" smtClean="0">
                <a:solidFill>
                  <a:srgbClr val="FF0000"/>
                </a:solidFill>
              </a:rPr>
              <a:t>Caso contrario </a:t>
            </a:r>
            <a:r>
              <a:rPr lang="pt-BR" sz="2200" b="1" i="1" dirty="0" smtClean="0">
                <a:solidFill>
                  <a:srgbClr val="AC0000"/>
                </a:solidFill>
              </a:rPr>
              <a:t> </a:t>
            </a:r>
            <a:r>
              <a:rPr lang="pt-BR" sz="2200" b="1" dirty="0" smtClean="0">
                <a:sym typeface="Wingdings" charset="0"/>
              </a:rPr>
              <a:t>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800" b="1" i="1" dirty="0" smtClean="0">
                <a:solidFill>
                  <a:srgbClr val="FF0000"/>
                </a:solidFill>
                <a:sym typeface="Symbol" charset="0"/>
              </a:rPr>
              <a:t>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  <a:latin typeface="Symbol" charset="0"/>
                <a:sym typeface="Symbol" charset="0"/>
              </a:rPr>
              <a:t>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 (x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, b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0</a:t>
            </a:r>
            <a:r>
              <a:rPr lang="pt-BR" sz="2200" b="1" i="1" dirty="0" smtClean="0">
                <a:solidFill>
                  <a:srgbClr val="FF0000"/>
                </a:solidFill>
                <a:sym typeface="WP MathA" charset="0"/>
              </a:rPr>
              <a:t>)</a:t>
            </a:r>
          </a:p>
          <a:p>
            <a:pPr lvl="2" algn="just" eaLnBrk="1" hangingPunct="1">
              <a:lnSpc>
                <a:spcPct val="95000"/>
              </a:lnSpc>
              <a:spcBef>
                <a:spcPct val="0"/>
              </a:spcBef>
              <a:buFont typeface="Wingdings" charset="0"/>
              <a:buNone/>
              <a:defRPr/>
            </a:pPr>
            <a:r>
              <a:rPr lang="pt-BR" sz="2200" b="1" dirty="0" smtClean="0">
                <a:sym typeface="WP MathA" charset="0"/>
              </a:rPr>
              <a:t>	Lo</a:t>
            </a:r>
            <a:r>
              <a:rPr lang="pt-BR" sz="2200" b="1" dirty="0" smtClean="0"/>
              <a:t>go a</a:t>
            </a:r>
            <a:r>
              <a:rPr lang="pt-BR" sz="2200" b="1" baseline="-25000" dirty="0" smtClean="0"/>
              <a:t>1</a:t>
            </a:r>
            <a:r>
              <a:rPr lang="pt-BR" sz="2200" b="1" dirty="0" smtClean="0"/>
              <a:t> =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</a:rPr>
              <a:t>x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1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dirty="0" smtClean="0"/>
              <a:t>e b</a:t>
            </a:r>
            <a:r>
              <a:rPr lang="pt-BR" sz="2200" b="1" baseline="-25000" dirty="0" smtClean="0"/>
              <a:t>1</a:t>
            </a:r>
            <a:r>
              <a:rPr lang="pt-BR" sz="2200" b="1" dirty="0" smtClean="0"/>
              <a:t> =</a:t>
            </a:r>
            <a:r>
              <a:rPr lang="pt-BR" sz="2200" b="1" dirty="0" smtClean="0">
                <a:solidFill>
                  <a:srgbClr val="FF0000"/>
                </a:solidFill>
              </a:rPr>
              <a:t> </a:t>
            </a:r>
            <a:r>
              <a:rPr lang="pt-BR" sz="2200" b="1" i="1" dirty="0" smtClean="0">
                <a:solidFill>
                  <a:srgbClr val="FF0000"/>
                </a:solidFill>
              </a:rPr>
              <a:t>b</a:t>
            </a:r>
            <a:r>
              <a:rPr lang="pt-BR" sz="2200" b="1" i="1" baseline="-25000" dirty="0" smtClean="0">
                <a:solidFill>
                  <a:srgbClr val="FF0000"/>
                </a:solidFill>
              </a:rPr>
              <a:t>0</a:t>
            </a:r>
            <a:endParaRPr lang="pt-BR" sz="2200" b="1" dirty="0" smtClean="0">
              <a:solidFill>
                <a:srgbClr val="FF0000"/>
              </a:solidFill>
            </a:endParaRPr>
          </a:p>
        </p:txBody>
      </p:sp>
      <p:sp>
        <p:nvSpPr>
          <p:cNvPr id="510979" name="Rectangle 3"/>
          <p:cNvSpPr>
            <a:spLocks noChangeArrowheads="1"/>
          </p:cNvSpPr>
          <p:nvPr/>
        </p:nvSpPr>
        <p:spPr bwMode="auto">
          <a:xfrm>
            <a:off x="684213" y="1125538"/>
            <a:ext cx="7793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2800">
                <a:solidFill>
                  <a:srgbClr val="2AEC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Definição do novo intervalo</a:t>
            </a:r>
          </a:p>
        </p:txBody>
      </p:sp>
      <p:sp>
        <p:nvSpPr>
          <p:cNvPr id="510980" name="Rectangle 4"/>
          <p:cNvSpPr>
            <a:spLocks noChangeArrowheads="1"/>
          </p:cNvSpPr>
          <p:nvPr/>
        </p:nvSpPr>
        <p:spPr bwMode="auto">
          <a:xfrm>
            <a:off x="971550" y="5445125"/>
            <a:ext cx="7799388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r>
              <a:rPr lang="pt-BR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Repete-se o processo até que o valor de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sz="2400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atenda às </a:t>
            </a:r>
            <a:r>
              <a:rPr lang="pt-BR" sz="24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condições de parada</a:t>
            </a:r>
            <a:r>
              <a:rPr lang="pt-BR" sz="2400" dirty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.</a:t>
            </a:r>
          </a:p>
        </p:txBody>
      </p:sp>
      <p:sp>
        <p:nvSpPr>
          <p:cNvPr id="510981" name="Rectangle 5"/>
          <p:cNvSpPr>
            <a:spLocks noChangeArrowheads="1"/>
          </p:cNvSpPr>
          <p:nvPr/>
        </p:nvSpPr>
        <p:spPr bwMode="auto">
          <a:xfrm>
            <a:off x="468313" y="333375"/>
            <a:ext cx="850900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 Modificado</a:t>
            </a:r>
          </a:p>
        </p:txBody>
      </p:sp>
    </p:spTree>
    <p:extLst>
      <p:ext uri="{BB962C8B-B14F-4D97-AF65-F5344CB8AC3E}">
        <p14:creationId xmlns:p14="http://schemas.microsoft.com/office/powerpoint/2010/main" val="27615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755650" y="981075"/>
            <a:ext cx="3384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>
                <a:solidFill>
                  <a:srgbClr val="2AEC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Análise gráfica</a:t>
            </a:r>
          </a:p>
        </p:txBody>
      </p:sp>
      <p:sp>
        <p:nvSpPr>
          <p:cNvPr id="512003" name="Line 3"/>
          <p:cNvSpPr>
            <a:spLocks noChangeShapeType="1"/>
          </p:cNvSpPr>
          <p:nvPr/>
        </p:nvSpPr>
        <p:spPr bwMode="auto">
          <a:xfrm flipH="1">
            <a:off x="796925" y="2054225"/>
            <a:ext cx="9525" cy="36290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04" name="Line 4"/>
          <p:cNvSpPr>
            <a:spLocks noChangeShapeType="1"/>
          </p:cNvSpPr>
          <p:nvPr/>
        </p:nvSpPr>
        <p:spPr bwMode="auto">
          <a:xfrm rot="-5400000" flipH="1" flipV="1">
            <a:off x="2351881" y="1967707"/>
            <a:ext cx="4763" cy="41021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05" name="Rectangle 5"/>
          <p:cNvSpPr>
            <a:spLocks noChangeArrowheads="1"/>
          </p:cNvSpPr>
          <p:nvPr/>
        </p:nvSpPr>
        <p:spPr bwMode="auto">
          <a:xfrm>
            <a:off x="4294188" y="4081463"/>
            <a:ext cx="147637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512006" name="Rectangle 6"/>
          <p:cNvSpPr>
            <a:spLocks noChangeArrowheads="1"/>
          </p:cNvSpPr>
          <p:nvPr/>
        </p:nvSpPr>
        <p:spPr bwMode="auto">
          <a:xfrm>
            <a:off x="836613" y="4102100"/>
            <a:ext cx="5540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 = a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0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512007" name="Rectangle 7"/>
          <p:cNvSpPr>
            <a:spLocks noChangeArrowheads="1"/>
          </p:cNvSpPr>
          <p:nvPr/>
        </p:nvSpPr>
        <p:spPr bwMode="auto">
          <a:xfrm>
            <a:off x="1400175" y="4140200"/>
            <a:ext cx="146050" cy="174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512008" name="Freeform 8"/>
          <p:cNvSpPr>
            <a:spLocks/>
          </p:cNvSpPr>
          <p:nvPr/>
        </p:nvSpPr>
        <p:spPr bwMode="auto">
          <a:xfrm>
            <a:off x="500063" y="2157413"/>
            <a:ext cx="3648075" cy="3114675"/>
          </a:xfrm>
          <a:custGeom>
            <a:avLst/>
            <a:gdLst>
              <a:gd name="T0" fmla="*/ 0 w 2298"/>
              <a:gd name="T1" fmla="*/ 1962 h 1962"/>
              <a:gd name="T2" fmla="*/ 135 w 2298"/>
              <a:gd name="T3" fmla="*/ 1869 h 1962"/>
              <a:gd name="T4" fmla="*/ 237 w 2298"/>
              <a:gd name="T5" fmla="*/ 1782 h 1962"/>
              <a:gd name="T6" fmla="*/ 345 w 2298"/>
              <a:gd name="T7" fmla="*/ 1665 h 1962"/>
              <a:gd name="T8" fmla="*/ 423 w 2298"/>
              <a:gd name="T9" fmla="*/ 1554 h 1962"/>
              <a:gd name="T10" fmla="*/ 495 w 2298"/>
              <a:gd name="T11" fmla="*/ 1443 h 1962"/>
              <a:gd name="T12" fmla="*/ 552 w 2298"/>
              <a:gd name="T13" fmla="*/ 1320 h 1962"/>
              <a:gd name="T14" fmla="*/ 603 w 2298"/>
              <a:gd name="T15" fmla="*/ 1188 h 1962"/>
              <a:gd name="T16" fmla="*/ 648 w 2298"/>
              <a:gd name="T17" fmla="*/ 1056 h 1962"/>
              <a:gd name="T18" fmla="*/ 711 w 2298"/>
              <a:gd name="T19" fmla="*/ 924 h 1962"/>
              <a:gd name="T20" fmla="*/ 810 w 2298"/>
              <a:gd name="T21" fmla="*/ 744 h 1962"/>
              <a:gd name="T22" fmla="*/ 915 w 2298"/>
              <a:gd name="T23" fmla="*/ 612 h 1962"/>
              <a:gd name="T24" fmla="*/ 1041 w 2298"/>
              <a:gd name="T25" fmla="*/ 525 h 1962"/>
              <a:gd name="T26" fmla="*/ 1143 w 2298"/>
              <a:gd name="T27" fmla="*/ 516 h 1962"/>
              <a:gd name="T28" fmla="*/ 1233 w 2298"/>
              <a:gd name="T29" fmla="*/ 555 h 1962"/>
              <a:gd name="T30" fmla="*/ 1287 w 2298"/>
              <a:gd name="T31" fmla="*/ 618 h 1962"/>
              <a:gd name="T32" fmla="*/ 1356 w 2298"/>
              <a:gd name="T33" fmla="*/ 732 h 1962"/>
              <a:gd name="T34" fmla="*/ 1443 w 2298"/>
              <a:gd name="T35" fmla="*/ 843 h 1962"/>
              <a:gd name="T36" fmla="*/ 1554 w 2298"/>
              <a:gd name="T37" fmla="*/ 906 h 1962"/>
              <a:gd name="T38" fmla="*/ 1665 w 2298"/>
              <a:gd name="T39" fmla="*/ 921 h 1962"/>
              <a:gd name="T40" fmla="*/ 1758 w 2298"/>
              <a:gd name="T41" fmla="*/ 888 h 1962"/>
              <a:gd name="T42" fmla="*/ 1845 w 2298"/>
              <a:gd name="T43" fmla="*/ 819 h 1962"/>
              <a:gd name="T44" fmla="*/ 1908 w 2298"/>
              <a:gd name="T45" fmla="*/ 741 h 1962"/>
              <a:gd name="T46" fmla="*/ 1956 w 2298"/>
              <a:gd name="T47" fmla="*/ 654 h 1962"/>
              <a:gd name="T48" fmla="*/ 2025 w 2298"/>
              <a:gd name="T49" fmla="*/ 510 h 1962"/>
              <a:gd name="T50" fmla="*/ 2130 w 2298"/>
              <a:gd name="T51" fmla="*/ 246 h 1962"/>
              <a:gd name="T52" fmla="*/ 2211 w 2298"/>
              <a:gd name="T53" fmla="*/ 96 h 1962"/>
              <a:gd name="T54" fmla="*/ 2298 w 2298"/>
              <a:gd name="T55" fmla="*/ 0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298" h="1962">
                <a:moveTo>
                  <a:pt x="0" y="1962"/>
                </a:moveTo>
                <a:cubicBezTo>
                  <a:pt x="22" y="1947"/>
                  <a:pt x="96" y="1899"/>
                  <a:pt x="135" y="1869"/>
                </a:cubicBezTo>
                <a:cubicBezTo>
                  <a:pt x="174" y="1839"/>
                  <a:pt x="202" y="1816"/>
                  <a:pt x="237" y="1782"/>
                </a:cubicBezTo>
                <a:cubicBezTo>
                  <a:pt x="272" y="1748"/>
                  <a:pt x="314" y="1703"/>
                  <a:pt x="345" y="1665"/>
                </a:cubicBezTo>
                <a:cubicBezTo>
                  <a:pt x="376" y="1627"/>
                  <a:pt x="398" y="1591"/>
                  <a:pt x="423" y="1554"/>
                </a:cubicBezTo>
                <a:cubicBezTo>
                  <a:pt x="448" y="1517"/>
                  <a:pt x="473" y="1482"/>
                  <a:pt x="495" y="1443"/>
                </a:cubicBezTo>
                <a:cubicBezTo>
                  <a:pt x="517" y="1404"/>
                  <a:pt x="534" y="1362"/>
                  <a:pt x="552" y="1320"/>
                </a:cubicBezTo>
                <a:cubicBezTo>
                  <a:pt x="570" y="1278"/>
                  <a:pt x="587" y="1232"/>
                  <a:pt x="603" y="1188"/>
                </a:cubicBezTo>
                <a:cubicBezTo>
                  <a:pt x="619" y="1144"/>
                  <a:pt x="630" y="1100"/>
                  <a:pt x="648" y="1056"/>
                </a:cubicBezTo>
                <a:cubicBezTo>
                  <a:pt x="666" y="1012"/>
                  <a:pt x="684" y="976"/>
                  <a:pt x="711" y="924"/>
                </a:cubicBezTo>
                <a:cubicBezTo>
                  <a:pt x="738" y="872"/>
                  <a:pt x="776" y="796"/>
                  <a:pt x="810" y="744"/>
                </a:cubicBezTo>
                <a:cubicBezTo>
                  <a:pt x="844" y="692"/>
                  <a:pt x="876" y="649"/>
                  <a:pt x="915" y="612"/>
                </a:cubicBezTo>
                <a:cubicBezTo>
                  <a:pt x="954" y="575"/>
                  <a:pt x="1003" y="541"/>
                  <a:pt x="1041" y="525"/>
                </a:cubicBezTo>
                <a:cubicBezTo>
                  <a:pt x="1079" y="509"/>
                  <a:pt x="1111" y="511"/>
                  <a:pt x="1143" y="516"/>
                </a:cubicBezTo>
                <a:cubicBezTo>
                  <a:pt x="1175" y="521"/>
                  <a:pt x="1209" y="538"/>
                  <a:pt x="1233" y="555"/>
                </a:cubicBezTo>
                <a:cubicBezTo>
                  <a:pt x="1257" y="572"/>
                  <a:pt x="1267" y="589"/>
                  <a:pt x="1287" y="618"/>
                </a:cubicBezTo>
                <a:cubicBezTo>
                  <a:pt x="1307" y="647"/>
                  <a:pt x="1330" y="694"/>
                  <a:pt x="1356" y="732"/>
                </a:cubicBezTo>
                <a:cubicBezTo>
                  <a:pt x="1382" y="770"/>
                  <a:pt x="1410" y="814"/>
                  <a:pt x="1443" y="843"/>
                </a:cubicBezTo>
                <a:cubicBezTo>
                  <a:pt x="1476" y="872"/>
                  <a:pt x="1517" y="893"/>
                  <a:pt x="1554" y="906"/>
                </a:cubicBezTo>
                <a:cubicBezTo>
                  <a:pt x="1591" y="919"/>
                  <a:pt x="1631" y="924"/>
                  <a:pt x="1665" y="921"/>
                </a:cubicBezTo>
                <a:cubicBezTo>
                  <a:pt x="1699" y="918"/>
                  <a:pt x="1728" y="905"/>
                  <a:pt x="1758" y="888"/>
                </a:cubicBezTo>
                <a:cubicBezTo>
                  <a:pt x="1788" y="871"/>
                  <a:pt x="1820" y="843"/>
                  <a:pt x="1845" y="819"/>
                </a:cubicBezTo>
                <a:cubicBezTo>
                  <a:pt x="1870" y="795"/>
                  <a:pt x="1890" y="768"/>
                  <a:pt x="1908" y="741"/>
                </a:cubicBezTo>
                <a:cubicBezTo>
                  <a:pt x="1926" y="714"/>
                  <a:pt x="1937" y="692"/>
                  <a:pt x="1956" y="654"/>
                </a:cubicBezTo>
                <a:cubicBezTo>
                  <a:pt x="1975" y="616"/>
                  <a:pt x="1996" y="578"/>
                  <a:pt x="2025" y="510"/>
                </a:cubicBezTo>
                <a:cubicBezTo>
                  <a:pt x="2054" y="442"/>
                  <a:pt x="2099" y="315"/>
                  <a:pt x="2130" y="246"/>
                </a:cubicBezTo>
                <a:cubicBezTo>
                  <a:pt x="2161" y="177"/>
                  <a:pt x="2183" y="137"/>
                  <a:pt x="2211" y="96"/>
                </a:cubicBezTo>
                <a:cubicBezTo>
                  <a:pt x="2239" y="55"/>
                  <a:pt x="2280" y="20"/>
                  <a:pt x="2298" y="0"/>
                </a:cubicBezTo>
              </a:path>
            </a:pathLst>
          </a:custGeom>
          <a:noFill/>
          <a:ln w="28575" cap="flat" cmpd="sng">
            <a:solidFill>
              <a:srgbClr val="00336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09" name="Rectangle 9"/>
          <p:cNvSpPr>
            <a:spLocks noChangeArrowheads="1"/>
          </p:cNvSpPr>
          <p:nvPr/>
        </p:nvSpPr>
        <p:spPr bwMode="auto">
          <a:xfrm>
            <a:off x="474663" y="2051050"/>
            <a:ext cx="276225" cy="20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</a:p>
        </p:txBody>
      </p:sp>
      <p:sp>
        <p:nvSpPr>
          <p:cNvPr id="512010" name="Line 10"/>
          <p:cNvSpPr>
            <a:spLocks noChangeShapeType="1"/>
          </p:cNvSpPr>
          <p:nvPr/>
        </p:nvSpPr>
        <p:spPr bwMode="auto">
          <a:xfrm flipH="1">
            <a:off x="1154113" y="4021138"/>
            <a:ext cx="1587" cy="63817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11" name="Line 11"/>
          <p:cNvSpPr>
            <a:spLocks noChangeShapeType="1"/>
          </p:cNvSpPr>
          <p:nvPr/>
        </p:nvSpPr>
        <p:spPr bwMode="auto">
          <a:xfrm flipH="1">
            <a:off x="3878263" y="2552700"/>
            <a:ext cx="4762" cy="14747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12" name="Oval 12"/>
          <p:cNvSpPr>
            <a:spLocks noChangeArrowheads="1"/>
          </p:cNvSpPr>
          <p:nvPr/>
        </p:nvSpPr>
        <p:spPr bwMode="auto">
          <a:xfrm>
            <a:off x="1433513" y="4003675"/>
            <a:ext cx="52387" cy="50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13" name="Rectangle 13"/>
          <p:cNvSpPr>
            <a:spLocks noChangeArrowheads="1"/>
          </p:cNvSpPr>
          <p:nvPr/>
        </p:nvSpPr>
        <p:spPr bwMode="auto">
          <a:xfrm>
            <a:off x="3624263" y="4102100"/>
            <a:ext cx="5540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b = b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0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512014" name="Rectangle 14"/>
          <p:cNvSpPr>
            <a:spLocks noChangeArrowheads="1"/>
          </p:cNvSpPr>
          <p:nvPr/>
        </p:nvSpPr>
        <p:spPr bwMode="auto">
          <a:xfrm>
            <a:off x="890588" y="2239963"/>
            <a:ext cx="3048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(a|f(b)| + b|f(a)| )/ (|f(b)| + |f(a)|) </a:t>
            </a:r>
          </a:p>
        </p:txBody>
      </p:sp>
      <p:sp>
        <p:nvSpPr>
          <p:cNvPr id="512015" name="Rectangle 15"/>
          <p:cNvSpPr>
            <a:spLocks noChangeArrowheads="1"/>
          </p:cNvSpPr>
          <p:nvPr/>
        </p:nvSpPr>
        <p:spPr bwMode="auto">
          <a:xfrm>
            <a:off x="1893888" y="4102100"/>
            <a:ext cx="1666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</a:p>
        </p:txBody>
      </p:sp>
      <p:sp>
        <p:nvSpPr>
          <p:cNvPr id="512016" name="AutoShape 16"/>
          <p:cNvSpPr>
            <a:spLocks noChangeArrowheads="1"/>
          </p:cNvSpPr>
          <p:nvPr/>
        </p:nvSpPr>
        <p:spPr bwMode="auto">
          <a:xfrm rot="10754888" flipH="1">
            <a:off x="4427538" y="2089150"/>
            <a:ext cx="477837" cy="1112838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37026" dir="1900112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17" name="AutoShape 17"/>
          <p:cNvSpPr>
            <a:spLocks noChangeArrowheads="1"/>
          </p:cNvSpPr>
          <p:nvPr/>
        </p:nvSpPr>
        <p:spPr bwMode="auto">
          <a:xfrm rot="15825046" flipH="1">
            <a:off x="6337300" y="3817938"/>
            <a:ext cx="477837" cy="1112838"/>
          </a:xfrm>
          <a:prstGeom prst="rightArrow">
            <a:avLst>
              <a:gd name="adj1" fmla="val 62583"/>
              <a:gd name="adj2" fmla="val 54319"/>
            </a:avLst>
          </a:prstGeom>
          <a:solidFill>
            <a:schemeClr val="accent2"/>
          </a:solidFill>
          <a:ln>
            <a:noFill/>
          </a:ln>
          <a:effectLst>
            <a:outerShdw blurRad="63500" dist="40161" dir="20493903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18" name="Rectangle 18"/>
          <p:cNvSpPr>
            <a:spLocks noChangeArrowheads="1"/>
          </p:cNvSpPr>
          <p:nvPr/>
        </p:nvSpPr>
        <p:spPr bwMode="auto">
          <a:xfrm>
            <a:off x="4441825" y="5083175"/>
            <a:ext cx="4090988" cy="1028700"/>
          </a:xfrm>
          <a:prstGeom prst="rect">
            <a:avLst/>
          </a:prstGeom>
          <a:solidFill>
            <a:srgbClr val="FFFFCC"/>
          </a:solidFill>
          <a:ln w="9525">
            <a:solidFill>
              <a:srgbClr val="DDDDDD"/>
            </a:solidFill>
            <a:miter lim="800000"/>
            <a:headEnd/>
            <a:tailEnd/>
          </a:ln>
          <a:effectLst>
            <a:outerShdw blurRad="63500" dist="63500" dir="19387806" algn="ctr" rotWithShape="0">
              <a:schemeClr val="bg2">
                <a:alpha val="74998"/>
              </a:schemeClr>
            </a:outerShdw>
          </a:effectLst>
        </p:spPr>
        <p:txBody>
          <a:bodyPr/>
          <a:lstStyle/>
          <a:p>
            <a:pPr algn="just">
              <a:spcBef>
                <a:spcPct val="20000"/>
              </a:spcBef>
              <a:buClr>
                <a:schemeClr val="hlink"/>
              </a:buClr>
              <a:buFont typeface="Webdings" charset="0"/>
              <a:buNone/>
              <a:defRPr/>
            </a:pPr>
            <a:r>
              <a:rPr lang="pt-BR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Repete-se o processo até que o valor de </a:t>
            </a:r>
            <a:r>
              <a:rPr lang="pt-BR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x</a:t>
            </a:r>
            <a:r>
              <a:rPr lang="pt-BR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atenda às </a:t>
            </a:r>
            <a:r>
              <a:rPr lang="pt-BR" i="1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condições de parada</a:t>
            </a:r>
            <a:r>
              <a:rPr lang="pt-BR">
                <a:solidFill>
                  <a:srgbClr val="66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.</a:t>
            </a:r>
          </a:p>
        </p:txBody>
      </p:sp>
      <p:sp>
        <p:nvSpPr>
          <p:cNvPr id="512019" name="Line 19"/>
          <p:cNvSpPr>
            <a:spLocks noChangeShapeType="1"/>
          </p:cNvSpPr>
          <p:nvPr/>
        </p:nvSpPr>
        <p:spPr bwMode="auto">
          <a:xfrm flipV="1">
            <a:off x="790575" y="2214563"/>
            <a:ext cx="3524250" cy="2709862"/>
          </a:xfrm>
          <a:prstGeom prst="line">
            <a:avLst/>
          </a:prstGeom>
          <a:noFill/>
          <a:ln w="22225">
            <a:solidFill>
              <a:srgbClr val="FF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20" name="Line 20"/>
          <p:cNvSpPr>
            <a:spLocks noChangeShapeType="1"/>
          </p:cNvSpPr>
          <p:nvPr/>
        </p:nvSpPr>
        <p:spPr bwMode="auto">
          <a:xfrm>
            <a:off x="1958975" y="3956050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21" name="Oval 21"/>
          <p:cNvSpPr>
            <a:spLocks noChangeArrowheads="1"/>
          </p:cNvSpPr>
          <p:nvPr/>
        </p:nvSpPr>
        <p:spPr bwMode="auto">
          <a:xfrm>
            <a:off x="1125538" y="4625975"/>
            <a:ext cx="52387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22" name="Oval 22"/>
          <p:cNvSpPr>
            <a:spLocks noChangeArrowheads="1"/>
          </p:cNvSpPr>
          <p:nvPr/>
        </p:nvSpPr>
        <p:spPr bwMode="auto">
          <a:xfrm>
            <a:off x="3854450" y="2516188"/>
            <a:ext cx="52388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23" name="AutoShape 23"/>
          <p:cNvSpPr>
            <a:spLocks noChangeArrowheads="1"/>
          </p:cNvSpPr>
          <p:nvPr/>
        </p:nvSpPr>
        <p:spPr bwMode="auto">
          <a:xfrm rot="1252924" flipH="1">
            <a:off x="2289175" y="2432050"/>
            <a:ext cx="257175" cy="2006600"/>
          </a:xfrm>
          <a:prstGeom prst="curvedRightArrow">
            <a:avLst>
              <a:gd name="adj1" fmla="val 116784"/>
              <a:gd name="adj2" fmla="val 272834"/>
              <a:gd name="adj3" fmla="val 50000"/>
            </a:avLst>
          </a:prstGeom>
          <a:solidFill>
            <a:srgbClr val="DDDDDD"/>
          </a:solidFill>
          <a:ln>
            <a:noFill/>
          </a:ln>
          <a:effectLst>
            <a:outerShdw blurRad="63500" dist="26940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24" name="Line 24"/>
          <p:cNvSpPr>
            <a:spLocks noChangeShapeType="1"/>
          </p:cNvSpPr>
          <p:nvPr/>
        </p:nvSpPr>
        <p:spPr bwMode="auto">
          <a:xfrm flipH="1">
            <a:off x="5461000" y="1566863"/>
            <a:ext cx="0" cy="2857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25" name="Line 25"/>
          <p:cNvSpPr>
            <a:spLocks noChangeShapeType="1"/>
          </p:cNvSpPr>
          <p:nvPr/>
        </p:nvSpPr>
        <p:spPr bwMode="auto">
          <a:xfrm rot="-5400000" flipH="1" flipV="1">
            <a:off x="6473032" y="1642269"/>
            <a:ext cx="4762" cy="30162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26" name="Rectangle 26"/>
          <p:cNvSpPr>
            <a:spLocks noChangeArrowheads="1"/>
          </p:cNvSpPr>
          <p:nvPr/>
        </p:nvSpPr>
        <p:spPr bwMode="auto">
          <a:xfrm>
            <a:off x="7862888" y="3173413"/>
            <a:ext cx="147637" cy="17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</a:p>
        </p:txBody>
      </p:sp>
      <p:sp>
        <p:nvSpPr>
          <p:cNvPr id="512027" name="Rectangle 27"/>
          <p:cNvSpPr>
            <a:spLocks noChangeArrowheads="1"/>
          </p:cNvSpPr>
          <p:nvPr/>
        </p:nvSpPr>
        <p:spPr bwMode="auto">
          <a:xfrm>
            <a:off x="5289550" y="3113088"/>
            <a:ext cx="5540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 = a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endParaRPr lang="pt-BR" sz="14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512028" name="Rectangle 28"/>
          <p:cNvSpPr>
            <a:spLocks noChangeArrowheads="1"/>
          </p:cNvSpPr>
          <p:nvPr/>
        </p:nvSpPr>
        <p:spPr bwMode="auto">
          <a:xfrm>
            <a:off x="6040438" y="2805113"/>
            <a:ext cx="146050" cy="174625"/>
          </a:xfrm>
          <a:prstGeom prst="rect">
            <a:avLst/>
          </a:prstGeom>
          <a:noFill/>
          <a:ln>
            <a:noFill/>
          </a:ln>
          <a:effectLst>
            <a:outerShdw blurRad="63500" dist="127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600" i="1">
                <a:solidFill>
                  <a:srgbClr val="E4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endParaRPr lang="pt-BR" sz="1600" i="1">
              <a:solidFill>
                <a:srgbClr val="E40000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512029" name="Rectangle 29"/>
          <p:cNvSpPr>
            <a:spLocks noChangeArrowheads="1"/>
          </p:cNvSpPr>
          <p:nvPr/>
        </p:nvSpPr>
        <p:spPr bwMode="auto">
          <a:xfrm>
            <a:off x="5138738" y="1639888"/>
            <a:ext cx="276225" cy="204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algn="ctr" rotWithShape="0">
                    <a:srgbClr val="FF99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</a:p>
        </p:txBody>
      </p:sp>
      <p:sp>
        <p:nvSpPr>
          <p:cNvPr id="512030" name="Line 30"/>
          <p:cNvSpPr>
            <a:spLocks noChangeShapeType="1"/>
          </p:cNvSpPr>
          <p:nvPr/>
        </p:nvSpPr>
        <p:spPr bwMode="auto">
          <a:xfrm>
            <a:off x="5819775" y="3152775"/>
            <a:ext cx="1588" cy="482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31" name="Rectangle 31"/>
          <p:cNvSpPr>
            <a:spLocks noChangeArrowheads="1"/>
          </p:cNvSpPr>
          <p:nvPr/>
        </p:nvSpPr>
        <p:spPr bwMode="auto">
          <a:xfrm>
            <a:off x="6640513" y="3141663"/>
            <a:ext cx="55403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b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x</a:t>
            </a:r>
            <a:r>
              <a:rPr lang="pt-BR" sz="14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</a:p>
        </p:txBody>
      </p:sp>
      <p:sp>
        <p:nvSpPr>
          <p:cNvPr id="512032" name="Rectangle 32"/>
          <p:cNvSpPr>
            <a:spLocks noChangeArrowheads="1"/>
          </p:cNvSpPr>
          <p:nvPr/>
        </p:nvSpPr>
        <p:spPr bwMode="auto">
          <a:xfrm>
            <a:off x="5554663" y="1371600"/>
            <a:ext cx="3048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= (a|f(x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)| + 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|f(a)| )/ (|f(x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)| + |f(a)|) </a:t>
            </a:r>
          </a:p>
        </p:txBody>
      </p:sp>
      <p:sp>
        <p:nvSpPr>
          <p:cNvPr id="512033" name="Rectangle 33"/>
          <p:cNvSpPr>
            <a:spLocks noChangeArrowheads="1"/>
          </p:cNvSpPr>
          <p:nvPr/>
        </p:nvSpPr>
        <p:spPr bwMode="auto">
          <a:xfrm>
            <a:off x="6161088" y="3173413"/>
            <a:ext cx="166687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</a:p>
        </p:txBody>
      </p:sp>
      <p:sp>
        <p:nvSpPr>
          <p:cNvPr id="512034" name="Freeform 34"/>
          <p:cNvSpPr>
            <a:spLocks/>
          </p:cNvSpPr>
          <p:nvPr/>
        </p:nvSpPr>
        <p:spPr bwMode="auto">
          <a:xfrm>
            <a:off x="5221288" y="2097088"/>
            <a:ext cx="2224087" cy="2020887"/>
          </a:xfrm>
          <a:custGeom>
            <a:avLst/>
            <a:gdLst>
              <a:gd name="T0" fmla="*/ 0 w 1401"/>
              <a:gd name="T1" fmla="*/ 1273 h 1273"/>
              <a:gd name="T2" fmla="*/ 167 w 1401"/>
              <a:gd name="T3" fmla="*/ 1156 h 1273"/>
              <a:gd name="T4" fmla="*/ 288 w 1401"/>
              <a:gd name="T5" fmla="*/ 1045 h 1273"/>
              <a:gd name="T6" fmla="*/ 399 w 1401"/>
              <a:gd name="T7" fmla="*/ 934 h 1273"/>
              <a:gd name="T8" fmla="*/ 487 w 1401"/>
              <a:gd name="T9" fmla="*/ 811 h 1273"/>
              <a:gd name="T10" fmla="*/ 566 w 1401"/>
              <a:gd name="T11" fmla="*/ 679 h 1273"/>
              <a:gd name="T12" fmla="*/ 636 w 1401"/>
              <a:gd name="T13" fmla="*/ 547 h 1273"/>
              <a:gd name="T14" fmla="*/ 733 w 1401"/>
              <a:gd name="T15" fmla="*/ 415 h 1273"/>
              <a:gd name="T16" fmla="*/ 886 w 1401"/>
              <a:gd name="T17" fmla="*/ 235 h 1273"/>
              <a:gd name="T18" fmla="*/ 1049 w 1401"/>
              <a:gd name="T19" fmla="*/ 103 h 1273"/>
              <a:gd name="T20" fmla="*/ 1243 w 1401"/>
              <a:gd name="T21" fmla="*/ 16 h 1273"/>
              <a:gd name="T22" fmla="*/ 1401 w 1401"/>
              <a:gd name="T23" fmla="*/ 7 h 1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01" h="1273">
                <a:moveTo>
                  <a:pt x="0" y="1273"/>
                </a:moveTo>
                <a:cubicBezTo>
                  <a:pt x="28" y="1254"/>
                  <a:pt x="119" y="1194"/>
                  <a:pt x="167" y="1156"/>
                </a:cubicBezTo>
                <a:cubicBezTo>
                  <a:pt x="215" y="1118"/>
                  <a:pt x="249" y="1082"/>
                  <a:pt x="288" y="1045"/>
                </a:cubicBezTo>
                <a:cubicBezTo>
                  <a:pt x="327" y="1008"/>
                  <a:pt x="365" y="973"/>
                  <a:pt x="399" y="934"/>
                </a:cubicBezTo>
                <a:cubicBezTo>
                  <a:pt x="433" y="895"/>
                  <a:pt x="460" y="853"/>
                  <a:pt x="487" y="811"/>
                </a:cubicBezTo>
                <a:cubicBezTo>
                  <a:pt x="515" y="769"/>
                  <a:pt x="541" y="723"/>
                  <a:pt x="566" y="679"/>
                </a:cubicBezTo>
                <a:cubicBezTo>
                  <a:pt x="591" y="635"/>
                  <a:pt x="608" y="591"/>
                  <a:pt x="636" y="547"/>
                </a:cubicBezTo>
                <a:cubicBezTo>
                  <a:pt x="664" y="503"/>
                  <a:pt x="691" y="467"/>
                  <a:pt x="733" y="415"/>
                </a:cubicBezTo>
                <a:cubicBezTo>
                  <a:pt x="775" y="363"/>
                  <a:pt x="834" y="287"/>
                  <a:pt x="886" y="235"/>
                </a:cubicBezTo>
                <a:cubicBezTo>
                  <a:pt x="939" y="183"/>
                  <a:pt x="988" y="140"/>
                  <a:pt x="1049" y="103"/>
                </a:cubicBezTo>
                <a:cubicBezTo>
                  <a:pt x="1109" y="66"/>
                  <a:pt x="1185" y="32"/>
                  <a:pt x="1243" y="16"/>
                </a:cubicBezTo>
                <a:cubicBezTo>
                  <a:pt x="1302" y="0"/>
                  <a:pt x="1375" y="9"/>
                  <a:pt x="1401" y="7"/>
                </a:cubicBezTo>
              </a:path>
            </a:pathLst>
          </a:custGeom>
          <a:noFill/>
          <a:ln w="28575" cap="flat" cmpd="sng">
            <a:solidFill>
              <a:srgbClr val="003366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35" name="Line 35"/>
          <p:cNvSpPr>
            <a:spLocks noChangeShapeType="1"/>
          </p:cNvSpPr>
          <p:nvPr/>
        </p:nvSpPr>
        <p:spPr bwMode="auto">
          <a:xfrm>
            <a:off x="6896100" y="2255838"/>
            <a:ext cx="6350" cy="9223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36" name="Freeform 36"/>
          <p:cNvSpPr>
            <a:spLocks/>
          </p:cNvSpPr>
          <p:nvPr/>
        </p:nvSpPr>
        <p:spPr bwMode="auto">
          <a:xfrm>
            <a:off x="5286375" y="1690688"/>
            <a:ext cx="2073275" cy="2586037"/>
          </a:xfrm>
          <a:custGeom>
            <a:avLst/>
            <a:gdLst>
              <a:gd name="T0" fmla="*/ 0 w 1306"/>
              <a:gd name="T1" fmla="*/ 1629 h 1629"/>
              <a:gd name="T2" fmla="*/ 1306 w 1306"/>
              <a:gd name="T3" fmla="*/ 0 h 16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06" h="1629">
                <a:moveTo>
                  <a:pt x="0" y="1629"/>
                </a:moveTo>
                <a:lnTo>
                  <a:pt x="1306" y="0"/>
                </a:lnTo>
              </a:path>
            </a:pathLst>
          </a:custGeom>
          <a:noFill/>
          <a:ln w="12700" cap="flat" cmpd="sng">
            <a:solidFill>
              <a:srgbClr val="66CCFF"/>
            </a:solidFill>
            <a:prstDash val="sysDot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37" name="Line 37"/>
          <p:cNvSpPr>
            <a:spLocks noChangeShapeType="1"/>
          </p:cNvSpPr>
          <p:nvPr/>
        </p:nvSpPr>
        <p:spPr bwMode="auto">
          <a:xfrm>
            <a:off x="6203950" y="3094038"/>
            <a:ext cx="0" cy="114300"/>
          </a:xfrm>
          <a:prstGeom prst="line">
            <a:avLst/>
          </a:prstGeom>
          <a:noFill/>
          <a:ln w="19050">
            <a:solidFill>
              <a:srgbClr val="66CC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38" name="Oval 38"/>
          <p:cNvSpPr>
            <a:spLocks noChangeArrowheads="1"/>
          </p:cNvSpPr>
          <p:nvPr/>
        </p:nvSpPr>
        <p:spPr bwMode="auto">
          <a:xfrm>
            <a:off x="6100763" y="3122613"/>
            <a:ext cx="52387" cy="508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39" name="Rectangle 39"/>
          <p:cNvSpPr>
            <a:spLocks noChangeArrowheads="1"/>
          </p:cNvSpPr>
          <p:nvPr/>
        </p:nvSpPr>
        <p:spPr bwMode="auto">
          <a:xfrm>
            <a:off x="539750" y="260350"/>
            <a:ext cx="843756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 Modificado</a:t>
            </a:r>
          </a:p>
        </p:txBody>
      </p:sp>
      <p:sp>
        <p:nvSpPr>
          <p:cNvPr id="512040" name="Line 40"/>
          <p:cNvSpPr>
            <a:spLocks noChangeShapeType="1"/>
          </p:cNvSpPr>
          <p:nvPr/>
        </p:nvSpPr>
        <p:spPr bwMode="auto">
          <a:xfrm flipV="1">
            <a:off x="4975225" y="1703388"/>
            <a:ext cx="2466975" cy="2571750"/>
          </a:xfrm>
          <a:prstGeom prst="line">
            <a:avLst/>
          </a:prstGeom>
          <a:noFill/>
          <a:ln w="222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41" name="Oval 41"/>
          <p:cNvSpPr>
            <a:spLocks noChangeArrowheads="1"/>
          </p:cNvSpPr>
          <p:nvPr/>
        </p:nvSpPr>
        <p:spPr bwMode="auto">
          <a:xfrm>
            <a:off x="5795963" y="3592513"/>
            <a:ext cx="52387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42" name="Oval 42"/>
          <p:cNvSpPr>
            <a:spLocks noChangeArrowheads="1"/>
          </p:cNvSpPr>
          <p:nvPr/>
        </p:nvSpPr>
        <p:spPr bwMode="auto">
          <a:xfrm>
            <a:off x="6870700" y="2235200"/>
            <a:ext cx="52388" cy="508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43" name="AutoShape 43"/>
          <p:cNvSpPr>
            <a:spLocks noChangeArrowheads="1"/>
          </p:cNvSpPr>
          <p:nvPr/>
        </p:nvSpPr>
        <p:spPr bwMode="auto">
          <a:xfrm rot="1563114" flipH="1">
            <a:off x="6610350" y="1611313"/>
            <a:ext cx="257175" cy="2006600"/>
          </a:xfrm>
          <a:prstGeom prst="curvedRightArrow">
            <a:avLst>
              <a:gd name="adj1" fmla="val 116784"/>
              <a:gd name="adj2" fmla="val 272834"/>
              <a:gd name="adj3" fmla="val 50000"/>
            </a:avLst>
          </a:prstGeom>
          <a:solidFill>
            <a:srgbClr val="DDDDDD"/>
          </a:solidFill>
          <a:ln>
            <a:noFill/>
          </a:ln>
          <a:effectLst>
            <a:outerShdw blurRad="63500" dist="26940" dir="54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44" name="Rectangle 44"/>
          <p:cNvSpPr>
            <a:spLocks noChangeArrowheads="1"/>
          </p:cNvSpPr>
          <p:nvPr/>
        </p:nvSpPr>
        <p:spPr bwMode="auto">
          <a:xfrm>
            <a:off x="5857875" y="2901950"/>
            <a:ext cx="166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x</a:t>
            </a:r>
            <a:r>
              <a:rPr lang="pt-BR" sz="1400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2</a:t>
            </a:r>
          </a:p>
        </p:txBody>
      </p:sp>
      <p:sp>
        <p:nvSpPr>
          <p:cNvPr id="512045" name="Line 45"/>
          <p:cNvSpPr>
            <a:spLocks noChangeShapeType="1"/>
          </p:cNvSpPr>
          <p:nvPr/>
        </p:nvSpPr>
        <p:spPr bwMode="auto">
          <a:xfrm>
            <a:off x="6034088" y="309562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46" name="Line 46"/>
          <p:cNvSpPr>
            <a:spLocks noChangeShapeType="1"/>
          </p:cNvSpPr>
          <p:nvPr/>
        </p:nvSpPr>
        <p:spPr bwMode="auto">
          <a:xfrm rot="5400000">
            <a:off x="5826125" y="3325813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  <p:sp>
        <p:nvSpPr>
          <p:cNvPr id="512047" name="Rectangle 47"/>
          <p:cNvSpPr>
            <a:spLocks noChangeArrowheads="1"/>
          </p:cNvSpPr>
          <p:nvPr/>
        </p:nvSpPr>
        <p:spPr bwMode="auto">
          <a:xfrm>
            <a:off x="4756150" y="3441700"/>
            <a:ext cx="5540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27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1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f(a</a:t>
            </a:r>
            <a:r>
              <a:rPr lang="pt-BR" sz="1200" baseline="-250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1</a:t>
            </a:r>
            <a:r>
              <a:rPr lang="pt-BR" sz="12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)/2</a:t>
            </a:r>
            <a:endParaRPr lang="pt-BR" sz="1200" baseline="-250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  <a:sym typeface="Symbol" charset="0"/>
            </a:endParaRPr>
          </a:p>
        </p:txBody>
      </p:sp>
      <p:sp>
        <p:nvSpPr>
          <p:cNvPr id="512048" name="Line 48"/>
          <p:cNvSpPr>
            <a:spLocks noChangeShapeType="1"/>
          </p:cNvSpPr>
          <p:nvPr/>
        </p:nvSpPr>
        <p:spPr bwMode="auto">
          <a:xfrm flipH="1">
            <a:off x="5289550" y="3384550"/>
            <a:ext cx="469900" cy="127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157139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31107" name="Rectangle 3"/>
          <p:cNvSpPr>
            <a:spLocks noChangeArrowheads="1"/>
          </p:cNvSpPr>
          <p:nvPr/>
        </p:nvSpPr>
        <p:spPr bwMode="auto">
          <a:xfrm>
            <a:off x="539750" y="1628775"/>
            <a:ext cx="8153400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TEOREMA </a:t>
            </a:r>
            <a:r>
              <a:rPr lang="pt-BR" sz="2800" b="0">
                <a:cs typeface="+mn-cs"/>
              </a:rPr>
              <a:t>de Cauchy-Bolzano</a:t>
            </a:r>
            <a:r>
              <a:rPr lang="pt-BR" sz="3200" b="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:</a:t>
            </a:r>
          </a:p>
          <a:p>
            <a:pPr marL="342900" indent="-342900" algn="just"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1200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  <a:p>
            <a:pPr marL="342900" indent="-342900" algn="just">
              <a:lnSpc>
                <a:spcPct val="115000"/>
              </a:lnSpc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400" i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	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Sendo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f(x)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contínua em um intervalo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[a, b]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, se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f(a).f(b) &lt; 0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então existe pelo menos um ponto   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x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=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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entre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a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e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b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que é </a:t>
            </a:r>
            <a:r>
              <a:rPr lang="pt-BR" sz="2700" i="1" u="sng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zero</a:t>
            </a:r>
            <a:r>
              <a:rPr lang="pt-BR" sz="2700" i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 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de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f(x)</a:t>
            </a:r>
            <a:r>
              <a:rPr lang="pt-BR" sz="27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  <a:sym typeface="Symbol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endParaRPr lang="pt-BR" sz="2700" i="1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  <a:sym typeface="Symbo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8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TEOREMA:</a:t>
            </a:r>
            <a:r>
              <a:rPr lang="pt-BR" sz="3200" b="0">
                <a:cs typeface="+mn-cs"/>
              </a:rPr>
              <a:t> 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None/>
              <a:defRPr/>
            </a:pPr>
            <a:r>
              <a:rPr lang="pt-BR" sz="2700" b="0">
                <a:cs typeface="+mn-cs"/>
              </a:rPr>
              <a:t>	Se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f’(x)</a:t>
            </a:r>
            <a:r>
              <a:rPr lang="pt-BR" sz="2700" b="0">
                <a:cs typeface="+mn-cs"/>
              </a:rPr>
              <a:t> preservar o sinal em 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[a, b]</a:t>
            </a:r>
            <a:r>
              <a:rPr lang="pt-BR" sz="2700" b="0">
                <a:cs typeface="Times New Roman" charset="0"/>
              </a:rPr>
              <a:t>,</a:t>
            </a:r>
            <a:r>
              <a:rPr lang="pt-BR" sz="27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 </a:t>
            </a:r>
            <a:r>
              <a:rPr lang="pt-BR" sz="2700" b="0">
                <a:cs typeface="+mn-cs"/>
              </a:rPr>
              <a:t>então a raiz </a:t>
            </a:r>
            <a:r>
              <a:rPr lang="pt-BR" sz="2700" b="0">
                <a:cs typeface="+mn-cs"/>
                <a:sym typeface="Symbol" charset="0"/>
              </a:rPr>
              <a:t> </a:t>
            </a:r>
            <a:r>
              <a:rPr lang="pt-BR" sz="2700" b="0">
                <a:cs typeface="+mn-cs"/>
              </a:rPr>
              <a:t>é única.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2700" b="0">
              <a:cs typeface="Times New Roman" charset="0"/>
              <a:sym typeface="Symbol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endParaRPr lang="pt-BR" sz="3200" b="0"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ChangeArrowheads="1"/>
          </p:cNvSpPr>
          <p:nvPr/>
        </p:nvSpPr>
        <p:spPr bwMode="auto">
          <a:xfrm>
            <a:off x="744538" y="1492250"/>
            <a:ext cx="7793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 marL="355600" indent="-355600">
              <a:buClr>
                <a:schemeClr val="tx2"/>
              </a:buClr>
              <a:buSzPct val="80000"/>
              <a:buFont typeface="Wingdings" charset="0"/>
              <a:buNone/>
              <a:defRPr/>
            </a:pPr>
            <a:r>
              <a:rPr lang="pt-BR" sz="3200">
                <a:solidFill>
                  <a:srgbClr val="2AEC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Condições de parada</a:t>
            </a:r>
          </a:p>
        </p:txBody>
      </p:sp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1016000" y="2271713"/>
            <a:ext cx="779938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Se os valores fossem </a:t>
            </a: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exatos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endParaRPr lang="pt-BR" sz="1200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f(x) = 0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(x</a:t>
            </a:r>
            <a:r>
              <a:rPr lang="pt-BR" sz="22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 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– x</a:t>
            </a:r>
            <a:r>
              <a:rPr lang="pt-BR" sz="22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k+1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)/x</a:t>
            </a:r>
            <a:r>
              <a:rPr lang="pt-BR" sz="22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= 0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endParaRPr lang="pt-BR" sz="1600" i="1">
              <a:effectLst>
                <a:outerShdw blurRad="38100" dist="38100" dir="2700000" algn="tl">
                  <a:srgbClr val="000000"/>
                </a:outerShdw>
              </a:effectLst>
              <a:cs typeface="+mn-cs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ebdings" charset="0"/>
              <a:buChar char="4"/>
              <a:defRPr/>
            </a:pPr>
            <a:r>
              <a:rPr lang="pt-BR" sz="24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Não o sendo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f(x)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Symbol" charset="0"/>
              </a:rPr>
              <a:t>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tolerância</a:t>
            </a:r>
          </a:p>
          <a:p>
            <a:pPr marL="742950" lvl="1" indent="-285750" algn="just">
              <a:spcBef>
                <a:spcPct val="20000"/>
              </a:spcBef>
              <a:buClr>
                <a:schemeClr val="tx2"/>
              </a:buClr>
              <a:buFont typeface="Tahoma" charset="0"/>
              <a:buChar char="●"/>
              <a:defRPr/>
            </a:pP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(x</a:t>
            </a:r>
            <a:r>
              <a:rPr lang="pt-BR" sz="22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 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– x</a:t>
            </a:r>
            <a:r>
              <a:rPr lang="pt-BR" sz="22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k+1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)/x</a:t>
            </a:r>
            <a:r>
              <a:rPr lang="pt-BR" sz="2200" i="1" baseline="-250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k</a:t>
            </a:r>
            <a:r>
              <a:rPr lang="pt-BR" sz="22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| </a:t>
            </a: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  <a:sym typeface="Symbol" charset="0"/>
              </a:rPr>
              <a:t></a:t>
            </a:r>
            <a:r>
              <a:rPr lang="pt-BR" sz="2200" i="1"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 tolerância</a:t>
            </a:r>
          </a:p>
        </p:txBody>
      </p:sp>
      <p:sp>
        <p:nvSpPr>
          <p:cNvPr id="513028" name="Rectangle 4"/>
          <p:cNvSpPr>
            <a:spLocks noChangeArrowheads="1"/>
          </p:cNvSpPr>
          <p:nvPr/>
        </p:nvSpPr>
        <p:spPr bwMode="auto">
          <a:xfrm>
            <a:off x="395288" y="404813"/>
            <a:ext cx="85820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3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Falsa Posição Modificado</a:t>
            </a:r>
          </a:p>
        </p:txBody>
      </p:sp>
    </p:spTree>
    <p:extLst>
      <p:ext uri="{BB962C8B-B14F-4D97-AF65-F5344CB8AC3E}">
        <p14:creationId xmlns:p14="http://schemas.microsoft.com/office/powerpoint/2010/main" val="23173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xmlns:p14="http://schemas.microsoft.com/office/powerpoint/2010/main" spd="slow" advClick="0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8442"/>
            <a:ext cx="8229600" cy="29205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Dizemos que um número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i="1" dirty="0" err="1" smtClean="0"/>
              <a:t>ξ</a:t>
            </a:r>
            <a:r>
              <a:rPr lang="pt-BR" i="1" dirty="0" smtClean="0"/>
              <a:t> </a:t>
            </a:r>
            <a:r>
              <a:rPr lang="pt-BR" dirty="0" smtClean="0"/>
              <a:t>é um ponto fixo de uma função de iteração</a:t>
            </a:r>
            <a:r>
              <a:rPr lang="pt-BR" dirty="0" smtClean="0">
                <a:solidFill>
                  <a:srgbClr val="000000"/>
                </a:solidFill>
              </a:rPr>
              <a:t> </a:t>
            </a:r>
            <a:r>
              <a:rPr lang="pt-BR" b="1" i="1" dirty="0" err="1" smtClean="0">
                <a:solidFill>
                  <a:srgbClr val="000000"/>
                </a:solidFill>
              </a:rPr>
              <a:t>g</a:t>
            </a:r>
            <a:r>
              <a:rPr lang="pt-BR" i="1" dirty="0" smtClean="0">
                <a:solidFill>
                  <a:srgbClr val="000000"/>
                </a:solidFill>
              </a:rPr>
              <a:t>, </a:t>
            </a:r>
            <a:r>
              <a:rPr lang="pt-BR" dirty="0" smtClean="0">
                <a:solidFill>
                  <a:srgbClr val="000000"/>
                </a:solidFill>
              </a:rPr>
              <a:t>se </a:t>
            </a:r>
          </a:p>
          <a:p>
            <a:pPr marL="0" indent="0" algn="just">
              <a:buNone/>
            </a:pPr>
            <a:endParaRPr lang="pt-BR" dirty="0" smtClean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pt-BR" b="1" i="1" dirty="0" err="1" smtClean="0">
                <a:solidFill>
                  <a:srgbClr val="000000"/>
                </a:solidFill>
              </a:rPr>
              <a:t>g</a:t>
            </a:r>
            <a:r>
              <a:rPr lang="pt-BR" i="1" dirty="0" smtClean="0">
                <a:solidFill>
                  <a:srgbClr val="000000"/>
                </a:solidFill>
              </a:rPr>
              <a:t>(</a:t>
            </a:r>
            <a:r>
              <a:rPr lang="pt-BR" i="1" dirty="0" err="1">
                <a:solidFill>
                  <a:srgbClr val="000000"/>
                </a:solidFill>
              </a:rPr>
              <a:t>ξ</a:t>
            </a:r>
            <a:r>
              <a:rPr lang="pt-BR" i="1" dirty="0" smtClean="0">
                <a:solidFill>
                  <a:srgbClr val="000000"/>
                </a:solidFill>
              </a:rPr>
              <a:t>) = </a:t>
            </a:r>
            <a:r>
              <a:rPr lang="pt-BR" i="1" dirty="0" err="1">
                <a:solidFill>
                  <a:srgbClr val="000000"/>
                </a:solidFill>
              </a:rPr>
              <a:t>ξ</a:t>
            </a:r>
            <a:r>
              <a:rPr lang="pt-BR" dirty="0" smtClean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472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160" b="1796"/>
          <a:stretch/>
        </p:blipFill>
        <p:spPr>
          <a:xfrm>
            <a:off x="793582" y="2814712"/>
            <a:ext cx="7000841" cy="3715840"/>
          </a:xfrm>
        </p:spPr>
      </p:pic>
      <p:sp>
        <p:nvSpPr>
          <p:cNvPr id="6" name="TextBox 5"/>
          <p:cNvSpPr txBox="1"/>
          <p:nvPr/>
        </p:nvSpPr>
        <p:spPr>
          <a:xfrm>
            <a:off x="652122" y="1876475"/>
            <a:ext cx="397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Interpretação Geométrica</a:t>
            </a:r>
            <a:endParaRPr lang="pt-BR" sz="2800" dirty="0"/>
          </a:p>
        </p:txBody>
      </p:sp>
      <p:sp>
        <p:nvSpPr>
          <p:cNvPr id="7" name="Left Arrow 6"/>
          <p:cNvSpPr/>
          <p:nvPr/>
        </p:nvSpPr>
        <p:spPr>
          <a:xfrm rot="16200000">
            <a:off x="2139415" y="4643859"/>
            <a:ext cx="697885" cy="35469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1979243" y="4048844"/>
            <a:ext cx="1178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Ponto Fixo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212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346"/>
            <a:ext cx="8229600" cy="4796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 smtClean="0"/>
              <a:t>O problema de encontrar o ponto fixo de uma função </a:t>
            </a:r>
            <a:r>
              <a:rPr lang="pt-BR" b="1" dirty="0" err="1" smtClean="0"/>
              <a:t>g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é equivalente a encontrar uma das raízes de </a:t>
            </a:r>
            <a:r>
              <a:rPr lang="pt-BR" b="1" dirty="0" err="1" smtClean="0"/>
              <a:t>f</a:t>
            </a:r>
            <a:r>
              <a:rPr lang="pt-BR" b="1" dirty="0" smtClean="0"/>
              <a:t>(</a:t>
            </a:r>
            <a:r>
              <a:rPr lang="pt-BR" b="1" dirty="0" err="1" smtClean="0"/>
              <a:t>x</a:t>
            </a:r>
            <a:r>
              <a:rPr lang="pt-BR" b="1" dirty="0" smtClean="0"/>
              <a:t>)</a:t>
            </a:r>
            <a:r>
              <a:rPr lang="pt-BR" dirty="0" smtClean="0"/>
              <a:t>, se </a:t>
            </a:r>
            <a:r>
              <a:rPr lang="pt-BR" b="1" dirty="0" err="1" smtClean="0"/>
              <a:t>g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é da forma</a:t>
            </a:r>
          </a:p>
          <a:p>
            <a:pPr marL="0" indent="0" algn="just">
              <a:buNone/>
            </a:pPr>
            <a:endParaRPr lang="pt-BR" dirty="0" smtClean="0"/>
          </a:p>
          <a:p>
            <a:pPr marL="0" indent="0" algn="ctr">
              <a:buNone/>
            </a:pPr>
            <a:r>
              <a:rPr lang="pt-BR" b="1" dirty="0" err="1" smtClean="0"/>
              <a:t>g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= </a:t>
            </a:r>
            <a:r>
              <a:rPr lang="pt-BR" dirty="0" err="1" smtClean="0"/>
              <a:t>x</a:t>
            </a:r>
            <a:r>
              <a:rPr lang="pt-BR" dirty="0" smtClean="0"/>
              <a:t> + </a:t>
            </a:r>
            <a:r>
              <a:rPr lang="pt-BR" b="1" dirty="0" smtClean="0"/>
              <a:t>A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</a:t>
            </a:r>
            <a:r>
              <a:rPr lang="pt-BR" b="1" dirty="0" err="1" smtClean="0"/>
              <a:t>f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), </a:t>
            </a:r>
            <a:r>
              <a:rPr lang="pt-BR" b="1" dirty="0" smtClean="0"/>
              <a:t>A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≠ 0.</a:t>
            </a:r>
          </a:p>
          <a:p>
            <a:pPr marL="0" indent="0" algn="ctr">
              <a:buNone/>
            </a:pPr>
            <a:endParaRPr lang="pt-BR" dirty="0" smtClean="0"/>
          </a:p>
          <a:p>
            <a:pPr marL="0" indent="0" algn="just">
              <a:buNone/>
            </a:pPr>
            <a:r>
              <a:rPr lang="pt-BR" dirty="0" smtClean="0"/>
              <a:t>Ou seja, </a:t>
            </a:r>
            <a:r>
              <a:rPr lang="pt-BR" b="1" dirty="0" err="1" smtClean="0"/>
              <a:t>f</a:t>
            </a:r>
            <a:r>
              <a:rPr lang="pt-BR" dirty="0" smtClean="0"/>
              <a:t>(</a:t>
            </a:r>
            <a:r>
              <a:rPr lang="pt-BR" i="1" dirty="0" err="1" smtClean="0"/>
              <a:t>ξ</a:t>
            </a:r>
            <a:r>
              <a:rPr lang="pt-BR" dirty="0" smtClean="0"/>
              <a:t>) = 0.</a:t>
            </a:r>
          </a:p>
        </p:txBody>
      </p:sp>
    </p:spTree>
    <p:extLst>
      <p:ext uri="{BB962C8B-B14F-4D97-AF65-F5344CB8AC3E}">
        <p14:creationId xmlns:p14="http://schemas.microsoft.com/office/powerpoint/2010/main" val="291068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346"/>
            <a:ext cx="7391138" cy="47969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dirty="0" smtClean="0"/>
              <a:t>Exemplo: </a:t>
            </a:r>
            <a:r>
              <a:rPr lang="pt-BR" sz="2400" b="1" dirty="0" err="1" smtClean="0">
                <a:latin typeface="Arial"/>
                <a:cs typeface="Arial"/>
              </a:rPr>
              <a:t>f</a:t>
            </a:r>
            <a:r>
              <a:rPr lang="pt-BR" sz="2400" b="1" dirty="0" smtClean="0">
                <a:latin typeface="Arial"/>
                <a:cs typeface="Arial"/>
              </a:rPr>
              <a:t>(</a:t>
            </a:r>
            <a:r>
              <a:rPr lang="pt-BR" sz="2400" b="1" dirty="0" err="1" smtClean="0">
                <a:latin typeface="Arial"/>
                <a:cs typeface="Arial"/>
              </a:rPr>
              <a:t>x</a:t>
            </a:r>
            <a:r>
              <a:rPr lang="pt-BR" sz="2400" b="1" dirty="0" smtClean="0">
                <a:latin typeface="Arial"/>
                <a:cs typeface="Arial"/>
              </a:rPr>
              <a:t>) = x</a:t>
            </a:r>
            <a:r>
              <a:rPr lang="pt-BR" sz="2400" b="1" baseline="30000" dirty="0" smtClean="0">
                <a:latin typeface="Arial"/>
                <a:cs typeface="Arial"/>
              </a:rPr>
              <a:t>2</a:t>
            </a:r>
            <a:r>
              <a:rPr lang="pt-BR" sz="2400" b="1" dirty="0" smtClean="0">
                <a:latin typeface="Arial"/>
                <a:cs typeface="Arial"/>
              </a:rPr>
              <a:t> – </a:t>
            </a:r>
            <a:r>
              <a:rPr lang="pt-BR" sz="2400" b="1" dirty="0" err="1" smtClean="0">
                <a:latin typeface="Arial"/>
                <a:cs typeface="Arial"/>
              </a:rPr>
              <a:t>x</a:t>
            </a:r>
            <a:r>
              <a:rPr lang="pt-BR" sz="2400" b="1" dirty="0" smtClean="0">
                <a:latin typeface="Arial"/>
                <a:cs typeface="Arial"/>
              </a:rPr>
              <a:t> – 2</a:t>
            </a:r>
          </a:p>
          <a:p>
            <a:pPr marL="0" indent="0" algn="just">
              <a:buNone/>
            </a:pPr>
            <a:r>
              <a:rPr lang="pt-BR" sz="2400" dirty="0" smtClean="0">
                <a:latin typeface="Arial"/>
                <a:cs typeface="Arial"/>
              </a:rPr>
              <a:t>Podemos reescrever </a:t>
            </a:r>
            <a:r>
              <a:rPr lang="pt-BR" sz="2400" dirty="0" err="1" smtClean="0">
                <a:latin typeface="Arial"/>
                <a:cs typeface="Arial"/>
              </a:rPr>
              <a:t>f</a:t>
            </a:r>
            <a:r>
              <a:rPr lang="pt-BR" sz="2400" dirty="0" smtClean="0">
                <a:latin typeface="Arial"/>
                <a:cs typeface="Arial"/>
              </a:rPr>
              <a:t>(</a:t>
            </a:r>
            <a:r>
              <a:rPr lang="pt-BR" sz="2400" dirty="0" err="1" smtClean="0">
                <a:latin typeface="Arial"/>
                <a:cs typeface="Arial"/>
              </a:rPr>
              <a:t>x</a:t>
            </a:r>
            <a:r>
              <a:rPr lang="pt-BR" sz="2400" dirty="0" smtClean="0">
                <a:latin typeface="Arial"/>
                <a:cs typeface="Arial"/>
              </a:rPr>
              <a:t>) = </a:t>
            </a:r>
            <a:r>
              <a:rPr lang="pt-BR" sz="2400" dirty="0" err="1" smtClean="0">
                <a:latin typeface="Arial"/>
                <a:cs typeface="Arial"/>
              </a:rPr>
              <a:t>g</a:t>
            </a:r>
            <a:r>
              <a:rPr lang="pt-BR" sz="2400" dirty="0" smtClean="0">
                <a:latin typeface="Arial"/>
                <a:cs typeface="Arial"/>
              </a:rPr>
              <a:t>(</a:t>
            </a:r>
            <a:r>
              <a:rPr lang="pt-BR" sz="2400" dirty="0" err="1" smtClean="0">
                <a:latin typeface="Arial"/>
                <a:cs typeface="Arial"/>
              </a:rPr>
              <a:t>x</a:t>
            </a:r>
            <a:r>
              <a:rPr lang="pt-BR" sz="2400" dirty="0" smtClean="0">
                <a:latin typeface="Arial"/>
                <a:cs typeface="Arial"/>
              </a:rPr>
              <a:t>) – </a:t>
            </a:r>
            <a:r>
              <a:rPr lang="pt-BR" sz="2400" dirty="0" err="1" smtClean="0">
                <a:latin typeface="Arial"/>
                <a:cs typeface="Arial"/>
              </a:rPr>
              <a:t>x</a:t>
            </a:r>
            <a:r>
              <a:rPr lang="pt-BR" sz="2400" dirty="0" smtClean="0">
                <a:latin typeface="Arial"/>
                <a:cs typeface="Arial"/>
              </a:rPr>
              <a:t>, logo temos que </a:t>
            </a:r>
            <a:r>
              <a:rPr lang="pt-BR" sz="2400" dirty="0" err="1" smtClean="0">
                <a:latin typeface="Arial"/>
                <a:cs typeface="Arial"/>
              </a:rPr>
              <a:t>g</a:t>
            </a:r>
            <a:r>
              <a:rPr lang="pt-BR" sz="2400" dirty="0" smtClean="0">
                <a:latin typeface="Arial"/>
                <a:cs typeface="Arial"/>
              </a:rPr>
              <a:t>(</a:t>
            </a:r>
            <a:r>
              <a:rPr lang="pt-BR" sz="2400" dirty="0" err="1" smtClean="0">
                <a:latin typeface="Arial"/>
                <a:cs typeface="Arial"/>
              </a:rPr>
              <a:t>x</a:t>
            </a:r>
            <a:r>
              <a:rPr lang="pt-BR" sz="2400" dirty="0" smtClean="0">
                <a:latin typeface="Arial"/>
                <a:cs typeface="Arial"/>
              </a:rPr>
              <a:t>) = </a:t>
            </a:r>
            <a:r>
              <a:rPr lang="pt-BR" sz="2400" dirty="0" err="1" smtClean="0">
                <a:latin typeface="Arial"/>
                <a:cs typeface="Arial"/>
              </a:rPr>
              <a:t>f</a:t>
            </a:r>
            <a:r>
              <a:rPr lang="pt-BR" sz="2400" dirty="0" smtClean="0">
                <a:latin typeface="Arial"/>
                <a:cs typeface="Arial"/>
              </a:rPr>
              <a:t>(</a:t>
            </a:r>
            <a:r>
              <a:rPr lang="pt-BR" sz="2400" dirty="0" err="1" smtClean="0">
                <a:latin typeface="Arial"/>
                <a:cs typeface="Arial"/>
              </a:rPr>
              <a:t>x</a:t>
            </a:r>
            <a:r>
              <a:rPr lang="pt-BR" sz="2400" dirty="0" smtClean="0">
                <a:latin typeface="Arial"/>
                <a:cs typeface="Arial"/>
              </a:rPr>
              <a:t>) + </a:t>
            </a:r>
            <a:r>
              <a:rPr lang="pt-BR" sz="2400" dirty="0" err="1" smtClean="0">
                <a:latin typeface="Arial"/>
                <a:cs typeface="Arial"/>
              </a:rPr>
              <a:t>x</a:t>
            </a:r>
            <a:r>
              <a:rPr lang="pt-BR" sz="2400" dirty="0">
                <a:latin typeface="Arial"/>
                <a:cs typeface="Arial"/>
              </a:rPr>
              <a:t> </a:t>
            </a:r>
            <a:r>
              <a:rPr lang="pt-BR" sz="2400" dirty="0" smtClean="0">
                <a:latin typeface="Arial"/>
                <a:cs typeface="Arial"/>
              </a:rPr>
              <a:t> x</a:t>
            </a:r>
            <a:r>
              <a:rPr lang="pt-BR" sz="2400" baseline="30000" dirty="0" smtClean="0">
                <a:latin typeface="Arial"/>
                <a:cs typeface="Arial"/>
              </a:rPr>
              <a:t>2</a:t>
            </a:r>
            <a:r>
              <a:rPr lang="pt-BR" sz="2400" dirty="0" smtClean="0">
                <a:latin typeface="Arial"/>
                <a:cs typeface="Arial"/>
              </a:rPr>
              <a:t> </a:t>
            </a:r>
            <a:r>
              <a:rPr lang="pt-BR" sz="2400" dirty="0">
                <a:latin typeface="Arial"/>
                <a:cs typeface="Arial"/>
              </a:rPr>
              <a:t>– </a:t>
            </a:r>
            <a:r>
              <a:rPr lang="pt-BR" sz="2400" dirty="0" smtClean="0">
                <a:latin typeface="Arial"/>
                <a:cs typeface="Arial"/>
              </a:rPr>
              <a:t>2. Para </a:t>
            </a:r>
            <a:r>
              <a:rPr lang="pt-BR" sz="2400" dirty="0" err="1" smtClean="0">
                <a:latin typeface="Arial"/>
                <a:cs typeface="Arial"/>
              </a:rPr>
              <a:t>g</a:t>
            </a:r>
            <a:r>
              <a:rPr lang="pt-BR" sz="2400" dirty="0" smtClean="0">
                <a:latin typeface="Arial"/>
                <a:cs typeface="Arial"/>
              </a:rPr>
              <a:t>(</a:t>
            </a:r>
            <a:r>
              <a:rPr lang="pt-BR" sz="2400" dirty="0" err="1" smtClean="0">
                <a:latin typeface="Arial"/>
                <a:cs typeface="Arial"/>
              </a:rPr>
              <a:t>x</a:t>
            </a:r>
            <a:r>
              <a:rPr lang="pt-BR" sz="2400" dirty="0" smtClean="0">
                <a:latin typeface="Arial"/>
                <a:cs typeface="Arial"/>
              </a:rPr>
              <a:t>) = x</a:t>
            </a:r>
            <a:r>
              <a:rPr lang="pt-BR" sz="2400" baseline="30000" dirty="0" smtClean="0">
                <a:latin typeface="Arial"/>
                <a:cs typeface="Arial"/>
              </a:rPr>
              <a:t>2</a:t>
            </a:r>
            <a:r>
              <a:rPr lang="pt-BR" sz="2400" dirty="0" smtClean="0">
                <a:latin typeface="Arial"/>
                <a:cs typeface="Arial"/>
              </a:rPr>
              <a:t> – 2 temos como ponto fixo </a:t>
            </a:r>
            <a:r>
              <a:rPr lang="pt-BR" sz="2400" i="1" dirty="0" err="1" smtClean="0">
                <a:latin typeface="Arial"/>
                <a:cs typeface="Arial"/>
              </a:rPr>
              <a:t>ξ</a:t>
            </a:r>
            <a:r>
              <a:rPr lang="pt-BR" sz="2400" i="1" dirty="0" smtClean="0">
                <a:latin typeface="Arial"/>
                <a:cs typeface="Arial"/>
              </a:rPr>
              <a:t> </a:t>
            </a:r>
            <a:r>
              <a:rPr lang="pt-BR" sz="2400" dirty="0" smtClean="0">
                <a:latin typeface="Arial"/>
                <a:cs typeface="Arial"/>
              </a:rPr>
              <a:t>= 2, visto que </a:t>
            </a:r>
            <a:r>
              <a:rPr lang="pt-BR" sz="2400" dirty="0" err="1" smtClean="0">
                <a:latin typeface="Arial"/>
                <a:cs typeface="Arial"/>
              </a:rPr>
              <a:t>g</a:t>
            </a:r>
            <a:r>
              <a:rPr lang="pt-BR" sz="2400" dirty="0" smtClean="0">
                <a:latin typeface="Arial"/>
                <a:cs typeface="Arial"/>
              </a:rPr>
              <a:t>(2) = 2. </a:t>
            </a:r>
          </a:p>
          <a:p>
            <a:pPr marL="0" indent="0" algn="just">
              <a:buNone/>
            </a:pPr>
            <a:r>
              <a:rPr lang="pt-BR" sz="2400" dirty="0" smtClean="0">
                <a:latin typeface="Arial"/>
                <a:cs typeface="Arial"/>
              </a:rPr>
              <a:t>Portanto, o ponto fixo será a raiz de </a:t>
            </a:r>
            <a:r>
              <a:rPr lang="pt-BR" sz="2400" dirty="0" err="1" smtClean="0">
                <a:latin typeface="Arial"/>
                <a:cs typeface="Arial"/>
              </a:rPr>
              <a:t>f</a:t>
            </a:r>
            <a:r>
              <a:rPr lang="pt-BR" sz="2400" dirty="0" smtClean="0">
                <a:latin typeface="Arial"/>
                <a:cs typeface="Arial"/>
              </a:rPr>
              <a:t>(</a:t>
            </a:r>
            <a:r>
              <a:rPr lang="pt-BR" sz="2400" dirty="0" err="1" smtClean="0">
                <a:latin typeface="Arial"/>
                <a:cs typeface="Arial"/>
              </a:rPr>
              <a:t>x</a:t>
            </a:r>
            <a:r>
              <a:rPr lang="pt-BR" sz="2400" dirty="0" smtClean="0">
                <a:latin typeface="Arial"/>
                <a:cs typeface="Arial"/>
              </a:rPr>
              <a:t>), </a:t>
            </a:r>
            <a:r>
              <a:rPr lang="pt-BR" sz="2400" i="1" dirty="0" smtClean="0">
                <a:latin typeface="Arial"/>
                <a:cs typeface="Arial"/>
              </a:rPr>
              <a:t>i.e.</a:t>
            </a:r>
            <a:r>
              <a:rPr lang="pt-BR" sz="2400" dirty="0" smtClean="0">
                <a:latin typeface="Arial"/>
                <a:cs typeface="Arial"/>
              </a:rPr>
              <a:t>, </a:t>
            </a:r>
            <a:r>
              <a:rPr lang="pt-BR" sz="2400" dirty="0" err="1" smtClean="0">
                <a:latin typeface="Arial"/>
                <a:cs typeface="Arial"/>
              </a:rPr>
              <a:t>f</a:t>
            </a:r>
            <a:r>
              <a:rPr lang="pt-BR" sz="2400" dirty="0" smtClean="0">
                <a:latin typeface="Arial"/>
                <a:cs typeface="Arial"/>
              </a:rPr>
              <a:t>(2) = 0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1157096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915" y="2380131"/>
            <a:ext cx="6273800" cy="3251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2121" y="1717842"/>
            <a:ext cx="354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u="sng" dirty="0" smtClean="0"/>
              <a:t>Id</a:t>
            </a:r>
            <a:r>
              <a:rPr lang="pt-BR" sz="2800" b="1" u="sng" dirty="0"/>
              <a:t>e</a:t>
            </a:r>
            <a:r>
              <a:rPr lang="pt-BR" sz="2800" b="1" u="sng" dirty="0" smtClean="0"/>
              <a:t>ia Geral do Método</a:t>
            </a:r>
            <a:endParaRPr lang="pt-BR" sz="2800" b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285599" y="5890594"/>
            <a:ext cx="828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 função </a:t>
            </a:r>
            <a:r>
              <a:rPr lang="pt-BR" sz="2400" b="1" dirty="0" err="1"/>
              <a:t>g</a:t>
            </a:r>
            <a:r>
              <a:rPr lang="pt-BR" sz="2400" b="1" dirty="0"/>
              <a:t>(</a:t>
            </a:r>
            <a:r>
              <a:rPr lang="pt-BR" sz="2400" b="1" dirty="0" err="1"/>
              <a:t>x</a:t>
            </a:r>
            <a:r>
              <a:rPr lang="pt-BR" sz="2400" b="1" dirty="0"/>
              <a:t>)</a:t>
            </a:r>
            <a:r>
              <a:rPr lang="pt-BR" sz="2400" dirty="0"/>
              <a:t> é conhecida como </a:t>
            </a:r>
            <a:r>
              <a:rPr lang="pt-BR" sz="2400" b="1" dirty="0">
                <a:solidFill>
                  <a:srgbClr val="FF0000"/>
                </a:solidFill>
              </a:rPr>
              <a:t>função de iteração</a:t>
            </a:r>
            <a:r>
              <a:rPr lang="pt-BR" sz="2400" dirty="0"/>
              <a:t> para </a:t>
            </a:r>
            <a:r>
              <a:rPr lang="pt-BR" sz="2400" b="1" dirty="0" err="1"/>
              <a:t>f</a:t>
            </a:r>
            <a:r>
              <a:rPr lang="pt-BR" sz="2400" b="1" dirty="0"/>
              <a:t>(</a:t>
            </a:r>
            <a:r>
              <a:rPr lang="pt-BR" sz="2400" b="1" dirty="0" err="1"/>
              <a:t>x</a:t>
            </a:r>
            <a:r>
              <a:rPr lang="pt-BR" sz="2400" b="1" dirty="0"/>
              <a:t>) = 0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05438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096" b="-1821"/>
          <a:stretch/>
        </p:blipFill>
        <p:spPr>
          <a:xfrm>
            <a:off x="297467" y="2495924"/>
            <a:ext cx="8679117" cy="2043157"/>
          </a:xfrm>
        </p:spPr>
      </p:pic>
      <p:sp>
        <p:nvSpPr>
          <p:cNvPr id="6" name="TextBox 5"/>
          <p:cNvSpPr txBox="1"/>
          <p:nvPr/>
        </p:nvSpPr>
        <p:spPr>
          <a:xfrm>
            <a:off x="297467" y="1659078"/>
            <a:ext cx="283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Fundamento Teórico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3277377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Exemplo: Seja a equação </a:t>
            </a:r>
            <a:r>
              <a:rPr lang="pt-BR" dirty="0" err="1" smtClean="0"/>
              <a:t>f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= x</a:t>
            </a:r>
            <a:r>
              <a:rPr lang="pt-BR" baseline="30000" dirty="0" smtClean="0"/>
              <a:t>2</a:t>
            </a:r>
            <a:r>
              <a:rPr lang="pt-BR" dirty="0" smtClean="0"/>
              <a:t> + </a:t>
            </a:r>
            <a:r>
              <a:rPr lang="pt-BR" dirty="0" err="1" smtClean="0"/>
              <a:t>x</a:t>
            </a:r>
            <a:r>
              <a:rPr lang="pt-BR" dirty="0" smtClean="0"/>
              <a:t> – 6.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smtClean="0"/>
              <a:t>Funções de iteração possíveis:</a:t>
            </a:r>
          </a:p>
          <a:p>
            <a:pPr marL="0" indent="0">
              <a:buNone/>
            </a:pPr>
            <a:r>
              <a:rPr lang="pt-BR" dirty="0" smtClean="0"/>
              <a:t>g</a:t>
            </a:r>
            <a:r>
              <a:rPr lang="pt-BR" baseline="-25000" dirty="0" smtClean="0"/>
              <a:t>1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 = 6 – x</a:t>
            </a:r>
            <a:r>
              <a:rPr lang="pt-BR" baseline="30000" dirty="0" smtClean="0"/>
              <a:t>2</a:t>
            </a:r>
          </a:p>
          <a:p>
            <a:pPr marL="0" indent="0">
              <a:buNone/>
            </a:pPr>
            <a:r>
              <a:rPr lang="pt-BR" dirty="0" smtClean="0"/>
              <a:t>g</a:t>
            </a:r>
            <a:r>
              <a:rPr lang="pt-BR" baseline="-25000" dirty="0" smtClean="0"/>
              <a:t>2</a:t>
            </a:r>
            <a:r>
              <a:rPr lang="pt-BR" dirty="0" smtClean="0"/>
              <a:t>(</a:t>
            </a:r>
            <a:r>
              <a:rPr lang="pt-BR" dirty="0" err="1"/>
              <a:t>x</a:t>
            </a:r>
            <a:r>
              <a:rPr lang="pt-BR" dirty="0"/>
              <a:t>) = </a:t>
            </a:r>
            <a:r>
              <a:rPr lang="pt-BR" dirty="0" smtClean="0"/>
              <a:t>(6 – </a:t>
            </a:r>
            <a:r>
              <a:rPr lang="pt-BR" dirty="0" err="1" smtClean="0"/>
              <a:t>x</a:t>
            </a:r>
            <a:r>
              <a:rPr lang="pt-BR" dirty="0" smtClean="0"/>
              <a:t>)</a:t>
            </a:r>
            <a:r>
              <a:rPr lang="pt-BR" baseline="30000" dirty="0" smtClean="0"/>
              <a:t>½</a:t>
            </a:r>
            <a:endParaRPr lang="pt-BR" baseline="30000" dirty="0"/>
          </a:p>
          <a:p>
            <a:pPr marL="0" indent="0">
              <a:buNone/>
            </a:pPr>
            <a:r>
              <a:rPr lang="pt-BR" dirty="0" smtClean="0"/>
              <a:t>g</a:t>
            </a:r>
            <a:r>
              <a:rPr lang="pt-BR" baseline="-25000" dirty="0" smtClean="0"/>
              <a:t>3</a:t>
            </a:r>
            <a:r>
              <a:rPr lang="pt-BR" dirty="0" smtClean="0"/>
              <a:t>(</a:t>
            </a:r>
            <a:r>
              <a:rPr lang="pt-BR" dirty="0" err="1"/>
              <a:t>x</a:t>
            </a:r>
            <a:r>
              <a:rPr lang="pt-BR" dirty="0"/>
              <a:t>) = </a:t>
            </a:r>
            <a:r>
              <a:rPr lang="pt-BR" dirty="0" smtClean="0"/>
              <a:t>6/</a:t>
            </a:r>
            <a:r>
              <a:rPr lang="pt-BR" dirty="0" err="1" smtClean="0"/>
              <a:t>x</a:t>
            </a:r>
            <a:r>
              <a:rPr lang="pt-BR" dirty="0" smtClean="0"/>
              <a:t> </a:t>
            </a:r>
            <a:r>
              <a:rPr lang="pt-BR" dirty="0"/>
              <a:t>– 1</a:t>
            </a:r>
            <a:endParaRPr lang="pt-BR" baseline="30000" dirty="0"/>
          </a:p>
          <a:p>
            <a:pPr marL="0" indent="0">
              <a:buNone/>
            </a:pPr>
            <a:r>
              <a:rPr lang="pt-BR" dirty="0" smtClean="0"/>
              <a:t>g</a:t>
            </a:r>
            <a:r>
              <a:rPr lang="pt-BR" baseline="-25000" dirty="0" smtClean="0"/>
              <a:t>4</a:t>
            </a:r>
            <a:r>
              <a:rPr lang="pt-BR" dirty="0" smtClean="0"/>
              <a:t>(</a:t>
            </a:r>
            <a:r>
              <a:rPr lang="pt-BR" dirty="0" err="1"/>
              <a:t>x</a:t>
            </a:r>
            <a:r>
              <a:rPr lang="pt-BR" dirty="0"/>
              <a:t>) = </a:t>
            </a:r>
            <a:r>
              <a:rPr lang="pt-BR" dirty="0" smtClean="0"/>
              <a:t>6/(</a:t>
            </a:r>
            <a:r>
              <a:rPr lang="pt-BR" dirty="0" err="1" smtClean="0"/>
              <a:t>x</a:t>
            </a:r>
            <a:r>
              <a:rPr lang="pt-BR" dirty="0" smtClean="0"/>
              <a:t> + 1)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3856914" y="3924578"/>
            <a:ext cx="51739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smtClean="0">
                <a:solidFill>
                  <a:srgbClr val="FF0000"/>
                </a:solidFill>
              </a:rPr>
              <a:t>Dada uma equação </a:t>
            </a:r>
            <a:r>
              <a:rPr lang="pt-BR" sz="2800" b="1" dirty="0" err="1" smtClean="0">
                <a:solidFill>
                  <a:srgbClr val="FF0000"/>
                </a:solidFill>
              </a:rPr>
              <a:t>f</a:t>
            </a:r>
            <a:r>
              <a:rPr lang="pt-BR" sz="2800" b="1" dirty="0" smtClean="0">
                <a:solidFill>
                  <a:srgbClr val="FF0000"/>
                </a:solidFill>
              </a:rPr>
              <a:t>(</a:t>
            </a:r>
            <a:r>
              <a:rPr lang="pt-BR" sz="2800" b="1" dirty="0" err="1" smtClean="0">
                <a:solidFill>
                  <a:srgbClr val="FF0000"/>
                </a:solidFill>
              </a:rPr>
              <a:t>x</a:t>
            </a:r>
            <a:r>
              <a:rPr lang="pt-BR" sz="2800" b="1" dirty="0" smtClean="0">
                <a:solidFill>
                  <a:srgbClr val="FF0000"/>
                </a:solidFill>
              </a:rPr>
              <a:t>) = 0, há mais de uma função de iteração </a:t>
            </a:r>
            <a:r>
              <a:rPr lang="pt-BR" sz="2800" b="1" dirty="0" err="1" smtClean="0">
                <a:solidFill>
                  <a:srgbClr val="FF0000"/>
                </a:solidFill>
              </a:rPr>
              <a:t>g</a:t>
            </a:r>
            <a:r>
              <a:rPr lang="pt-BR" sz="2800" b="1" dirty="0" smtClean="0">
                <a:solidFill>
                  <a:srgbClr val="FF0000"/>
                </a:solidFill>
              </a:rPr>
              <a:t>(</a:t>
            </a:r>
            <a:r>
              <a:rPr lang="pt-BR" sz="2800" b="1" dirty="0" err="1" smtClean="0">
                <a:solidFill>
                  <a:srgbClr val="FF0000"/>
                </a:solidFill>
              </a:rPr>
              <a:t>x</a:t>
            </a:r>
            <a:r>
              <a:rPr lang="pt-BR" sz="2800" b="1" dirty="0" smtClean="0">
                <a:solidFill>
                  <a:srgbClr val="FF0000"/>
                </a:solidFill>
              </a:rPr>
              <a:t>), tal que </a:t>
            </a:r>
            <a:r>
              <a:rPr lang="pt-BR" sz="2800" b="1" dirty="0" err="1" smtClean="0">
                <a:solidFill>
                  <a:srgbClr val="FF0000"/>
                </a:solidFill>
              </a:rPr>
              <a:t>f</a:t>
            </a:r>
            <a:r>
              <a:rPr lang="pt-BR" sz="2800" b="1" dirty="0" smtClean="0">
                <a:solidFill>
                  <a:srgbClr val="FF0000"/>
                </a:solidFill>
              </a:rPr>
              <a:t>(</a:t>
            </a:r>
            <a:r>
              <a:rPr lang="pt-BR" sz="2800" b="1" dirty="0" err="1" smtClean="0">
                <a:solidFill>
                  <a:srgbClr val="FF0000"/>
                </a:solidFill>
              </a:rPr>
              <a:t>x</a:t>
            </a:r>
            <a:r>
              <a:rPr lang="pt-BR" sz="2800" b="1" dirty="0" smtClean="0">
                <a:solidFill>
                  <a:srgbClr val="FF0000"/>
                </a:solidFill>
              </a:rPr>
              <a:t>) = 0 </a:t>
            </a:r>
            <a:r>
              <a:rPr lang="pt-BR" sz="2800" b="1" dirty="0" smtClean="0">
                <a:solidFill>
                  <a:srgbClr val="FF0000"/>
                </a:solidFill>
                <a:sym typeface="Wingdings"/>
              </a:rPr>
              <a:t> </a:t>
            </a:r>
            <a:r>
              <a:rPr lang="pt-BR" sz="2800" b="1" dirty="0" err="1" smtClean="0">
                <a:solidFill>
                  <a:srgbClr val="FF0000"/>
                </a:solidFill>
              </a:rPr>
              <a:t>g</a:t>
            </a:r>
            <a:r>
              <a:rPr lang="pt-BR" sz="2800" b="1" dirty="0" smtClean="0">
                <a:solidFill>
                  <a:srgbClr val="FF0000"/>
                </a:solidFill>
              </a:rPr>
              <a:t>(</a:t>
            </a:r>
            <a:r>
              <a:rPr lang="pt-BR" sz="2800" b="1" dirty="0" err="1" smtClean="0">
                <a:solidFill>
                  <a:srgbClr val="FF0000"/>
                </a:solidFill>
              </a:rPr>
              <a:t>x</a:t>
            </a:r>
            <a:r>
              <a:rPr lang="pt-BR" sz="2800" b="1" dirty="0" smtClean="0">
                <a:solidFill>
                  <a:srgbClr val="FF0000"/>
                </a:solidFill>
              </a:rPr>
              <a:t>) = </a:t>
            </a:r>
            <a:r>
              <a:rPr lang="pt-BR" sz="2800" b="1" dirty="0" err="1" smtClean="0">
                <a:solidFill>
                  <a:srgbClr val="FF0000"/>
                </a:solidFill>
              </a:rPr>
              <a:t>x</a:t>
            </a:r>
            <a:r>
              <a:rPr lang="pt-BR" sz="2800" b="1" dirty="0" smtClean="0">
                <a:solidFill>
                  <a:srgbClr val="FF0000"/>
                </a:solidFill>
              </a:rPr>
              <a:t>.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69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2235200"/>
            <a:ext cx="7569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522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u="sng" dirty="0" smtClean="0"/>
              <a:t>Exemplo:</a:t>
            </a:r>
            <a:r>
              <a:rPr lang="pt-BR" sz="2800" dirty="0" smtClean="0"/>
              <a:t> </a:t>
            </a:r>
            <a:r>
              <a:rPr lang="pt-BR" sz="2800" dirty="0" err="1" smtClean="0"/>
              <a:t>f</a:t>
            </a:r>
            <a:r>
              <a:rPr lang="pt-BR" sz="2800" dirty="0"/>
              <a:t>(</a:t>
            </a:r>
            <a:r>
              <a:rPr lang="pt-BR" sz="2800" dirty="0" err="1"/>
              <a:t>x</a:t>
            </a:r>
            <a:r>
              <a:rPr lang="pt-BR" sz="2800" dirty="0"/>
              <a:t>) = x</a:t>
            </a:r>
            <a:r>
              <a:rPr lang="pt-BR" sz="2800" baseline="30000" dirty="0"/>
              <a:t>2</a:t>
            </a:r>
            <a:r>
              <a:rPr lang="pt-BR" sz="2800" dirty="0"/>
              <a:t> + </a:t>
            </a:r>
            <a:r>
              <a:rPr lang="pt-BR" sz="2800" dirty="0" err="1"/>
              <a:t>x</a:t>
            </a:r>
            <a:r>
              <a:rPr lang="pt-BR" sz="2800" dirty="0"/>
              <a:t> – </a:t>
            </a:r>
            <a:r>
              <a:rPr lang="pt-BR" sz="2800" dirty="0" smtClean="0"/>
              <a:t>6, temos </a:t>
            </a:r>
            <a:r>
              <a:rPr lang="pt-BR" sz="2800" dirty="0"/>
              <a:t>ξ</a:t>
            </a:r>
            <a:r>
              <a:rPr lang="pt-BR" sz="2800" baseline="-25000" dirty="0"/>
              <a:t>1</a:t>
            </a:r>
            <a:r>
              <a:rPr lang="pt-BR" sz="2800" dirty="0"/>
              <a:t> </a:t>
            </a:r>
            <a:r>
              <a:rPr lang="pt-BR" sz="2800" dirty="0" smtClean="0"/>
              <a:t>= -3 </a:t>
            </a:r>
            <a:r>
              <a:rPr lang="pt-BR" sz="2800" dirty="0" err="1" smtClean="0"/>
              <a:t>and</a:t>
            </a:r>
            <a:r>
              <a:rPr lang="pt-BR" sz="2800" dirty="0" smtClean="0"/>
              <a:t> ξ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= 2</a:t>
            </a:r>
          </a:p>
          <a:p>
            <a:pPr marL="0" indent="0">
              <a:buNone/>
            </a:pPr>
            <a:r>
              <a:rPr lang="pt-BR" sz="2800" dirty="0" smtClean="0"/>
              <a:t>Para g</a:t>
            </a:r>
            <a:r>
              <a:rPr lang="pt-BR" sz="2800" baseline="-25000" dirty="0"/>
              <a:t>2</a:t>
            </a:r>
            <a:r>
              <a:rPr lang="pt-BR" sz="2800" dirty="0" smtClean="0"/>
              <a:t>(</a:t>
            </a:r>
            <a:r>
              <a:rPr lang="pt-BR" sz="2800" dirty="0" err="1"/>
              <a:t>x</a:t>
            </a:r>
            <a:r>
              <a:rPr lang="pt-BR" sz="2800" dirty="0"/>
              <a:t>) = </a:t>
            </a:r>
            <a:r>
              <a:rPr lang="pt-BR" sz="2800" dirty="0" smtClean="0"/>
              <a:t>(</a:t>
            </a:r>
            <a:r>
              <a:rPr lang="pt-BR" sz="2800" dirty="0"/>
              <a:t>6 – </a:t>
            </a:r>
            <a:r>
              <a:rPr lang="pt-BR" sz="2800" dirty="0" err="1"/>
              <a:t>x</a:t>
            </a:r>
            <a:r>
              <a:rPr lang="pt-BR" sz="2800" dirty="0"/>
              <a:t>)</a:t>
            </a:r>
            <a:r>
              <a:rPr lang="pt-BR" sz="2800" baseline="30000" dirty="0"/>
              <a:t>½</a:t>
            </a:r>
            <a:r>
              <a:rPr lang="pt-BR" sz="2800" dirty="0" smtClean="0"/>
              <a:t>, temos </a:t>
            </a:r>
            <a:r>
              <a:rPr lang="pt-BR" sz="2800" dirty="0"/>
              <a:t>g</a:t>
            </a:r>
            <a:r>
              <a:rPr lang="pt-BR" sz="2800" baseline="-25000" dirty="0"/>
              <a:t>1</a:t>
            </a:r>
            <a:r>
              <a:rPr lang="pt-BR" sz="2800" dirty="0" smtClean="0"/>
              <a:t>(ξ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) = -3 e </a:t>
            </a:r>
            <a:r>
              <a:rPr lang="pt-BR" sz="2800" dirty="0"/>
              <a:t>g</a:t>
            </a:r>
            <a:r>
              <a:rPr lang="pt-BR" sz="2800" baseline="-25000" dirty="0"/>
              <a:t>1</a:t>
            </a:r>
            <a:r>
              <a:rPr lang="pt-BR" sz="2800" dirty="0" smtClean="0"/>
              <a:t>(</a:t>
            </a:r>
            <a:r>
              <a:rPr lang="pt-BR" sz="2800" dirty="0"/>
              <a:t>ξ</a:t>
            </a:r>
            <a:r>
              <a:rPr lang="pt-BR" sz="2800" baseline="-25000" dirty="0"/>
              <a:t>2</a:t>
            </a:r>
            <a:r>
              <a:rPr lang="pt-BR" sz="2800" dirty="0" smtClean="0"/>
              <a:t>) = 2.</a:t>
            </a:r>
          </a:p>
          <a:p>
            <a:pPr marL="0" indent="0">
              <a:buNone/>
            </a:pPr>
            <a:r>
              <a:rPr lang="pt-BR" sz="2800" dirty="0" smtClean="0"/>
              <a:t>Considerando as iterações e tomando x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 = 1,5, temos</a:t>
            </a:r>
          </a:p>
          <a:p>
            <a:pPr marL="0" indent="0">
              <a:buNone/>
            </a:pPr>
            <a:r>
              <a:rPr lang="pt-BR" sz="2800" dirty="0"/>
              <a:t>x</a:t>
            </a:r>
            <a:r>
              <a:rPr lang="pt-BR" sz="2800" baseline="-25000" dirty="0"/>
              <a:t>1</a:t>
            </a:r>
            <a:r>
              <a:rPr lang="pt-BR" sz="2800" dirty="0"/>
              <a:t> = </a:t>
            </a:r>
            <a:r>
              <a:rPr lang="pt-BR" sz="2800" dirty="0" err="1"/>
              <a:t>g</a:t>
            </a:r>
            <a:r>
              <a:rPr lang="pt-BR" sz="2800" dirty="0"/>
              <a:t>(x</a:t>
            </a:r>
            <a:r>
              <a:rPr lang="pt-BR" sz="2800" baseline="-25000" dirty="0"/>
              <a:t>0</a:t>
            </a:r>
            <a:r>
              <a:rPr lang="pt-BR" sz="2800" dirty="0"/>
              <a:t>) = </a:t>
            </a:r>
            <a:r>
              <a:rPr lang="pt-BR" sz="2800" dirty="0" smtClean="0"/>
              <a:t>(</a:t>
            </a:r>
            <a:r>
              <a:rPr lang="pt-BR" sz="2800" dirty="0"/>
              <a:t>6 – </a:t>
            </a:r>
            <a:r>
              <a:rPr lang="pt-BR" sz="2800" dirty="0" smtClean="0"/>
              <a:t>1,5)</a:t>
            </a:r>
            <a:r>
              <a:rPr lang="pt-BR" sz="2800" baseline="30000" dirty="0" smtClean="0"/>
              <a:t>½ </a:t>
            </a:r>
            <a:r>
              <a:rPr lang="pt-BR" sz="2800" dirty="0"/>
              <a:t>= </a:t>
            </a:r>
            <a:r>
              <a:rPr lang="pt-BR" sz="2800" dirty="0" smtClean="0"/>
              <a:t>2,121320343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x</a:t>
            </a:r>
            <a:r>
              <a:rPr lang="pt-BR" sz="2800" baseline="-25000" dirty="0"/>
              <a:t>2</a:t>
            </a:r>
            <a:r>
              <a:rPr lang="pt-BR" sz="2800" dirty="0"/>
              <a:t> = </a:t>
            </a:r>
            <a:r>
              <a:rPr lang="pt-BR" sz="2800" dirty="0" err="1"/>
              <a:t>g</a:t>
            </a:r>
            <a:r>
              <a:rPr lang="pt-BR" sz="2800" dirty="0"/>
              <a:t>(x</a:t>
            </a:r>
            <a:r>
              <a:rPr lang="pt-BR" sz="2800" baseline="-25000" dirty="0"/>
              <a:t>1</a:t>
            </a:r>
            <a:r>
              <a:rPr lang="pt-BR" sz="2800" dirty="0"/>
              <a:t>) = 6 – 2,121320343</a:t>
            </a:r>
            <a:r>
              <a:rPr lang="pt-BR" sz="2800" baseline="30000" dirty="0" smtClean="0"/>
              <a:t>2 </a:t>
            </a:r>
            <a:r>
              <a:rPr lang="pt-BR" sz="2800" dirty="0"/>
              <a:t>= </a:t>
            </a:r>
            <a:r>
              <a:rPr lang="pt-BR" sz="2800" dirty="0" smtClean="0"/>
              <a:t>1,969436380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x</a:t>
            </a:r>
            <a:r>
              <a:rPr lang="pt-BR" sz="2800" baseline="-25000" dirty="0" smtClean="0"/>
              <a:t>3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err="1"/>
              <a:t>g</a:t>
            </a:r>
            <a:r>
              <a:rPr lang="pt-BR" sz="2800" dirty="0"/>
              <a:t>(</a:t>
            </a:r>
            <a:r>
              <a:rPr lang="pt-BR" sz="2800" dirty="0" smtClean="0"/>
              <a:t>x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) </a:t>
            </a:r>
            <a:r>
              <a:rPr lang="pt-BR" sz="2800" dirty="0"/>
              <a:t>= 6 – </a:t>
            </a:r>
            <a:r>
              <a:rPr lang="pt-BR" sz="2800" dirty="0" smtClean="0"/>
              <a:t>(</a:t>
            </a:r>
            <a:r>
              <a:rPr lang="pt-BR" sz="2800" dirty="0"/>
              <a:t>1,969436380</a:t>
            </a:r>
            <a:r>
              <a:rPr lang="pt-BR" sz="2800" dirty="0" smtClean="0"/>
              <a:t>)</a:t>
            </a:r>
            <a:r>
              <a:rPr lang="pt-BR" sz="2800" baseline="30000" dirty="0" smtClean="0"/>
              <a:t>2 </a:t>
            </a:r>
            <a:r>
              <a:rPr lang="pt-BR" sz="2800" dirty="0"/>
              <a:t>= </a:t>
            </a:r>
            <a:r>
              <a:rPr lang="pt-BR" sz="2800" dirty="0" smtClean="0"/>
              <a:t>2,007626364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x</a:t>
            </a:r>
            <a:r>
              <a:rPr lang="pt-BR" sz="2800" baseline="-25000" dirty="0"/>
              <a:t>4</a:t>
            </a:r>
            <a:r>
              <a:rPr lang="pt-BR" sz="2800" dirty="0"/>
              <a:t> = </a:t>
            </a:r>
            <a:r>
              <a:rPr lang="pt-BR" sz="2800" dirty="0" err="1"/>
              <a:t>g</a:t>
            </a:r>
            <a:r>
              <a:rPr lang="pt-BR" sz="2800" dirty="0"/>
              <a:t>(x</a:t>
            </a:r>
            <a:r>
              <a:rPr lang="pt-BR" sz="2800" baseline="-25000" dirty="0"/>
              <a:t>3</a:t>
            </a:r>
            <a:r>
              <a:rPr lang="pt-BR" sz="2800" dirty="0"/>
              <a:t>) = 6 – (2,007626364)</a:t>
            </a:r>
            <a:r>
              <a:rPr lang="pt-BR" sz="2800" baseline="30000" dirty="0"/>
              <a:t>2 </a:t>
            </a:r>
            <a:r>
              <a:rPr lang="pt-BR" sz="2800" dirty="0"/>
              <a:t>= 1,998092499</a:t>
            </a:r>
          </a:p>
          <a:p>
            <a:pPr marL="0" indent="0">
              <a:buNone/>
            </a:pPr>
            <a:r>
              <a:rPr lang="pt-BR" sz="2800" dirty="0" smtClean="0"/>
              <a:t>x</a:t>
            </a:r>
            <a:r>
              <a:rPr lang="pt-BR" sz="2800" baseline="-25000" dirty="0" smtClean="0"/>
              <a:t>5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err="1"/>
              <a:t>g</a:t>
            </a:r>
            <a:r>
              <a:rPr lang="pt-BR" sz="2800" dirty="0"/>
              <a:t>(</a:t>
            </a:r>
            <a:r>
              <a:rPr lang="pt-BR" sz="2800" dirty="0" smtClean="0"/>
              <a:t>x</a:t>
            </a:r>
            <a:r>
              <a:rPr lang="pt-BR" sz="2800" baseline="-25000" dirty="0" smtClean="0"/>
              <a:t>4</a:t>
            </a:r>
            <a:r>
              <a:rPr lang="pt-BR" sz="2800" dirty="0" smtClean="0"/>
              <a:t>) </a:t>
            </a:r>
            <a:r>
              <a:rPr lang="pt-BR" sz="2800" dirty="0"/>
              <a:t>= 6 – </a:t>
            </a:r>
            <a:r>
              <a:rPr lang="pt-BR" sz="2800" dirty="0" smtClean="0"/>
              <a:t>(</a:t>
            </a:r>
            <a:r>
              <a:rPr lang="pt-BR" sz="2800" dirty="0"/>
              <a:t>1,998092499</a:t>
            </a:r>
            <a:r>
              <a:rPr lang="pt-BR" sz="2800" dirty="0" smtClean="0"/>
              <a:t>)</a:t>
            </a:r>
            <a:r>
              <a:rPr lang="pt-BR" sz="2800" baseline="30000" dirty="0"/>
              <a:t>2 </a:t>
            </a:r>
            <a:r>
              <a:rPr lang="pt-BR" sz="2800" dirty="0"/>
              <a:t>= </a:t>
            </a:r>
            <a:r>
              <a:rPr lang="pt-BR" sz="2800" dirty="0" smtClean="0"/>
              <a:t>2,000476818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Conclui-se que {</a:t>
            </a:r>
            <a:r>
              <a:rPr lang="pt-BR" sz="2800" dirty="0" err="1" smtClean="0"/>
              <a:t>x</a:t>
            </a:r>
            <a:r>
              <a:rPr lang="pt-BR" sz="2800" baseline="-25000" dirty="0" err="1" smtClean="0"/>
              <a:t>k</a:t>
            </a:r>
            <a:r>
              <a:rPr lang="pt-BR" sz="2800" dirty="0" smtClean="0"/>
              <a:t>} tende a convergir para </a:t>
            </a:r>
            <a:r>
              <a:rPr lang="pt-BR" sz="2800" dirty="0"/>
              <a:t>ξ</a:t>
            </a:r>
            <a:r>
              <a:rPr lang="pt-BR" sz="2800" baseline="-25000" dirty="0"/>
              <a:t>2</a:t>
            </a:r>
            <a:r>
              <a:rPr lang="pt-BR" sz="2800" dirty="0"/>
              <a:t> = </a:t>
            </a:r>
            <a:r>
              <a:rPr lang="pt-BR" sz="2800" dirty="0" smtClean="0"/>
              <a:t>2 a partir de </a:t>
            </a:r>
            <a:r>
              <a:rPr lang="pt-BR" sz="2800" dirty="0"/>
              <a:t>x</a:t>
            </a:r>
            <a:r>
              <a:rPr lang="pt-BR" sz="2800" baseline="-25000" dirty="0"/>
              <a:t>0</a:t>
            </a:r>
            <a:r>
              <a:rPr lang="pt-BR" sz="2800" dirty="0"/>
              <a:t> = </a:t>
            </a:r>
            <a:r>
              <a:rPr lang="pt-BR" sz="2800" dirty="0" smtClean="0"/>
              <a:t>1,5.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763434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1057275" y="533400"/>
            <a:ext cx="77930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b"/>
          <a:lstStyle/>
          <a:p>
            <a:pPr>
              <a:defRPr/>
            </a:pPr>
            <a:r>
              <a:rPr lang="pt-BR" sz="4000" b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Cálculo Numérico – </a:t>
            </a:r>
            <a:r>
              <a:rPr lang="pt-BR" sz="4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Métodos</a:t>
            </a:r>
          </a:p>
        </p:txBody>
      </p:sp>
      <p:sp>
        <p:nvSpPr>
          <p:cNvPr id="432131" name="Rectangle 3"/>
          <p:cNvSpPr>
            <a:spLocks noChangeArrowheads="1"/>
          </p:cNvSpPr>
          <p:nvPr/>
        </p:nvSpPr>
        <p:spPr bwMode="auto">
          <a:xfrm>
            <a:off x="541338" y="1666875"/>
            <a:ext cx="8153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90000"/>
              <a:buFont typeface="Wingdings" charset="0"/>
              <a:buBlip>
                <a:blip r:embed="rId2"/>
              </a:buBlip>
              <a:defRPr/>
            </a:pPr>
            <a:r>
              <a:rPr lang="pt-BR" sz="2400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rPr>
              <a:t>ANÁLISE GRÁFICA:</a:t>
            </a:r>
            <a:endParaRPr lang="pt-BR" sz="1200" i="1" u="sng"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grpSp>
        <p:nvGrpSpPr>
          <p:cNvPr id="147461" name="Group 4"/>
          <p:cNvGrpSpPr>
            <a:grpSpLocks/>
          </p:cNvGrpSpPr>
          <p:nvPr/>
        </p:nvGrpSpPr>
        <p:grpSpPr bwMode="auto">
          <a:xfrm>
            <a:off x="4508500" y="2241550"/>
            <a:ext cx="3629025" cy="2052638"/>
            <a:chOff x="2840" y="1412"/>
            <a:chExt cx="2286" cy="1293"/>
          </a:xfrm>
        </p:grpSpPr>
        <p:sp>
          <p:nvSpPr>
            <p:cNvPr id="432133" name="Line 5"/>
            <p:cNvSpPr>
              <a:spLocks noChangeShapeType="1"/>
            </p:cNvSpPr>
            <p:nvPr/>
          </p:nvSpPr>
          <p:spPr bwMode="auto">
            <a:xfrm flipH="1">
              <a:off x="3219" y="1415"/>
              <a:ext cx="6" cy="1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34" name="Line 6"/>
            <p:cNvSpPr>
              <a:spLocks noChangeShapeType="1"/>
            </p:cNvSpPr>
            <p:nvPr/>
          </p:nvSpPr>
          <p:spPr bwMode="auto">
            <a:xfrm rot="5400000" flipH="1">
              <a:off x="3992" y="1218"/>
              <a:ext cx="0" cy="2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35" name="Freeform 7"/>
            <p:cNvSpPr>
              <a:spLocks/>
            </p:cNvSpPr>
            <p:nvPr/>
          </p:nvSpPr>
          <p:spPr bwMode="auto">
            <a:xfrm>
              <a:off x="2840" y="1752"/>
              <a:ext cx="1950" cy="840"/>
            </a:xfrm>
            <a:custGeom>
              <a:avLst/>
              <a:gdLst>
                <a:gd name="T0" fmla="*/ 0 w 1950"/>
                <a:gd name="T1" fmla="*/ 840 h 840"/>
                <a:gd name="T2" fmla="*/ 218 w 1950"/>
                <a:gd name="T3" fmla="*/ 776 h 840"/>
                <a:gd name="T4" fmla="*/ 394 w 1950"/>
                <a:gd name="T5" fmla="*/ 656 h 840"/>
                <a:gd name="T6" fmla="*/ 572 w 1950"/>
                <a:gd name="T7" fmla="*/ 470 h 840"/>
                <a:gd name="T8" fmla="*/ 686 w 1950"/>
                <a:gd name="T9" fmla="*/ 304 h 840"/>
                <a:gd name="T10" fmla="*/ 842 w 1950"/>
                <a:gd name="T11" fmla="*/ 106 h 840"/>
                <a:gd name="T12" fmla="*/ 936 w 1950"/>
                <a:gd name="T13" fmla="*/ 32 h 840"/>
                <a:gd name="T14" fmla="*/ 1026 w 1950"/>
                <a:gd name="T15" fmla="*/ 24 h 840"/>
                <a:gd name="T16" fmla="*/ 1092 w 1950"/>
                <a:gd name="T17" fmla="*/ 64 h 840"/>
                <a:gd name="T18" fmla="*/ 1158 w 1950"/>
                <a:gd name="T19" fmla="*/ 142 h 840"/>
                <a:gd name="T20" fmla="*/ 1224 w 1950"/>
                <a:gd name="T21" fmla="*/ 256 h 840"/>
                <a:gd name="T22" fmla="*/ 1316 w 1950"/>
                <a:gd name="T23" fmla="*/ 468 h 840"/>
                <a:gd name="T24" fmla="*/ 1376 w 1950"/>
                <a:gd name="T25" fmla="*/ 618 h 840"/>
                <a:gd name="T26" fmla="*/ 1416 w 1950"/>
                <a:gd name="T27" fmla="*/ 694 h 840"/>
                <a:gd name="T28" fmla="*/ 1456 w 1950"/>
                <a:gd name="T29" fmla="*/ 734 h 840"/>
                <a:gd name="T30" fmla="*/ 1512 w 1950"/>
                <a:gd name="T31" fmla="*/ 744 h 840"/>
                <a:gd name="T32" fmla="*/ 1580 w 1950"/>
                <a:gd name="T33" fmla="*/ 710 h 840"/>
                <a:gd name="T34" fmla="*/ 1646 w 1950"/>
                <a:gd name="T35" fmla="*/ 608 h 840"/>
                <a:gd name="T36" fmla="*/ 1700 w 1950"/>
                <a:gd name="T37" fmla="*/ 492 h 840"/>
                <a:gd name="T38" fmla="*/ 1740 w 1950"/>
                <a:gd name="T39" fmla="*/ 368 h 840"/>
                <a:gd name="T40" fmla="*/ 1774 w 1950"/>
                <a:gd name="T41" fmla="*/ 272 h 840"/>
                <a:gd name="T42" fmla="*/ 1800 w 1950"/>
                <a:gd name="T43" fmla="*/ 204 h 840"/>
                <a:gd name="T44" fmla="*/ 1830 w 1950"/>
                <a:gd name="T45" fmla="*/ 134 h 840"/>
                <a:gd name="T46" fmla="*/ 1884 w 1950"/>
                <a:gd name="T47" fmla="*/ 58 h 840"/>
                <a:gd name="T48" fmla="*/ 1920 w 1950"/>
                <a:gd name="T49" fmla="*/ 24 h 840"/>
                <a:gd name="T50" fmla="*/ 1950 w 1950"/>
                <a:gd name="T51" fmla="*/ 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50" h="840">
                  <a:moveTo>
                    <a:pt x="0" y="840"/>
                  </a:moveTo>
                  <a:cubicBezTo>
                    <a:pt x="36" y="829"/>
                    <a:pt x="153" y="807"/>
                    <a:pt x="218" y="776"/>
                  </a:cubicBezTo>
                  <a:cubicBezTo>
                    <a:pt x="283" y="745"/>
                    <a:pt x="335" y="707"/>
                    <a:pt x="394" y="656"/>
                  </a:cubicBezTo>
                  <a:cubicBezTo>
                    <a:pt x="453" y="605"/>
                    <a:pt x="523" y="529"/>
                    <a:pt x="572" y="470"/>
                  </a:cubicBezTo>
                  <a:cubicBezTo>
                    <a:pt x="621" y="411"/>
                    <a:pt x="641" y="365"/>
                    <a:pt x="686" y="304"/>
                  </a:cubicBezTo>
                  <a:cubicBezTo>
                    <a:pt x="731" y="243"/>
                    <a:pt x="801" y="151"/>
                    <a:pt x="842" y="106"/>
                  </a:cubicBezTo>
                  <a:cubicBezTo>
                    <a:pt x="883" y="61"/>
                    <a:pt x="905" y="46"/>
                    <a:pt x="936" y="32"/>
                  </a:cubicBezTo>
                  <a:cubicBezTo>
                    <a:pt x="967" y="18"/>
                    <a:pt x="1000" y="19"/>
                    <a:pt x="1026" y="24"/>
                  </a:cubicBezTo>
                  <a:cubicBezTo>
                    <a:pt x="1052" y="29"/>
                    <a:pt x="1070" y="44"/>
                    <a:pt x="1092" y="64"/>
                  </a:cubicBezTo>
                  <a:cubicBezTo>
                    <a:pt x="1114" y="84"/>
                    <a:pt x="1136" y="110"/>
                    <a:pt x="1158" y="142"/>
                  </a:cubicBezTo>
                  <a:cubicBezTo>
                    <a:pt x="1180" y="174"/>
                    <a:pt x="1198" y="202"/>
                    <a:pt x="1224" y="256"/>
                  </a:cubicBezTo>
                  <a:cubicBezTo>
                    <a:pt x="1250" y="310"/>
                    <a:pt x="1291" y="408"/>
                    <a:pt x="1316" y="468"/>
                  </a:cubicBezTo>
                  <a:cubicBezTo>
                    <a:pt x="1341" y="528"/>
                    <a:pt x="1359" y="580"/>
                    <a:pt x="1376" y="618"/>
                  </a:cubicBezTo>
                  <a:cubicBezTo>
                    <a:pt x="1393" y="656"/>
                    <a:pt x="1403" y="675"/>
                    <a:pt x="1416" y="694"/>
                  </a:cubicBezTo>
                  <a:cubicBezTo>
                    <a:pt x="1429" y="713"/>
                    <a:pt x="1440" y="726"/>
                    <a:pt x="1456" y="734"/>
                  </a:cubicBezTo>
                  <a:cubicBezTo>
                    <a:pt x="1472" y="742"/>
                    <a:pt x="1491" y="748"/>
                    <a:pt x="1512" y="744"/>
                  </a:cubicBezTo>
                  <a:cubicBezTo>
                    <a:pt x="1533" y="740"/>
                    <a:pt x="1558" y="733"/>
                    <a:pt x="1580" y="710"/>
                  </a:cubicBezTo>
                  <a:cubicBezTo>
                    <a:pt x="1602" y="687"/>
                    <a:pt x="1626" y="644"/>
                    <a:pt x="1646" y="608"/>
                  </a:cubicBezTo>
                  <a:cubicBezTo>
                    <a:pt x="1666" y="572"/>
                    <a:pt x="1684" y="532"/>
                    <a:pt x="1700" y="492"/>
                  </a:cubicBezTo>
                  <a:cubicBezTo>
                    <a:pt x="1716" y="452"/>
                    <a:pt x="1728" y="405"/>
                    <a:pt x="1740" y="368"/>
                  </a:cubicBezTo>
                  <a:cubicBezTo>
                    <a:pt x="1752" y="331"/>
                    <a:pt x="1764" y="299"/>
                    <a:pt x="1774" y="272"/>
                  </a:cubicBezTo>
                  <a:cubicBezTo>
                    <a:pt x="1784" y="245"/>
                    <a:pt x="1791" y="227"/>
                    <a:pt x="1800" y="204"/>
                  </a:cubicBezTo>
                  <a:cubicBezTo>
                    <a:pt x="1809" y="181"/>
                    <a:pt x="1816" y="158"/>
                    <a:pt x="1830" y="134"/>
                  </a:cubicBezTo>
                  <a:cubicBezTo>
                    <a:pt x="1844" y="110"/>
                    <a:pt x="1869" y="76"/>
                    <a:pt x="1884" y="58"/>
                  </a:cubicBezTo>
                  <a:cubicBezTo>
                    <a:pt x="1899" y="40"/>
                    <a:pt x="1909" y="34"/>
                    <a:pt x="1920" y="24"/>
                  </a:cubicBezTo>
                  <a:cubicBezTo>
                    <a:pt x="1931" y="14"/>
                    <a:pt x="1944" y="5"/>
                    <a:pt x="1950" y="0"/>
                  </a:cubicBezTo>
                </a:path>
              </a:pathLst>
            </a:custGeom>
            <a:noFill/>
            <a:ln w="28575" cap="flat" cmpd="sng">
              <a:solidFill>
                <a:srgbClr val="006699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36" name="Oval 8"/>
            <p:cNvSpPr>
              <a:spLocks noChangeArrowheads="1"/>
            </p:cNvSpPr>
            <p:nvPr/>
          </p:nvSpPr>
          <p:spPr bwMode="auto">
            <a:xfrm>
              <a:off x="4193" y="2337"/>
              <a:ext cx="34" cy="3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37" name="Oval 9"/>
            <p:cNvSpPr>
              <a:spLocks noChangeArrowheads="1"/>
            </p:cNvSpPr>
            <p:nvPr/>
          </p:nvSpPr>
          <p:spPr bwMode="auto">
            <a:xfrm>
              <a:off x="4468" y="2337"/>
              <a:ext cx="34" cy="3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38" name="Rectangle 10"/>
            <p:cNvSpPr>
              <a:spLocks noChangeArrowheads="1"/>
            </p:cNvSpPr>
            <p:nvPr/>
          </p:nvSpPr>
          <p:spPr bwMode="auto">
            <a:xfrm>
              <a:off x="3232" y="2378"/>
              <a:ext cx="149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39" name="Rectangle 11"/>
            <p:cNvSpPr>
              <a:spLocks noChangeArrowheads="1"/>
            </p:cNvSpPr>
            <p:nvPr/>
          </p:nvSpPr>
          <p:spPr bwMode="auto">
            <a:xfrm>
              <a:off x="4087" y="2372"/>
              <a:ext cx="135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40" name="Rectangle 12"/>
            <p:cNvSpPr>
              <a:spLocks noChangeArrowheads="1"/>
            </p:cNvSpPr>
            <p:nvPr/>
          </p:nvSpPr>
          <p:spPr bwMode="auto">
            <a:xfrm>
              <a:off x="2961" y="1412"/>
              <a:ext cx="2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32141" name="Rectangle 13"/>
            <p:cNvSpPr>
              <a:spLocks noChangeArrowheads="1"/>
            </p:cNvSpPr>
            <p:nvPr/>
          </p:nvSpPr>
          <p:spPr bwMode="auto">
            <a:xfrm>
              <a:off x="5018" y="2355"/>
              <a:ext cx="95" cy="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32142" name="Oval 14"/>
            <p:cNvSpPr>
              <a:spLocks noChangeArrowheads="1"/>
            </p:cNvSpPr>
            <p:nvPr/>
          </p:nvSpPr>
          <p:spPr bwMode="auto">
            <a:xfrm>
              <a:off x="3283" y="2336"/>
              <a:ext cx="34" cy="3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sz="2400" b="0">
                <a:latin typeface="Tahoma" charset="0"/>
                <a:cs typeface="+mn-cs"/>
              </a:endParaRPr>
            </a:p>
          </p:txBody>
        </p:sp>
        <p:sp>
          <p:nvSpPr>
            <p:cNvPr id="432143" name="Rectangle 15"/>
            <p:cNvSpPr>
              <a:spLocks noChangeArrowheads="1"/>
            </p:cNvSpPr>
            <p:nvPr/>
          </p:nvSpPr>
          <p:spPr bwMode="auto">
            <a:xfrm>
              <a:off x="4465" y="2378"/>
              <a:ext cx="149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3</a:t>
              </a:r>
              <a:endParaRPr lang="pt-BR" sz="1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44" name="Line 16"/>
            <p:cNvSpPr>
              <a:spLocks noChangeShapeType="1"/>
            </p:cNvSpPr>
            <p:nvPr/>
          </p:nvSpPr>
          <p:spPr bwMode="auto">
            <a:xfrm>
              <a:off x="4638" y="198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45" name="Line 17"/>
            <p:cNvSpPr>
              <a:spLocks noChangeShapeType="1"/>
            </p:cNvSpPr>
            <p:nvPr/>
          </p:nvSpPr>
          <p:spPr bwMode="auto">
            <a:xfrm>
              <a:off x="3077" y="2353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46" name="Rectangle 18"/>
            <p:cNvSpPr>
              <a:spLocks noChangeArrowheads="1"/>
            </p:cNvSpPr>
            <p:nvPr/>
          </p:nvSpPr>
          <p:spPr bwMode="auto">
            <a:xfrm>
              <a:off x="2955" y="2333"/>
              <a:ext cx="97" cy="102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a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47" name="Rectangle 19"/>
            <p:cNvSpPr>
              <a:spLocks noChangeArrowheads="1"/>
            </p:cNvSpPr>
            <p:nvPr/>
          </p:nvSpPr>
          <p:spPr bwMode="auto">
            <a:xfrm>
              <a:off x="4562" y="2360"/>
              <a:ext cx="149" cy="146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b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</p:grpSp>
      <p:grpSp>
        <p:nvGrpSpPr>
          <p:cNvPr id="147462" name="Group 20"/>
          <p:cNvGrpSpPr>
            <a:grpSpLocks/>
          </p:cNvGrpSpPr>
          <p:nvPr/>
        </p:nvGrpSpPr>
        <p:grpSpPr bwMode="auto">
          <a:xfrm>
            <a:off x="798513" y="2251075"/>
            <a:ext cx="2593975" cy="2085975"/>
            <a:chOff x="503" y="1418"/>
            <a:chExt cx="1634" cy="1314"/>
          </a:xfrm>
        </p:grpSpPr>
        <p:sp>
          <p:nvSpPr>
            <p:cNvPr id="432149" name="Line 21"/>
            <p:cNvSpPr>
              <a:spLocks noChangeShapeType="1"/>
            </p:cNvSpPr>
            <p:nvPr/>
          </p:nvSpPr>
          <p:spPr bwMode="auto">
            <a:xfrm flipH="1">
              <a:off x="942" y="1418"/>
              <a:ext cx="6" cy="1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50" name="Line 22"/>
            <p:cNvSpPr>
              <a:spLocks noChangeShapeType="1"/>
            </p:cNvSpPr>
            <p:nvPr/>
          </p:nvSpPr>
          <p:spPr bwMode="auto">
            <a:xfrm rot="5400000" flipH="1">
              <a:off x="1317" y="1649"/>
              <a:ext cx="6" cy="16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51" name="Freeform 23"/>
            <p:cNvSpPr>
              <a:spLocks/>
            </p:cNvSpPr>
            <p:nvPr/>
          </p:nvSpPr>
          <p:spPr bwMode="auto">
            <a:xfrm>
              <a:off x="578" y="1866"/>
              <a:ext cx="1304" cy="866"/>
            </a:xfrm>
            <a:custGeom>
              <a:avLst/>
              <a:gdLst>
                <a:gd name="T0" fmla="*/ 0 w 1304"/>
                <a:gd name="T1" fmla="*/ 866 h 866"/>
                <a:gd name="T2" fmla="*/ 128 w 1304"/>
                <a:gd name="T3" fmla="*/ 834 h 866"/>
                <a:gd name="T4" fmla="*/ 235 w 1304"/>
                <a:gd name="T5" fmla="*/ 792 h 866"/>
                <a:gd name="T6" fmla="*/ 369 w 1304"/>
                <a:gd name="T7" fmla="*/ 724 h 866"/>
                <a:gd name="T8" fmla="*/ 480 w 1304"/>
                <a:gd name="T9" fmla="*/ 652 h 866"/>
                <a:gd name="T10" fmla="*/ 662 w 1304"/>
                <a:gd name="T11" fmla="*/ 488 h 866"/>
                <a:gd name="T12" fmla="*/ 778 w 1304"/>
                <a:gd name="T13" fmla="*/ 360 h 866"/>
                <a:gd name="T14" fmla="*/ 892 w 1304"/>
                <a:gd name="T15" fmla="*/ 252 h 866"/>
                <a:gd name="T16" fmla="*/ 1030 w 1304"/>
                <a:gd name="T17" fmla="*/ 142 h 866"/>
                <a:gd name="T18" fmla="*/ 1138 w 1304"/>
                <a:gd name="T19" fmla="*/ 70 h 866"/>
                <a:gd name="T20" fmla="*/ 1218 w 1304"/>
                <a:gd name="T21" fmla="*/ 30 h 866"/>
                <a:gd name="T22" fmla="*/ 1304 w 1304"/>
                <a:gd name="T23" fmla="*/ 0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4" h="866">
                  <a:moveTo>
                    <a:pt x="0" y="866"/>
                  </a:moveTo>
                  <a:cubicBezTo>
                    <a:pt x="45" y="856"/>
                    <a:pt x="89" y="846"/>
                    <a:pt x="128" y="834"/>
                  </a:cubicBezTo>
                  <a:cubicBezTo>
                    <a:pt x="167" y="822"/>
                    <a:pt x="195" y="810"/>
                    <a:pt x="235" y="792"/>
                  </a:cubicBezTo>
                  <a:cubicBezTo>
                    <a:pt x="276" y="774"/>
                    <a:pt x="329" y="747"/>
                    <a:pt x="369" y="724"/>
                  </a:cubicBezTo>
                  <a:cubicBezTo>
                    <a:pt x="410" y="701"/>
                    <a:pt x="431" y="691"/>
                    <a:pt x="480" y="652"/>
                  </a:cubicBezTo>
                  <a:cubicBezTo>
                    <a:pt x="529" y="613"/>
                    <a:pt x="612" y="537"/>
                    <a:pt x="662" y="488"/>
                  </a:cubicBezTo>
                  <a:cubicBezTo>
                    <a:pt x="711" y="439"/>
                    <a:pt x="740" y="399"/>
                    <a:pt x="778" y="360"/>
                  </a:cubicBezTo>
                  <a:cubicBezTo>
                    <a:pt x="816" y="321"/>
                    <a:pt x="850" y="288"/>
                    <a:pt x="892" y="252"/>
                  </a:cubicBezTo>
                  <a:cubicBezTo>
                    <a:pt x="934" y="216"/>
                    <a:pt x="989" y="172"/>
                    <a:pt x="1030" y="142"/>
                  </a:cubicBezTo>
                  <a:cubicBezTo>
                    <a:pt x="1071" y="112"/>
                    <a:pt x="1107" y="89"/>
                    <a:pt x="1138" y="70"/>
                  </a:cubicBezTo>
                  <a:cubicBezTo>
                    <a:pt x="1169" y="51"/>
                    <a:pt x="1190" y="42"/>
                    <a:pt x="1218" y="30"/>
                  </a:cubicBezTo>
                  <a:cubicBezTo>
                    <a:pt x="1246" y="18"/>
                    <a:pt x="1286" y="6"/>
                    <a:pt x="1304" y="0"/>
                  </a:cubicBezTo>
                </a:path>
              </a:pathLst>
            </a:custGeom>
            <a:noFill/>
            <a:ln w="28575" cap="flat" cmpd="sng">
              <a:solidFill>
                <a:schemeClr val="tx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52" name="Oval 24"/>
            <p:cNvSpPr>
              <a:spLocks noChangeArrowheads="1"/>
            </p:cNvSpPr>
            <p:nvPr/>
          </p:nvSpPr>
          <p:spPr bwMode="auto">
            <a:xfrm>
              <a:off x="1104" y="2448"/>
              <a:ext cx="34" cy="3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53" name="Rectangle 25"/>
            <p:cNvSpPr>
              <a:spLocks noChangeArrowheads="1"/>
            </p:cNvSpPr>
            <p:nvPr/>
          </p:nvSpPr>
          <p:spPr bwMode="auto">
            <a:xfrm>
              <a:off x="1027" y="2483"/>
              <a:ext cx="187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189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endParaRPr lang="pt-BR" sz="1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54" name="Rectangle 26"/>
            <p:cNvSpPr>
              <a:spLocks noChangeArrowheads="1"/>
            </p:cNvSpPr>
            <p:nvPr/>
          </p:nvSpPr>
          <p:spPr bwMode="auto">
            <a:xfrm>
              <a:off x="1742" y="2475"/>
              <a:ext cx="173" cy="1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b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55" name="Rectangle 27"/>
            <p:cNvSpPr>
              <a:spLocks noChangeArrowheads="1"/>
            </p:cNvSpPr>
            <p:nvPr/>
          </p:nvSpPr>
          <p:spPr bwMode="auto">
            <a:xfrm>
              <a:off x="660" y="1425"/>
              <a:ext cx="2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32156" name="Rectangle 28"/>
            <p:cNvSpPr>
              <a:spLocks noChangeArrowheads="1"/>
            </p:cNvSpPr>
            <p:nvPr/>
          </p:nvSpPr>
          <p:spPr bwMode="auto">
            <a:xfrm>
              <a:off x="1961" y="2466"/>
              <a:ext cx="1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32157" name="Rectangle 29"/>
            <p:cNvSpPr>
              <a:spLocks noChangeArrowheads="1"/>
            </p:cNvSpPr>
            <p:nvPr/>
          </p:nvSpPr>
          <p:spPr bwMode="auto">
            <a:xfrm>
              <a:off x="915" y="2340"/>
              <a:ext cx="173" cy="1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7961" dir="189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a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58" name="Line 30"/>
            <p:cNvSpPr>
              <a:spLocks noChangeShapeType="1"/>
            </p:cNvSpPr>
            <p:nvPr/>
          </p:nvSpPr>
          <p:spPr bwMode="auto">
            <a:xfrm>
              <a:off x="1835" y="1883"/>
              <a:ext cx="4" cy="5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59" name="Line 31"/>
            <p:cNvSpPr>
              <a:spLocks noChangeShapeType="1"/>
            </p:cNvSpPr>
            <p:nvPr/>
          </p:nvSpPr>
          <p:spPr bwMode="auto">
            <a:xfrm flipH="1">
              <a:off x="1004" y="2460"/>
              <a:ext cx="2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  <p:grpSp>
        <p:nvGrpSpPr>
          <p:cNvPr id="147463" name="Group 32"/>
          <p:cNvGrpSpPr>
            <a:grpSpLocks/>
          </p:cNvGrpSpPr>
          <p:nvPr/>
        </p:nvGrpSpPr>
        <p:grpSpPr bwMode="auto">
          <a:xfrm>
            <a:off x="2505075" y="4427538"/>
            <a:ext cx="3495675" cy="2170112"/>
            <a:chOff x="1578" y="2789"/>
            <a:chExt cx="2202" cy="1367"/>
          </a:xfrm>
        </p:grpSpPr>
        <p:sp>
          <p:nvSpPr>
            <p:cNvPr id="432161" name="Line 33"/>
            <p:cNvSpPr>
              <a:spLocks noChangeShapeType="1"/>
            </p:cNvSpPr>
            <p:nvPr/>
          </p:nvSpPr>
          <p:spPr bwMode="auto">
            <a:xfrm flipH="1">
              <a:off x="2093" y="2789"/>
              <a:ext cx="6" cy="12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62" name="Line 34"/>
            <p:cNvSpPr>
              <a:spLocks noChangeShapeType="1"/>
            </p:cNvSpPr>
            <p:nvPr/>
          </p:nvSpPr>
          <p:spPr bwMode="auto">
            <a:xfrm rot="5400000" flipH="1">
              <a:off x="2679" y="2733"/>
              <a:ext cx="0" cy="2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63" name="Freeform 35"/>
            <p:cNvSpPr>
              <a:spLocks/>
            </p:cNvSpPr>
            <p:nvPr/>
          </p:nvSpPr>
          <p:spPr bwMode="auto">
            <a:xfrm>
              <a:off x="1700" y="3274"/>
              <a:ext cx="1816" cy="882"/>
            </a:xfrm>
            <a:custGeom>
              <a:avLst/>
              <a:gdLst>
                <a:gd name="T0" fmla="*/ 0 w 1816"/>
                <a:gd name="T1" fmla="*/ 882 h 882"/>
                <a:gd name="T2" fmla="*/ 138 w 1816"/>
                <a:gd name="T3" fmla="*/ 844 h 882"/>
                <a:gd name="T4" fmla="*/ 270 w 1816"/>
                <a:gd name="T5" fmla="*/ 790 h 882"/>
                <a:gd name="T6" fmla="*/ 384 w 1816"/>
                <a:gd name="T7" fmla="*/ 716 h 882"/>
                <a:gd name="T8" fmla="*/ 472 w 1816"/>
                <a:gd name="T9" fmla="*/ 628 h 882"/>
                <a:gd name="T10" fmla="*/ 554 w 1816"/>
                <a:gd name="T11" fmla="*/ 500 h 882"/>
                <a:gd name="T12" fmla="*/ 608 w 1816"/>
                <a:gd name="T13" fmla="*/ 382 h 882"/>
                <a:gd name="T14" fmla="*/ 664 w 1816"/>
                <a:gd name="T15" fmla="*/ 258 h 882"/>
                <a:gd name="T16" fmla="*/ 700 w 1816"/>
                <a:gd name="T17" fmla="*/ 192 h 882"/>
                <a:gd name="T18" fmla="*/ 744 w 1816"/>
                <a:gd name="T19" fmla="*/ 150 h 882"/>
                <a:gd name="T20" fmla="*/ 798 w 1816"/>
                <a:gd name="T21" fmla="*/ 124 h 882"/>
                <a:gd name="T22" fmla="*/ 856 w 1816"/>
                <a:gd name="T23" fmla="*/ 121 h 882"/>
                <a:gd name="T24" fmla="*/ 916 w 1816"/>
                <a:gd name="T25" fmla="*/ 136 h 882"/>
                <a:gd name="T26" fmla="*/ 972 w 1816"/>
                <a:gd name="T27" fmla="*/ 172 h 882"/>
                <a:gd name="T28" fmla="*/ 1016 w 1816"/>
                <a:gd name="T29" fmla="*/ 220 h 882"/>
                <a:gd name="T30" fmla="*/ 1046 w 1816"/>
                <a:gd name="T31" fmla="*/ 264 h 882"/>
                <a:gd name="T32" fmla="*/ 1080 w 1816"/>
                <a:gd name="T33" fmla="*/ 328 h 882"/>
                <a:gd name="T34" fmla="*/ 1120 w 1816"/>
                <a:gd name="T35" fmla="*/ 412 h 882"/>
                <a:gd name="T36" fmla="*/ 1160 w 1816"/>
                <a:gd name="T37" fmla="*/ 484 h 882"/>
                <a:gd name="T38" fmla="*/ 1186 w 1816"/>
                <a:gd name="T39" fmla="*/ 522 h 882"/>
                <a:gd name="T40" fmla="*/ 1212 w 1816"/>
                <a:gd name="T41" fmla="*/ 546 h 882"/>
                <a:gd name="T42" fmla="*/ 1256 w 1816"/>
                <a:gd name="T43" fmla="*/ 562 h 882"/>
                <a:gd name="T44" fmla="*/ 1304 w 1816"/>
                <a:gd name="T45" fmla="*/ 542 h 882"/>
                <a:gd name="T46" fmla="*/ 1338 w 1816"/>
                <a:gd name="T47" fmla="*/ 496 h 882"/>
                <a:gd name="T48" fmla="*/ 1380 w 1816"/>
                <a:gd name="T49" fmla="*/ 421 h 882"/>
                <a:gd name="T50" fmla="*/ 1448 w 1816"/>
                <a:gd name="T51" fmla="*/ 310 h 882"/>
                <a:gd name="T52" fmla="*/ 1524 w 1816"/>
                <a:gd name="T53" fmla="*/ 210 h 882"/>
                <a:gd name="T54" fmla="*/ 1596 w 1816"/>
                <a:gd name="T55" fmla="*/ 138 h 882"/>
                <a:gd name="T56" fmla="*/ 1686 w 1816"/>
                <a:gd name="T57" fmla="*/ 68 h 882"/>
                <a:gd name="T58" fmla="*/ 1756 w 1816"/>
                <a:gd name="T59" fmla="*/ 28 h 882"/>
                <a:gd name="T60" fmla="*/ 1816 w 1816"/>
                <a:gd name="T61" fmla="*/ 0 h 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16" h="882">
                  <a:moveTo>
                    <a:pt x="0" y="882"/>
                  </a:moveTo>
                  <a:cubicBezTo>
                    <a:pt x="23" y="876"/>
                    <a:pt x="93" y="859"/>
                    <a:pt x="138" y="844"/>
                  </a:cubicBezTo>
                  <a:cubicBezTo>
                    <a:pt x="183" y="829"/>
                    <a:pt x="229" y="811"/>
                    <a:pt x="270" y="790"/>
                  </a:cubicBezTo>
                  <a:cubicBezTo>
                    <a:pt x="311" y="769"/>
                    <a:pt x="350" y="743"/>
                    <a:pt x="384" y="716"/>
                  </a:cubicBezTo>
                  <a:cubicBezTo>
                    <a:pt x="418" y="689"/>
                    <a:pt x="444" y="664"/>
                    <a:pt x="472" y="628"/>
                  </a:cubicBezTo>
                  <a:cubicBezTo>
                    <a:pt x="500" y="592"/>
                    <a:pt x="531" y="541"/>
                    <a:pt x="554" y="500"/>
                  </a:cubicBezTo>
                  <a:cubicBezTo>
                    <a:pt x="577" y="459"/>
                    <a:pt x="590" y="422"/>
                    <a:pt x="608" y="382"/>
                  </a:cubicBezTo>
                  <a:cubicBezTo>
                    <a:pt x="626" y="342"/>
                    <a:pt x="649" y="290"/>
                    <a:pt x="664" y="258"/>
                  </a:cubicBezTo>
                  <a:cubicBezTo>
                    <a:pt x="679" y="226"/>
                    <a:pt x="687" y="210"/>
                    <a:pt x="700" y="192"/>
                  </a:cubicBezTo>
                  <a:cubicBezTo>
                    <a:pt x="713" y="174"/>
                    <a:pt x="728" y="161"/>
                    <a:pt x="744" y="150"/>
                  </a:cubicBezTo>
                  <a:cubicBezTo>
                    <a:pt x="760" y="139"/>
                    <a:pt x="779" y="129"/>
                    <a:pt x="798" y="124"/>
                  </a:cubicBezTo>
                  <a:cubicBezTo>
                    <a:pt x="817" y="119"/>
                    <a:pt x="836" y="119"/>
                    <a:pt x="856" y="121"/>
                  </a:cubicBezTo>
                  <a:cubicBezTo>
                    <a:pt x="876" y="123"/>
                    <a:pt x="897" y="128"/>
                    <a:pt x="916" y="136"/>
                  </a:cubicBezTo>
                  <a:cubicBezTo>
                    <a:pt x="935" y="144"/>
                    <a:pt x="955" y="158"/>
                    <a:pt x="972" y="172"/>
                  </a:cubicBezTo>
                  <a:cubicBezTo>
                    <a:pt x="989" y="186"/>
                    <a:pt x="1004" y="205"/>
                    <a:pt x="1016" y="220"/>
                  </a:cubicBezTo>
                  <a:cubicBezTo>
                    <a:pt x="1028" y="235"/>
                    <a:pt x="1035" y="246"/>
                    <a:pt x="1046" y="264"/>
                  </a:cubicBezTo>
                  <a:cubicBezTo>
                    <a:pt x="1057" y="282"/>
                    <a:pt x="1068" y="303"/>
                    <a:pt x="1080" y="328"/>
                  </a:cubicBezTo>
                  <a:cubicBezTo>
                    <a:pt x="1092" y="353"/>
                    <a:pt x="1107" y="386"/>
                    <a:pt x="1120" y="412"/>
                  </a:cubicBezTo>
                  <a:cubicBezTo>
                    <a:pt x="1133" y="438"/>
                    <a:pt x="1149" y="466"/>
                    <a:pt x="1160" y="484"/>
                  </a:cubicBezTo>
                  <a:cubicBezTo>
                    <a:pt x="1171" y="502"/>
                    <a:pt x="1177" y="512"/>
                    <a:pt x="1186" y="522"/>
                  </a:cubicBezTo>
                  <a:cubicBezTo>
                    <a:pt x="1195" y="532"/>
                    <a:pt x="1200" y="539"/>
                    <a:pt x="1212" y="546"/>
                  </a:cubicBezTo>
                  <a:cubicBezTo>
                    <a:pt x="1224" y="553"/>
                    <a:pt x="1241" y="563"/>
                    <a:pt x="1256" y="562"/>
                  </a:cubicBezTo>
                  <a:cubicBezTo>
                    <a:pt x="1271" y="561"/>
                    <a:pt x="1290" y="553"/>
                    <a:pt x="1304" y="542"/>
                  </a:cubicBezTo>
                  <a:cubicBezTo>
                    <a:pt x="1318" y="531"/>
                    <a:pt x="1325" y="516"/>
                    <a:pt x="1338" y="496"/>
                  </a:cubicBezTo>
                  <a:cubicBezTo>
                    <a:pt x="1351" y="476"/>
                    <a:pt x="1362" y="452"/>
                    <a:pt x="1380" y="421"/>
                  </a:cubicBezTo>
                  <a:cubicBezTo>
                    <a:pt x="1398" y="390"/>
                    <a:pt x="1424" y="345"/>
                    <a:pt x="1448" y="310"/>
                  </a:cubicBezTo>
                  <a:cubicBezTo>
                    <a:pt x="1472" y="275"/>
                    <a:pt x="1499" y="239"/>
                    <a:pt x="1524" y="210"/>
                  </a:cubicBezTo>
                  <a:cubicBezTo>
                    <a:pt x="1549" y="181"/>
                    <a:pt x="1569" y="162"/>
                    <a:pt x="1596" y="138"/>
                  </a:cubicBezTo>
                  <a:cubicBezTo>
                    <a:pt x="1623" y="114"/>
                    <a:pt x="1659" y="86"/>
                    <a:pt x="1686" y="68"/>
                  </a:cubicBezTo>
                  <a:cubicBezTo>
                    <a:pt x="1713" y="50"/>
                    <a:pt x="1734" y="39"/>
                    <a:pt x="1756" y="28"/>
                  </a:cubicBezTo>
                  <a:cubicBezTo>
                    <a:pt x="1778" y="17"/>
                    <a:pt x="1804" y="6"/>
                    <a:pt x="1816" y="0"/>
                  </a:cubicBezTo>
                </a:path>
              </a:pathLst>
            </a:custGeom>
            <a:noFill/>
            <a:ln w="28575" cap="flat" cmpd="sng">
              <a:solidFill>
                <a:srgbClr val="6A006A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64" name="Oval 36"/>
            <p:cNvSpPr>
              <a:spLocks noChangeArrowheads="1"/>
            </p:cNvSpPr>
            <p:nvPr/>
          </p:nvSpPr>
          <p:spPr bwMode="auto">
            <a:xfrm>
              <a:off x="2204" y="3820"/>
              <a:ext cx="34" cy="3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65" name="Rectangle 37"/>
            <p:cNvSpPr>
              <a:spLocks noChangeArrowheads="1"/>
            </p:cNvSpPr>
            <p:nvPr/>
          </p:nvSpPr>
          <p:spPr bwMode="auto">
            <a:xfrm>
              <a:off x="1718" y="3826"/>
              <a:ext cx="145" cy="1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a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66" name="Rectangle 38"/>
            <p:cNvSpPr>
              <a:spLocks noChangeArrowheads="1"/>
            </p:cNvSpPr>
            <p:nvPr/>
          </p:nvSpPr>
          <p:spPr bwMode="auto">
            <a:xfrm>
              <a:off x="2153" y="3862"/>
              <a:ext cx="165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1</a:t>
              </a:r>
              <a:endParaRPr lang="pt-BR" sz="1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67" name="Rectangle 39"/>
            <p:cNvSpPr>
              <a:spLocks noChangeArrowheads="1"/>
            </p:cNvSpPr>
            <p:nvPr/>
          </p:nvSpPr>
          <p:spPr bwMode="auto">
            <a:xfrm>
              <a:off x="1811" y="2796"/>
              <a:ext cx="2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f(x)</a:t>
              </a:r>
            </a:p>
          </p:txBody>
        </p:sp>
        <p:sp>
          <p:nvSpPr>
            <p:cNvPr id="432168" name="Rectangle 40"/>
            <p:cNvSpPr>
              <a:spLocks noChangeArrowheads="1"/>
            </p:cNvSpPr>
            <p:nvPr/>
          </p:nvSpPr>
          <p:spPr bwMode="auto">
            <a:xfrm>
              <a:off x="3590" y="3857"/>
              <a:ext cx="145" cy="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F99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</a:rPr>
                <a:t>x</a:t>
              </a:r>
            </a:p>
          </p:txBody>
        </p:sp>
        <p:sp>
          <p:nvSpPr>
            <p:cNvPr id="432169" name="Rectangle 41"/>
            <p:cNvSpPr>
              <a:spLocks noChangeArrowheads="1"/>
            </p:cNvSpPr>
            <p:nvPr/>
          </p:nvSpPr>
          <p:spPr bwMode="auto">
            <a:xfrm>
              <a:off x="2872" y="3861"/>
              <a:ext cx="165" cy="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27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</a:t>
              </a:r>
              <a:r>
                <a:rPr lang="pt-BR" sz="1400" i="1" baseline="-25000"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2</a:t>
              </a:r>
              <a:endParaRPr lang="pt-BR" sz="1400" i="1"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70" name="Oval 42"/>
            <p:cNvSpPr>
              <a:spLocks noChangeArrowheads="1"/>
            </p:cNvSpPr>
            <p:nvPr/>
          </p:nvSpPr>
          <p:spPr bwMode="auto">
            <a:xfrm>
              <a:off x="2937" y="3817"/>
              <a:ext cx="34" cy="34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71" name="Rectangle 43"/>
            <p:cNvSpPr>
              <a:spLocks noChangeArrowheads="1"/>
            </p:cNvSpPr>
            <p:nvPr/>
          </p:nvSpPr>
          <p:spPr bwMode="auto">
            <a:xfrm>
              <a:off x="3167" y="3855"/>
              <a:ext cx="145" cy="130"/>
            </a:xfrm>
            <a:prstGeom prst="rect">
              <a:avLst/>
            </a:prstGeom>
            <a:noFill/>
            <a:ln>
              <a:noFill/>
            </a:ln>
            <a:effectLst>
              <a:outerShdw blurRad="63500" dist="127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marL="342900" indent="-342900"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charset="0"/>
                <a:buNone/>
                <a:defRPr/>
              </a:pPr>
              <a:r>
                <a:rPr lang="pt-BR" sz="1400" i="1">
                  <a:solidFill>
                    <a:srgbClr val="CC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charset="0"/>
                  <a:sym typeface="Symbol" charset="0"/>
                </a:rPr>
                <a:t>b</a:t>
              </a:r>
              <a:endParaRPr lang="pt-BR" sz="1400" i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charset="0"/>
              </a:endParaRPr>
            </a:p>
          </p:txBody>
        </p:sp>
        <p:sp>
          <p:nvSpPr>
            <p:cNvPr id="432172" name="Line 44"/>
            <p:cNvSpPr>
              <a:spLocks noChangeShapeType="1"/>
            </p:cNvSpPr>
            <p:nvPr/>
          </p:nvSpPr>
          <p:spPr bwMode="auto">
            <a:xfrm>
              <a:off x="1847" y="3839"/>
              <a:ext cx="0" cy="2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  <p:sp>
          <p:nvSpPr>
            <p:cNvPr id="432173" name="Line 45"/>
            <p:cNvSpPr>
              <a:spLocks noChangeShapeType="1"/>
            </p:cNvSpPr>
            <p:nvPr/>
          </p:nvSpPr>
          <p:spPr bwMode="auto">
            <a:xfrm>
              <a:off x="3234" y="3464"/>
              <a:ext cx="2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6820718"/>
      </p:ext>
    </p:extLst>
  </p:cSld>
  <p:clrMapOvr>
    <a:masterClrMapping/>
  </p:clrMapOvr>
  <p:transition xmlns:p14="http://schemas.microsoft.com/office/powerpoint/2010/main" advClick="0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2764" b="2764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64525" y="1588442"/>
            <a:ext cx="18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No gráfico: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28899400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do Ponto Fixo (MPF)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u="sng" dirty="0" smtClean="0"/>
              <a:t>Exemplo:</a:t>
            </a:r>
            <a:r>
              <a:rPr lang="pt-BR" sz="2800" dirty="0" smtClean="0"/>
              <a:t> </a:t>
            </a:r>
            <a:r>
              <a:rPr lang="pt-BR" sz="2800" dirty="0" err="1" smtClean="0"/>
              <a:t>f</a:t>
            </a:r>
            <a:r>
              <a:rPr lang="pt-BR" sz="2800" dirty="0"/>
              <a:t>(</a:t>
            </a:r>
            <a:r>
              <a:rPr lang="pt-BR" sz="2800" dirty="0" err="1"/>
              <a:t>x</a:t>
            </a:r>
            <a:r>
              <a:rPr lang="pt-BR" sz="2800" dirty="0"/>
              <a:t>) = x</a:t>
            </a:r>
            <a:r>
              <a:rPr lang="pt-BR" sz="2800" baseline="30000" dirty="0"/>
              <a:t>2</a:t>
            </a:r>
            <a:r>
              <a:rPr lang="pt-BR" sz="2800" dirty="0"/>
              <a:t> + </a:t>
            </a:r>
            <a:r>
              <a:rPr lang="pt-BR" sz="2800" dirty="0" err="1"/>
              <a:t>x</a:t>
            </a:r>
            <a:r>
              <a:rPr lang="pt-BR" sz="2800" dirty="0"/>
              <a:t> – </a:t>
            </a:r>
            <a:r>
              <a:rPr lang="pt-BR" sz="2800" dirty="0" smtClean="0"/>
              <a:t>6, temos </a:t>
            </a:r>
            <a:r>
              <a:rPr lang="pt-BR" sz="2800" dirty="0"/>
              <a:t>ξ</a:t>
            </a:r>
            <a:r>
              <a:rPr lang="pt-BR" sz="2800" baseline="-25000" dirty="0"/>
              <a:t>1</a:t>
            </a:r>
            <a:r>
              <a:rPr lang="pt-BR" sz="2800" dirty="0"/>
              <a:t> </a:t>
            </a:r>
            <a:r>
              <a:rPr lang="pt-BR" sz="2800" dirty="0" smtClean="0"/>
              <a:t>= -3 </a:t>
            </a:r>
            <a:r>
              <a:rPr lang="pt-BR" sz="2800" dirty="0" err="1" smtClean="0"/>
              <a:t>and</a:t>
            </a:r>
            <a:r>
              <a:rPr lang="pt-BR" sz="2800" dirty="0" smtClean="0"/>
              <a:t> ξ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 = 2</a:t>
            </a:r>
          </a:p>
          <a:p>
            <a:pPr marL="0" indent="0">
              <a:buNone/>
            </a:pPr>
            <a:r>
              <a:rPr lang="pt-BR" sz="2800" dirty="0" smtClean="0"/>
              <a:t>Para g</a:t>
            </a:r>
            <a:r>
              <a:rPr lang="pt-BR" sz="2800" baseline="-25000" dirty="0" smtClean="0"/>
              <a:t>1</a:t>
            </a:r>
            <a:r>
              <a:rPr lang="pt-BR" sz="2800" dirty="0"/>
              <a:t>(</a:t>
            </a:r>
            <a:r>
              <a:rPr lang="pt-BR" sz="2800" dirty="0" err="1"/>
              <a:t>x</a:t>
            </a:r>
            <a:r>
              <a:rPr lang="pt-BR" sz="2800" dirty="0"/>
              <a:t>) = 6 – </a:t>
            </a:r>
            <a:r>
              <a:rPr lang="pt-BR" sz="2800" dirty="0" smtClean="0"/>
              <a:t>x</a:t>
            </a:r>
            <a:r>
              <a:rPr lang="pt-BR" sz="2800" baseline="30000" dirty="0" smtClean="0"/>
              <a:t>2</a:t>
            </a:r>
            <a:r>
              <a:rPr lang="pt-BR" sz="2800" dirty="0" smtClean="0"/>
              <a:t>, temos </a:t>
            </a:r>
            <a:r>
              <a:rPr lang="pt-BR" sz="2800" dirty="0"/>
              <a:t>g</a:t>
            </a:r>
            <a:r>
              <a:rPr lang="pt-BR" sz="2800" baseline="-25000" dirty="0"/>
              <a:t>1</a:t>
            </a:r>
            <a:r>
              <a:rPr lang="pt-BR" sz="2800" dirty="0" smtClean="0"/>
              <a:t>(ξ</a:t>
            </a:r>
            <a:r>
              <a:rPr lang="pt-BR" sz="2800" baseline="-25000" dirty="0" smtClean="0"/>
              <a:t>1</a:t>
            </a:r>
            <a:r>
              <a:rPr lang="pt-BR" sz="2800" dirty="0" smtClean="0"/>
              <a:t>) = -3 e </a:t>
            </a:r>
            <a:r>
              <a:rPr lang="pt-BR" sz="2800" dirty="0"/>
              <a:t>g</a:t>
            </a:r>
            <a:r>
              <a:rPr lang="pt-BR" sz="2800" baseline="-25000" dirty="0"/>
              <a:t>1</a:t>
            </a:r>
            <a:r>
              <a:rPr lang="pt-BR" sz="2800" dirty="0" smtClean="0"/>
              <a:t>(</a:t>
            </a:r>
            <a:r>
              <a:rPr lang="pt-BR" sz="2800" dirty="0"/>
              <a:t>ξ</a:t>
            </a:r>
            <a:r>
              <a:rPr lang="pt-BR" sz="2800" baseline="-25000" dirty="0"/>
              <a:t>2</a:t>
            </a:r>
            <a:r>
              <a:rPr lang="pt-BR" sz="2800" dirty="0" smtClean="0"/>
              <a:t>) = 2.</a:t>
            </a:r>
          </a:p>
          <a:p>
            <a:pPr marL="0" indent="0">
              <a:buNone/>
            </a:pPr>
            <a:r>
              <a:rPr lang="pt-BR" sz="2800" dirty="0" smtClean="0"/>
              <a:t>Considerando as iterações e tomando x</a:t>
            </a:r>
            <a:r>
              <a:rPr lang="pt-BR" sz="2800" baseline="-25000" dirty="0" smtClean="0"/>
              <a:t>0</a:t>
            </a:r>
            <a:r>
              <a:rPr lang="pt-BR" sz="2800" dirty="0" smtClean="0"/>
              <a:t> = 1,5, temos</a:t>
            </a:r>
          </a:p>
          <a:p>
            <a:pPr marL="0" indent="0">
              <a:buNone/>
            </a:pPr>
            <a:r>
              <a:rPr lang="pt-BR" sz="2800" dirty="0"/>
              <a:t>x</a:t>
            </a:r>
            <a:r>
              <a:rPr lang="pt-BR" sz="2800" baseline="-25000" dirty="0"/>
              <a:t>1</a:t>
            </a:r>
            <a:r>
              <a:rPr lang="pt-BR" sz="2800" dirty="0"/>
              <a:t> = </a:t>
            </a:r>
            <a:r>
              <a:rPr lang="pt-BR" sz="2800" dirty="0" err="1"/>
              <a:t>g</a:t>
            </a:r>
            <a:r>
              <a:rPr lang="pt-BR" sz="2800" dirty="0"/>
              <a:t>(x</a:t>
            </a:r>
            <a:r>
              <a:rPr lang="pt-BR" sz="2800" baseline="-25000" dirty="0"/>
              <a:t>0</a:t>
            </a:r>
            <a:r>
              <a:rPr lang="pt-BR" sz="2800" dirty="0"/>
              <a:t>) = 6 – 1,5</a:t>
            </a:r>
            <a:r>
              <a:rPr lang="pt-BR" sz="2800" baseline="30000" dirty="0"/>
              <a:t>2 </a:t>
            </a:r>
            <a:r>
              <a:rPr lang="pt-BR" sz="2800" dirty="0"/>
              <a:t>= 3,75</a:t>
            </a:r>
          </a:p>
          <a:p>
            <a:pPr marL="0" indent="0">
              <a:buNone/>
            </a:pPr>
            <a:r>
              <a:rPr lang="pt-BR" sz="2800" dirty="0"/>
              <a:t>x</a:t>
            </a:r>
            <a:r>
              <a:rPr lang="pt-BR" sz="2800" baseline="-25000" dirty="0"/>
              <a:t>2</a:t>
            </a:r>
            <a:r>
              <a:rPr lang="pt-BR" sz="2800" dirty="0"/>
              <a:t> = </a:t>
            </a:r>
            <a:r>
              <a:rPr lang="pt-BR" sz="2800" dirty="0" err="1"/>
              <a:t>g</a:t>
            </a:r>
            <a:r>
              <a:rPr lang="pt-BR" sz="2800" dirty="0"/>
              <a:t>(x</a:t>
            </a:r>
            <a:r>
              <a:rPr lang="pt-BR" sz="2800" baseline="-25000" dirty="0"/>
              <a:t>1</a:t>
            </a:r>
            <a:r>
              <a:rPr lang="pt-BR" sz="2800" dirty="0"/>
              <a:t>) = 6 – 3,75</a:t>
            </a:r>
            <a:r>
              <a:rPr lang="pt-BR" sz="2800" baseline="30000" dirty="0"/>
              <a:t>2 </a:t>
            </a:r>
            <a:r>
              <a:rPr lang="pt-BR" sz="2800" dirty="0"/>
              <a:t>= -8,0625</a:t>
            </a:r>
          </a:p>
          <a:p>
            <a:pPr marL="0" indent="0">
              <a:buNone/>
            </a:pPr>
            <a:r>
              <a:rPr lang="pt-BR" sz="2800" dirty="0" smtClean="0"/>
              <a:t>x</a:t>
            </a:r>
            <a:r>
              <a:rPr lang="pt-BR" sz="2800" baseline="-25000" dirty="0" smtClean="0"/>
              <a:t>3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err="1"/>
              <a:t>g</a:t>
            </a:r>
            <a:r>
              <a:rPr lang="pt-BR" sz="2800" dirty="0"/>
              <a:t>(</a:t>
            </a:r>
            <a:r>
              <a:rPr lang="pt-BR" sz="2800" dirty="0" smtClean="0"/>
              <a:t>x</a:t>
            </a:r>
            <a:r>
              <a:rPr lang="pt-BR" sz="2800" baseline="-25000" dirty="0" smtClean="0"/>
              <a:t>2</a:t>
            </a:r>
            <a:r>
              <a:rPr lang="pt-BR" sz="2800" dirty="0" smtClean="0"/>
              <a:t>) </a:t>
            </a:r>
            <a:r>
              <a:rPr lang="pt-BR" sz="2800" dirty="0"/>
              <a:t>= 6 – </a:t>
            </a:r>
            <a:r>
              <a:rPr lang="pt-BR" sz="2800" dirty="0" smtClean="0"/>
              <a:t>(</a:t>
            </a:r>
            <a:r>
              <a:rPr lang="pt-BR" sz="2800" dirty="0"/>
              <a:t>-8,0625</a:t>
            </a:r>
            <a:r>
              <a:rPr lang="pt-BR" sz="2800" dirty="0" smtClean="0"/>
              <a:t>)</a:t>
            </a:r>
            <a:r>
              <a:rPr lang="pt-BR" sz="2800" baseline="30000" dirty="0" smtClean="0"/>
              <a:t>2 </a:t>
            </a:r>
            <a:r>
              <a:rPr lang="pt-BR" sz="2800" dirty="0"/>
              <a:t>= </a:t>
            </a:r>
            <a:r>
              <a:rPr lang="pt-BR" sz="2800" dirty="0" smtClean="0"/>
              <a:t>-59,003906</a:t>
            </a:r>
            <a:endParaRPr lang="pt-BR" sz="2800" dirty="0"/>
          </a:p>
          <a:p>
            <a:pPr marL="0" indent="0">
              <a:buNone/>
            </a:pPr>
            <a:r>
              <a:rPr lang="pt-BR" sz="2800" dirty="0" smtClean="0"/>
              <a:t>x</a:t>
            </a:r>
            <a:r>
              <a:rPr lang="pt-BR" sz="2800" baseline="-25000" dirty="0" smtClean="0"/>
              <a:t>4</a:t>
            </a:r>
            <a:r>
              <a:rPr lang="pt-BR" sz="2800" dirty="0" smtClean="0"/>
              <a:t> </a:t>
            </a:r>
            <a:r>
              <a:rPr lang="pt-BR" sz="2800" dirty="0"/>
              <a:t>= </a:t>
            </a:r>
            <a:r>
              <a:rPr lang="pt-BR" sz="2800" dirty="0" err="1"/>
              <a:t>g</a:t>
            </a:r>
            <a:r>
              <a:rPr lang="pt-BR" sz="2800" dirty="0"/>
              <a:t>(</a:t>
            </a:r>
            <a:r>
              <a:rPr lang="pt-BR" sz="2800" dirty="0" smtClean="0"/>
              <a:t>x</a:t>
            </a:r>
            <a:r>
              <a:rPr lang="pt-BR" sz="2800" baseline="-25000" dirty="0" smtClean="0"/>
              <a:t>3</a:t>
            </a:r>
            <a:r>
              <a:rPr lang="pt-BR" sz="2800" dirty="0" smtClean="0"/>
              <a:t>) </a:t>
            </a:r>
            <a:r>
              <a:rPr lang="pt-BR" sz="2800" dirty="0"/>
              <a:t>= 6 – </a:t>
            </a:r>
            <a:r>
              <a:rPr lang="pt-BR" sz="2800" dirty="0" smtClean="0"/>
              <a:t>(</a:t>
            </a:r>
            <a:r>
              <a:rPr lang="pt-BR" sz="2800" dirty="0"/>
              <a:t>-59,003906</a:t>
            </a:r>
            <a:r>
              <a:rPr lang="pt-BR" sz="2800" dirty="0" smtClean="0"/>
              <a:t>)</a:t>
            </a:r>
            <a:r>
              <a:rPr lang="pt-BR" sz="2800" baseline="30000" dirty="0" smtClean="0"/>
              <a:t>2 </a:t>
            </a:r>
            <a:r>
              <a:rPr lang="pt-BR" sz="2800" dirty="0"/>
              <a:t>= </a:t>
            </a:r>
            <a:r>
              <a:rPr lang="pt-BR" sz="2800" dirty="0" smtClean="0"/>
              <a:t>-3475,4609</a:t>
            </a:r>
          </a:p>
          <a:p>
            <a:pPr marL="0" indent="0">
              <a:buNone/>
            </a:pPr>
            <a:r>
              <a:rPr lang="pt-BR" sz="2800" dirty="0" smtClean="0"/>
              <a:t>Conclui-se que {</a:t>
            </a:r>
            <a:r>
              <a:rPr lang="pt-BR" sz="2800" dirty="0" err="1" smtClean="0"/>
              <a:t>x</a:t>
            </a:r>
            <a:r>
              <a:rPr lang="pt-BR" sz="2800" baseline="-25000" dirty="0" err="1" smtClean="0"/>
              <a:t>k</a:t>
            </a:r>
            <a:r>
              <a:rPr lang="pt-BR" sz="2800" dirty="0" smtClean="0"/>
              <a:t>} não irá convergir para </a:t>
            </a:r>
            <a:r>
              <a:rPr lang="pt-BR" sz="2800" dirty="0"/>
              <a:t>ξ</a:t>
            </a:r>
            <a:r>
              <a:rPr lang="pt-BR" sz="2800" baseline="-25000" dirty="0"/>
              <a:t>2</a:t>
            </a:r>
            <a:r>
              <a:rPr lang="pt-BR" sz="2800" dirty="0"/>
              <a:t> = </a:t>
            </a:r>
            <a:r>
              <a:rPr lang="pt-BR" sz="2800" dirty="0" smtClean="0"/>
              <a:t>2 a partir de </a:t>
            </a:r>
            <a:r>
              <a:rPr lang="pt-BR" sz="2800" dirty="0"/>
              <a:t>x</a:t>
            </a:r>
            <a:r>
              <a:rPr lang="pt-BR" sz="2800" baseline="-25000" dirty="0"/>
              <a:t>0</a:t>
            </a:r>
            <a:r>
              <a:rPr lang="pt-BR" sz="2800" dirty="0"/>
              <a:t> = </a:t>
            </a:r>
            <a:r>
              <a:rPr lang="pt-BR" sz="2800" dirty="0" smtClean="0"/>
              <a:t>1,5.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42111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Ponto Fixo (MPF)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3735" r="373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364525" y="1588442"/>
            <a:ext cx="1811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 smtClean="0"/>
              <a:t>No gráfico:</a:t>
            </a:r>
            <a:endParaRPr 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665859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Ponto Fixo (MPF)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7805" b="-57805"/>
          <a:stretch>
            <a:fillRect/>
          </a:stretch>
        </p:blipFill>
        <p:spPr/>
      </p:pic>
      <p:sp>
        <p:nvSpPr>
          <p:cNvPr id="5" name="TextBox 4"/>
          <p:cNvSpPr txBox="1"/>
          <p:nvPr/>
        </p:nvSpPr>
        <p:spPr>
          <a:xfrm>
            <a:off x="457200" y="2005835"/>
            <a:ext cx="5420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Fundamento Teórico sobre Convergência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154357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1744" b="-1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7270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6937" b="-569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71492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Ponto Fixo (MPF)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Critérios de Parada</a:t>
            </a:r>
          </a:p>
          <a:p>
            <a:r>
              <a:rPr lang="pt-BR" dirty="0" smtClean="0"/>
              <a:t>Valores exatos</a:t>
            </a:r>
          </a:p>
          <a:p>
            <a:pPr lvl="1"/>
            <a:r>
              <a:rPr lang="pt-BR" dirty="0" err="1" smtClean="0"/>
              <a:t>f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baseline="-25000" dirty="0" err="1" smtClean="0"/>
              <a:t>k</a:t>
            </a:r>
            <a:r>
              <a:rPr lang="pt-BR" dirty="0" smtClean="0"/>
              <a:t>) = 0</a:t>
            </a:r>
          </a:p>
          <a:p>
            <a:pPr lvl="1"/>
            <a:r>
              <a:rPr lang="pt-BR" dirty="0" smtClean="0"/>
              <a:t>|</a:t>
            </a:r>
            <a:r>
              <a:rPr lang="pt-BR" dirty="0" err="1" smtClean="0"/>
              <a:t>x</a:t>
            </a:r>
            <a:r>
              <a:rPr lang="pt-BR" baseline="-25000" dirty="0" err="1" smtClean="0"/>
              <a:t>k</a:t>
            </a:r>
            <a:r>
              <a:rPr lang="pt-BR" baseline="-25000" dirty="0" smtClean="0"/>
              <a:t> </a:t>
            </a:r>
            <a:r>
              <a:rPr lang="pt-BR" dirty="0" smtClean="0"/>
              <a:t>- x</a:t>
            </a:r>
            <a:r>
              <a:rPr lang="pt-BR" baseline="-25000" dirty="0" smtClean="0"/>
              <a:t>k-1</a:t>
            </a:r>
            <a:r>
              <a:rPr lang="pt-BR" dirty="0" smtClean="0"/>
              <a:t>|= 0 </a:t>
            </a:r>
          </a:p>
          <a:p>
            <a:r>
              <a:rPr lang="pt-BR" dirty="0" smtClean="0"/>
              <a:t>Valores aproximados</a:t>
            </a:r>
          </a:p>
          <a:p>
            <a:pPr lvl="1"/>
            <a:r>
              <a:rPr lang="pt-BR" dirty="0" smtClean="0"/>
              <a:t>|</a:t>
            </a:r>
            <a:r>
              <a:rPr lang="pt-BR" dirty="0" err="1" smtClean="0"/>
              <a:t>f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baseline="-25000" dirty="0" err="1" smtClean="0"/>
              <a:t>k</a:t>
            </a:r>
            <a:r>
              <a:rPr lang="pt-BR" dirty="0" smtClean="0"/>
              <a:t>)|≤ tolerância</a:t>
            </a:r>
          </a:p>
          <a:p>
            <a:pPr lvl="1"/>
            <a:r>
              <a:rPr lang="pt-BR" dirty="0" smtClean="0"/>
              <a:t>|</a:t>
            </a:r>
            <a:r>
              <a:rPr lang="pt-BR" dirty="0" err="1" smtClean="0"/>
              <a:t>x</a:t>
            </a:r>
            <a:r>
              <a:rPr lang="pt-BR" baseline="-25000" dirty="0" err="1" smtClean="0"/>
              <a:t>k</a:t>
            </a:r>
            <a:r>
              <a:rPr lang="pt-BR" dirty="0"/>
              <a:t> </a:t>
            </a:r>
            <a:r>
              <a:rPr lang="pt-BR" dirty="0" smtClean="0"/>
              <a:t>– x</a:t>
            </a:r>
            <a:r>
              <a:rPr lang="pt-BR" baseline="-25000" dirty="0" smtClean="0"/>
              <a:t>k-1</a:t>
            </a:r>
            <a:r>
              <a:rPr lang="pt-BR" dirty="0" smtClean="0"/>
              <a:t>|</a:t>
            </a:r>
            <a:r>
              <a:rPr lang="pt-BR" dirty="0"/>
              <a:t>≤ </a:t>
            </a:r>
            <a:r>
              <a:rPr lang="pt-BR" dirty="0" smtClean="0"/>
              <a:t>tolerância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461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do Ponto Fixo (MPF)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Rapidez na convergência</a:t>
            </a:r>
          </a:p>
          <a:p>
            <a:pPr lvl="1"/>
            <a:r>
              <a:rPr lang="pt-BR" dirty="0" smtClean="0"/>
              <a:t>Desempenho regular e previsível</a:t>
            </a:r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Inconveniente de encontrar uma função de iteração </a:t>
            </a:r>
            <a:r>
              <a:rPr lang="pt-BR" dirty="0" err="1" smtClean="0"/>
              <a:t>g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Difícil sua implementação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675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</a:t>
            </a:r>
            <a:r>
              <a:rPr lang="pt-BR" dirty="0" smtClean="0"/>
              <a:t>étodo de Newton-</a:t>
            </a:r>
            <a:r>
              <a:rPr lang="pt-BR" dirty="0" err="1" smtClean="0"/>
              <a:t>Raphson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Dada uma fun</a:t>
            </a:r>
            <a:r>
              <a:rPr lang="pt-BR" dirty="0" smtClean="0"/>
              <a:t>ção </a:t>
            </a:r>
            <a:r>
              <a:rPr lang="pt-BR" dirty="0" err="1" smtClean="0">
                <a:solidFill>
                  <a:srgbClr val="FF0000"/>
                </a:solidFill>
              </a:rPr>
              <a:t>f</a:t>
            </a:r>
            <a:r>
              <a:rPr lang="pt-BR" dirty="0" smtClean="0">
                <a:solidFill>
                  <a:srgbClr val="FF0000"/>
                </a:solidFill>
              </a:rPr>
              <a:t>(</a:t>
            </a:r>
            <a:r>
              <a:rPr lang="pt-BR" dirty="0" err="1" smtClean="0">
                <a:solidFill>
                  <a:srgbClr val="FF0000"/>
                </a:solidFill>
              </a:rPr>
              <a:t>x</a:t>
            </a:r>
            <a:r>
              <a:rPr lang="pt-BR" dirty="0" smtClean="0">
                <a:solidFill>
                  <a:srgbClr val="FF0000"/>
                </a:solidFill>
              </a:rPr>
              <a:t>) </a:t>
            </a:r>
            <a:r>
              <a:rPr lang="pt-BR" dirty="0" smtClean="0"/>
              <a:t>contínua no intervalo </a:t>
            </a:r>
            <a:r>
              <a:rPr lang="pt-BR" dirty="0" smtClean="0">
                <a:solidFill>
                  <a:srgbClr val="FF0000"/>
                </a:solidFill>
              </a:rPr>
              <a:t>[</a:t>
            </a:r>
            <a:r>
              <a:rPr lang="pt-BR" dirty="0" err="1" smtClean="0">
                <a:solidFill>
                  <a:srgbClr val="FF0000"/>
                </a:solidFill>
              </a:rPr>
              <a:t>a,b</a:t>
            </a:r>
            <a:r>
              <a:rPr lang="pt-BR" dirty="0" smtClean="0">
                <a:solidFill>
                  <a:srgbClr val="FF0000"/>
                </a:solidFill>
              </a:rPr>
              <a:t>]</a:t>
            </a:r>
            <a:r>
              <a:rPr lang="pt-BR" dirty="0" smtClean="0"/>
              <a:t>, onde existe uma única raiz, é possível encontrar uma aproximação de tal raiz a partir da interseção da tangente à curva em um ponto </a:t>
            </a:r>
            <a:r>
              <a:rPr lang="pt-BR" dirty="0" smtClean="0">
                <a:solidFill>
                  <a:srgbClr val="FF0000"/>
                </a:solidFill>
              </a:rPr>
              <a:t>x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com o eixo das abscissas.</a:t>
            </a:r>
          </a:p>
          <a:p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x</a:t>
            </a:r>
            <a:r>
              <a:rPr lang="pt-BR" baseline="-25000" dirty="0" smtClean="0">
                <a:solidFill>
                  <a:srgbClr val="FF0000"/>
                </a:solidFill>
              </a:rPr>
              <a:t>0</a:t>
            </a:r>
            <a:r>
              <a:rPr lang="pt-BR" dirty="0" smtClean="0"/>
              <a:t> – atribuído em função da geometria do método e do comportamento da curva da equação nas proximidades da raiz.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3931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de Newton-</a:t>
            </a:r>
            <a:r>
              <a:rPr lang="pt-BR" dirty="0" err="1"/>
              <a:t>Raphson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Considera</a:t>
            </a:r>
            <a:r>
              <a:rPr lang="pt-BR" dirty="0" smtClean="0"/>
              <a:t>ções:</a:t>
            </a:r>
          </a:p>
          <a:p>
            <a:pPr lvl="1"/>
            <a:r>
              <a:rPr lang="pt-BR" dirty="0" smtClean="0"/>
              <a:t>Método do Ponto Fixo</a:t>
            </a:r>
          </a:p>
          <a:p>
            <a:pPr lvl="2"/>
            <a:r>
              <a:rPr lang="pt-BR" dirty="0" smtClean="0"/>
              <a:t>Uma das condições de convergência é que |</a:t>
            </a:r>
            <a:r>
              <a:rPr lang="pt-BR" dirty="0" err="1" smtClean="0"/>
              <a:t>g</a:t>
            </a:r>
            <a:r>
              <a:rPr lang="pt-BR" dirty="0" smtClean="0"/>
              <a:t>’(</a:t>
            </a:r>
            <a:r>
              <a:rPr lang="pt-BR" dirty="0" err="1" smtClean="0"/>
              <a:t>x</a:t>
            </a:r>
            <a:r>
              <a:rPr lang="pt-BR" dirty="0" smtClean="0"/>
              <a:t>)|&lt; 1, para todo </a:t>
            </a:r>
            <a:r>
              <a:rPr lang="pt-BR" dirty="0" err="1" smtClean="0"/>
              <a:t>x</a:t>
            </a:r>
            <a:r>
              <a:rPr lang="pt-BR" dirty="0" smtClean="0"/>
              <a:t> em [</a:t>
            </a:r>
            <a:r>
              <a:rPr lang="pt-BR" dirty="0" err="1" smtClean="0"/>
              <a:t>a,b</a:t>
            </a:r>
            <a:r>
              <a:rPr lang="pt-BR" dirty="0" smtClean="0"/>
              <a:t>] centrado na raiz.</a:t>
            </a:r>
          </a:p>
          <a:p>
            <a:pPr lvl="2"/>
            <a:r>
              <a:rPr lang="pt-BR" dirty="0" smtClean="0"/>
              <a:t>Quanto menor </a:t>
            </a:r>
            <a:r>
              <a:rPr lang="pt-BR" dirty="0" err="1" smtClean="0"/>
              <a:t>for|</a:t>
            </a:r>
            <a:r>
              <a:rPr lang="pt-BR" dirty="0" err="1"/>
              <a:t>g</a:t>
            </a:r>
            <a:r>
              <a:rPr lang="pt-BR" dirty="0"/>
              <a:t>’(</a:t>
            </a:r>
            <a:r>
              <a:rPr lang="pt-BR" dirty="0" err="1"/>
              <a:t>x</a:t>
            </a:r>
            <a:r>
              <a:rPr lang="pt-BR" dirty="0" smtClean="0"/>
              <a:t>)|, mais r</a:t>
            </a:r>
            <a:r>
              <a:rPr lang="pt-BR" dirty="0" smtClean="0"/>
              <a:t>ápida será a convergência</a:t>
            </a:r>
          </a:p>
          <a:p>
            <a:pPr lvl="1"/>
            <a:r>
              <a:rPr lang="pt-BR" dirty="0" smtClean="0"/>
              <a:t>O Método de Newton-</a:t>
            </a:r>
            <a:r>
              <a:rPr lang="pt-BR" dirty="0" err="1" smtClean="0"/>
              <a:t>Raphson</a:t>
            </a:r>
            <a:r>
              <a:rPr lang="pt-BR" dirty="0" smtClean="0"/>
              <a:t> busca garantir e acelerar a convergência do MPF</a:t>
            </a:r>
          </a:p>
          <a:p>
            <a:pPr lvl="2"/>
            <a:r>
              <a:rPr lang="pt-BR" dirty="0" smtClean="0"/>
              <a:t>Escolher </a:t>
            </a:r>
            <a:r>
              <a:rPr lang="pt-BR" dirty="0" err="1" smtClean="0"/>
              <a:t>g</a:t>
            </a:r>
            <a:r>
              <a:rPr lang="pt-BR" dirty="0" smtClean="0"/>
              <a:t>(</a:t>
            </a:r>
            <a:r>
              <a:rPr lang="pt-BR" dirty="0" err="1" smtClean="0"/>
              <a:t>x</a:t>
            </a:r>
            <a:r>
              <a:rPr lang="pt-BR" dirty="0" smtClean="0"/>
              <a:t>), tal que </a:t>
            </a:r>
            <a:r>
              <a:rPr lang="pt-BR" dirty="0" err="1" smtClean="0"/>
              <a:t>g</a:t>
            </a:r>
            <a:r>
              <a:rPr lang="pt-BR" dirty="0"/>
              <a:t>’</a:t>
            </a:r>
            <a:r>
              <a:rPr lang="pt-BR" dirty="0" smtClean="0"/>
              <a:t>(</a:t>
            </a:r>
            <a:r>
              <a:rPr lang="pt-BR" dirty="0" err="1" smtClean="0"/>
              <a:t>ξ</a:t>
            </a:r>
            <a:r>
              <a:rPr lang="pt-BR" dirty="0" smtClean="0"/>
              <a:t>) = 0, como fun</a:t>
            </a:r>
            <a:r>
              <a:rPr lang="pt-BR" dirty="0" smtClean="0"/>
              <a:t>ção de iteração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0741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5540</Words>
  <Application>Microsoft Macintosh PowerPoint</Application>
  <PresentationFormat>On-screen Show (4:3)</PresentationFormat>
  <Paragraphs>1172</Paragraphs>
  <Slides>125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125</vt:i4>
      </vt:variant>
    </vt:vector>
  </HeadingPairs>
  <TitlesOfParts>
    <vt:vector size="128" baseType="lpstr">
      <vt:lpstr>Office Theme</vt:lpstr>
      <vt:lpstr>Equation</vt:lpstr>
      <vt:lpstr>Image</vt:lpstr>
      <vt:lpstr>Métodos Numéricos</vt:lpstr>
      <vt:lpstr>Raízes de Funções Reais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Estudo detalhado do comportamento de uma função a partir do esboço de seu gráfico: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Equações Polinomiais</vt:lpstr>
      <vt:lpstr>Equações Polinomiais</vt:lpstr>
      <vt:lpstr>Equações Polinomiais</vt:lpstr>
      <vt:lpstr>Equações Polinomiais</vt:lpstr>
      <vt:lpstr>Equações Polinomiais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Cálculo Numérico – Métodos</vt:lpstr>
      <vt:lpstr>Cálculo Numérico – Bissecção</vt:lpstr>
      <vt:lpstr>Definição do intervalo inicial</vt:lpstr>
      <vt:lpstr>Definição dos subintervalos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Definição do intervalo inicial</vt:lpstr>
      <vt:lpstr>Definição dos subintervalos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Definição do intervalo inicial</vt:lpstr>
      <vt:lpstr>Definição dos subintervalos</vt:lpstr>
      <vt:lpstr>PowerPoint Presentation</vt:lpstr>
      <vt:lpstr>PowerPoint Presentation</vt:lpstr>
      <vt:lpstr>PowerPoint Presentation</vt:lpstr>
      <vt:lpstr>Método do Ponto Fixo (MPF)</vt:lpstr>
      <vt:lpstr>Método do Ponto Fixo (MPF)</vt:lpstr>
      <vt:lpstr>Método do Ponto Fixo (MPF)</vt:lpstr>
      <vt:lpstr>Método do Ponto Fixo (MPF)</vt:lpstr>
      <vt:lpstr>Método do Ponto Fixo (MPF)</vt:lpstr>
      <vt:lpstr>Método do Ponto Fixo (MPF)</vt:lpstr>
      <vt:lpstr>Método do Ponto Fixo (MPF)</vt:lpstr>
      <vt:lpstr>Método do Ponto Fixo (MPF)</vt:lpstr>
      <vt:lpstr>Método do Ponto Fixo (MPF)</vt:lpstr>
      <vt:lpstr>Método do Ponto Fixo (MPF)</vt:lpstr>
      <vt:lpstr>Método do Ponto Fixo (MPF)</vt:lpstr>
      <vt:lpstr>Método do Ponto Fixo (MPF)</vt:lpstr>
      <vt:lpstr>Método do Ponto Fixo (MPF)</vt:lpstr>
      <vt:lpstr>PowerPoint Presentation</vt:lpstr>
      <vt:lpstr>PowerPoint Presentation</vt:lpstr>
      <vt:lpstr>Método do Ponto Fixo (MPF)</vt:lpstr>
      <vt:lpstr>Método do Ponto Fixo (MPF)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de Newton-Raphson</vt:lpstr>
      <vt:lpstr>Método da Secante</vt:lpstr>
      <vt:lpstr>Método da Secante</vt:lpstr>
      <vt:lpstr>Método da Secante</vt:lpstr>
      <vt:lpstr>Método da Secante</vt:lpstr>
      <vt:lpstr>Método da Secante</vt:lpstr>
      <vt:lpstr>Método da Secante</vt:lpstr>
      <vt:lpstr>Método da Secante</vt:lpstr>
      <vt:lpstr>Método da Secante</vt:lpstr>
      <vt:lpstr>Método da Secante</vt:lpstr>
      <vt:lpstr>Método da Secante</vt:lpstr>
      <vt:lpstr>Método da Secante</vt:lpstr>
      <vt:lpstr>Método da Secante</vt:lpstr>
      <vt:lpstr>Método da Secante</vt:lpstr>
      <vt:lpstr>Método da Secante</vt:lpstr>
    </vt:vector>
  </TitlesOfParts>
  <Company>UFRJ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Eduardo Mello</dc:creator>
  <cp:lastModifiedBy>Carlos Eduardo Mello</cp:lastModifiedBy>
  <cp:revision>32</cp:revision>
  <dcterms:created xsi:type="dcterms:W3CDTF">2014-04-27T16:39:20Z</dcterms:created>
  <dcterms:modified xsi:type="dcterms:W3CDTF">2014-05-12T14:58:46Z</dcterms:modified>
</cp:coreProperties>
</file>