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embeddings/oleObject1.bin" ContentType="application/vnd.openxmlformats-officedocument.oleObject"/>
  <Override PartName="/ppt/theme/theme2.xml" ContentType="application/vnd.openxmlformats-officedocument.them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notesSlides/notesSlide1.xml" ContentType="application/vnd.openxmlformats-officedocument.presentationml.notesSlide+xml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notesSlides/notesSlide2.xml" ContentType="application/vnd.openxmlformats-officedocument.presentationml.notesSlide+xml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notesSlides/notesSlide3.xml" ContentType="application/vnd.openxmlformats-officedocument.presentationml.notesSlide+xml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embeddings/oleObject56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98" r:id="rId7"/>
    <p:sldId id="261" r:id="rId8"/>
    <p:sldId id="262" r:id="rId9"/>
    <p:sldId id="263" r:id="rId10"/>
    <p:sldId id="302" r:id="rId11"/>
    <p:sldId id="264" r:id="rId12"/>
    <p:sldId id="265" r:id="rId13"/>
    <p:sldId id="270" r:id="rId14"/>
    <p:sldId id="271" r:id="rId15"/>
    <p:sldId id="272" r:id="rId16"/>
    <p:sldId id="273" r:id="rId17"/>
    <p:sldId id="274" r:id="rId18"/>
    <p:sldId id="303" r:id="rId19"/>
    <p:sldId id="275" r:id="rId20"/>
    <p:sldId id="316" r:id="rId21"/>
    <p:sldId id="317" r:id="rId22"/>
    <p:sldId id="318" r:id="rId23"/>
    <p:sldId id="319" r:id="rId24"/>
    <p:sldId id="276" r:id="rId25"/>
    <p:sldId id="278" r:id="rId26"/>
    <p:sldId id="280" r:id="rId27"/>
    <p:sldId id="282" r:id="rId28"/>
    <p:sldId id="283" r:id="rId29"/>
    <p:sldId id="284" r:id="rId30"/>
    <p:sldId id="306" r:id="rId31"/>
    <p:sldId id="307" r:id="rId32"/>
    <p:sldId id="308" r:id="rId33"/>
    <p:sldId id="309" r:id="rId34"/>
    <p:sldId id="310" r:id="rId35"/>
    <p:sldId id="311" r:id="rId36"/>
    <p:sldId id="312" r:id="rId37"/>
    <p:sldId id="313" r:id="rId38"/>
    <p:sldId id="304" r:id="rId39"/>
    <p:sldId id="320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7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Relationship Id="rId2" Type="http://schemas.openxmlformats.org/officeDocument/2006/relationships/image" Target="../media/image3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Relationship Id="rId2" Type="http://schemas.openxmlformats.org/officeDocument/2006/relationships/image" Target="../media/image38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Relationship Id="rId2" Type="http://schemas.openxmlformats.org/officeDocument/2006/relationships/image" Target="../media/image41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Relationship Id="rId2" Type="http://schemas.openxmlformats.org/officeDocument/2006/relationships/image" Target="../media/image43.wmf"/><Relationship Id="rId3" Type="http://schemas.openxmlformats.org/officeDocument/2006/relationships/image" Target="../media/image4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Relationship Id="rId2" Type="http://schemas.openxmlformats.org/officeDocument/2006/relationships/image" Target="../media/image23.wmf"/><Relationship Id="rId3" Type="http://schemas.openxmlformats.org/officeDocument/2006/relationships/image" Target="../media/image45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4" Type="http://schemas.openxmlformats.org/officeDocument/2006/relationships/image" Target="../media/image49.wmf"/><Relationship Id="rId5" Type="http://schemas.openxmlformats.org/officeDocument/2006/relationships/image" Target="../media/image50.wmf"/><Relationship Id="rId6" Type="http://schemas.openxmlformats.org/officeDocument/2006/relationships/image" Target="../media/image51.wmf"/><Relationship Id="rId1" Type="http://schemas.openxmlformats.org/officeDocument/2006/relationships/image" Target="../media/image46.wmf"/><Relationship Id="rId2" Type="http://schemas.openxmlformats.org/officeDocument/2006/relationships/image" Target="../media/image47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4" Type="http://schemas.openxmlformats.org/officeDocument/2006/relationships/image" Target="../media/image55.wmf"/><Relationship Id="rId1" Type="http://schemas.openxmlformats.org/officeDocument/2006/relationships/image" Target="../media/image52.wmf"/><Relationship Id="rId2" Type="http://schemas.openxmlformats.org/officeDocument/2006/relationships/image" Target="../media/image53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4" Type="http://schemas.openxmlformats.org/officeDocument/2006/relationships/image" Target="../media/image59.wmf"/><Relationship Id="rId1" Type="http://schemas.openxmlformats.org/officeDocument/2006/relationships/image" Target="../media/image56.wmf"/><Relationship Id="rId2" Type="http://schemas.openxmlformats.org/officeDocument/2006/relationships/image" Target="../media/image5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1" Type="http://schemas.openxmlformats.org/officeDocument/2006/relationships/image" Target="../media/image17.wmf"/><Relationship Id="rId12" Type="http://schemas.openxmlformats.org/officeDocument/2006/relationships/image" Target="../media/image18.wmf"/><Relationship Id="rId13" Type="http://schemas.openxmlformats.org/officeDocument/2006/relationships/image" Target="../media/image19.wmf"/><Relationship Id="rId14" Type="http://schemas.openxmlformats.org/officeDocument/2006/relationships/image" Target="../media/image20.wmf"/><Relationship Id="rId1" Type="http://schemas.openxmlformats.org/officeDocument/2006/relationships/image" Target="../media/image7.wmf"/><Relationship Id="rId2" Type="http://schemas.openxmlformats.org/officeDocument/2006/relationships/image" Target="../media/image8.wmf"/><Relationship Id="rId3" Type="http://schemas.openxmlformats.org/officeDocument/2006/relationships/image" Target="../media/image9.wmf"/><Relationship Id="rId4" Type="http://schemas.openxmlformats.org/officeDocument/2006/relationships/image" Target="../media/image10.wmf"/><Relationship Id="rId5" Type="http://schemas.openxmlformats.org/officeDocument/2006/relationships/image" Target="../media/image11.wmf"/><Relationship Id="rId6" Type="http://schemas.openxmlformats.org/officeDocument/2006/relationships/image" Target="../media/image12.wmf"/><Relationship Id="rId7" Type="http://schemas.openxmlformats.org/officeDocument/2006/relationships/image" Target="../media/image13.wmf"/><Relationship Id="rId8" Type="http://schemas.openxmlformats.org/officeDocument/2006/relationships/image" Target="../media/image14.wmf"/><Relationship Id="rId9" Type="http://schemas.openxmlformats.org/officeDocument/2006/relationships/image" Target="../media/image15.wmf"/><Relationship Id="rId10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Relationship Id="rId2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B7224B-7BE9-0449-B6A8-FF0561CFCB67}" type="datetimeFigureOut">
              <a:rPr lang="en-US" smtClean="0"/>
              <a:t>07/07/14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E3681-09AD-614E-9D40-20BF08D8087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1152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5430">
              <a:defRPr sz="21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15684" indent="-275263" defTabSz="885430">
              <a:defRPr sz="21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01052" indent="-220210" defTabSz="885430">
              <a:defRPr sz="21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541473" indent="-220210" defTabSz="885430">
              <a:defRPr sz="21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981893" indent="-220210" defTabSz="885430">
              <a:defRPr sz="21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422314" indent="-220210" algn="ctr" defTabSz="88543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862735" indent="-220210" algn="ctr" defTabSz="88543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303156" indent="-220210" algn="ctr" defTabSz="88543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743576" indent="-220210" algn="ctr" defTabSz="88543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A249105-963C-6E49-996A-AEE0B3884A09}" type="slidenum">
              <a:rPr lang="de-DE" sz="1200"/>
              <a:pPr/>
              <a:t>25</a:t>
            </a:fld>
            <a:endParaRPr lang="de-DE" sz="12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5430">
              <a:defRPr sz="21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15684" indent="-275263" defTabSz="885430">
              <a:defRPr sz="21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01052" indent="-220210" defTabSz="885430">
              <a:defRPr sz="21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541473" indent="-220210" defTabSz="885430">
              <a:defRPr sz="21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981893" indent="-220210" defTabSz="885430">
              <a:defRPr sz="21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422314" indent="-220210" algn="ctr" defTabSz="88543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862735" indent="-220210" algn="ctr" defTabSz="88543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303156" indent="-220210" algn="ctr" defTabSz="88543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743576" indent="-220210" algn="ctr" defTabSz="88543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5B387FC8-C629-0544-9A6C-AC2617F5A7C4}" type="slidenum">
              <a:rPr lang="de-DE" sz="1200"/>
              <a:pPr/>
              <a:t>27</a:t>
            </a:fld>
            <a:endParaRPr lang="de-DE" sz="120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5430">
              <a:defRPr sz="21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15684" indent="-275263" defTabSz="885430">
              <a:defRPr sz="21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01052" indent="-220210" defTabSz="885430">
              <a:defRPr sz="21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541473" indent="-220210" defTabSz="885430">
              <a:defRPr sz="21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981893" indent="-220210" defTabSz="885430">
              <a:defRPr sz="21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422314" indent="-220210" algn="ctr" defTabSz="88543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862735" indent="-220210" algn="ctr" defTabSz="88543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303156" indent="-220210" algn="ctr" defTabSz="88543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743576" indent="-220210" algn="ctr" defTabSz="88543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4CB7989F-1BB1-BD4D-B620-61E00BE982F0}" type="slidenum">
              <a:rPr lang="de-DE" sz="1200"/>
              <a:pPr/>
              <a:t>28</a:t>
            </a:fld>
            <a:endParaRPr lang="de-DE" sz="120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png"/><Relationship Id="rId1" Type="http://schemas.openxmlformats.org/officeDocument/2006/relationships/vmlDrawing" Target="../drawings/vmlDrawing1.vml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ABF82-46BC-184D-82C7-8492309E59D5}" type="datetimeFigureOut">
              <a:rPr lang="en-US" smtClean="0"/>
              <a:t>07/07/14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CC1D-3B90-F942-A159-F8F381B4A5C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0548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ABF82-46BC-184D-82C7-8492309E59D5}" type="datetimeFigureOut">
              <a:rPr lang="en-US" smtClean="0"/>
              <a:t>07/07/14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CC1D-3B90-F942-A159-F8F381B4A5C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3567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ABF82-46BC-184D-82C7-8492309E59D5}" type="datetimeFigureOut">
              <a:rPr lang="en-US" smtClean="0"/>
              <a:t>07/07/14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CC1D-3B90-F942-A159-F8F381B4A5C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363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2735679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0"/>
            <a:ext cx="1066800" cy="68580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GB" altLang="pt-BR" sz="2400" smtClean="0">
              <a:ea typeface="+mn-ea"/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228600" y="998538"/>
            <a:ext cx="8763000" cy="93662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pt-BR" altLang="pt-BR" smtClean="0">
              <a:ea typeface="+mn-ea"/>
            </a:endParaRPr>
          </a:p>
        </p:txBody>
      </p:sp>
      <p:sp>
        <p:nvSpPr>
          <p:cNvPr id="8" name="Line 13"/>
          <p:cNvSpPr>
            <a:spLocks noChangeShapeType="1"/>
          </p:cNvSpPr>
          <p:nvPr/>
        </p:nvSpPr>
        <p:spPr bwMode="auto">
          <a:xfrm>
            <a:off x="228600" y="922338"/>
            <a:ext cx="8763000" cy="0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9" name="Text Box 31"/>
          <p:cNvSpPr txBox="1">
            <a:spLocks noChangeArrowheads="1"/>
          </p:cNvSpPr>
          <p:nvPr/>
        </p:nvSpPr>
        <p:spPr bwMode="auto">
          <a:xfrm rot="16200000">
            <a:off x="-1030288" y="3200400"/>
            <a:ext cx="3006725" cy="1108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defRPr/>
            </a:pPr>
            <a:r>
              <a:rPr lang="en-GB" altLang="pt-BR" sz="6600" b="1" smtClean="0">
                <a:solidFill>
                  <a:schemeClr val="bg1"/>
                </a:solidFill>
                <a:ea typeface="+mn-ea"/>
              </a:rPr>
              <a:t>DSOFT</a:t>
            </a:r>
            <a:endParaRPr lang="en-GB" altLang="pt-BR" sz="4000" b="1" smtClean="0">
              <a:solidFill>
                <a:schemeClr val="bg1"/>
              </a:solidFill>
              <a:ea typeface="+mn-ea"/>
            </a:endParaRPr>
          </a:p>
        </p:txBody>
      </p:sp>
      <p:graphicFrame>
        <p:nvGraphicFramePr>
          <p:cNvPr id="10" name="Object 48"/>
          <p:cNvGraphicFramePr>
            <a:graphicFrameLocks noChangeAspect="1"/>
          </p:cNvGraphicFramePr>
          <p:nvPr/>
        </p:nvGraphicFramePr>
        <p:xfrm>
          <a:off x="171450" y="133350"/>
          <a:ext cx="76200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2" name="Imagem de bitmap" r:id="rId3" imgW="762106" imgH="743054" progId="Paint.Picture">
                  <p:embed/>
                </p:oleObj>
              </mc:Choice>
              <mc:Fallback>
                <p:oleObj name="Imagem de bitmap" r:id="rId3" imgW="762106" imgH="74305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" y="133350"/>
                        <a:ext cx="762000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3375" y="339725"/>
            <a:ext cx="8439150" cy="1352550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320675" y="1674813"/>
            <a:ext cx="4154488" cy="48942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27563" y="1674813"/>
            <a:ext cx="4156075" cy="23701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27563" y="4197350"/>
            <a:ext cx="4156075" cy="2371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11" name="Espaço Reservado para Data 5"/>
          <p:cNvSpPr>
            <a:spLocks noGrp="1"/>
          </p:cNvSpPr>
          <p:nvPr>
            <p:ph type="dt" sz="half" idx="10"/>
          </p:nvPr>
        </p:nvSpPr>
        <p:spPr>
          <a:xfrm>
            <a:off x="685800" y="61722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pt-BR" altLang="ja-JP"/>
          </a:p>
        </p:txBody>
      </p:sp>
      <p:sp>
        <p:nvSpPr>
          <p:cNvPr id="12" name="Espaço Reservado para Rodapé 6"/>
          <p:cNvSpPr>
            <a:spLocks noGrp="1"/>
          </p:cNvSpPr>
          <p:nvPr>
            <p:ph type="ftr" sz="quarter" idx="11"/>
          </p:nvPr>
        </p:nvSpPr>
        <p:spPr>
          <a:xfrm>
            <a:off x="3124200" y="61722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pt-BR" altLang="ja-JP"/>
          </a:p>
        </p:txBody>
      </p:sp>
      <p:sp>
        <p:nvSpPr>
          <p:cNvPr id="13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7267575" y="65532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DE28D76-0B97-E84E-9597-BEE302134C89}" type="slidenum">
              <a:rPr lang="pt-BR" altLang="ja-JP"/>
              <a:pPr/>
              <a:t>‹#›</a:t>
            </a:fld>
            <a:endParaRPr lang="pt-BR" altLang="ja-JP"/>
          </a:p>
        </p:txBody>
      </p:sp>
    </p:spTree>
    <p:extLst>
      <p:ext uri="{BB962C8B-B14F-4D97-AF65-F5344CB8AC3E}">
        <p14:creationId xmlns:p14="http://schemas.microsoft.com/office/powerpoint/2010/main" val="429039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ABF82-46BC-184D-82C7-8492309E59D5}" type="datetimeFigureOut">
              <a:rPr lang="en-US" smtClean="0"/>
              <a:t>07/07/14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CC1D-3B90-F942-A159-F8F381B4A5C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9613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ABF82-46BC-184D-82C7-8492309E59D5}" type="datetimeFigureOut">
              <a:rPr lang="en-US" smtClean="0"/>
              <a:t>07/07/14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CC1D-3B90-F942-A159-F8F381B4A5C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330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ABF82-46BC-184D-82C7-8492309E59D5}" type="datetimeFigureOut">
              <a:rPr lang="en-US" smtClean="0"/>
              <a:t>07/07/14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CC1D-3B90-F942-A159-F8F381B4A5C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486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ABF82-46BC-184D-82C7-8492309E59D5}" type="datetimeFigureOut">
              <a:rPr lang="en-US" smtClean="0"/>
              <a:t>07/07/14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CC1D-3B90-F942-A159-F8F381B4A5C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3378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ABF82-46BC-184D-82C7-8492309E59D5}" type="datetimeFigureOut">
              <a:rPr lang="en-US" smtClean="0"/>
              <a:t>07/07/14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CC1D-3B90-F942-A159-F8F381B4A5C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07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ABF82-46BC-184D-82C7-8492309E59D5}" type="datetimeFigureOut">
              <a:rPr lang="en-US" smtClean="0"/>
              <a:t>07/07/14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CC1D-3B90-F942-A159-F8F381B4A5C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7971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ABF82-46BC-184D-82C7-8492309E59D5}" type="datetimeFigureOut">
              <a:rPr lang="en-US" smtClean="0"/>
              <a:t>07/07/14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CC1D-3B90-F942-A159-F8F381B4A5C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7957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ABF82-46BC-184D-82C7-8492309E59D5}" type="datetimeFigureOut">
              <a:rPr lang="en-US" smtClean="0"/>
              <a:t>07/07/14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CC1D-3B90-F942-A159-F8F381B4A5C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784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ABF82-46BC-184D-82C7-8492309E59D5}" type="datetimeFigureOut">
              <a:rPr lang="en-US" smtClean="0"/>
              <a:t>07/07/14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6CC1D-3B90-F942-A159-F8F381B4A5C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8928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wmf"/><Relationship Id="rId20" Type="http://schemas.openxmlformats.org/officeDocument/2006/relationships/oleObject" Target="../embeddings/oleObject14.bin"/><Relationship Id="rId21" Type="http://schemas.openxmlformats.org/officeDocument/2006/relationships/image" Target="../media/image15.wmf"/><Relationship Id="rId22" Type="http://schemas.openxmlformats.org/officeDocument/2006/relationships/oleObject" Target="../embeddings/oleObject15.bin"/><Relationship Id="rId23" Type="http://schemas.openxmlformats.org/officeDocument/2006/relationships/image" Target="../media/image16.wmf"/><Relationship Id="rId24" Type="http://schemas.openxmlformats.org/officeDocument/2006/relationships/oleObject" Target="../embeddings/oleObject16.bin"/><Relationship Id="rId25" Type="http://schemas.openxmlformats.org/officeDocument/2006/relationships/image" Target="../media/image17.wmf"/><Relationship Id="rId26" Type="http://schemas.openxmlformats.org/officeDocument/2006/relationships/oleObject" Target="../embeddings/oleObject17.bin"/><Relationship Id="rId27" Type="http://schemas.openxmlformats.org/officeDocument/2006/relationships/image" Target="../media/image18.wmf"/><Relationship Id="rId28" Type="http://schemas.openxmlformats.org/officeDocument/2006/relationships/oleObject" Target="../embeddings/oleObject18.bin"/><Relationship Id="rId29" Type="http://schemas.openxmlformats.org/officeDocument/2006/relationships/image" Target="../media/image19.wmf"/><Relationship Id="rId30" Type="http://schemas.openxmlformats.org/officeDocument/2006/relationships/oleObject" Target="../embeddings/oleObject19.bin"/><Relationship Id="rId31" Type="http://schemas.openxmlformats.org/officeDocument/2006/relationships/image" Target="../media/image20.wmf"/><Relationship Id="rId10" Type="http://schemas.openxmlformats.org/officeDocument/2006/relationships/oleObject" Target="../embeddings/oleObject9.bin"/><Relationship Id="rId11" Type="http://schemas.openxmlformats.org/officeDocument/2006/relationships/image" Target="../media/image10.wmf"/><Relationship Id="rId12" Type="http://schemas.openxmlformats.org/officeDocument/2006/relationships/oleObject" Target="../embeddings/oleObject10.bin"/><Relationship Id="rId13" Type="http://schemas.openxmlformats.org/officeDocument/2006/relationships/image" Target="../media/image11.wmf"/><Relationship Id="rId14" Type="http://schemas.openxmlformats.org/officeDocument/2006/relationships/oleObject" Target="../embeddings/oleObject11.bin"/><Relationship Id="rId15" Type="http://schemas.openxmlformats.org/officeDocument/2006/relationships/image" Target="../media/image12.wmf"/><Relationship Id="rId16" Type="http://schemas.openxmlformats.org/officeDocument/2006/relationships/oleObject" Target="../embeddings/oleObject12.bin"/><Relationship Id="rId17" Type="http://schemas.openxmlformats.org/officeDocument/2006/relationships/image" Target="../media/image13.wmf"/><Relationship Id="rId18" Type="http://schemas.openxmlformats.org/officeDocument/2006/relationships/oleObject" Target="../embeddings/oleObject13.bin"/><Relationship Id="rId19" Type="http://schemas.openxmlformats.org/officeDocument/2006/relationships/image" Target="../media/image14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4" Type="http://schemas.openxmlformats.org/officeDocument/2006/relationships/oleObject" Target="../embeddings/oleObject6.bin"/><Relationship Id="rId5" Type="http://schemas.openxmlformats.org/officeDocument/2006/relationships/image" Target="../media/image7.w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8.wmf"/><Relationship Id="rId8" Type="http://schemas.openxmlformats.org/officeDocument/2006/relationships/oleObject" Target="../embeddings/oleObject8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4" Type="http://schemas.openxmlformats.org/officeDocument/2006/relationships/image" Target="../media/image22.wmf"/><Relationship Id="rId5" Type="http://schemas.openxmlformats.org/officeDocument/2006/relationships/oleObject" Target="../embeddings/oleObject21.bin"/><Relationship Id="rId6" Type="http://schemas.openxmlformats.org/officeDocument/2006/relationships/image" Target="../media/image23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4" Type="http://schemas.openxmlformats.org/officeDocument/2006/relationships/image" Target="../media/image24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4" Type="http://schemas.openxmlformats.org/officeDocument/2006/relationships/image" Target="../media/image25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4" Type="http://schemas.openxmlformats.org/officeDocument/2006/relationships/image" Target="../media/image26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4" Type="http://schemas.openxmlformats.org/officeDocument/2006/relationships/image" Target="../media/image27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4" Type="http://schemas.openxmlformats.org/officeDocument/2006/relationships/image" Target="../media/image28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4" Type="http://schemas.openxmlformats.org/officeDocument/2006/relationships/image" Target="../media/image29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2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emf"/><Relationship Id="rId3" Type="http://schemas.openxmlformats.org/officeDocument/2006/relationships/image" Target="../media/image31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4" Type="http://schemas.openxmlformats.org/officeDocument/2006/relationships/image" Target="../media/image24.wmf"/><Relationship Id="rId5" Type="http://schemas.openxmlformats.org/officeDocument/2006/relationships/oleObject" Target="../embeddings/oleObject29.bin"/><Relationship Id="rId6" Type="http://schemas.openxmlformats.org/officeDocument/2006/relationships/image" Target="../media/image35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30.bin"/><Relationship Id="rId5" Type="http://schemas.openxmlformats.org/officeDocument/2006/relationships/image" Target="../media/image36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4" Type="http://schemas.openxmlformats.org/officeDocument/2006/relationships/image" Target="../media/image37.w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32.bin"/><Relationship Id="rId5" Type="http://schemas.openxmlformats.org/officeDocument/2006/relationships/image" Target="../media/image24.wmf"/><Relationship Id="rId6" Type="http://schemas.openxmlformats.org/officeDocument/2006/relationships/oleObject" Target="../embeddings/oleObject33.bin"/><Relationship Id="rId7" Type="http://schemas.openxmlformats.org/officeDocument/2006/relationships/image" Target="../media/image38.w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4" Type="http://schemas.openxmlformats.org/officeDocument/2006/relationships/image" Target="../media/image39.w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4" Type="http://schemas.openxmlformats.org/officeDocument/2006/relationships/image" Target="../media/image40.wmf"/><Relationship Id="rId5" Type="http://schemas.openxmlformats.org/officeDocument/2006/relationships/oleObject" Target="../embeddings/oleObject36.bin"/><Relationship Id="rId6" Type="http://schemas.openxmlformats.org/officeDocument/2006/relationships/image" Target="../media/image41.w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4" Type="http://schemas.openxmlformats.org/officeDocument/2006/relationships/image" Target="../media/image42.wmf"/><Relationship Id="rId5" Type="http://schemas.openxmlformats.org/officeDocument/2006/relationships/oleObject" Target="../embeddings/oleObject38.bin"/><Relationship Id="rId6" Type="http://schemas.openxmlformats.org/officeDocument/2006/relationships/image" Target="../media/image43.wmf"/><Relationship Id="rId7" Type="http://schemas.openxmlformats.org/officeDocument/2006/relationships/oleObject" Target="../embeddings/oleObject39.bin"/><Relationship Id="rId8" Type="http://schemas.openxmlformats.org/officeDocument/2006/relationships/image" Target="../media/image44.w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4" Type="http://schemas.openxmlformats.org/officeDocument/2006/relationships/image" Target="../media/image42.wmf"/><Relationship Id="rId5" Type="http://schemas.openxmlformats.org/officeDocument/2006/relationships/oleObject" Target="../embeddings/oleObject41.bin"/><Relationship Id="rId6" Type="http://schemas.openxmlformats.org/officeDocument/2006/relationships/image" Target="../media/image23.wmf"/><Relationship Id="rId7" Type="http://schemas.openxmlformats.org/officeDocument/2006/relationships/oleObject" Target="../embeddings/oleObject42.bin"/><Relationship Id="rId8" Type="http://schemas.openxmlformats.org/officeDocument/2006/relationships/image" Target="../media/image45.w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47.bin"/><Relationship Id="rId12" Type="http://schemas.openxmlformats.org/officeDocument/2006/relationships/image" Target="../media/image50.wmf"/><Relationship Id="rId13" Type="http://schemas.openxmlformats.org/officeDocument/2006/relationships/oleObject" Target="../embeddings/oleObject48.bin"/><Relationship Id="rId14" Type="http://schemas.openxmlformats.org/officeDocument/2006/relationships/image" Target="../media/image51.w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13.xml"/><Relationship Id="rId3" Type="http://schemas.openxmlformats.org/officeDocument/2006/relationships/oleObject" Target="../embeddings/oleObject43.bin"/><Relationship Id="rId4" Type="http://schemas.openxmlformats.org/officeDocument/2006/relationships/image" Target="../media/image46.wmf"/><Relationship Id="rId5" Type="http://schemas.openxmlformats.org/officeDocument/2006/relationships/oleObject" Target="../embeddings/oleObject44.bin"/><Relationship Id="rId6" Type="http://schemas.openxmlformats.org/officeDocument/2006/relationships/image" Target="../media/image47.wmf"/><Relationship Id="rId7" Type="http://schemas.openxmlformats.org/officeDocument/2006/relationships/oleObject" Target="../embeddings/oleObject45.bin"/><Relationship Id="rId8" Type="http://schemas.openxmlformats.org/officeDocument/2006/relationships/image" Target="../media/image48.wmf"/><Relationship Id="rId9" Type="http://schemas.openxmlformats.org/officeDocument/2006/relationships/oleObject" Target="../embeddings/oleObject46.bin"/><Relationship Id="rId10" Type="http://schemas.openxmlformats.org/officeDocument/2006/relationships/image" Target="../media/image49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4" Type="http://schemas.openxmlformats.org/officeDocument/2006/relationships/image" Target="../media/image52.wmf"/><Relationship Id="rId5" Type="http://schemas.openxmlformats.org/officeDocument/2006/relationships/oleObject" Target="../embeddings/oleObject50.bin"/><Relationship Id="rId6" Type="http://schemas.openxmlformats.org/officeDocument/2006/relationships/image" Target="../media/image53.wmf"/><Relationship Id="rId7" Type="http://schemas.openxmlformats.org/officeDocument/2006/relationships/oleObject" Target="../embeddings/oleObject51.bin"/><Relationship Id="rId8" Type="http://schemas.openxmlformats.org/officeDocument/2006/relationships/image" Target="../media/image54.wmf"/><Relationship Id="rId9" Type="http://schemas.openxmlformats.org/officeDocument/2006/relationships/oleObject" Target="../embeddings/oleObject52.bin"/><Relationship Id="rId10" Type="http://schemas.openxmlformats.org/officeDocument/2006/relationships/image" Target="../media/image55.wmf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4" Type="http://schemas.openxmlformats.org/officeDocument/2006/relationships/image" Target="../media/image56.wmf"/><Relationship Id="rId5" Type="http://schemas.openxmlformats.org/officeDocument/2006/relationships/oleObject" Target="../embeddings/oleObject54.bin"/><Relationship Id="rId6" Type="http://schemas.openxmlformats.org/officeDocument/2006/relationships/image" Target="../media/image57.wmf"/><Relationship Id="rId7" Type="http://schemas.openxmlformats.org/officeDocument/2006/relationships/oleObject" Target="../embeddings/oleObject55.bin"/><Relationship Id="rId8" Type="http://schemas.openxmlformats.org/officeDocument/2006/relationships/image" Target="../media/image58.wmf"/><Relationship Id="rId9" Type="http://schemas.openxmlformats.org/officeDocument/2006/relationships/oleObject" Target="../embeddings/oleObject56.bin"/><Relationship Id="rId10" Type="http://schemas.openxmlformats.org/officeDocument/2006/relationships/image" Target="../media/image59.wmf"/><Relationship Id="rId1" Type="http://schemas.openxmlformats.org/officeDocument/2006/relationships/vmlDrawing" Target="../drawings/vmlDrawing23.vml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5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oleObject" Target="../embeddings/oleObject5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Integração Numérica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Prof. Carlos Eduardo Mello</a:t>
            </a:r>
          </a:p>
          <a:p>
            <a:r>
              <a:rPr lang="pt-BR" dirty="0" smtClean="0"/>
              <a:t>Ciência da Computação - UFRRJ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6829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Integração Numérica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Fórmulas de Newton-</a:t>
            </a:r>
            <a:r>
              <a:rPr lang="pt-BR" dirty="0" err="1" smtClean="0"/>
              <a:t>Cotês</a:t>
            </a:r>
            <a:endParaRPr lang="pt-BR" dirty="0" smtClean="0"/>
          </a:p>
          <a:p>
            <a:pPr lvl="1"/>
            <a:r>
              <a:rPr lang="pt-BR" dirty="0" smtClean="0"/>
              <a:t>Regra dos Trapézios</a:t>
            </a:r>
          </a:p>
          <a:p>
            <a:pPr lvl="1"/>
            <a:r>
              <a:rPr lang="pt-BR" b="1" dirty="0" smtClean="0"/>
              <a:t>Regra dos Trapézios Composta</a:t>
            </a:r>
          </a:p>
          <a:p>
            <a:pPr lvl="1"/>
            <a:r>
              <a:rPr lang="pt-BR" dirty="0" smtClean="0"/>
              <a:t>Regra 1/3 de Simpson</a:t>
            </a:r>
          </a:p>
          <a:p>
            <a:pPr lvl="1"/>
            <a:r>
              <a:rPr lang="pt-BR" dirty="0" smtClean="0"/>
              <a:t>Regra 3/8 de Simpson</a:t>
            </a:r>
          </a:p>
          <a:p>
            <a:r>
              <a:rPr lang="pt-BR" dirty="0" smtClean="0"/>
              <a:t>Quadratura da Gaussiana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3318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Regra dos Trapézios Composta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Intervalo [a, </a:t>
            </a:r>
            <a:r>
              <a:rPr lang="pt-BR" dirty="0" err="1"/>
              <a:t>b</a:t>
            </a:r>
            <a:r>
              <a:rPr lang="pt-BR" dirty="0"/>
              <a:t>]  de grande amplitude.</a:t>
            </a:r>
          </a:p>
          <a:p>
            <a:pPr>
              <a:defRPr/>
            </a:pPr>
            <a:r>
              <a:rPr lang="pt-BR" dirty="0"/>
              <a:t>Soma da área de </a:t>
            </a:r>
            <a:r>
              <a:rPr lang="pt-BR" b="1" i="1" dirty="0" err="1"/>
              <a:t>n</a:t>
            </a:r>
            <a:r>
              <a:rPr lang="pt-BR" dirty="0"/>
              <a:t> trapézios, cada qual definido pelo seu </a:t>
            </a:r>
            <a:r>
              <a:rPr lang="pt-BR" dirty="0" err="1"/>
              <a:t>sub-intervalo</a:t>
            </a:r>
            <a:r>
              <a:rPr lang="pt-BR" dirty="0"/>
              <a:t>.</a:t>
            </a:r>
            <a:endParaRPr lang="pt-BR" baseline="-25000" dirty="0"/>
          </a:p>
          <a:p>
            <a:endParaRPr lang="pt-BR" dirty="0"/>
          </a:p>
        </p:txBody>
      </p:sp>
      <p:pic>
        <p:nvPicPr>
          <p:cNvPr id="4" name="Picture 3" descr="int-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794" y="3550993"/>
            <a:ext cx="2963129" cy="296312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41"/>
          <p:cNvGrpSpPr>
            <a:grpSpLocks/>
          </p:cNvGrpSpPr>
          <p:nvPr/>
        </p:nvGrpSpPr>
        <p:grpSpPr bwMode="auto">
          <a:xfrm>
            <a:off x="244677" y="3603377"/>
            <a:ext cx="5048250" cy="3162300"/>
            <a:chOff x="1020" y="1389"/>
            <a:chExt cx="3765" cy="2359"/>
          </a:xfrm>
        </p:grpSpPr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1020" y="2523"/>
              <a:ext cx="37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pt-BR"/>
            </a:p>
          </p:txBody>
        </p:sp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1079" y="1389"/>
              <a:ext cx="3653" cy="2359"/>
              <a:chOff x="1079" y="1389"/>
              <a:chExt cx="3653" cy="2359"/>
            </a:xfrm>
          </p:grpSpPr>
          <p:sp>
            <p:nvSpPr>
              <p:cNvPr id="9" name="Line 7"/>
              <p:cNvSpPr>
                <a:spLocks noChangeShapeType="1"/>
              </p:cNvSpPr>
              <p:nvPr/>
            </p:nvSpPr>
            <p:spPr bwMode="auto">
              <a:xfrm flipV="1">
                <a:off x="1247" y="1389"/>
                <a:ext cx="0" cy="235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pt-BR"/>
              </a:p>
            </p:txBody>
          </p:sp>
          <p:sp>
            <p:nvSpPr>
              <p:cNvPr id="10" name="Line 8"/>
              <p:cNvSpPr>
                <a:spLocks noChangeShapeType="1"/>
              </p:cNvSpPr>
              <p:nvPr/>
            </p:nvSpPr>
            <p:spPr bwMode="auto">
              <a:xfrm>
                <a:off x="1655" y="2523"/>
                <a:ext cx="0" cy="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pt-BR"/>
              </a:p>
            </p:txBody>
          </p:sp>
          <p:sp>
            <p:nvSpPr>
              <p:cNvPr id="11" name="Line 9"/>
              <p:cNvSpPr>
                <a:spLocks noChangeShapeType="1"/>
              </p:cNvSpPr>
              <p:nvPr/>
            </p:nvSpPr>
            <p:spPr bwMode="auto">
              <a:xfrm>
                <a:off x="1973" y="2523"/>
                <a:ext cx="0" cy="6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pt-BR"/>
              </a:p>
            </p:txBody>
          </p:sp>
          <p:sp>
            <p:nvSpPr>
              <p:cNvPr id="12" name="Line 10"/>
              <p:cNvSpPr>
                <a:spLocks noChangeShapeType="1"/>
              </p:cNvSpPr>
              <p:nvPr/>
            </p:nvSpPr>
            <p:spPr bwMode="auto">
              <a:xfrm>
                <a:off x="2290" y="2523"/>
                <a:ext cx="0" cy="5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pt-BR"/>
              </a:p>
            </p:txBody>
          </p:sp>
          <p:sp>
            <p:nvSpPr>
              <p:cNvPr id="13" name="Line 11"/>
              <p:cNvSpPr>
                <a:spLocks noChangeShapeType="1"/>
              </p:cNvSpPr>
              <p:nvPr/>
            </p:nvSpPr>
            <p:spPr bwMode="auto">
              <a:xfrm flipV="1">
                <a:off x="2653" y="1979"/>
                <a:ext cx="0" cy="5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pt-BR"/>
              </a:p>
            </p:txBody>
          </p:sp>
          <p:sp>
            <p:nvSpPr>
              <p:cNvPr id="14" name="Line 12"/>
              <p:cNvSpPr>
                <a:spLocks noChangeShapeType="1"/>
              </p:cNvSpPr>
              <p:nvPr/>
            </p:nvSpPr>
            <p:spPr bwMode="auto">
              <a:xfrm flipV="1">
                <a:off x="2971" y="1706"/>
                <a:ext cx="0" cy="8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pt-BR"/>
              </a:p>
            </p:txBody>
          </p:sp>
          <p:sp>
            <p:nvSpPr>
              <p:cNvPr id="15" name="Line 13"/>
              <p:cNvSpPr>
                <a:spLocks noChangeShapeType="1"/>
              </p:cNvSpPr>
              <p:nvPr/>
            </p:nvSpPr>
            <p:spPr bwMode="auto">
              <a:xfrm flipV="1">
                <a:off x="3288" y="1706"/>
                <a:ext cx="0" cy="8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pt-BR"/>
              </a:p>
            </p:txBody>
          </p:sp>
          <p:sp>
            <p:nvSpPr>
              <p:cNvPr id="16" name="Line 14"/>
              <p:cNvSpPr>
                <a:spLocks noChangeShapeType="1"/>
              </p:cNvSpPr>
              <p:nvPr/>
            </p:nvSpPr>
            <p:spPr bwMode="auto">
              <a:xfrm flipV="1">
                <a:off x="3606" y="1888"/>
                <a:ext cx="0" cy="63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pt-BR"/>
              </a:p>
            </p:txBody>
          </p:sp>
          <p:sp>
            <p:nvSpPr>
              <p:cNvPr id="17" name="Line 15"/>
              <p:cNvSpPr>
                <a:spLocks noChangeShapeType="1"/>
              </p:cNvSpPr>
              <p:nvPr/>
            </p:nvSpPr>
            <p:spPr bwMode="auto">
              <a:xfrm flipV="1">
                <a:off x="2653" y="1706"/>
                <a:ext cx="318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pt-BR"/>
              </a:p>
            </p:txBody>
          </p:sp>
          <p:sp>
            <p:nvSpPr>
              <p:cNvPr id="18" name="Line 16"/>
              <p:cNvSpPr>
                <a:spLocks noChangeShapeType="1"/>
              </p:cNvSpPr>
              <p:nvPr/>
            </p:nvSpPr>
            <p:spPr bwMode="auto">
              <a:xfrm>
                <a:off x="2971" y="1706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pt-BR"/>
              </a:p>
            </p:txBody>
          </p:sp>
          <p:sp>
            <p:nvSpPr>
              <p:cNvPr id="19" name="Line 17"/>
              <p:cNvSpPr>
                <a:spLocks noChangeShapeType="1"/>
              </p:cNvSpPr>
              <p:nvPr/>
            </p:nvSpPr>
            <p:spPr bwMode="auto">
              <a:xfrm>
                <a:off x="3288" y="1706"/>
                <a:ext cx="318" cy="1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pt-BR"/>
              </a:p>
            </p:txBody>
          </p:sp>
          <p:sp>
            <p:nvSpPr>
              <p:cNvPr id="20" name="Line 18"/>
              <p:cNvSpPr>
                <a:spLocks noChangeShapeType="1"/>
              </p:cNvSpPr>
              <p:nvPr/>
            </p:nvSpPr>
            <p:spPr bwMode="auto">
              <a:xfrm>
                <a:off x="1655" y="2886"/>
                <a:ext cx="318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pt-BR"/>
              </a:p>
            </p:txBody>
          </p:sp>
          <p:sp>
            <p:nvSpPr>
              <p:cNvPr id="21" name="Line 19"/>
              <p:cNvSpPr>
                <a:spLocks noChangeShapeType="1"/>
              </p:cNvSpPr>
              <p:nvPr/>
            </p:nvSpPr>
            <p:spPr bwMode="auto">
              <a:xfrm flipV="1">
                <a:off x="1973" y="3067"/>
                <a:ext cx="317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pt-BR"/>
              </a:p>
            </p:txBody>
          </p:sp>
          <p:sp>
            <p:nvSpPr>
              <p:cNvPr id="22" name="Freeform 20"/>
              <p:cNvSpPr>
                <a:spLocks/>
              </p:cNvSpPr>
              <p:nvPr/>
            </p:nvSpPr>
            <p:spPr bwMode="auto">
              <a:xfrm>
                <a:off x="1565" y="1631"/>
                <a:ext cx="2222" cy="1595"/>
              </a:xfrm>
              <a:custGeom>
                <a:avLst/>
                <a:gdLst>
                  <a:gd name="T0" fmla="*/ 0 w 2222"/>
                  <a:gd name="T1" fmla="*/ 1255 h 1595"/>
                  <a:gd name="T2" fmla="*/ 90 w 2222"/>
                  <a:gd name="T3" fmla="*/ 1255 h 1595"/>
                  <a:gd name="T4" fmla="*/ 226 w 2222"/>
                  <a:gd name="T5" fmla="*/ 1527 h 1595"/>
                  <a:gd name="T6" fmla="*/ 408 w 2222"/>
                  <a:gd name="T7" fmla="*/ 1572 h 1595"/>
                  <a:gd name="T8" fmla="*/ 635 w 2222"/>
                  <a:gd name="T9" fmla="*/ 1572 h 1595"/>
                  <a:gd name="T10" fmla="*/ 725 w 2222"/>
                  <a:gd name="T11" fmla="*/ 1436 h 1595"/>
                  <a:gd name="T12" fmla="*/ 907 w 2222"/>
                  <a:gd name="T13" fmla="*/ 892 h 1595"/>
                  <a:gd name="T14" fmla="*/ 1088 w 2222"/>
                  <a:gd name="T15" fmla="*/ 348 h 1595"/>
                  <a:gd name="T16" fmla="*/ 1243 w 2222"/>
                  <a:gd name="T17" fmla="*/ 57 h 1595"/>
                  <a:gd name="T18" fmla="*/ 1406 w 2222"/>
                  <a:gd name="T19" fmla="*/ 75 h 1595"/>
                  <a:gd name="T20" fmla="*/ 1587 w 2222"/>
                  <a:gd name="T21" fmla="*/ 166 h 1595"/>
                  <a:gd name="T22" fmla="*/ 1723 w 2222"/>
                  <a:gd name="T23" fmla="*/ 75 h 1595"/>
                  <a:gd name="T24" fmla="*/ 1905 w 2222"/>
                  <a:gd name="T25" fmla="*/ 30 h 1595"/>
                  <a:gd name="T26" fmla="*/ 2041 w 2222"/>
                  <a:gd name="T27" fmla="*/ 257 h 1595"/>
                  <a:gd name="T28" fmla="*/ 2222 w 2222"/>
                  <a:gd name="T29" fmla="*/ 438 h 159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2222"/>
                  <a:gd name="T46" fmla="*/ 0 h 1595"/>
                  <a:gd name="T47" fmla="*/ 2222 w 2222"/>
                  <a:gd name="T48" fmla="*/ 1595 h 1595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2222" h="1595">
                    <a:moveTo>
                      <a:pt x="0" y="1255"/>
                    </a:moveTo>
                    <a:cubicBezTo>
                      <a:pt x="26" y="1232"/>
                      <a:pt x="52" y="1210"/>
                      <a:pt x="90" y="1255"/>
                    </a:cubicBezTo>
                    <a:cubicBezTo>
                      <a:pt x="128" y="1300"/>
                      <a:pt x="173" y="1474"/>
                      <a:pt x="226" y="1527"/>
                    </a:cubicBezTo>
                    <a:cubicBezTo>
                      <a:pt x="279" y="1580"/>
                      <a:pt x="340" y="1565"/>
                      <a:pt x="408" y="1572"/>
                    </a:cubicBezTo>
                    <a:cubicBezTo>
                      <a:pt x="476" y="1579"/>
                      <a:pt x="582" y="1595"/>
                      <a:pt x="635" y="1572"/>
                    </a:cubicBezTo>
                    <a:cubicBezTo>
                      <a:pt x="688" y="1549"/>
                      <a:pt x="680" y="1549"/>
                      <a:pt x="725" y="1436"/>
                    </a:cubicBezTo>
                    <a:cubicBezTo>
                      <a:pt x="770" y="1323"/>
                      <a:pt x="847" y="1073"/>
                      <a:pt x="907" y="892"/>
                    </a:cubicBezTo>
                    <a:cubicBezTo>
                      <a:pt x="967" y="711"/>
                      <a:pt x="1032" y="487"/>
                      <a:pt x="1088" y="348"/>
                    </a:cubicBezTo>
                    <a:cubicBezTo>
                      <a:pt x="1144" y="209"/>
                      <a:pt x="1190" y="102"/>
                      <a:pt x="1243" y="57"/>
                    </a:cubicBezTo>
                    <a:cubicBezTo>
                      <a:pt x="1296" y="12"/>
                      <a:pt x="1349" y="57"/>
                      <a:pt x="1406" y="75"/>
                    </a:cubicBezTo>
                    <a:cubicBezTo>
                      <a:pt x="1463" y="93"/>
                      <a:pt x="1534" y="166"/>
                      <a:pt x="1587" y="166"/>
                    </a:cubicBezTo>
                    <a:cubicBezTo>
                      <a:pt x="1640" y="166"/>
                      <a:pt x="1670" y="98"/>
                      <a:pt x="1723" y="75"/>
                    </a:cubicBezTo>
                    <a:cubicBezTo>
                      <a:pt x="1776" y="52"/>
                      <a:pt x="1852" y="0"/>
                      <a:pt x="1905" y="30"/>
                    </a:cubicBezTo>
                    <a:cubicBezTo>
                      <a:pt x="1958" y="60"/>
                      <a:pt x="1988" y="189"/>
                      <a:pt x="2041" y="257"/>
                    </a:cubicBezTo>
                    <a:cubicBezTo>
                      <a:pt x="2094" y="325"/>
                      <a:pt x="2158" y="381"/>
                      <a:pt x="2222" y="438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pt-BR"/>
              </a:p>
            </p:txBody>
          </p:sp>
          <p:graphicFrame>
            <p:nvGraphicFramePr>
              <p:cNvPr id="23" name="Object 2"/>
              <p:cNvGraphicFramePr>
                <a:graphicFrameLocks noChangeAspect="1"/>
              </p:cNvGraphicFramePr>
              <p:nvPr/>
            </p:nvGraphicFramePr>
            <p:xfrm>
              <a:off x="1079" y="2840"/>
              <a:ext cx="576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73" name="Equation" r:id="rId4" imgW="609600" imgH="228600" progId="Equation.3">
                      <p:embed/>
                    </p:oleObj>
                  </mc:Choice>
                  <mc:Fallback>
                    <p:oleObj name="Equation" r:id="rId4" imgW="609600" imgH="2286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79" y="2840"/>
                            <a:ext cx="576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8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" name="Object 3"/>
              <p:cNvGraphicFramePr>
                <a:graphicFrameLocks noChangeAspect="1"/>
              </p:cNvGraphicFramePr>
              <p:nvPr/>
            </p:nvGraphicFramePr>
            <p:xfrm>
              <a:off x="1746" y="3203"/>
              <a:ext cx="540" cy="2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74" name="Equation" r:id="rId6" imgW="571252" imgH="215806" progId="Equation.3">
                      <p:embed/>
                    </p:oleObj>
                  </mc:Choice>
                  <mc:Fallback>
                    <p:oleObj name="Equation" r:id="rId6" imgW="571252" imgH="215806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46" y="3203"/>
                            <a:ext cx="540" cy="2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8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" name="Object 4"/>
              <p:cNvGraphicFramePr>
                <a:graphicFrameLocks noChangeAspect="1"/>
              </p:cNvGraphicFramePr>
              <p:nvPr/>
            </p:nvGraphicFramePr>
            <p:xfrm>
              <a:off x="2290" y="2976"/>
              <a:ext cx="576" cy="2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75" name="Equation" r:id="rId8" imgW="609336" imgH="215806" progId="Equation.3">
                      <p:embed/>
                    </p:oleObj>
                  </mc:Choice>
                  <mc:Fallback>
                    <p:oleObj name="Equation" r:id="rId8" imgW="609336" imgH="215806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90" y="2976"/>
                            <a:ext cx="576" cy="2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8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" name="Object 5"/>
              <p:cNvGraphicFramePr>
                <a:graphicFrameLocks noChangeAspect="1"/>
              </p:cNvGraphicFramePr>
              <p:nvPr/>
            </p:nvGraphicFramePr>
            <p:xfrm>
              <a:off x="1429" y="2341"/>
              <a:ext cx="396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76" name="Equation" r:id="rId10" imgW="419100" imgH="228600" progId="Equation.3">
                      <p:embed/>
                    </p:oleObj>
                  </mc:Choice>
                  <mc:Fallback>
                    <p:oleObj name="Equation" r:id="rId10" imgW="419100" imgH="2286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29" y="2341"/>
                            <a:ext cx="396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8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" name="Object 6"/>
              <p:cNvGraphicFramePr>
                <a:graphicFrameLocks noChangeAspect="1"/>
              </p:cNvGraphicFramePr>
              <p:nvPr/>
            </p:nvGraphicFramePr>
            <p:xfrm>
              <a:off x="1921" y="2306"/>
              <a:ext cx="153" cy="2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77" name="Equation" r:id="rId12" imgW="152268" imgH="215713" progId="Equation.3">
                      <p:embed/>
                    </p:oleObj>
                  </mc:Choice>
                  <mc:Fallback>
                    <p:oleObj name="Equation" r:id="rId12" imgW="152268" imgH="21571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21" y="2306"/>
                            <a:ext cx="153" cy="21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8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" name="Object 7"/>
              <p:cNvGraphicFramePr>
                <a:graphicFrameLocks noChangeAspect="1"/>
              </p:cNvGraphicFramePr>
              <p:nvPr/>
            </p:nvGraphicFramePr>
            <p:xfrm>
              <a:off x="2241" y="2319"/>
              <a:ext cx="156" cy="2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78" name="Equation" r:id="rId14" imgW="164885" imgH="215619" progId="Equation.3">
                      <p:embed/>
                    </p:oleObj>
                  </mc:Choice>
                  <mc:Fallback>
                    <p:oleObj name="Equation" r:id="rId14" imgW="164885" imgH="21561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41" y="2319"/>
                            <a:ext cx="156" cy="2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8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9" name="Line 27"/>
              <p:cNvSpPr>
                <a:spLocks noChangeShapeType="1"/>
              </p:cNvSpPr>
              <p:nvPr/>
            </p:nvSpPr>
            <p:spPr bwMode="auto">
              <a:xfrm>
                <a:off x="2653" y="2568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pt-BR"/>
              </a:p>
            </p:txBody>
          </p:sp>
          <p:sp>
            <p:nvSpPr>
              <p:cNvPr id="30" name="Line 28"/>
              <p:cNvSpPr>
                <a:spLocks noChangeShapeType="1"/>
              </p:cNvSpPr>
              <p:nvPr/>
            </p:nvSpPr>
            <p:spPr bwMode="auto">
              <a:xfrm>
                <a:off x="2971" y="2568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pt-BR"/>
              </a:p>
            </p:txBody>
          </p:sp>
          <p:sp>
            <p:nvSpPr>
              <p:cNvPr id="31" name="Line 29"/>
              <p:cNvSpPr>
                <a:spLocks noChangeShapeType="1"/>
              </p:cNvSpPr>
              <p:nvPr/>
            </p:nvSpPr>
            <p:spPr bwMode="auto">
              <a:xfrm>
                <a:off x="2880" y="2614"/>
                <a:ext cx="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pt-BR"/>
              </a:p>
            </p:txBody>
          </p:sp>
          <p:sp>
            <p:nvSpPr>
              <p:cNvPr id="32" name="Line 30"/>
              <p:cNvSpPr>
                <a:spLocks noChangeShapeType="1"/>
              </p:cNvSpPr>
              <p:nvPr/>
            </p:nvSpPr>
            <p:spPr bwMode="auto">
              <a:xfrm rot="10800000">
                <a:off x="2653" y="2614"/>
                <a:ext cx="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pt-BR"/>
              </a:p>
            </p:txBody>
          </p:sp>
          <p:graphicFrame>
            <p:nvGraphicFramePr>
              <p:cNvPr id="33" name="Object 8"/>
              <p:cNvGraphicFramePr>
                <a:graphicFrameLocks noChangeAspect="1"/>
              </p:cNvGraphicFramePr>
              <p:nvPr/>
            </p:nvGraphicFramePr>
            <p:xfrm>
              <a:off x="2718" y="2523"/>
              <a:ext cx="204" cy="1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79" name="Equation" r:id="rId16" imgW="215619" imgH="177569" progId="Equation.3">
                      <p:embed/>
                    </p:oleObj>
                  </mc:Choice>
                  <mc:Fallback>
                    <p:oleObj name="Equation" r:id="rId16" imgW="215619" imgH="17756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18" y="2523"/>
                            <a:ext cx="204" cy="1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8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" name="Object 9"/>
              <p:cNvGraphicFramePr>
                <a:graphicFrameLocks noChangeAspect="1"/>
              </p:cNvGraphicFramePr>
              <p:nvPr/>
            </p:nvGraphicFramePr>
            <p:xfrm>
              <a:off x="3198" y="2478"/>
              <a:ext cx="240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80" name="Equation" r:id="rId18" imgW="253890" imgH="228501" progId="Equation.3">
                      <p:embed/>
                    </p:oleObj>
                  </mc:Choice>
                  <mc:Fallback>
                    <p:oleObj name="Equation" r:id="rId18" imgW="253890" imgH="228501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98" y="2478"/>
                            <a:ext cx="240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8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5" name="Object 10"/>
              <p:cNvGraphicFramePr>
                <a:graphicFrameLocks noChangeAspect="1"/>
              </p:cNvGraphicFramePr>
              <p:nvPr/>
            </p:nvGraphicFramePr>
            <p:xfrm>
              <a:off x="3512" y="2478"/>
              <a:ext cx="384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81" name="Equation" r:id="rId20" imgW="406224" imgH="228501" progId="Equation.3">
                      <p:embed/>
                    </p:oleObj>
                  </mc:Choice>
                  <mc:Fallback>
                    <p:oleObj name="Equation" r:id="rId20" imgW="406224" imgH="228501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12" y="2478"/>
                            <a:ext cx="384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8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6" name="Object 11"/>
              <p:cNvGraphicFramePr>
                <a:graphicFrameLocks noChangeAspect="1"/>
              </p:cNvGraphicFramePr>
              <p:nvPr/>
            </p:nvGraphicFramePr>
            <p:xfrm>
              <a:off x="3602" y="1793"/>
              <a:ext cx="588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82" name="Equation" r:id="rId22" imgW="622030" imgH="228501" progId="Equation.3">
                      <p:embed/>
                    </p:oleObj>
                  </mc:Choice>
                  <mc:Fallback>
                    <p:oleObj name="Equation" r:id="rId22" imgW="622030" imgH="228501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02" y="1793"/>
                            <a:ext cx="588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8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" name="Object 12"/>
              <p:cNvGraphicFramePr>
                <a:graphicFrameLocks noChangeAspect="1"/>
              </p:cNvGraphicFramePr>
              <p:nvPr/>
            </p:nvGraphicFramePr>
            <p:xfrm>
              <a:off x="2845" y="1480"/>
              <a:ext cx="828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83" name="Equation" r:id="rId24" imgW="876300" imgH="228600" progId="Equation.3">
                      <p:embed/>
                    </p:oleObj>
                  </mc:Choice>
                  <mc:Fallback>
                    <p:oleObj name="Equation" r:id="rId24" imgW="876300" imgH="2286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45" y="1480"/>
                            <a:ext cx="828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8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8" name="Object 13"/>
              <p:cNvGraphicFramePr>
                <a:graphicFrameLocks noChangeAspect="1"/>
              </p:cNvGraphicFramePr>
              <p:nvPr/>
            </p:nvGraphicFramePr>
            <p:xfrm>
              <a:off x="2109" y="1797"/>
              <a:ext cx="540" cy="2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84" name="Equation" r:id="rId26" imgW="571252" imgH="215806" progId="Equation.3">
                      <p:embed/>
                    </p:oleObj>
                  </mc:Choice>
                  <mc:Fallback>
                    <p:oleObj name="Equation" r:id="rId26" imgW="571252" imgH="215806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09" y="1797"/>
                            <a:ext cx="540" cy="2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8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9" name="Object 14"/>
              <p:cNvGraphicFramePr>
                <a:graphicFrameLocks noChangeAspect="1"/>
              </p:cNvGraphicFramePr>
              <p:nvPr/>
            </p:nvGraphicFramePr>
            <p:xfrm>
              <a:off x="4612" y="2592"/>
              <a:ext cx="120" cy="1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85" name="Equation" r:id="rId28" imgW="126835" imgH="139518" progId="Equation.3">
                      <p:embed/>
                    </p:oleObj>
                  </mc:Choice>
                  <mc:Fallback>
                    <p:oleObj name="Equation" r:id="rId28" imgW="126835" imgH="13951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12" y="2592"/>
                            <a:ext cx="120" cy="1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8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0" name="Object 15"/>
              <p:cNvGraphicFramePr>
                <a:graphicFrameLocks noChangeAspect="1"/>
              </p:cNvGraphicFramePr>
              <p:nvPr/>
            </p:nvGraphicFramePr>
            <p:xfrm>
              <a:off x="1107" y="1426"/>
              <a:ext cx="132" cy="1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86" name="Equation" r:id="rId30" imgW="139579" imgH="164957" progId="Equation.3">
                      <p:embed/>
                    </p:oleObj>
                  </mc:Choice>
                  <mc:Fallback>
                    <p:oleObj name="Equation" r:id="rId30" imgW="139579" imgH="16495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07" y="1426"/>
                            <a:ext cx="132" cy="1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rgbClr val="000000">
                                      <a:alpha val="74998"/>
                                    </a:srgb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3894918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Regra dos Trapézios Composta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sz="2800" b="1" dirty="0"/>
              <a:t>Fórmula</a:t>
            </a:r>
            <a:r>
              <a:rPr lang="pt-BR" sz="2800" b="1" dirty="0" smtClean="0"/>
              <a:t>:</a:t>
            </a:r>
          </a:p>
          <a:p>
            <a:pPr>
              <a:defRPr/>
            </a:pPr>
            <a:endParaRPr lang="pt-BR" sz="2800" b="1" dirty="0"/>
          </a:p>
          <a:p>
            <a:pPr>
              <a:defRPr/>
            </a:pPr>
            <a:endParaRPr lang="pt-BR" sz="2800" b="1" dirty="0"/>
          </a:p>
          <a:p>
            <a:pPr>
              <a:defRPr/>
            </a:pPr>
            <a:endParaRPr lang="pt-BR" sz="2800" b="1" dirty="0"/>
          </a:p>
          <a:p>
            <a:pPr marL="0" indent="0">
              <a:buNone/>
              <a:defRPr/>
            </a:pPr>
            <a:endParaRPr lang="pt-BR" sz="4400" dirty="0"/>
          </a:p>
          <a:p>
            <a:pPr>
              <a:defRPr/>
            </a:pPr>
            <a:r>
              <a:rPr lang="pt-BR" sz="2800" dirty="0"/>
              <a:t>Só os termos </a:t>
            </a:r>
            <a:r>
              <a:rPr lang="pt-BR" sz="2800" b="1" i="1" dirty="0" err="1"/>
              <a:t>f</a:t>
            </a:r>
            <a:r>
              <a:rPr lang="pt-BR" sz="2800" b="1" i="1" dirty="0"/>
              <a:t>(x</a:t>
            </a:r>
            <a:r>
              <a:rPr lang="pt-BR" sz="2800" b="1" i="1" baseline="-25000" dirty="0"/>
              <a:t>0</a:t>
            </a:r>
            <a:r>
              <a:rPr lang="pt-BR" sz="2800" b="1" i="1" dirty="0"/>
              <a:t>)</a:t>
            </a:r>
            <a:r>
              <a:rPr lang="pt-BR" sz="2800" dirty="0"/>
              <a:t> e </a:t>
            </a:r>
            <a:r>
              <a:rPr lang="pt-BR" sz="2800" b="1" i="1" dirty="0" err="1"/>
              <a:t>f</a:t>
            </a:r>
            <a:r>
              <a:rPr lang="pt-BR" sz="2800" b="1" i="1" dirty="0"/>
              <a:t>(</a:t>
            </a:r>
            <a:r>
              <a:rPr lang="pt-BR" sz="2800" b="1" i="1" dirty="0" err="1"/>
              <a:t>x</a:t>
            </a:r>
            <a:r>
              <a:rPr lang="pt-BR" sz="2800" b="1" i="1" baseline="-25000" dirty="0" err="1"/>
              <a:t>n</a:t>
            </a:r>
            <a:r>
              <a:rPr lang="pt-BR" sz="2800" b="1" i="1" dirty="0"/>
              <a:t>)</a:t>
            </a:r>
            <a:r>
              <a:rPr lang="pt-BR" sz="2800" dirty="0"/>
              <a:t> não se repetem, assim, esta fórmula pode ser simplificada em:</a:t>
            </a:r>
            <a:r>
              <a:rPr lang="pt-BR" dirty="0"/>
              <a:t> </a:t>
            </a: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6911989"/>
              </p:ext>
            </p:extLst>
          </p:nvPr>
        </p:nvGraphicFramePr>
        <p:xfrm>
          <a:off x="1403350" y="2449635"/>
          <a:ext cx="6356350" cy="184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" name="Equation" r:id="rId3" imgW="3365500" imgH="977900" progId="Equation.3">
                  <p:embed/>
                </p:oleObj>
              </mc:Choice>
              <mc:Fallback>
                <p:oleObj name="Equation" r:id="rId3" imgW="3365500" imgH="977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449635"/>
                        <a:ext cx="6356350" cy="1846263"/>
                      </a:xfrm>
                      <a:prstGeom prst="rect">
                        <a:avLst/>
                      </a:prstGeom>
                      <a:solidFill>
                        <a:srgbClr val="EAEAEA"/>
                      </a:solidFill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7591134"/>
              </p:ext>
            </p:extLst>
          </p:nvPr>
        </p:nvGraphicFramePr>
        <p:xfrm>
          <a:off x="603250" y="5659438"/>
          <a:ext cx="809625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" name="Equation" r:id="rId5" imgW="4406900" imgH="508000" progId="Equation.3">
                  <p:embed/>
                </p:oleObj>
              </mc:Choice>
              <mc:Fallback>
                <p:oleObj name="Equation" r:id="rId5" imgW="44069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5659438"/>
                        <a:ext cx="8096250" cy="933450"/>
                      </a:xfrm>
                      <a:prstGeom prst="rect">
                        <a:avLst/>
                      </a:prstGeom>
                      <a:solidFill>
                        <a:srgbClr val="EAEAEA"/>
                      </a:solidFill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2190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spcBef>
                <a:spcPts val="600"/>
              </a:spcBef>
              <a:buNone/>
            </a:pPr>
            <a:r>
              <a:rPr lang="pt-BR" i="1" dirty="0" smtClean="0"/>
              <a:t>Calcular </a:t>
            </a:r>
            <a:r>
              <a:rPr lang="pt-BR" i="1" dirty="0"/>
              <a:t>a integral definida abaixo, utilizando a regra dos trapézios com:</a:t>
            </a:r>
          </a:p>
          <a:p>
            <a:pPr algn="just">
              <a:spcBef>
                <a:spcPts val="600"/>
              </a:spcBef>
              <a:buFontTx/>
              <a:buAutoNum type="alphaLcParenR"/>
            </a:pPr>
            <a:r>
              <a:rPr lang="pt-BR" i="1" dirty="0" smtClean="0"/>
              <a:t> </a:t>
            </a:r>
            <a:r>
              <a:rPr lang="pt-BR" i="1" dirty="0" err="1" smtClean="0"/>
              <a:t>n</a:t>
            </a:r>
            <a:r>
              <a:rPr lang="pt-BR" i="1" dirty="0" smtClean="0"/>
              <a:t> </a:t>
            </a:r>
            <a:r>
              <a:rPr lang="pt-BR" i="1" dirty="0"/>
              <a:t>= 5 intervalos.</a:t>
            </a:r>
          </a:p>
          <a:p>
            <a:pPr algn="just">
              <a:spcBef>
                <a:spcPts val="600"/>
              </a:spcBef>
              <a:buFontTx/>
              <a:buAutoNum type="alphaLcParenR"/>
            </a:pPr>
            <a:r>
              <a:rPr lang="pt-BR" i="1" dirty="0" smtClean="0"/>
              <a:t> </a:t>
            </a:r>
            <a:r>
              <a:rPr lang="pt-BR" i="1" dirty="0" err="1" smtClean="0"/>
              <a:t>n</a:t>
            </a:r>
            <a:r>
              <a:rPr lang="pt-BR" i="1" dirty="0"/>
              <a:t>= 10 intervalos.</a:t>
            </a:r>
          </a:p>
          <a:p>
            <a:endParaRPr lang="pt-BR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4213225" y="3560763"/>
          <a:ext cx="1046163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Equation" r:id="rId3" imgW="406224" imgH="469696" progId="Equation.3">
                  <p:embed/>
                </p:oleObj>
              </mc:Choice>
              <mc:Fallback>
                <p:oleObj name="Equation" r:id="rId3" imgW="406224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3225" y="3560763"/>
                        <a:ext cx="1046163" cy="120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7963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8816"/>
            <a:ext cx="8229600" cy="4525963"/>
          </a:xfrm>
        </p:spPr>
        <p:txBody>
          <a:bodyPr/>
          <a:lstStyle/>
          <a:p>
            <a:pPr marL="0" indent="0" algn="just">
              <a:spcBef>
                <a:spcPts val="600"/>
              </a:spcBef>
              <a:buNone/>
            </a:pPr>
            <a:r>
              <a:rPr lang="pt-BR" i="1" dirty="0"/>
              <a:t>Solução: </a:t>
            </a:r>
          </a:p>
          <a:p>
            <a:pPr algn="just">
              <a:spcBef>
                <a:spcPts val="600"/>
              </a:spcBef>
            </a:pPr>
            <a:r>
              <a:rPr lang="pt-BR" i="1" dirty="0"/>
              <a:t>a) O método prático de cálculo envolve preencher uma tabela com os valores de </a:t>
            </a:r>
            <a:r>
              <a:rPr lang="pt-BR" i="1" dirty="0" err="1"/>
              <a:t>x</a:t>
            </a:r>
            <a:r>
              <a:rPr lang="pt-BR" i="1" dirty="0"/>
              <a:t> e </a:t>
            </a:r>
            <a:r>
              <a:rPr lang="pt-BR" i="1" dirty="0" err="1"/>
              <a:t>y</a:t>
            </a:r>
            <a:r>
              <a:rPr lang="pt-BR" i="1" dirty="0"/>
              <a:t>, bem como os coeficientes de </a:t>
            </a:r>
            <a:r>
              <a:rPr lang="pt-BR" i="1" dirty="0" err="1"/>
              <a:t>y</a:t>
            </a:r>
            <a:r>
              <a:rPr lang="pt-BR" i="1" dirty="0"/>
              <a:t>:</a:t>
            </a:r>
          </a:p>
          <a:p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372855"/>
              </p:ext>
            </p:extLst>
          </p:nvPr>
        </p:nvGraphicFramePr>
        <p:xfrm>
          <a:off x="1056909" y="3169993"/>
          <a:ext cx="4429126" cy="277345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14375"/>
                <a:gridCol w="1500188"/>
                <a:gridCol w="1357313"/>
                <a:gridCol w="857250"/>
              </a:tblGrid>
              <a:tr h="396195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i</a:t>
                      </a:r>
                      <a:endParaRPr lang="pt-BR" sz="2000" dirty="0"/>
                    </a:p>
                  </a:txBody>
                  <a:tcPr marL="91439" marR="9143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x</a:t>
                      </a:r>
                      <a:endParaRPr lang="pt-BR" sz="2000" dirty="0"/>
                    </a:p>
                  </a:txBody>
                  <a:tcPr marL="91439" marR="9143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y</a:t>
                      </a:r>
                      <a:endParaRPr lang="pt-BR" sz="2000" dirty="0"/>
                    </a:p>
                  </a:txBody>
                  <a:tcPr marL="91439" marR="9143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c</a:t>
                      </a:r>
                      <a:endParaRPr lang="pt-BR" sz="2000" dirty="0"/>
                    </a:p>
                  </a:txBody>
                  <a:tcPr marL="91439" marR="91439" marT="45704" marB="45704"/>
                </a:tc>
              </a:tr>
              <a:tr h="396195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0</a:t>
                      </a:r>
                      <a:endParaRPr lang="pt-BR" sz="2000" dirty="0"/>
                    </a:p>
                  </a:txBody>
                  <a:tcPr marL="91439" marR="9143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1,0</a:t>
                      </a:r>
                      <a:endParaRPr lang="pt-BR" sz="2000" dirty="0"/>
                    </a:p>
                  </a:txBody>
                  <a:tcPr marL="91439" marR="9143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1,000</a:t>
                      </a:r>
                      <a:endParaRPr lang="pt-BR" sz="2000" dirty="0"/>
                    </a:p>
                  </a:txBody>
                  <a:tcPr marL="91439" marR="9143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1</a:t>
                      </a:r>
                      <a:endParaRPr lang="pt-BR" sz="2000" dirty="0"/>
                    </a:p>
                  </a:txBody>
                  <a:tcPr marL="91439" marR="91439" marT="45704" marB="45704"/>
                </a:tc>
              </a:tr>
              <a:tr h="396195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1</a:t>
                      </a:r>
                      <a:endParaRPr lang="pt-BR" sz="2000" dirty="0"/>
                    </a:p>
                  </a:txBody>
                  <a:tcPr marL="91439" marR="9143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1,6</a:t>
                      </a:r>
                      <a:endParaRPr lang="pt-BR" sz="2000" dirty="0"/>
                    </a:p>
                  </a:txBody>
                  <a:tcPr marL="91439" marR="9143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0,625</a:t>
                      </a:r>
                      <a:endParaRPr lang="pt-BR" sz="2000" dirty="0"/>
                    </a:p>
                  </a:txBody>
                  <a:tcPr marL="91439" marR="9143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2</a:t>
                      </a:r>
                      <a:endParaRPr lang="pt-BR" sz="2000" dirty="0"/>
                    </a:p>
                  </a:txBody>
                  <a:tcPr marL="91439" marR="91439" marT="45704" marB="45704"/>
                </a:tc>
              </a:tr>
              <a:tr h="396195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2</a:t>
                      </a:r>
                      <a:endParaRPr lang="pt-BR" sz="2000" dirty="0"/>
                    </a:p>
                  </a:txBody>
                  <a:tcPr marL="91439" marR="9143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2,2</a:t>
                      </a:r>
                      <a:endParaRPr lang="pt-BR" sz="2000" dirty="0"/>
                    </a:p>
                  </a:txBody>
                  <a:tcPr marL="91439" marR="9143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0,454</a:t>
                      </a:r>
                      <a:endParaRPr lang="pt-BR" sz="2000" dirty="0"/>
                    </a:p>
                  </a:txBody>
                  <a:tcPr marL="91439" marR="9143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2</a:t>
                      </a:r>
                      <a:endParaRPr lang="pt-BR" sz="2000" dirty="0"/>
                    </a:p>
                  </a:txBody>
                  <a:tcPr marL="91439" marR="91439" marT="45704" marB="45704"/>
                </a:tc>
              </a:tr>
              <a:tr h="396195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3</a:t>
                      </a:r>
                      <a:endParaRPr lang="pt-BR" sz="2000" dirty="0"/>
                    </a:p>
                  </a:txBody>
                  <a:tcPr marL="91439" marR="9143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2,8</a:t>
                      </a:r>
                      <a:endParaRPr lang="pt-BR" sz="2000" dirty="0"/>
                    </a:p>
                  </a:txBody>
                  <a:tcPr marL="91439" marR="9143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0,357</a:t>
                      </a:r>
                      <a:endParaRPr lang="pt-BR" sz="2000" dirty="0"/>
                    </a:p>
                  </a:txBody>
                  <a:tcPr marL="91439" marR="9143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2</a:t>
                      </a:r>
                      <a:endParaRPr lang="pt-BR" sz="2000" dirty="0"/>
                    </a:p>
                  </a:txBody>
                  <a:tcPr marL="91439" marR="91439" marT="45704" marB="45704"/>
                </a:tc>
              </a:tr>
              <a:tr h="396195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4</a:t>
                      </a:r>
                      <a:endParaRPr lang="pt-BR" sz="2000" dirty="0"/>
                    </a:p>
                  </a:txBody>
                  <a:tcPr marL="91439" marR="9143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3,4</a:t>
                      </a:r>
                      <a:endParaRPr lang="pt-BR" sz="2000" dirty="0"/>
                    </a:p>
                  </a:txBody>
                  <a:tcPr marL="91439" marR="9143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0,294</a:t>
                      </a:r>
                      <a:endParaRPr lang="pt-BR" sz="2000" dirty="0"/>
                    </a:p>
                  </a:txBody>
                  <a:tcPr marL="91439" marR="9143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2</a:t>
                      </a:r>
                      <a:endParaRPr lang="pt-BR" sz="2000" dirty="0"/>
                    </a:p>
                  </a:txBody>
                  <a:tcPr marL="91439" marR="91439" marT="45704" marB="45704"/>
                </a:tc>
              </a:tr>
              <a:tr h="396195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5</a:t>
                      </a:r>
                      <a:endParaRPr lang="pt-BR" sz="2000" dirty="0"/>
                    </a:p>
                  </a:txBody>
                  <a:tcPr marL="91439" marR="9143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4,0</a:t>
                      </a:r>
                      <a:endParaRPr lang="pt-BR" sz="2000" dirty="0"/>
                    </a:p>
                  </a:txBody>
                  <a:tcPr marL="91439" marR="9143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0,250</a:t>
                      </a:r>
                      <a:endParaRPr lang="pt-BR" sz="2000" dirty="0"/>
                    </a:p>
                  </a:txBody>
                  <a:tcPr marL="91439" marR="9143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1</a:t>
                      </a:r>
                      <a:endParaRPr lang="pt-BR" sz="2000" dirty="0"/>
                    </a:p>
                  </a:txBody>
                  <a:tcPr marL="91439" marR="91439" marT="45704" marB="45704"/>
                </a:tc>
              </a:tr>
            </a:tbl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6605787"/>
              </p:ext>
            </p:extLst>
          </p:nvPr>
        </p:nvGraphicFramePr>
        <p:xfrm>
          <a:off x="6357938" y="3230317"/>
          <a:ext cx="2549525" cy="152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Equation" r:id="rId3" imgW="1358310" imgH="812447" progId="Equation.3">
                  <p:embed/>
                </p:oleObj>
              </mc:Choice>
              <mc:Fallback>
                <p:oleObj name="Equation" r:id="rId3" imgW="1358310" imgH="81244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7938" y="3230317"/>
                        <a:ext cx="2549525" cy="152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3851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5584"/>
            <a:ext cx="8229600" cy="5843954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spcBef>
                <a:spcPts val="600"/>
              </a:spcBef>
              <a:buNone/>
            </a:pPr>
            <a:r>
              <a:rPr lang="pt-BR" i="1" dirty="0"/>
              <a:t>Portanto, utilizando a regra do trapézio:</a:t>
            </a:r>
          </a:p>
          <a:p>
            <a:pPr algn="just">
              <a:spcBef>
                <a:spcPts val="600"/>
              </a:spcBef>
            </a:pPr>
            <a:endParaRPr lang="pt-BR" i="1" dirty="0"/>
          </a:p>
          <a:p>
            <a:pPr algn="just">
              <a:spcBef>
                <a:spcPts val="600"/>
              </a:spcBef>
            </a:pPr>
            <a:endParaRPr lang="pt-BR" i="1" dirty="0"/>
          </a:p>
          <a:p>
            <a:pPr algn="just">
              <a:spcBef>
                <a:spcPts val="600"/>
              </a:spcBef>
            </a:pPr>
            <a:endParaRPr lang="pt-BR" i="1" dirty="0" smtClean="0"/>
          </a:p>
          <a:p>
            <a:pPr algn="just">
              <a:spcBef>
                <a:spcPts val="600"/>
              </a:spcBef>
            </a:pPr>
            <a:endParaRPr lang="pt-BR" i="1" dirty="0"/>
          </a:p>
          <a:p>
            <a:pPr algn="just">
              <a:spcBef>
                <a:spcPts val="600"/>
              </a:spcBef>
            </a:pPr>
            <a:endParaRPr lang="pt-BR" i="1" dirty="0" smtClean="0"/>
          </a:p>
          <a:p>
            <a:pPr algn="just">
              <a:spcBef>
                <a:spcPts val="600"/>
              </a:spcBef>
            </a:pPr>
            <a:endParaRPr lang="pt-BR" i="1" dirty="0"/>
          </a:p>
          <a:p>
            <a:pPr algn="just">
              <a:spcBef>
                <a:spcPts val="600"/>
              </a:spcBef>
            </a:pPr>
            <a:endParaRPr lang="pt-BR" i="1" dirty="0"/>
          </a:p>
          <a:p>
            <a:pPr algn="just">
              <a:spcBef>
                <a:spcPts val="600"/>
              </a:spcBef>
            </a:pPr>
            <a:endParaRPr lang="pt-BR" i="1" dirty="0"/>
          </a:p>
          <a:p>
            <a:pPr algn="just">
              <a:spcBef>
                <a:spcPts val="600"/>
              </a:spcBef>
            </a:pPr>
            <a:endParaRPr lang="pt-BR" i="1" dirty="0"/>
          </a:p>
          <a:p>
            <a:pPr marL="0" indent="0" algn="just">
              <a:spcBef>
                <a:spcPts val="600"/>
              </a:spcBef>
              <a:buNone/>
            </a:pPr>
            <a:r>
              <a:rPr lang="pt-BR" i="1" dirty="0"/>
              <a:t>O valor exato desta integral é 1,3863</a:t>
            </a:r>
            <a:endParaRPr lang="pt-BR" dirty="0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3536720"/>
              </p:ext>
            </p:extLst>
          </p:nvPr>
        </p:nvGraphicFramePr>
        <p:xfrm>
          <a:off x="789802" y="1502449"/>
          <a:ext cx="7453312" cy="2763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name="Equation" r:id="rId3" imgW="3429000" imgH="1270000" progId="Equation.3">
                  <p:embed/>
                </p:oleObj>
              </mc:Choice>
              <mc:Fallback>
                <p:oleObj name="Equation" r:id="rId3" imgW="3429000" imgH="1270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802" y="1502449"/>
                        <a:ext cx="7453312" cy="2763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3374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9738"/>
            <a:ext cx="8229600" cy="4525963"/>
          </a:xfrm>
        </p:spPr>
        <p:txBody>
          <a:bodyPr/>
          <a:lstStyle/>
          <a:p>
            <a:r>
              <a:rPr lang="pt-BR" i="1" dirty="0" err="1"/>
              <a:t>b</a:t>
            </a:r>
            <a:r>
              <a:rPr lang="pt-BR" i="1" dirty="0"/>
              <a:t>) Considerando agora 10 intervalos:</a:t>
            </a:r>
          </a:p>
          <a:p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427752"/>
              </p:ext>
            </p:extLst>
          </p:nvPr>
        </p:nvGraphicFramePr>
        <p:xfrm>
          <a:off x="1168034" y="1455616"/>
          <a:ext cx="4429126" cy="475466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14375"/>
                <a:gridCol w="1500188"/>
                <a:gridCol w="1357313"/>
                <a:gridCol w="857250"/>
              </a:tblGrid>
              <a:tr h="396214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i</a:t>
                      </a:r>
                      <a:endParaRPr lang="pt-BR" sz="2000" dirty="0"/>
                    </a:p>
                  </a:txBody>
                  <a:tcPr marL="91439" marR="91439"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x</a:t>
                      </a:r>
                      <a:endParaRPr lang="pt-BR" sz="2000" dirty="0"/>
                    </a:p>
                  </a:txBody>
                  <a:tcPr marL="91439" marR="91439"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y</a:t>
                      </a:r>
                      <a:endParaRPr lang="pt-BR" sz="2000" dirty="0"/>
                    </a:p>
                  </a:txBody>
                  <a:tcPr marL="91439" marR="91439"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c</a:t>
                      </a:r>
                      <a:endParaRPr lang="pt-BR" sz="2000" dirty="0"/>
                    </a:p>
                  </a:txBody>
                  <a:tcPr marL="91439" marR="91439" marT="45711" marB="45711"/>
                </a:tc>
              </a:tr>
              <a:tr h="396214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0</a:t>
                      </a:r>
                      <a:endParaRPr lang="pt-BR" sz="2000" dirty="0"/>
                    </a:p>
                  </a:txBody>
                  <a:tcPr marL="91439" marR="91439"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1,0</a:t>
                      </a:r>
                      <a:endParaRPr lang="pt-BR" sz="2000" dirty="0"/>
                    </a:p>
                  </a:txBody>
                  <a:tcPr marL="91439" marR="91439"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1,000</a:t>
                      </a:r>
                      <a:endParaRPr lang="pt-BR" sz="2000" dirty="0"/>
                    </a:p>
                  </a:txBody>
                  <a:tcPr marL="91439" marR="91439"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1</a:t>
                      </a:r>
                      <a:endParaRPr lang="pt-BR" sz="2000" dirty="0"/>
                    </a:p>
                  </a:txBody>
                  <a:tcPr marL="91439" marR="91439" marT="45711" marB="45711"/>
                </a:tc>
              </a:tr>
              <a:tr h="396214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1</a:t>
                      </a:r>
                      <a:endParaRPr lang="pt-BR" sz="2000" dirty="0"/>
                    </a:p>
                  </a:txBody>
                  <a:tcPr marL="91439" marR="91439"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1,3</a:t>
                      </a:r>
                      <a:endParaRPr lang="pt-BR" sz="2000" dirty="0"/>
                    </a:p>
                  </a:txBody>
                  <a:tcPr marL="91439" marR="91439"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0,769</a:t>
                      </a:r>
                      <a:endParaRPr lang="pt-BR" sz="2000" dirty="0"/>
                    </a:p>
                  </a:txBody>
                  <a:tcPr marL="91439" marR="91439"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2</a:t>
                      </a:r>
                      <a:endParaRPr lang="pt-BR" sz="2000" dirty="0"/>
                    </a:p>
                  </a:txBody>
                  <a:tcPr marL="91439" marR="91439" marT="45711" marB="45711"/>
                </a:tc>
              </a:tr>
              <a:tr h="396214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2</a:t>
                      </a:r>
                      <a:endParaRPr lang="pt-BR" sz="2000" dirty="0"/>
                    </a:p>
                  </a:txBody>
                  <a:tcPr marL="91439" marR="91439"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1,6</a:t>
                      </a:r>
                      <a:endParaRPr lang="pt-BR" sz="2000" dirty="0"/>
                    </a:p>
                  </a:txBody>
                  <a:tcPr marL="91439" marR="91439"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0,625</a:t>
                      </a:r>
                      <a:endParaRPr lang="pt-BR" sz="2000" dirty="0"/>
                    </a:p>
                  </a:txBody>
                  <a:tcPr marL="91439" marR="91439"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2</a:t>
                      </a:r>
                      <a:endParaRPr lang="pt-BR" sz="2000" dirty="0"/>
                    </a:p>
                  </a:txBody>
                  <a:tcPr marL="91439" marR="91439" marT="45711" marB="45711"/>
                </a:tc>
              </a:tr>
              <a:tr h="396214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3</a:t>
                      </a:r>
                      <a:endParaRPr lang="pt-BR" sz="2000" dirty="0"/>
                    </a:p>
                  </a:txBody>
                  <a:tcPr marL="91439" marR="91439"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1,9</a:t>
                      </a:r>
                      <a:endParaRPr lang="pt-BR" sz="2000" dirty="0"/>
                    </a:p>
                  </a:txBody>
                  <a:tcPr marL="91439" marR="91439"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0,526</a:t>
                      </a:r>
                      <a:endParaRPr lang="pt-BR" sz="2000" dirty="0"/>
                    </a:p>
                  </a:txBody>
                  <a:tcPr marL="91439" marR="91439"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2</a:t>
                      </a:r>
                      <a:endParaRPr lang="pt-BR" sz="2000" dirty="0"/>
                    </a:p>
                  </a:txBody>
                  <a:tcPr marL="91439" marR="91439" marT="45711" marB="45711"/>
                </a:tc>
              </a:tr>
              <a:tr h="396214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4</a:t>
                      </a:r>
                      <a:endParaRPr lang="pt-BR" sz="2000" dirty="0"/>
                    </a:p>
                  </a:txBody>
                  <a:tcPr marL="91439" marR="91439"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2,2</a:t>
                      </a:r>
                      <a:endParaRPr lang="pt-BR" sz="2000" dirty="0"/>
                    </a:p>
                  </a:txBody>
                  <a:tcPr marL="91439" marR="91439"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0,454</a:t>
                      </a:r>
                      <a:endParaRPr lang="pt-BR" sz="2000" dirty="0"/>
                    </a:p>
                  </a:txBody>
                  <a:tcPr marL="91439" marR="91439"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2</a:t>
                      </a:r>
                      <a:endParaRPr lang="pt-BR" sz="2000" dirty="0"/>
                    </a:p>
                  </a:txBody>
                  <a:tcPr marL="91439" marR="91439" marT="45711" marB="45711"/>
                </a:tc>
              </a:tr>
              <a:tr h="396214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5</a:t>
                      </a:r>
                      <a:endParaRPr lang="pt-BR" sz="2000" dirty="0"/>
                    </a:p>
                  </a:txBody>
                  <a:tcPr marL="91439" marR="91439"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2,5</a:t>
                      </a:r>
                      <a:endParaRPr lang="pt-BR" sz="2000" dirty="0"/>
                    </a:p>
                  </a:txBody>
                  <a:tcPr marL="91439" marR="91439"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0,400</a:t>
                      </a:r>
                      <a:endParaRPr lang="pt-BR" sz="2000" dirty="0"/>
                    </a:p>
                  </a:txBody>
                  <a:tcPr marL="91439" marR="91439"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2</a:t>
                      </a:r>
                      <a:endParaRPr lang="pt-BR" sz="2000" dirty="0"/>
                    </a:p>
                  </a:txBody>
                  <a:tcPr marL="91439" marR="91439" marT="45711" marB="45711"/>
                </a:tc>
              </a:tr>
              <a:tr h="396214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6</a:t>
                      </a:r>
                      <a:endParaRPr lang="pt-BR" sz="2000" dirty="0"/>
                    </a:p>
                  </a:txBody>
                  <a:tcPr marL="91439" marR="91439"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2,8</a:t>
                      </a:r>
                      <a:endParaRPr lang="pt-BR" sz="2000" dirty="0"/>
                    </a:p>
                  </a:txBody>
                  <a:tcPr marL="91439" marR="91439"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0,357</a:t>
                      </a:r>
                      <a:endParaRPr lang="pt-BR" sz="2000" dirty="0"/>
                    </a:p>
                  </a:txBody>
                  <a:tcPr marL="91439" marR="91439"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2</a:t>
                      </a:r>
                      <a:endParaRPr lang="pt-BR" sz="2000" dirty="0"/>
                    </a:p>
                  </a:txBody>
                  <a:tcPr marL="91439" marR="91439" marT="45711" marB="45711"/>
                </a:tc>
              </a:tr>
              <a:tr h="396214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7</a:t>
                      </a:r>
                      <a:endParaRPr lang="pt-BR" sz="2000" dirty="0"/>
                    </a:p>
                  </a:txBody>
                  <a:tcPr marL="91439" marR="91439"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3,1</a:t>
                      </a:r>
                      <a:endParaRPr lang="pt-BR" sz="2000" dirty="0"/>
                    </a:p>
                  </a:txBody>
                  <a:tcPr marL="91439" marR="91439"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0,322</a:t>
                      </a:r>
                      <a:endParaRPr lang="pt-BR" sz="2000" dirty="0"/>
                    </a:p>
                  </a:txBody>
                  <a:tcPr marL="91439" marR="91439"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2</a:t>
                      </a:r>
                      <a:endParaRPr lang="pt-BR" sz="2000" dirty="0"/>
                    </a:p>
                  </a:txBody>
                  <a:tcPr marL="91439" marR="91439" marT="45711" marB="45711"/>
                </a:tc>
              </a:tr>
              <a:tr h="396214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8</a:t>
                      </a:r>
                      <a:endParaRPr lang="pt-BR" sz="2000" dirty="0"/>
                    </a:p>
                  </a:txBody>
                  <a:tcPr marL="91439" marR="91439"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3,4</a:t>
                      </a:r>
                      <a:endParaRPr lang="pt-BR" sz="2000" dirty="0"/>
                    </a:p>
                  </a:txBody>
                  <a:tcPr marL="91439" marR="91439"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0,294</a:t>
                      </a:r>
                      <a:endParaRPr lang="pt-BR" sz="2000" dirty="0"/>
                    </a:p>
                  </a:txBody>
                  <a:tcPr marL="91439" marR="91439"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2</a:t>
                      </a:r>
                      <a:endParaRPr lang="pt-BR" sz="2000" dirty="0"/>
                    </a:p>
                  </a:txBody>
                  <a:tcPr marL="91439" marR="91439" marT="45711" marB="45711"/>
                </a:tc>
              </a:tr>
              <a:tr h="396214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9</a:t>
                      </a:r>
                      <a:endParaRPr lang="pt-BR" sz="2000" dirty="0"/>
                    </a:p>
                  </a:txBody>
                  <a:tcPr marL="91439" marR="91439"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3,7</a:t>
                      </a:r>
                      <a:endParaRPr lang="pt-BR" sz="2000" dirty="0"/>
                    </a:p>
                  </a:txBody>
                  <a:tcPr marL="91439" marR="91439"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0,270</a:t>
                      </a:r>
                      <a:endParaRPr lang="pt-BR" sz="2000" dirty="0"/>
                    </a:p>
                  </a:txBody>
                  <a:tcPr marL="91439" marR="91439"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2</a:t>
                      </a:r>
                      <a:endParaRPr lang="pt-BR" sz="2000" dirty="0"/>
                    </a:p>
                  </a:txBody>
                  <a:tcPr marL="91439" marR="91439" marT="45711" marB="45711"/>
                </a:tc>
              </a:tr>
              <a:tr h="396214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10</a:t>
                      </a:r>
                      <a:endParaRPr lang="pt-BR" sz="2000" dirty="0"/>
                    </a:p>
                  </a:txBody>
                  <a:tcPr marL="91439" marR="91439"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4,0</a:t>
                      </a:r>
                      <a:endParaRPr lang="pt-BR" sz="2000" dirty="0"/>
                    </a:p>
                  </a:txBody>
                  <a:tcPr marL="91439" marR="91439"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0,250</a:t>
                      </a:r>
                      <a:endParaRPr lang="pt-BR" sz="2000" dirty="0"/>
                    </a:p>
                  </a:txBody>
                  <a:tcPr marL="91439" marR="91439" marT="45711" marB="457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1</a:t>
                      </a:r>
                      <a:endParaRPr lang="pt-BR" sz="2000" dirty="0"/>
                    </a:p>
                  </a:txBody>
                  <a:tcPr marL="91439" marR="91439" marT="45711" marB="45711"/>
                </a:tc>
              </a:tr>
            </a:tbl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6215063" y="1928813"/>
          <a:ext cx="2549525" cy="152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" name="Equation" r:id="rId3" imgW="1358310" imgH="812447" progId="Equation.3">
                  <p:embed/>
                </p:oleObj>
              </mc:Choice>
              <mc:Fallback>
                <p:oleObj name="Equation" r:id="rId3" imgW="1358310" imgH="81244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5063" y="1928813"/>
                        <a:ext cx="2549525" cy="152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9407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7078"/>
            <a:ext cx="8229600" cy="5579086"/>
          </a:xfrm>
        </p:spPr>
        <p:txBody>
          <a:bodyPr/>
          <a:lstStyle/>
          <a:p>
            <a:pPr marL="0" indent="0" algn="just">
              <a:spcBef>
                <a:spcPts val="600"/>
              </a:spcBef>
              <a:buNone/>
            </a:pPr>
            <a:r>
              <a:rPr lang="pt-BR" i="1" dirty="0"/>
              <a:t>Levando os dados à equação dos trapézios:</a:t>
            </a:r>
          </a:p>
          <a:p>
            <a:pPr algn="just">
              <a:spcBef>
                <a:spcPts val="600"/>
              </a:spcBef>
            </a:pPr>
            <a:endParaRPr lang="pt-BR" i="1" dirty="0"/>
          </a:p>
          <a:p>
            <a:pPr algn="just">
              <a:spcBef>
                <a:spcPts val="600"/>
              </a:spcBef>
            </a:pPr>
            <a:endParaRPr lang="pt-BR" i="1" dirty="0"/>
          </a:p>
          <a:p>
            <a:pPr algn="just">
              <a:spcBef>
                <a:spcPts val="600"/>
              </a:spcBef>
            </a:pPr>
            <a:endParaRPr lang="pt-BR" i="1" dirty="0"/>
          </a:p>
          <a:p>
            <a:pPr algn="just">
              <a:spcBef>
                <a:spcPts val="600"/>
              </a:spcBef>
            </a:pPr>
            <a:endParaRPr lang="pt-BR" i="1" dirty="0"/>
          </a:p>
          <a:p>
            <a:pPr marL="0" indent="0" algn="just">
              <a:spcBef>
                <a:spcPts val="600"/>
              </a:spcBef>
              <a:buNone/>
            </a:pPr>
            <a:endParaRPr lang="pt-BR" i="1" dirty="0" smtClean="0"/>
          </a:p>
          <a:p>
            <a:pPr marL="0" indent="0" algn="just">
              <a:spcBef>
                <a:spcPts val="600"/>
              </a:spcBef>
              <a:buNone/>
            </a:pPr>
            <a:r>
              <a:rPr lang="pt-BR" i="1" dirty="0" smtClean="0"/>
              <a:t>Como </a:t>
            </a:r>
            <a:r>
              <a:rPr lang="pt-BR" i="1" dirty="0"/>
              <a:t>pode-se notar, um maior número de pontos torna o resultado mais próximo do valor real.</a:t>
            </a:r>
          </a:p>
          <a:p>
            <a:endParaRPr lang="pt-BR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8094785"/>
              </p:ext>
            </p:extLst>
          </p:nvPr>
        </p:nvGraphicFramePr>
        <p:xfrm>
          <a:off x="1787811" y="1696469"/>
          <a:ext cx="5713413" cy="176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3" name="Equation" r:id="rId3" imgW="2628900" imgH="812800" progId="Equation.3">
                  <p:embed/>
                </p:oleObj>
              </mc:Choice>
              <mc:Fallback>
                <p:oleObj name="Equation" r:id="rId3" imgW="26289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7811" y="1696469"/>
                        <a:ext cx="5713413" cy="176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1316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Integração Numérica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Fórmulas de Newton-</a:t>
            </a:r>
            <a:r>
              <a:rPr lang="pt-BR" dirty="0" err="1" smtClean="0"/>
              <a:t>Cotês</a:t>
            </a:r>
            <a:endParaRPr lang="pt-BR" dirty="0" smtClean="0"/>
          </a:p>
          <a:p>
            <a:pPr lvl="1"/>
            <a:r>
              <a:rPr lang="pt-BR" dirty="0" smtClean="0"/>
              <a:t>Regra dos Trapézios</a:t>
            </a:r>
          </a:p>
          <a:p>
            <a:pPr lvl="1"/>
            <a:r>
              <a:rPr lang="pt-BR" dirty="0" smtClean="0"/>
              <a:t>Regra dos Trapézios Composta</a:t>
            </a:r>
          </a:p>
          <a:p>
            <a:pPr lvl="1"/>
            <a:r>
              <a:rPr lang="pt-BR" b="1" dirty="0" smtClean="0"/>
              <a:t>Regra 1/3 de Simpson</a:t>
            </a:r>
          </a:p>
          <a:p>
            <a:pPr lvl="1"/>
            <a:r>
              <a:rPr lang="pt-BR" dirty="0" smtClean="0"/>
              <a:t>Regra 3/8 de Simpson</a:t>
            </a:r>
            <a:endParaRPr lang="pt-BR" b="1" dirty="0" smtClean="0"/>
          </a:p>
          <a:p>
            <a:r>
              <a:rPr lang="pt-BR" dirty="0" smtClean="0"/>
              <a:t>Quadratura da Gaussiana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3318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Primeira Regra de Simpson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2877"/>
          </a:xfrm>
        </p:spPr>
        <p:txBody>
          <a:bodyPr>
            <a:normAutofit lnSpcReduction="10000"/>
          </a:bodyPr>
          <a:lstStyle/>
          <a:p>
            <a:pPr marL="0" indent="0" algn="just">
              <a:spcBef>
                <a:spcPts val="600"/>
              </a:spcBef>
              <a:buNone/>
            </a:pPr>
            <a:r>
              <a:rPr lang="pt-BR" sz="2800" i="1" dirty="0"/>
              <a:t>Também conhecida como regra do 1/3 de Simpson, este método aproxima os pontos da tabela por equações do 2º grau. A equação geral para a primeira regra de Simpson é:</a:t>
            </a:r>
          </a:p>
          <a:p>
            <a:pPr algn="just">
              <a:spcBef>
                <a:spcPts val="600"/>
              </a:spcBef>
            </a:pPr>
            <a:endParaRPr lang="pt-BR" sz="2400" i="1" dirty="0" smtClean="0"/>
          </a:p>
          <a:p>
            <a:pPr algn="just">
              <a:spcBef>
                <a:spcPts val="600"/>
              </a:spcBef>
            </a:pPr>
            <a:endParaRPr lang="pt-BR" sz="2400" i="1" dirty="0" smtClean="0"/>
          </a:p>
          <a:p>
            <a:pPr algn="just">
              <a:spcBef>
                <a:spcPts val="600"/>
              </a:spcBef>
            </a:pPr>
            <a:endParaRPr lang="pt-BR" sz="2800" i="1" dirty="0"/>
          </a:p>
          <a:p>
            <a:pPr marL="0" indent="0" algn="just">
              <a:spcBef>
                <a:spcPts val="600"/>
              </a:spcBef>
              <a:buNone/>
            </a:pPr>
            <a:r>
              <a:rPr lang="pt-BR" sz="2800" i="1" dirty="0"/>
              <a:t>Onde os coeficientes </a:t>
            </a:r>
            <a:r>
              <a:rPr lang="pt-BR" sz="2800" i="1" dirty="0" err="1"/>
              <a:t>ci</a:t>
            </a:r>
            <a:r>
              <a:rPr lang="pt-BR" sz="2800" i="1" dirty="0"/>
              <a:t> são iguais a 1, para c</a:t>
            </a:r>
            <a:r>
              <a:rPr lang="pt-BR" sz="2800" i="1" baseline="-25000" dirty="0"/>
              <a:t>0</a:t>
            </a:r>
            <a:r>
              <a:rPr lang="pt-BR" sz="2800" i="1" dirty="0"/>
              <a:t> e </a:t>
            </a:r>
            <a:r>
              <a:rPr lang="pt-BR" sz="2800" i="1" dirty="0" err="1"/>
              <a:t>c</a:t>
            </a:r>
            <a:r>
              <a:rPr lang="pt-BR" sz="2800" i="1" baseline="-25000" dirty="0" err="1"/>
              <a:t>n</a:t>
            </a:r>
            <a:r>
              <a:rPr lang="pt-BR" sz="2800" i="1" dirty="0"/>
              <a:t>, 4 para os “</a:t>
            </a:r>
            <a:r>
              <a:rPr lang="pt-BR" sz="2800" i="1" dirty="0" err="1"/>
              <a:t>i</a:t>
            </a:r>
            <a:r>
              <a:rPr lang="pt-BR" sz="2800" i="1" dirty="0"/>
              <a:t>” ímpares e 2 para os “</a:t>
            </a:r>
            <a:r>
              <a:rPr lang="pt-BR" sz="2800" i="1" dirty="0" err="1"/>
              <a:t>i</a:t>
            </a:r>
            <a:r>
              <a:rPr lang="pt-BR" sz="2800" i="1" dirty="0"/>
              <a:t>” pares. </a:t>
            </a:r>
            <a:endParaRPr lang="pt-BR" sz="2800" i="1" dirty="0" smtClean="0"/>
          </a:p>
          <a:p>
            <a:pPr marL="0" indent="0" algn="just">
              <a:spcBef>
                <a:spcPts val="600"/>
              </a:spcBef>
              <a:buNone/>
            </a:pPr>
            <a:r>
              <a:rPr lang="pt-BR" sz="2800" i="1" dirty="0" smtClean="0">
                <a:solidFill>
                  <a:srgbClr val="FF0000"/>
                </a:solidFill>
              </a:rPr>
              <a:t>Um </a:t>
            </a:r>
            <a:r>
              <a:rPr lang="pt-BR" sz="2800" i="1" dirty="0">
                <a:solidFill>
                  <a:srgbClr val="FF0000"/>
                </a:solidFill>
              </a:rPr>
              <a:t>detalhe importante: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pt-BR" sz="2800" b="1" i="1" dirty="0" smtClean="0"/>
              <a:t>		O </a:t>
            </a:r>
            <a:r>
              <a:rPr lang="pt-BR" sz="2800" b="1" i="1" dirty="0"/>
              <a:t>número de subintervalos “m” deve ser par.</a:t>
            </a:r>
          </a:p>
          <a:p>
            <a:endParaRPr lang="pt-BR" sz="2800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6519260"/>
              </p:ext>
            </p:extLst>
          </p:nvPr>
        </p:nvGraphicFramePr>
        <p:xfrm>
          <a:off x="3214077" y="3284904"/>
          <a:ext cx="2317750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7" name="Equation" r:id="rId3" imgW="1066800" imgH="457200" progId="Equation.3">
                  <p:embed/>
                </p:oleObj>
              </mc:Choice>
              <mc:Fallback>
                <p:oleObj name="Equation" r:id="rId3" imgW="1066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077" y="3284904"/>
                        <a:ext cx="2317750" cy="99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0269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Integração Numérica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1385"/>
            <a:ext cx="8229600" cy="541215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dirty="0"/>
              <a:t>Em determinadas situações, integrais são difíceis, ou mesmo impossíveis de se resolver analiticamente.</a:t>
            </a:r>
          </a:p>
          <a:p>
            <a:pPr>
              <a:lnSpc>
                <a:spcPct val="90000"/>
              </a:lnSpc>
              <a:defRPr/>
            </a:pPr>
            <a:endParaRPr lang="pt-BR" sz="1400" dirty="0"/>
          </a:p>
          <a:p>
            <a:pPr>
              <a:lnSpc>
                <a:spcPct val="90000"/>
              </a:lnSpc>
              <a:defRPr/>
            </a:pPr>
            <a:r>
              <a:rPr lang="pt-BR" sz="2800" dirty="0"/>
              <a:t>Exemplo: o valor de </a:t>
            </a:r>
            <a:r>
              <a:rPr lang="pt-BR" sz="2800" dirty="0" err="1"/>
              <a:t>f</a:t>
            </a:r>
            <a:r>
              <a:rPr lang="pt-BR" sz="2800" dirty="0"/>
              <a:t>(</a:t>
            </a:r>
            <a:r>
              <a:rPr lang="pt-BR" sz="2800" dirty="0" err="1"/>
              <a:t>x</a:t>
            </a:r>
            <a:r>
              <a:rPr lang="pt-BR" sz="2800" dirty="0"/>
              <a:t>) é conhecido apenas em alguns pontos, num intervalo [a, </a:t>
            </a:r>
            <a:r>
              <a:rPr lang="pt-BR" sz="2800" dirty="0" err="1"/>
              <a:t>b</a:t>
            </a:r>
            <a:r>
              <a:rPr lang="pt-BR" sz="2800" dirty="0"/>
              <a:t>]. Como não se conhece a expressão analítica de </a:t>
            </a:r>
            <a:r>
              <a:rPr lang="pt-BR" sz="2800" dirty="0" err="1"/>
              <a:t>f</a:t>
            </a:r>
            <a:r>
              <a:rPr lang="pt-BR" sz="2800" dirty="0"/>
              <a:t>(</a:t>
            </a:r>
            <a:r>
              <a:rPr lang="pt-BR" sz="2800" dirty="0" err="1"/>
              <a:t>x</a:t>
            </a:r>
            <a:r>
              <a:rPr lang="pt-BR" sz="2800" dirty="0"/>
              <a:t>), não é possível calcular  </a:t>
            </a:r>
            <a:endParaRPr lang="pt-BR" sz="2800" dirty="0" smtClean="0"/>
          </a:p>
          <a:p>
            <a:pPr marL="0" indent="0">
              <a:lnSpc>
                <a:spcPct val="90000"/>
              </a:lnSpc>
              <a:buNone/>
              <a:defRPr/>
            </a:pPr>
            <a:endParaRPr lang="pt-BR" sz="2800" dirty="0" smtClean="0"/>
          </a:p>
          <a:p>
            <a:pPr>
              <a:lnSpc>
                <a:spcPct val="90000"/>
              </a:lnSpc>
              <a:defRPr/>
            </a:pPr>
            <a:endParaRPr lang="pt-BR" sz="2800" dirty="0"/>
          </a:p>
          <a:p>
            <a:r>
              <a:rPr lang="pt-BR" sz="2800" dirty="0" smtClean="0">
                <a:cs typeface="+mn-cs"/>
              </a:rPr>
              <a:t>Forma de obtenção de uma aproximação para a integral de </a:t>
            </a:r>
            <a:r>
              <a:rPr lang="pt-BR" sz="2800" dirty="0" err="1" smtClean="0">
                <a:cs typeface="+mn-cs"/>
              </a:rPr>
              <a:t>f</a:t>
            </a:r>
            <a:r>
              <a:rPr lang="pt-BR" sz="2800" dirty="0" smtClean="0">
                <a:cs typeface="+mn-cs"/>
              </a:rPr>
              <a:t>(</a:t>
            </a:r>
            <a:r>
              <a:rPr lang="pt-BR" sz="2800" dirty="0" err="1" smtClean="0">
                <a:cs typeface="+mn-cs"/>
              </a:rPr>
              <a:t>x</a:t>
            </a:r>
            <a:r>
              <a:rPr lang="pt-BR" sz="2800" dirty="0" smtClean="0">
                <a:cs typeface="+mn-cs"/>
              </a:rPr>
              <a:t>) num intervalo [a, </a:t>
            </a:r>
            <a:r>
              <a:rPr lang="pt-BR" sz="2800" dirty="0" err="1" smtClean="0">
                <a:cs typeface="+mn-cs"/>
              </a:rPr>
              <a:t>b</a:t>
            </a:r>
            <a:r>
              <a:rPr lang="pt-BR" sz="2800" dirty="0" smtClean="0">
                <a:cs typeface="+mn-cs"/>
              </a:rPr>
              <a:t>] </a:t>
            </a:r>
            <a:r>
              <a:rPr lang="pt-BR" sz="2800" dirty="0" smtClean="0">
                <a:cs typeface="+mn-cs"/>
                <a:sym typeface="Symbol" charset="0"/>
              </a:rPr>
              <a:t> </a:t>
            </a:r>
            <a:r>
              <a:rPr lang="pt-BR" sz="2800" b="1" dirty="0" smtClean="0">
                <a:solidFill>
                  <a:schemeClr val="tx2"/>
                </a:solidFill>
                <a:cs typeface="+mn-cs"/>
                <a:sym typeface="Symbol" charset="0"/>
              </a:rPr>
              <a:t>Métodos Numéricos</a:t>
            </a:r>
            <a:r>
              <a:rPr lang="pt-BR" sz="2800" b="1" dirty="0" smtClean="0">
                <a:cs typeface="+mn-cs"/>
                <a:sym typeface="Symbol" charset="0"/>
              </a:rPr>
              <a:t>.</a:t>
            </a:r>
            <a:endParaRPr lang="pt-BR" sz="2800" b="1" dirty="0" smtClean="0">
              <a:cs typeface="+mn-cs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1943033"/>
              </p:ext>
            </p:extLst>
          </p:nvPr>
        </p:nvGraphicFramePr>
        <p:xfrm>
          <a:off x="3267868" y="3673110"/>
          <a:ext cx="1598613" cy="116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3" imgW="647700" imgH="469900" progId="Equation.3">
                  <p:embed/>
                </p:oleObj>
              </mc:Choice>
              <mc:Fallback>
                <p:oleObj name="Equation" r:id="rId3" imgW="6477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7868" y="3673110"/>
                        <a:ext cx="1598613" cy="1160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7957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5644" r="5644"/>
          <a:stretch>
            <a:fillRect/>
          </a:stretch>
        </p:blipFill>
        <p:spPr>
          <a:xfrm>
            <a:off x="457200" y="1600200"/>
            <a:ext cx="8229600" cy="362968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" y="5586743"/>
            <a:ext cx="88900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839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00" y="867190"/>
            <a:ext cx="6374914" cy="527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04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1778000"/>
            <a:ext cx="7874000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89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540" y="1314107"/>
            <a:ext cx="7340600" cy="488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733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smtClean="0"/>
              <a:t>Exemplo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spcBef>
                <a:spcPts val="600"/>
              </a:spcBef>
              <a:buNone/>
            </a:pPr>
            <a:r>
              <a:rPr lang="pt-BR" i="1" dirty="0" smtClean="0"/>
              <a:t>Calcule </a:t>
            </a:r>
            <a:r>
              <a:rPr lang="pt-BR" i="1" dirty="0"/>
              <a:t>a integral abaixo, utilizando m=4 intervalos.</a:t>
            </a:r>
          </a:p>
          <a:p>
            <a:pPr algn="just">
              <a:spcBef>
                <a:spcPts val="600"/>
              </a:spcBef>
            </a:pPr>
            <a:endParaRPr lang="pt-BR" i="1" dirty="0"/>
          </a:p>
          <a:p>
            <a:pPr algn="just">
              <a:spcBef>
                <a:spcPts val="600"/>
              </a:spcBef>
            </a:pPr>
            <a:endParaRPr lang="pt-BR" i="1" dirty="0"/>
          </a:p>
          <a:p>
            <a:pPr algn="just">
              <a:spcBef>
                <a:spcPts val="600"/>
              </a:spcBef>
            </a:pPr>
            <a:endParaRPr lang="pt-BR" i="1" dirty="0"/>
          </a:p>
          <a:p>
            <a:pPr marL="0" indent="0" algn="just">
              <a:spcBef>
                <a:spcPts val="600"/>
              </a:spcBef>
              <a:buNone/>
            </a:pPr>
            <a:r>
              <a:rPr lang="pt-BR" i="1" dirty="0"/>
              <a:t>Solução: Como temos </a:t>
            </a:r>
            <a:r>
              <a:rPr lang="pt-BR" i="1" dirty="0" smtClean="0"/>
              <a:t>m=4 </a:t>
            </a:r>
            <a:r>
              <a:rPr lang="pt-BR" i="1" dirty="0"/>
              <a:t>intervalos, utilizamos </a:t>
            </a:r>
            <a:r>
              <a:rPr lang="pt-BR" i="1" dirty="0" err="1"/>
              <a:t>n</a:t>
            </a:r>
            <a:r>
              <a:rPr lang="pt-BR" i="1" dirty="0"/>
              <a:t>=m+1=5 pontos. Assim</a:t>
            </a:r>
            <a:endParaRPr lang="pt-BR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4213225" y="2933700"/>
          <a:ext cx="1046163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1" name="Equation" r:id="rId3" imgW="406224" imgH="469696" progId="Equation.3">
                  <p:embed/>
                </p:oleObj>
              </mc:Choice>
              <mc:Fallback>
                <p:oleObj name="Equation" r:id="rId3" imgW="406224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3225" y="2933700"/>
                        <a:ext cx="1046163" cy="120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3714750" y="5761038"/>
          <a:ext cx="269240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2" name="Equation" r:id="rId5" imgW="1435100" imgH="393700" progId="Equation.3">
                  <p:embed/>
                </p:oleObj>
              </mc:Choice>
              <mc:Fallback>
                <p:oleObj name="Equation" r:id="rId5" imgW="14351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0" y="5761038"/>
                        <a:ext cx="2692400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9661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1198563" y="3790462"/>
            <a:ext cx="7766050" cy="732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spcBef>
                <a:spcPts val="600"/>
              </a:spcBef>
            </a:pPr>
            <a:r>
              <a:rPr lang="pt-BR" sz="3200" i="1" dirty="0" smtClean="0"/>
              <a:t>De </a:t>
            </a:r>
            <a:r>
              <a:rPr lang="pt-BR" sz="3200" i="1" dirty="0"/>
              <a:t>acordo com a primeira regra de Simpson: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005814"/>
              </p:ext>
            </p:extLst>
          </p:nvPr>
        </p:nvGraphicFramePr>
        <p:xfrm>
          <a:off x="647211" y="686900"/>
          <a:ext cx="5072063" cy="268287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85414"/>
                <a:gridCol w="1439369"/>
                <a:gridCol w="1302286"/>
                <a:gridCol w="822497"/>
                <a:gridCol w="822497"/>
              </a:tblGrid>
              <a:tr h="396334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i</a:t>
                      </a:r>
                      <a:endParaRPr lang="pt-BR" sz="2000" dirty="0"/>
                    </a:p>
                  </a:txBody>
                  <a:tcPr marL="91439" marR="91439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x</a:t>
                      </a:r>
                      <a:endParaRPr lang="pt-BR" sz="2000" dirty="0"/>
                    </a:p>
                  </a:txBody>
                  <a:tcPr marL="91439" marR="91439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y</a:t>
                      </a:r>
                      <a:endParaRPr lang="pt-BR" sz="2000" dirty="0"/>
                    </a:p>
                  </a:txBody>
                  <a:tcPr marL="91439" marR="91439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c</a:t>
                      </a:r>
                      <a:endParaRPr lang="pt-BR" sz="2000" dirty="0"/>
                    </a:p>
                  </a:txBody>
                  <a:tcPr marL="91439" marR="91439" marT="45731" marB="4573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c.y</a:t>
                      </a:r>
                      <a:endParaRPr lang="pt-BR" sz="2000" dirty="0"/>
                    </a:p>
                  </a:txBody>
                  <a:tcPr marL="91439" marR="91439" marT="45731" marB="45731"/>
                </a:tc>
              </a:tr>
              <a:tr h="457308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0</a:t>
                      </a:r>
                      <a:endParaRPr lang="pt-BR" sz="2400" dirty="0"/>
                    </a:p>
                  </a:txBody>
                  <a:tcPr marL="91439" marR="91439" marT="45731" marB="45731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9525" marR="9525" marT="95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9525" marR="9525" marT="95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9525" marR="9525" marT="95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9525" marR="9525" marT="9527" marB="0" anchor="ctr"/>
                </a:tc>
              </a:tr>
              <a:tr h="457308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</a:t>
                      </a:r>
                      <a:endParaRPr lang="pt-BR" sz="2400" dirty="0"/>
                    </a:p>
                  </a:txBody>
                  <a:tcPr marL="91439" marR="91439" marT="45731" marB="45731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1,75</a:t>
                      </a:r>
                    </a:p>
                  </a:txBody>
                  <a:tcPr marL="9525" marR="9525" marT="95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0,571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9525" marR="9525" marT="95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2,285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7" marB="0" anchor="ctr"/>
                </a:tc>
              </a:tr>
              <a:tr h="457308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</a:t>
                      </a:r>
                      <a:endParaRPr lang="pt-BR" sz="2400" dirty="0"/>
                    </a:p>
                  </a:txBody>
                  <a:tcPr marL="91439" marR="91439" marT="45731" marB="45731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2,5</a:t>
                      </a:r>
                    </a:p>
                  </a:txBody>
                  <a:tcPr marL="9525" marR="9525" marT="95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0,4</a:t>
                      </a:r>
                    </a:p>
                  </a:txBody>
                  <a:tcPr marL="9525" marR="9525" marT="95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9525" marR="9525" marT="95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0,8</a:t>
                      </a:r>
                    </a:p>
                  </a:txBody>
                  <a:tcPr marL="9525" marR="9525" marT="9527" marB="0" anchor="ctr"/>
                </a:tc>
              </a:tr>
              <a:tr h="457308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</a:t>
                      </a:r>
                      <a:endParaRPr lang="pt-BR" sz="2400" dirty="0"/>
                    </a:p>
                  </a:txBody>
                  <a:tcPr marL="91439" marR="91439" marT="45731" marB="45731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3,25</a:t>
                      </a:r>
                    </a:p>
                  </a:txBody>
                  <a:tcPr marL="9525" marR="9525" marT="95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0,308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9525" marR="9525" marT="95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1,230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7" marB="0" anchor="ctr"/>
                </a:tc>
              </a:tr>
              <a:tr h="457308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4</a:t>
                      </a:r>
                      <a:endParaRPr lang="pt-BR" sz="2400" dirty="0"/>
                    </a:p>
                  </a:txBody>
                  <a:tcPr marL="91439" marR="91439" marT="45731" marB="45731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9525" marR="9525" marT="95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0,25</a:t>
                      </a:r>
                    </a:p>
                  </a:txBody>
                  <a:tcPr marL="9525" marR="9525" marT="95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9525" marR="9525" marT="95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0,25</a:t>
                      </a:r>
                    </a:p>
                  </a:txBody>
                  <a:tcPr marL="9525" marR="9525" marT="9527" marB="0" anchor="ctr"/>
                </a:tc>
              </a:tr>
            </a:tbl>
          </a:graphicData>
        </a:graphic>
      </p:graphicFrame>
      <p:graphicFrame>
        <p:nvGraphicFramePr>
          <p:cNvPr id="17456" name="Object 3"/>
          <p:cNvGraphicFramePr>
            <a:graphicFrameLocks noChangeAspect="1"/>
          </p:cNvGraphicFramePr>
          <p:nvPr/>
        </p:nvGraphicFramePr>
        <p:xfrm>
          <a:off x="1692275" y="4522788"/>
          <a:ext cx="6594475" cy="226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" name="Equation" r:id="rId4" imgW="3035300" imgH="1041400" progId="Equation.3">
                  <p:embed/>
                </p:oleObj>
              </mc:Choice>
              <mc:Fallback>
                <p:oleObj name="Equation" r:id="rId4" imgW="3035300" imgH="1041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522788"/>
                        <a:ext cx="6594475" cy="226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6552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Segunda Regra de Simpson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287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i="1" dirty="0"/>
              <a:t>Também conhecida como regra dos 3/8 de Simpson, este método aproxima os pontos da tabela por equações do 3º grau. A equação geral para a segunda regra de Simpson é: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  <a:p>
            <a:pPr marL="0" indent="0" algn="just">
              <a:spcBef>
                <a:spcPts val="600"/>
              </a:spcBef>
              <a:buNone/>
            </a:pPr>
            <a:r>
              <a:rPr lang="pt-BR" i="1" dirty="0"/>
              <a:t>Onde os </a:t>
            </a:r>
            <a:r>
              <a:rPr lang="pt-BR" i="1" dirty="0" err="1"/>
              <a:t>ci</a:t>
            </a:r>
            <a:r>
              <a:rPr lang="pt-BR" i="1" dirty="0"/>
              <a:t> são iguais a 1, para c</a:t>
            </a:r>
            <a:r>
              <a:rPr lang="pt-BR" i="1" baseline="-25000" dirty="0"/>
              <a:t>0</a:t>
            </a:r>
            <a:r>
              <a:rPr lang="pt-BR" i="1" dirty="0"/>
              <a:t> e </a:t>
            </a:r>
            <a:r>
              <a:rPr lang="pt-BR" i="1" dirty="0" err="1"/>
              <a:t>c</a:t>
            </a:r>
            <a:r>
              <a:rPr lang="pt-BR" i="1" baseline="-25000" dirty="0" err="1"/>
              <a:t>n</a:t>
            </a:r>
            <a:r>
              <a:rPr lang="pt-BR" i="1" dirty="0"/>
              <a:t>, 2 para os “</a:t>
            </a:r>
            <a:r>
              <a:rPr lang="pt-BR" i="1" dirty="0" err="1"/>
              <a:t>i</a:t>
            </a:r>
            <a:r>
              <a:rPr lang="pt-BR" i="1" dirty="0"/>
              <a:t>” múltiplos de 3 e, 3 para os demais.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pt-BR" b="1" i="1" dirty="0" smtClean="0"/>
              <a:t>		</a:t>
            </a:r>
            <a:r>
              <a:rPr lang="pt-BR" b="1" i="1" dirty="0" smtClean="0">
                <a:solidFill>
                  <a:srgbClr val="FF0000"/>
                </a:solidFill>
              </a:rPr>
              <a:t>O </a:t>
            </a:r>
            <a:r>
              <a:rPr lang="pt-BR" b="1" i="1" dirty="0">
                <a:solidFill>
                  <a:srgbClr val="FF0000"/>
                </a:solidFill>
              </a:rPr>
              <a:t>número de subintervalos “m” deve ser múltiplo de 3.</a:t>
            </a:r>
          </a:p>
          <a:p>
            <a:endParaRPr lang="pt-BR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9997572"/>
              </p:ext>
            </p:extLst>
          </p:nvPr>
        </p:nvGraphicFramePr>
        <p:xfrm>
          <a:off x="3273548" y="3538904"/>
          <a:ext cx="2511425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3" name="Equation" r:id="rId3" imgW="1155700" imgH="457200" progId="Equation.3">
                  <p:embed/>
                </p:oleObj>
              </mc:Choice>
              <mc:Fallback>
                <p:oleObj name="Equation" r:id="rId3" imgW="11557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3548" y="3538904"/>
                        <a:ext cx="2511425" cy="99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2350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1198563" y="1196975"/>
            <a:ext cx="7766050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spcBef>
                <a:spcPts val="600"/>
              </a:spcBef>
            </a:pPr>
            <a:r>
              <a:rPr lang="pt-BR" sz="3200" b="1" i="1"/>
              <a:t>Exemplo:</a:t>
            </a:r>
          </a:p>
          <a:p>
            <a:pPr algn="just">
              <a:spcBef>
                <a:spcPts val="600"/>
              </a:spcBef>
            </a:pPr>
            <a:r>
              <a:rPr lang="pt-BR" sz="3200" i="1"/>
              <a:t>Calcule a integral abaixo, utilizando m=6 intervalos.</a:t>
            </a:r>
          </a:p>
          <a:p>
            <a:pPr algn="just">
              <a:spcBef>
                <a:spcPts val="600"/>
              </a:spcBef>
            </a:pPr>
            <a:endParaRPr lang="pt-BR" sz="3200" i="1"/>
          </a:p>
          <a:p>
            <a:pPr algn="just">
              <a:spcBef>
                <a:spcPts val="600"/>
              </a:spcBef>
            </a:pPr>
            <a:endParaRPr lang="pt-BR" sz="3200" i="1"/>
          </a:p>
          <a:p>
            <a:pPr algn="just">
              <a:spcBef>
                <a:spcPts val="600"/>
              </a:spcBef>
            </a:pPr>
            <a:endParaRPr lang="pt-BR" sz="3200" i="1"/>
          </a:p>
          <a:p>
            <a:pPr algn="just">
              <a:spcBef>
                <a:spcPts val="600"/>
              </a:spcBef>
            </a:pPr>
            <a:r>
              <a:rPr lang="pt-BR" sz="3200" i="1"/>
              <a:t>Solução: Colocamos os dados em forma de tabela, para facilitar a interpretação:</a:t>
            </a:r>
          </a:p>
        </p:txBody>
      </p:sp>
      <p:graphicFrame>
        <p:nvGraphicFramePr>
          <p:cNvPr id="19460" name="Object 2"/>
          <p:cNvGraphicFramePr>
            <a:graphicFrameLocks noChangeAspect="1"/>
          </p:cNvGraphicFramePr>
          <p:nvPr/>
        </p:nvGraphicFramePr>
        <p:xfrm>
          <a:off x="4213225" y="2933700"/>
          <a:ext cx="1046163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5" name="Equation" r:id="rId4" imgW="406224" imgH="469696" progId="Equation.3">
                  <p:embed/>
                </p:oleObj>
              </mc:Choice>
              <mc:Fallback>
                <p:oleObj name="Equation" r:id="rId4" imgW="406224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3225" y="2933700"/>
                        <a:ext cx="1046163" cy="120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3"/>
          <p:cNvGraphicFramePr>
            <a:graphicFrameLocks noChangeAspect="1"/>
          </p:cNvGraphicFramePr>
          <p:nvPr/>
        </p:nvGraphicFramePr>
        <p:xfrm>
          <a:off x="3786188" y="5761038"/>
          <a:ext cx="2549525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6" name="Equation" r:id="rId6" imgW="1358310" imgH="393529" progId="Equation.3">
                  <p:embed/>
                </p:oleObj>
              </mc:Choice>
              <mc:Fallback>
                <p:oleObj name="Equation" r:id="rId6" imgW="1358310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188" y="5761038"/>
                        <a:ext cx="2549525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946863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428750" y="1214438"/>
          <a:ext cx="5072063" cy="359727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85414"/>
                <a:gridCol w="1439369"/>
                <a:gridCol w="1302286"/>
                <a:gridCol w="822497"/>
                <a:gridCol w="822497"/>
              </a:tblGrid>
              <a:tr h="39631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i</a:t>
                      </a:r>
                      <a:endParaRPr lang="pt-BR" sz="2000" dirty="0"/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x</a:t>
                      </a:r>
                      <a:endParaRPr lang="pt-BR" sz="2000" dirty="0"/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y</a:t>
                      </a:r>
                      <a:endParaRPr lang="pt-BR" sz="2000" dirty="0"/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c</a:t>
                      </a:r>
                      <a:endParaRPr lang="pt-BR" sz="2000" dirty="0"/>
                    </a:p>
                  </a:txBody>
                  <a:tcPr marL="91439" marR="91439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/>
                        <a:t>c.y</a:t>
                      </a:r>
                      <a:endParaRPr lang="pt-BR" sz="2000" dirty="0"/>
                    </a:p>
                  </a:txBody>
                  <a:tcPr marL="91439" marR="91439" marT="45728" marB="45728"/>
                </a:tc>
              </a:tr>
              <a:tr h="457281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0</a:t>
                      </a:r>
                      <a:endParaRPr lang="pt-BR" sz="2400" dirty="0"/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9525" marR="9525" marT="95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9525" marR="9525" marT="95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9525" marR="9525" marT="95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9525" marR="9525" marT="9527" marB="0" anchor="ctr"/>
                </a:tc>
              </a:tr>
              <a:tr h="457281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1</a:t>
                      </a:r>
                      <a:endParaRPr lang="pt-BR" sz="2400" dirty="0"/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1,5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0,667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2,001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7" marB="0" anchor="ctr"/>
                </a:tc>
              </a:tr>
              <a:tr h="457281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2</a:t>
                      </a:r>
                      <a:endParaRPr lang="pt-BR" sz="2400" dirty="0"/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2,0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0,500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1,500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7" marB="0" anchor="ctr"/>
                </a:tc>
              </a:tr>
              <a:tr h="457281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3</a:t>
                      </a:r>
                      <a:endParaRPr lang="pt-BR" sz="2400" dirty="0"/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2,5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0,400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0,800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7" marB="0" anchor="ctr"/>
                </a:tc>
              </a:tr>
              <a:tr h="457281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4</a:t>
                      </a:r>
                      <a:endParaRPr lang="pt-BR" sz="2400" dirty="0"/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3,0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0,333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0,999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7" marB="0" anchor="ctr"/>
                </a:tc>
              </a:tr>
              <a:tr h="457281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5</a:t>
                      </a:r>
                      <a:endParaRPr lang="pt-BR" sz="2400" dirty="0"/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3,5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0,286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0,858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7" marB="0" anchor="ctr"/>
                </a:tc>
              </a:tr>
              <a:tr h="457281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smtClean="0"/>
                        <a:t>6</a:t>
                      </a:r>
                      <a:endParaRPr lang="pt-BR" sz="2400" dirty="0"/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4,0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0,250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0,25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7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881869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4506"/>
            <a:ext cx="8229600" cy="649349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i="1" dirty="0"/>
              <a:t>De acordo com a primeira regra de </a:t>
            </a:r>
            <a:r>
              <a:rPr lang="pt-BR" i="1" dirty="0" smtClean="0"/>
              <a:t>Simpson</a:t>
            </a:r>
          </a:p>
          <a:p>
            <a:endParaRPr lang="pt-BR" i="1" dirty="0"/>
          </a:p>
          <a:p>
            <a:endParaRPr lang="pt-BR" i="1" dirty="0" smtClean="0"/>
          </a:p>
          <a:p>
            <a:endParaRPr lang="pt-BR" i="1" dirty="0"/>
          </a:p>
          <a:p>
            <a:endParaRPr lang="pt-BR" i="1" dirty="0" smtClean="0"/>
          </a:p>
          <a:p>
            <a:endParaRPr lang="pt-BR" i="1" dirty="0"/>
          </a:p>
          <a:p>
            <a:endParaRPr lang="pt-BR" i="1" dirty="0" smtClean="0"/>
          </a:p>
          <a:p>
            <a:endParaRPr lang="pt-BR" i="1" dirty="0"/>
          </a:p>
          <a:p>
            <a:pPr marL="0" indent="0">
              <a:buNone/>
            </a:pPr>
            <a:endParaRPr lang="pt-BR" i="1" dirty="0" smtClean="0"/>
          </a:p>
          <a:p>
            <a:pPr marL="0" indent="0">
              <a:buNone/>
            </a:pPr>
            <a:endParaRPr lang="pt-BR" i="1" dirty="0"/>
          </a:p>
          <a:p>
            <a:pPr marL="0" indent="0">
              <a:buNone/>
            </a:pPr>
            <a:r>
              <a:rPr lang="pt-BR" i="1" dirty="0" smtClean="0"/>
              <a:t>Como </a:t>
            </a:r>
            <a:r>
              <a:rPr lang="pt-BR" i="1" dirty="0"/>
              <a:t>pôde-se ver, este método aproxima ainda mais o valor real da integral</a:t>
            </a:r>
            <a:r>
              <a:rPr lang="pt-BR" i="1" dirty="0" smtClean="0"/>
              <a:t>.</a:t>
            </a:r>
            <a:endParaRPr lang="pt-BR" i="1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5469581"/>
              </p:ext>
            </p:extLst>
          </p:nvPr>
        </p:nvGraphicFramePr>
        <p:xfrm>
          <a:off x="765053" y="1679594"/>
          <a:ext cx="7670800" cy="325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3" name="Equation" r:id="rId3" imgW="3530600" imgH="1498600" progId="Equation.3">
                  <p:embed/>
                </p:oleObj>
              </mc:Choice>
              <mc:Fallback>
                <p:oleObj name="Equation" r:id="rId3" imgW="3530600" imgH="149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053" y="1679594"/>
                        <a:ext cx="7670800" cy="325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636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Integração Numérica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759569" cy="452596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b="1" dirty="0" err="1">
                <a:sym typeface="Symbol" charset="0"/>
              </a:rPr>
              <a:t>Idéia</a:t>
            </a:r>
            <a:r>
              <a:rPr lang="pt-BR" sz="2400" b="1" dirty="0">
                <a:sym typeface="Symbol" charset="0"/>
              </a:rPr>
              <a:t> básica da integração numérica</a:t>
            </a:r>
            <a:r>
              <a:rPr lang="pt-BR" sz="2400" dirty="0">
                <a:sym typeface="Symbol" charset="0"/>
              </a:rPr>
              <a:t>  substituição da função </a:t>
            </a:r>
            <a:r>
              <a:rPr lang="pt-BR" sz="2400" i="1" dirty="0" err="1">
                <a:sym typeface="Symbol" charset="0"/>
              </a:rPr>
              <a:t>f</a:t>
            </a:r>
            <a:r>
              <a:rPr lang="pt-BR" sz="2400" i="1" dirty="0">
                <a:sym typeface="Symbol" charset="0"/>
              </a:rPr>
              <a:t>(</a:t>
            </a:r>
            <a:r>
              <a:rPr lang="pt-BR" sz="2400" i="1" dirty="0" err="1">
                <a:sym typeface="Symbol" charset="0"/>
              </a:rPr>
              <a:t>x</a:t>
            </a:r>
            <a:r>
              <a:rPr lang="pt-BR" sz="2400" i="1" dirty="0">
                <a:sym typeface="Symbol" charset="0"/>
              </a:rPr>
              <a:t>)</a:t>
            </a:r>
            <a:r>
              <a:rPr lang="pt-BR" sz="2400" dirty="0">
                <a:sym typeface="Symbol" charset="0"/>
              </a:rPr>
              <a:t> por um polinômio que a aproxime razoavelmente no intervalo [a, </a:t>
            </a:r>
            <a:r>
              <a:rPr lang="pt-BR" sz="2400" dirty="0" err="1">
                <a:sym typeface="Symbol" charset="0"/>
              </a:rPr>
              <a:t>b</a:t>
            </a:r>
            <a:r>
              <a:rPr lang="pt-BR" sz="2400" dirty="0">
                <a:sym typeface="Symbol" charset="0"/>
              </a:rPr>
              <a:t>].</a:t>
            </a:r>
          </a:p>
          <a:p>
            <a:pPr>
              <a:lnSpc>
                <a:spcPct val="90000"/>
              </a:lnSpc>
              <a:buNone/>
              <a:defRPr/>
            </a:pPr>
            <a:endParaRPr lang="pt-BR" sz="2400" dirty="0">
              <a:sym typeface="Symbol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/>
              <a:t>Integração numérica de uma função </a:t>
            </a:r>
            <a:r>
              <a:rPr lang="pt-BR" sz="2400" b="1" dirty="0" err="1"/>
              <a:t>f</a:t>
            </a:r>
            <a:r>
              <a:rPr lang="pt-BR" sz="2400" b="1" dirty="0"/>
              <a:t>(</a:t>
            </a:r>
            <a:r>
              <a:rPr lang="pt-BR" sz="2400" b="1" dirty="0" err="1"/>
              <a:t>x</a:t>
            </a:r>
            <a:r>
              <a:rPr lang="pt-BR" sz="2400" b="1" dirty="0"/>
              <a:t>) num intervalo [</a:t>
            </a:r>
            <a:r>
              <a:rPr lang="pt-BR" sz="2400" b="1" dirty="0" err="1"/>
              <a:t>a,b</a:t>
            </a:r>
            <a:r>
              <a:rPr lang="pt-BR" sz="2400" b="1" dirty="0"/>
              <a:t>] </a:t>
            </a:r>
            <a:r>
              <a:rPr lang="pt-BR" sz="2400" b="1" dirty="0">
                <a:sym typeface="Symbol" charset="0"/>
              </a:rPr>
              <a:t></a:t>
            </a:r>
            <a:r>
              <a:rPr lang="pt-BR" sz="2400" b="1" dirty="0"/>
              <a:t> </a:t>
            </a:r>
            <a:r>
              <a:rPr lang="pt-BR" sz="2400" dirty="0"/>
              <a:t>cálculo da área delimitada por essa função, recorrendo à interpolação polinomial, como, forma de obtenção de um polinômio – </a:t>
            </a:r>
            <a:r>
              <a:rPr lang="pt-BR" sz="2400" b="1" dirty="0" err="1"/>
              <a:t>p</a:t>
            </a:r>
            <a:r>
              <a:rPr lang="pt-BR" sz="2400" b="1" baseline="-25000" dirty="0" err="1"/>
              <a:t>n</a:t>
            </a:r>
            <a:r>
              <a:rPr lang="pt-BR" sz="2400" b="1" dirty="0"/>
              <a:t>(</a:t>
            </a:r>
            <a:r>
              <a:rPr lang="pt-BR" sz="2400" b="1" dirty="0" err="1"/>
              <a:t>x</a:t>
            </a:r>
            <a:r>
              <a:rPr lang="pt-BR" sz="2400" b="1" dirty="0"/>
              <a:t>)</a:t>
            </a:r>
            <a:r>
              <a:rPr lang="pt-BR" sz="2400" dirty="0"/>
              <a:t>. </a:t>
            </a:r>
          </a:p>
          <a:p>
            <a:endParaRPr lang="pt-BR" sz="2400" dirty="0"/>
          </a:p>
        </p:txBody>
      </p:sp>
      <p:pic>
        <p:nvPicPr>
          <p:cNvPr id="4" name="Picture 4" descr="int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222500"/>
            <a:ext cx="3295650" cy="29352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61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Regra dos Trapézios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6923"/>
            <a:ext cx="6068646" cy="387924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b="1" dirty="0" smtClean="0"/>
              <a:t>Regra </a:t>
            </a:r>
            <a:r>
              <a:rPr lang="pt-BR" sz="2400" b="1" dirty="0"/>
              <a:t>dos Trapézios Simples com 2 pontos</a:t>
            </a:r>
            <a:r>
              <a:rPr lang="pt-BR" sz="2400" dirty="0"/>
              <a:t> (x</a:t>
            </a:r>
            <a:r>
              <a:rPr lang="pt-BR" sz="2400" baseline="-25000" dirty="0"/>
              <a:t>0 </a:t>
            </a:r>
            <a:r>
              <a:rPr lang="pt-BR" sz="2400" dirty="0"/>
              <a:t>= 0.0 e x</a:t>
            </a:r>
            <a:r>
              <a:rPr lang="pt-BR" sz="2400" baseline="-25000" dirty="0"/>
              <a:t>1 </a:t>
            </a:r>
            <a:r>
              <a:rPr lang="pt-BR" sz="2400" dirty="0"/>
              <a:t>= 4.0) 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pt-BR" sz="2400" dirty="0"/>
              <a:t>	</a:t>
            </a:r>
            <a:r>
              <a:rPr lang="pt-BR" sz="2400" dirty="0" err="1"/>
              <a:t>I</a:t>
            </a:r>
            <a:r>
              <a:rPr lang="pt-BR" sz="2400" dirty="0"/>
              <a:t> = ( </a:t>
            </a:r>
            <a:r>
              <a:rPr lang="pt-BR" sz="2400" dirty="0" err="1"/>
              <a:t>h</a:t>
            </a:r>
            <a:r>
              <a:rPr lang="pt-BR" sz="2400" dirty="0"/>
              <a:t> / 2 ).(y</a:t>
            </a:r>
            <a:r>
              <a:rPr lang="pt-BR" sz="2400" baseline="-25000" dirty="0"/>
              <a:t>0</a:t>
            </a:r>
            <a:r>
              <a:rPr lang="pt-BR" sz="2400" dirty="0"/>
              <a:t> + y</a:t>
            </a:r>
            <a:r>
              <a:rPr lang="pt-BR" sz="2400" baseline="-25000" dirty="0"/>
              <a:t>1</a:t>
            </a:r>
            <a:r>
              <a:rPr lang="pt-BR" sz="2400" dirty="0"/>
              <a:t>)</a:t>
            </a:r>
            <a:r>
              <a:rPr lang="pt-BR" sz="2400" baseline="-25000" dirty="0"/>
              <a:t> </a:t>
            </a:r>
            <a:r>
              <a:rPr lang="pt-BR" sz="2400" dirty="0"/>
              <a:t>= </a:t>
            </a:r>
            <a:r>
              <a:rPr lang="pt-BR" sz="2400" i="1" dirty="0"/>
              <a:t>2 </a:t>
            </a:r>
            <a:r>
              <a:rPr lang="pt-BR" sz="2400" i="1" dirty="0" err="1"/>
              <a:t>x</a:t>
            </a:r>
            <a:r>
              <a:rPr lang="pt-BR" sz="2400" i="1" dirty="0"/>
              <a:t> (1.00000 + 0.24254</a:t>
            </a:r>
            <a:r>
              <a:rPr lang="pt-BR" sz="2400" dirty="0"/>
              <a:t>)</a:t>
            </a:r>
            <a:r>
              <a:rPr lang="pt-BR" sz="2400" b="1" dirty="0"/>
              <a:t> = 2.48507</a:t>
            </a:r>
            <a:endParaRPr lang="pt-BR" sz="2400" dirty="0"/>
          </a:p>
          <a:p>
            <a:pPr>
              <a:lnSpc>
                <a:spcPct val="90000"/>
              </a:lnSpc>
              <a:defRPr/>
            </a:pPr>
            <a:r>
              <a:rPr lang="pt-BR" sz="2400" b="1" dirty="0"/>
              <a:t>Regra dos Trapézios Composta - 3 pontos</a:t>
            </a:r>
            <a:r>
              <a:rPr lang="pt-BR" sz="2400" dirty="0"/>
              <a:t> (x</a:t>
            </a:r>
            <a:r>
              <a:rPr lang="pt-BR" sz="2400" baseline="-25000" dirty="0"/>
              <a:t>0 </a:t>
            </a:r>
            <a:r>
              <a:rPr lang="pt-BR" sz="2400" dirty="0"/>
              <a:t>= 0.0, x</a:t>
            </a:r>
            <a:r>
              <a:rPr lang="pt-BR" sz="2400" baseline="-25000" dirty="0"/>
              <a:t>1</a:t>
            </a:r>
            <a:r>
              <a:rPr lang="pt-BR" sz="2400" dirty="0"/>
              <a:t> = 2.0, x</a:t>
            </a:r>
            <a:r>
              <a:rPr lang="pt-BR" sz="2400" baseline="-25000" dirty="0"/>
              <a:t>2</a:t>
            </a:r>
            <a:r>
              <a:rPr lang="pt-BR" sz="2400" dirty="0"/>
              <a:t> = 4.0) 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pt-BR" sz="2400" dirty="0">
                <a:solidFill>
                  <a:srgbClr val="FFFFCC"/>
                </a:solidFill>
              </a:rPr>
              <a:t>	</a:t>
            </a:r>
            <a:r>
              <a:rPr lang="pt-BR" sz="2400" dirty="0" err="1"/>
              <a:t>I</a:t>
            </a:r>
            <a:r>
              <a:rPr lang="pt-BR" sz="2400" dirty="0"/>
              <a:t> = ( </a:t>
            </a:r>
            <a:r>
              <a:rPr lang="pt-BR" sz="2400" dirty="0" err="1"/>
              <a:t>h</a:t>
            </a:r>
            <a:r>
              <a:rPr lang="pt-BR" sz="2400" dirty="0"/>
              <a:t> / 2 ).( y</a:t>
            </a:r>
            <a:r>
              <a:rPr lang="pt-BR" sz="2400" baseline="-25000" dirty="0"/>
              <a:t>0 </a:t>
            </a:r>
            <a:r>
              <a:rPr lang="pt-BR" sz="2400" dirty="0"/>
              <a:t>+ 2y</a:t>
            </a:r>
            <a:r>
              <a:rPr lang="pt-BR" sz="2400" baseline="-25000" dirty="0"/>
              <a:t>1 </a:t>
            </a:r>
            <a:r>
              <a:rPr lang="pt-BR" sz="2400" dirty="0"/>
              <a:t>+ y</a:t>
            </a:r>
            <a:r>
              <a:rPr lang="pt-BR" sz="2400" baseline="-25000" dirty="0"/>
              <a:t>2</a:t>
            </a:r>
            <a:r>
              <a:rPr lang="pt-BR" sz="2400" dirty="0"/>
              <a:t>)</a:t>
            </a:r>
            <a:r>
              <a:rPr lang="pt-BR" sz="2400" baseline="-25000" dirty="0"/>
              <a:t> </a:t>
            </a:r>
            <a:r>
              <a:rPr lang="pt-BR" sz="2400" dirty="0"/>
              <a:t>= 1 </a:t>
            </a:r>
            <a:r>
              <a:rPr lang="pt-BR" sz="2400" i="1" dirty="0" err="1"/>
              <a:t>x</a:t>
            </a:r>
            <a:r>
              <a:rPr lang="pt-BR" sz="2400" i="1" dirty="0"/>
              <a:t> </a:t>
            </a:r>
            <a:r>
              <a:rPr lang="pt-BR" sz="2400" dirty="0"/>
              <a:t>(1.00000 + 2 </a:t>
            </a:r>
            <a:r>
              <a:rPr lang="pt-BR" sz="2400" i="1" dirty="0" err="1"/>
              <a:t>x</a:t>
            </a:r>
            <a:r>
              <a:rPr lang="pt-BR" sz="2400" i="1" dirty="0"/>
              <a:t> </a:t>
            </a:r>
            <a:r>
              <a:rPr lang="pt-BR" sz="2400" dirty="0"/>
              <a:t>0.44721 +  0.24254)</a:t>
            </a:r>
            <a:r>
              <a:rPr lang="pt-BR" sz="2400" b="1" dirty="0"/>
              <a:t> = 2.1370 </a:t>
            </a:r>
            <a:endParaRPr lang="pt-BR" sz="2400" b="1" dirty="0">
              <a:latin typeface="Comic Sans MS" charset="0"/>
            </a:endParaRPr>
          </a:p>
          <a:p>
            <a:pPr>
              <a:lnSpc>
                <a:spcPct val="90000"/>
              </a:lnSpc>
              <a:defRPr/>
            </a:pPr>
            <a:r>
              <a:rPr lang="pt-BR" sz="2400" b="1" dirty="0"/>
              <a:t>Regra dos Trapézios Composta - 9 pontos</a:t>
            </a:r>
            <a:r>
              <a:rPr lang="pt-BR" sz="2400" dirty="0"/>
              <a:t> 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pt-BR" sz="2400" dirty="0"/>
              <a:t>	</a:t>
            </a:r>
            <a:r>
              <a:rPr lang="pt-BR" sz="2400" dirty="0" err="1"/>
              <a:t>I</a:t>
            </a:r>
            <a:r>
              <a:rPr lang="pt-BR" sz="2400" dirty="0"/>
              <a:t> = ( 0.5 / 2 ).( y</a:t>
            </a:r>
            <a:r>
              <a:rPr lang="pt-BR" sz="2400" baseline="-25000" dirty="0"/>
              <a:t>0 </a:t>
            </a:r>
            <a:r>
              <a:rPr lang="pt-BR" sz="2400" dirty="0"/>
              <a:t>+ 2y</a:t>
            </a:r>
            <a:r>
              <a:rPr lang="pt-BR" sz="2400" baseline="-25000" dirty="0"/>
              <a:t>1 </a:t>
            </a:r>
            <a:r>
              <a:rPr lang="pt-BR" sz="2400" dirty="0"/>
              <a:t>+ 2y</a:t>
            </a:r>
            <a:r>
              <a:rPr lang="pt-BR" sz="2400" baseline="-25000" dirty="0"/>
              <a:t>2 </a:t>
            </a:r>
            <a:r>
              <a:rPr lang="pt-BR" sz="2400" dirty="0"/>
              <a:t>+ 2y</a:t>
            </a:r>
            <a:r>
              <a:rPr lang="pt-BR" sz="2400" baseline="-25000" dirty="0"/>
              <a:t>3 </a:t>
            </a:r>
            <a:r>
              <a:rPr lang="pt-BR" sz="2400" dirty="0"/>
              <a:t>+ 2y</a:t>
            </a:r>
            <a:r>
              <a:rPr lang="pt-BR" sz="2400" baseline="-25000" dirty="0"/>
              <a:t>4 </a:t>
            </a:r>
            <a:r>
              <a:rPr lang="pt-BR" sz="2400" dirty="0"/>
              <a:t>+ 2y</a:t>
            </a:r>
            <a:r>
              <a:rPr lang="pt-BR" sz="2400" baseline="-25000" dirty="0"/>
              <a:t>5 </a:t>
            </a:r>
            <a:r>
              <a:rPr lang="pt-BR" sz="2400" dirty="0"/>
              <a:t>+ 2y</a:t>
            </a:r>
            <a:r>
              <a:rPr lang="pt-BR" sz="2400" baseline="-25000" dirty="0"/>
              <a:t>6 </a:t>
            </a:r>
            <a:r>
              <a:rPr lang="pt-BR" sz="2400" dirty="0"/>
              <a:t>+ 2y</a:t>
            </a:r>
            <a:r>
              <a:rPr lang="pt-BR" sz="2400" baseline="-25000" dirty="0"/>
              <a:t>7 </a:t>
            </a:r>
            <a:r>
              <a:rPr lang="pt-BR" sz="2400" dirty="0"/>
              <a:t>+ y</a:t>
            </a:r>
            <a:r>
              <a:rPr lang="pt-BR" sz="2400" baseline="-25000" dirty="0"/>
              <a:t>8 </a:t>
            </a:r>
            <a:r>
              <a:rPr lang="pt-BR" sz="2400" dirty="0"/>
              <a:t>) = </a:t>
            </a:r>
            <a:r>
              <a:rPr lang="pt-BR" sz="2400" b="1" dirty="0"/>
              <a:t>2.0935 </a:t>
            </a:r>
          </a:p>
          <a:p>
            <a:endParaRPr lang="pt-BR" dirty="0"/>
          </a:p>
        </p:txBody>
      </p:sp>
      <p:sp>
        <p:nvSpPr>
          <p:cNvPr id="4" name="Rectangle 67"/>
          <p:cNvSpPr>
            <a:spLocks noChangeArrowheads="1"/>
          </p:cNvSpPr>
          <p:nvPr/>
        </p:nvSpPr>
        <p:spPr bwMode="auto">
          <a:xfrm>
            <a:off x="457200" y="6042025"/>
            <a:ext cx="5867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defRPr/>
            </a:pPr>
            <a:r>
              <a:rPr lang="pt-BR" sz="2200" b="1" i="1" dirty="0">
                <a:latin typeface="Tahoma" charset="0"/>
                <a:cs typeface="+mn-cs"/>
              </a:rPr>
              <a:t>A aproximação para 9 pontos é melhor, dado que o valor real é 2.0947.</a:t>
            </a:r>
          </a:p>
        </p:txBody>
      </p:sp>
      <p:sp>
        <p:nvSpPr>
          <p:cNvPr id="5" name="Rectangle 4"/>
          <p:cNvSpPr/>
          <p:nvPr/>
        </p:nvSpPr>
        <p:spPr>
          <a:xfrm>
            <a:off x="157839" y="1504667"/>
            <a:ext cx="5269592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>
                <a:latin typeface="Tahoma" charset="0"/>
                <a:cs typeface="+mn-cs"/>
              </a:rPr>
              <a:t>Exemplo: </a:t>
            </a:r>
            <a:r>
              <a:rPr lang="pt-BR" sz="3200" b="0" dirty="0" smtClean="0">
                <a:latin typeface="Tahoma" charset="0"/>
                <a:cs typeface="+mn-cs"/>
              </a:rPr>
              <a:t>Estimar o valor de</a:t>
            </a:r>
          </a:p>
        </p:txBody>
      </p:sp>
      <p:graphicFrame>
        <p:nvGraphicFramePr>
          <p:cNvPr id="6" name="Object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528702"/>
              </p:ext>
            </p:extLst>
          </p:nvPr>
        </p:nvGraphicFramePr>
        <p:xfrm>
          <a:off x="6844565" y="1889919"/>
          <a:ext cx="2159000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9" name="Equation" r:id="rId3" imgW="1333500" imgH="469900" progId="Equation.3">
                  <p:embed/>
                </p:oleObj>
              </mc:Choice>
              <mc:Fallback>
                <p:oleObj name="Equation" r:id="rId3" imgW="13335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4565" y="1889919"/>
                        <a:ext cx="2159000" cy="760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0054645"/>
              </p:ext>
            </p:extLst>
          </p:nvPr>
        </p:nvGraphicFramePr>
        <p:xfrm>
          <a:off x="5517783" y="1238250"/>
          <a:ext cx="2016125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0" name="Equation" r:id="rId5" imgW="1066337" imgH="545863" progId="Equation.3">
                  <p:embed/>
                </p:oleObj>
              </mc:Choice>
              <mc:Fallback>
                <p:oleObj name="Equation" r:id="rId5" imgW="1066337" imgH="5458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7783" y="1238250"/>
                        <a:ext cx="2016125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6776791" y="2906836"/>
            <a:ext cx="2246312" cy="3838575"/>
            <a:chOff x="-3" y="-3"/>
            <a:chExt cx="1702" cy="2886"/>
          </a:xfrm>
        </p:grpSpPr>
        <p:grpSp>
          <p:nvGrpSpPr>
            <p:cNvPr id="9" name="Group 5"/>
            <p:cNvGrpSpPr>
              <a:grpSpLocks/>
            </p:cNvGrpSpPr>
            <p:nvPr/>
          </p:nvGrpSpPr>
          <p:grpSpPr bwMode="auto">
            <a:xfrm>
              <a:off x="0" y="0"/>
              <a:ext cx="1696" cy="2880"/>
              <a:chOff x="0" y="0"/>
              <a:chExt cx="1696" cy="2880"/>
            </a:xfrm>
          </p:grpSpPr>
          <p:grpSp>
            <p:nvGrpSpPr>
              <p:cNvPr id="11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516" cy="288"/>
                <a:chOff x="0" y="0"/>
                <a:chExt cx="516" cy="288"/>
              </a:xfrm>
            </p:grpSpPr>
            <p:sp>
              <p:nvSpPr>
                <p:cNvPr id="69" name="Rectangle 7"/>
                <p:cNvSpPr>
                  <a:spLocks noChangeArrowheads="1"/>
                </p:cNvSpPr>
                <p:nvPr/>
              </p:nvSpPr>
              <p:spPr bwMode="auto">
                <a:xfrm>
                  <a:off x="-1" y="1"/>
                  <a:ext cx="51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lang="pt-BR" sz="1600">
                      <a:latin typeface="Tahoma" charset="0"/>
                      <a:cs typeface="+mn-cs"/>
                    </a:rPr>
                    <a:t>x </a:t>
                  </a:r>
                  <a:endParaRPr lang="pt-BR" sz="1600" b="0">
                    <a:latin typeface="Tahoma" charset="0"/>
                    <a:cs typeface="+mn-cs"/>
                  </a:endParaRPr>
                </a:p>
              </p:txBody>
            </p:sp>
            <p:sp>
              <p:nvSpPr>
                <p:cNvPr id="70" name="Rectangle 8"/>
                <p:cNvSpPr>
                  <a:spLocks noChangeArrowheads="1"/>
                </p:cNvSpPr>
                <p:nvPr/>
              </p:nvSpPr>
              <p:spPr bwMode="auto">
                <a:xfrm>
                  <a:off x="-1" y="1"/>
                  <a:ext cx="516" cy="28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pt-BR">
                    <a:cs typeface="+mn-cs"/>
                  </a:endParaRPr>
                </a:p>
              </p:txBody>
            </p:sp>
          </p:grpSp>
          <p:grpSp>
            <p:nvGrpSpPr>
              <p:cNvPr id="12" name="Group 9"/>
              <p:cNvGrpSpPr>
                <a:grpSpLocks/>
              </p:cNvGrpSpPr>
              <p:nvPr/>
            </p:nvGrpSpPr>
            <p:grpSpPr bwMode="auto">
              <a:xfrm>
                <a:off x="516" y="0"/>
                <a:ext cx="1180" cy="288"/>
                <a:chOff x="516" y="0"/>
                <a:chExt cx="1180" cy="288"/>
              </a:xfrm>
            </p:grpSpPr>
            <p:sp>
              <p:nvSpPr>
                <p:cNvPr id="67" name="Rectangle 10"/>
                <p:cNvSpPr>
                  <a:spLocks noChangeArrowheads="1"/>
                </p:cNvSpPr>
                <p:nvPr/>
              </p:nvSpPr>
              <p:spPr bwMode="auto">
                <a:xfrm>
                  <a:off x="515" y="1"/>
                  <a:ext cx="1181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lang="pt-BR" sz="1600">
                      <a:latin typeface="Tahoma" charset="0"/>
                      <a:cs typeface="+mn-cs"/>
                    </a:rPr>
                    <a:t>y=(1+x²)</a:t>
                  </a:r>
                  <a:r>
                    <a:rPr lang="pt-BR" sz="1600" baseline="30000">
                      <a:latin typeface="Tahoma" charset="0"/>
                      <a:cs typeface="+mn-cs"/>
                    </a:rPr>
                    <a:t>-1/2</a:t>
                  </a:r>
                  <a:endParaRPr lang="pt-BR" sz="1600" b="0">
                    <a:latin typeface="Tahoma" charset="0"/>
                    <a:cs typeface="+mn-cs"/>
                  </a:endParaRPr>
                </a:p>
              </p:txBody>
            </p:sp>
            <p:sp>
              <p:nvSpPr>
                <p:cNvPr id="68" name="Rectangle 11"/>
                <p:cNvSpPr>
                  <a:spLocks noChangeArrowheads="1"/>
                </p:cNvSpPr>
                <p:nvPr/>
              </p:nvSpPr>
              <p:spPr bwMode="auto">
                <a:xfrm>
                  <a:off x="515" y="1"/>
                  <a:ext cx="1181" cy="28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pt-BR">
                    <a:cs typeface="+mn-cs"/>
                  </a:endParaRPr>
                </a:p>
              </p:txBody>
            </p:sp>
          </p:grpSp>
          <p:grpSp>
            <p:nvGrpSpPr>
              <p:cNvPr id="13" name="Group 12"/>
              <p:cNvGrpSpPr>
                <a:grpSpLocks/>
              </p:cNvGrpSpPr>
              <p:nvPr/>
            </p:nvGrpSpPr>
            <p:grpSpPr bwMode="auto">
              <a:xfrm>
                <a:off x="0" y="288"/>
                <a:ext cx="516" cy="288"/>
                <a:chOff x="0" y="288"/>
                <a:chExt cx="516" cy="288"/>
              </a:xfrm>
            </p:grpSpPr>
            <p:sp>
              <p:nvSpPr>
                <p:cNvPr id="65" name="Rectangle 13"/>
                <p:cNvSpPr>
                  <a:spLocks noChangeArrowheads="1"/>
                </p:cNvSpPr>
                <p:nvPr/>
              </p:nvSpPr>
              <p:spPr bwMode="auto">
                <a:xfrm>
                  <a:off x="-1" y="288"/>
                  <a:ext cx="51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lang="pt-BR" sz="1600">
                      <a:latin typeface="Tahoma" charset="0"/>
                      <a:cs typeface="+mn-cs"/>
                    </a:rPr>
                    <a:t>0.0 </a:t>
                  </a:r>
                  <a:endParaRPr lang="pt-BR" sz="1600" b="0">
                    <a:latin typeface="Tahoma" charset="0"/>
                    <a:cs typeface="+mn-cs"/>
                  </a:endParaRPr>
                </a:p>
              </p:txBody>
            </p:sp>
            <p:sp>
              <p:nvSpPr>
                <p:cNvPr id="66" name="Rectangle 14"/>
                <p:cNvSpPr>
                  <a:spLocks noChangeArrowheads="1"/>
                </p:cNvSpPr>
                <p:nvPr/>
              </p:nvSpPr>
              <p:spPr bwMode="auto">
                <a:xfrm>
                  <a:off x="-1" y="288"/>
                  <a:ext cx="516" cy="28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pt-BR">
                    <a:cs typeface="+mn-cs"/>
                  </a:endParaRPr>
                </a:p>
              </p:txBody>
            </p:sp>
          </p:grpSp>
          <p:grpSp>
            <p:nvGrpSpPr>
              <p:cNvPr id="14" name="Group 15"/>
              <p:cNvGrpSpPr>
                <a:grpSpLocks/>
              </p:cNvGrpSpPr>
              <p:nvPr/>
            </p:nvGrpSpPr>
            <p:grpSpPr bwMode="auto">
              <a:xfrm>
                <a:off x="516" y="288"/>
                <a:ext cx="1180" cy="288"/>
                <a:chOff x="516" y="288"/>
                <a:chExt cx="1180" cy="288"/>
              </a:xfrm>
            </p:grpSpPr>
            <p:sp>
              <p:nvSpPr>
                <p:cNvPr id="63" name="Rectangle 16"/>
                <p:cNvSpPr>
                  <a:spLocks noChangeArrowheads="1"/>
                </p:cNvSpPr>
                <p:nvPr/>
              </p:nvSpPr>
              <p:spPr bwMode="auto">
                <a:xfrm>
                  <a:off x="515" y="288"/>
                  <a:ext cx="1181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lang="pt-BR" sz="1600">
                      <a:latin typeface="Tahoma" charset="0"/>
                      <a:cs typeface="+mn-cs"/>
                    </a:rPr>
                    <a:t>1.00000 </a:t>
                  </a:r>
                  <a:endParaRPr lang="pt-BR" sz="1600" b="0">
                    <a:latin typeface="Tahoma" charset="0"/>
                    <a:cs typeface="+mn-cs"/>
                  </a:endParaRPr>
                </a:p>
              </p:txBody>
            </p:sp>
            <p:sp>
              <p:nvSpPr>
                <p:cNvPr id="64" name="Rectangle 17"/>
                <p:cNvSpPr>
                  <a:spLocks noChangeArrowheads="1"/>
                </p:cNvSpPr>
                <p:nvPr/>
              </p:nvSpPr>
              <p:spPr bwMode="auto">
                <a:xfrm>
                  <a:off x="515" y="288"/>
                  <a:ext cx="1181" cy="28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pt-BR">
                    <a:cs typeface="+mn-cs"/>
                  </a:endParaRPr>
                </a:p>
              </p:txBody>
            </p:sp>
          </p:grpSp>
          <p:grpSp>
            <p:nvGrpSpPr>
              <p:cNvPr id="15" name="Group 18"/>
              <p:cNvGrpSpPr>
                <a:grpSpLocks/>
              </p:cNvGrpSpPr>
              <p:nvPr/>
            </p:nvGrpSpPr>
            <p:grpSpPr bwMode="auto">
              <a:xfrm>
                <a:off x="0" y="576"/>
                <a:ext cx="516" cy="288"/>
                <a:chOff x="0" y="576"/>
                <a:chExt cx="516" cy="288"/>
              </a:xfrm>
            </p:grpSpPr>
            <p:sp>
              <p:nvSpPr>
                <p:cNvPr id="61" name="Rectangle 19"/>
                <p:cNvSpPr>
                  <a:spLocks noChangeArrowheads="1"/>
                </p:cNvSpPr>
                <p:nvPr/>
              </p:nvSpPr>
              <p:spPr bwMode="auto">
                <a:xfrm>
                  <a:off x="-1" y="576"/>
                  <a:ext cx="516" cy="2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lang="pt-BR" sz="1600">
                      <a:latin typeface="Tahoma" charset="0"/>
                      <a:cs typeface="+mn-cs"/>
                    </a:rPr>
                    <a:t>0.5</a:t>
                  </a:r>
                  <a:endParaRPr lang="pt-BR" sz="1600" b="0">
                    <a:latin typeface="Tahoma" charset="0"/>
                    <a:cs typeface="+mn-cs"/>
                  </a:endParaRPr>
                </a:p>
              </p:txBody>
            </p:sp>
            <p:sp>
              <p:nvSpPr>
                <p:cNvPr id="62" name="Rectangle 20"/>
                <p:cNvSpPr>
                  <a:spLocks noChangeArrowheads="1"/>
                </p:cNvSpPr>
                <p:nvPr/>
              </p:nvSpPr>
              <p:spPr bwMode="auto">
                <a:xfrm>
                  <a:off x="-1" y="576"/>
                  <a:ext cx="516" cy="28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pt-BR">
                    <a:cs typeface="+mn-cs"/>
                  </a:endParaRPr>
                </a:p>
              </p:txBody>
            </p:sp>
          </p:grpSp>
          <p:grpSp>
            <p:nvGrpSpPr>
              <p:cNvPr id="16" name="Group 21"/>
              <p:cNvGrpSpPr>
                <a:grpSpLocks/>
              </p:cNvGrpSpPr>
              <p:nvPr/>
            </p:nvGrpSpPr>
            <p:grpSpPr bwMode="auto">
              <a:xfrm>
                <a:off x="516" y="576"/>
                <a:ext cx="1180" cy="288"/>
                <a:chOff x="516" y="576"/>
                <a:chExt cx="1180" cy="288"/>
              </a:xfrm>
            </p:grpSpPr>
            <p:sp>
              <p:nvSpPr>
                <p:cNvPr id="59" name="Rectangle 22"/>
                <p:cNvSpPr>
                  <a:spLocks noChangeArrowheads="1"/>
                </p:cNvSpPr>
                <p:nvPr/>
              </p:nvSpPr>
              <p:spPr bwMode="auto">
                <a:xfrm>
                  <a:off x="515" y="576"/>
                  <a:ext cx="1181" cy="2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lang="pt-BR" sz="1600">
                      <a:latin typeface="Tahoma" charset="0"/>
                      <a:cs typeface="+mn-cs"/>
                    </a:rPr>
                    <a:t>0.89443</a:t>
                  </a:r>
                  <a:endParaRPr lang="pt-BR" sz="1600" b="0">
                    <a:latin typeface="Tahoma" charset="0"/>
                    <a:cs typeface="+mn-cs"/>
                  </a:endParaRPr>
                </a:p>
              </p:txBody>
            </p:sp>
            <p:sp>
              <p:nvSpPr>
                <p:cNvPr id="60" name="Rectangle 23"/>
                <p:cNvSpPr>
                  <a:spLocks noChangeArrowheads="1"/>
                </p:cNvSpPr>
                <p:nvPr/>
              </p:nvSpPr>
              <p:spPr bwMode="auto">
                <a:xfrm>
                  <a:off x="515" y="576"/>
                  <a:ext cx="1181" cy="28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pt-BR">
                    <a:cs typeface="+mn-cs"/>
                  </a:endParaRPr>
                </a:p>
              </p:txBody>
            </p:sp>
          </p:grpSp>
          <p:grpSp>
            <p:nvGrpSpPr>
              <p:cNvPr id="17" name="Group 24"/>
              <p:cNvGrpSpPr>
                <a:grpSpLocks/>
              </p:cNvGrpSpPr>
              <p:nvPr/>
            </p:nvGrpSpPr>
            <p:grpSpPr bwMode="auto">
              <a:xfrm>
                <a:off x="0" y="864"/>
                <a:ext cx="516" cy="288"/>
                <a:chOff x="0" y="864"/>
                <a:chExt cx="516" cy="288"/>
              </a:xfrm>
            </p:grpSpPr>
            <p:sp>
              <p:nvSpPr>
                <p:cNvPr id="57" name="Rectangle 25"/>
                <p:cNvSpPr>
                  <a:spLocks noChangeArrowheads="1"/>
                </p:cNvSpPr>
                <p:nvPr/>
              </p:nvSpPr>
              <p:spPr bwMode="auto">
                <a:xfrm>
                  <a:off x="-1" y="865"/>
                  <a:ext cx="51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lang="pt-BR" sz="1600">
                      <a:latin typeface="Tahoma" charset="0"/>
                      <a:cs typeface="+mn-cs"/>
                    </a:rPr>
                    <a:t>1.0</a:t>
                  </a:r>
                  <a:endParaRPr lang="pt-BR" sz="1600" b="0">
                    <a:latin typeface="Tahoma" charset="0"/>
                    <a:cs typeface="+mn-cs"/>
                  </a:endParaRPr>
                </a:p>
              </p:txBody>
            </p:sp>
            <p:sp>
              <p:nvSpPr>
                <p:cNvPr id="58" name="Rectangle 26"/>
                <p:cNvSpPr>
                  <a:spLocks noChangeArrowheads="1"/>
                </p:cNvSpPr>
                <p:nvPr/>
              </p:nvSpPr>
              <p:spPr bwMode="auto">
                <a:xfrm>
                  <a:off x="-1" y="865"/>
                  <a:ext cx="516" cy="28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pt-BR">
                    <a:cs typeface="+mn-cs"/>
                  </a:endParaRPr>
                </a:p>
              </p:txBody>
            </p:sp>
          </p:grpSp>
          <p:grpSp>
            <p:nvGrpSpPr>
              <p:cNvPr id="18" name="Group 27"/>
              <p:cNvGrpSpPr>
                <a:grpSpLocks/>
              </p:cNvGrpSpPr>
              <p:nvPr/>
            </p:nvGrpSpPr>
            <p:grpSpPr bwMode="auto">
              <a:xfrm>
                <a:off x="516" y="864"/>
                <a:ext cx="1180" cy="288"/>
                <a:chOff x="516" y="864"/>
                <a:chExt cx="1180" cy="288"/>
              </a:xfrm>
            </p:grpSpPr>
            <p:sp>
              <p:nvSpPr>
                <p:cNvPr id="55" name="Rectangle 28"/>
                <p:cNvSpPr>
                  <a:spLocks noChangeArrowheads="1"/>
                </p:cNvSpPr>
                <p:nvPr/>
              </p:nvSpPr>
              <p:spPr bwMode="auto">
                <a:xfrm>
                  <a:off x="515" y="865"/>
                  <a:ext cx="1181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lang="pt-BR" sz="1600">
                      <a:latin typeface="Tahoma" charset="0"/>
                      <a:cs typeface="+mn-cs"/>
                    </a:rPr>
                    <a:t>0.70711</a:t>
                  </a:r>
                  <a:endParaRPr lang="pt-BR" sz="1600" b="0">
                    <a:latin typeface="Tahoma" charset="0"/>
                    <a:cs typeface="+mn-cs"/>
                  </a:endParaRPr>
                </a:p>
              </p:txBody>
            </p:sp>
            <p:sp>
              <p:nvSpPr>
                <p:cNvPr id="56" name="Rectangle 29"/>
                <p:cNvSpPr>
                  <a:spLocks noChangeArrowheads="1"/>
                </p:cNvSpPr>
                <p:nvPr/>
              </p:nvSpPr>
              <p:spPr bwMode="auto">
                <a:xfrm>
                  <a:off x="515" y="865"/>
                  <a:ext cx="1181" cy="28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pt-BR">
                    <a:cs typeface="+mn-cs"/>
                  </a:endParaRPr>
                </a:p>
              </p:txBody>
            </p:sp>
          </p:grpSp>
          <p:grpSp>
            <p:nvGrpSpPr>
              <p:cNvPr id="19" name="Group 30"/>
              <p:cNvGrpSpPr>
                <a:grpSpLocks/>
              </p:cNvGrpSpPr>
              <p:nvPr/>
            </p:nvGrpSpPr>
            <p:grpSpPr bwMode="auto">
              <a:xfrm>
                <a:off x="0" y="1152"/>
                <a:ext cx="516" cy="288"/>
                <a:chOff x="0" y="1152"/>
                <a:chExt cx="516" cy="288"/>
              </a:xfrm>
            </p:grpSpPr>
            <p:sp>
              <p:nvSpPr>
                <p:cNvPr id="53" name="Rectangle 31"/>
                <p:cNvSpPr>
                  <a:spLocks noChangeArrowheads="1"/>
                </p:cNvSpPr>
                <p:nvPr/>
              </p:nvSpPr>
              <p:spPr bwMode="auto">
                <a:xfrm>
                  <a:off x="-1" y="1152"/>
                  <a:ext cx="51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lang="pt-BR" sz="1600">
                      <a:latin typeface="Tahoma" charset="0"/>
                      <a:cs typeface="+mn-cs"/>
                    </a:rPr>
                    <a:t>1.5</a:t>
                  </a:r>
                  <a:endParaRPr lang="pt-BR" sz="1600" b="0">
                    <a:latin typeface="Tahoma" charset="0"/>
                    <a:cs typeface="+mn-cs"/>
                  </a:endParaRPr>
                </a:p>
              </p:txBody>
            </p:sp>
            <p:sp>
              <p:nvSpPr>
                <p:cNvPr id="54" name="Rectangle 32"/>
                <p:cNvSpPr>
                  <a:spLocks noChangeArrowheads="1"/>
                </p:cNvSpPr>
                <p:nvPr/>
              </p:nvSpPr>
              <p:spPr bwMode="auto">
                <a:xfrm>
                  <a:off x="-1" y="1152"/>
                  <a:ext cx="516" cy="28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pt-BR">
                    <a:cs typeface="+mn-cs"/>
                  </a:endParaRPr>
                </a:p>
              </p:txBody>
            </p:sp>
          </p:grpSp>
          <p:grpSp>
            <p:nvGrpSpPr>
              <p:cNvPr id="20" name="Group 33"/>
              <p:cNvGrpSpPr>
                <a:grpSpLocks/>
              </p:cNvGrpSpPr>
              <p:nvPr/>
            </p:nvGrpSpPr>
            <p:grpSpPr bwMode="auto">
              <a:xfrm>
                <a:off x="516" y="1152"/>
                <a:ext cx="1180" cy="288"/>
                <a:chOff x="516" y="1152"/>
                <a:chExt cx="1180" cy="288"/>
              </a:xfrm>
            </p:grpSpPr>
            <p:sp>
              <p:nvSpPr>
                <p:cNvPr id="51" name="Rectangle 34"/>
                <p:cNvSpPr>
                  <a:spLocks noChangeArrowheads="1"/>
                </p:cNvSpPr>
                <p:nvPr/>
              </p:nvSpPr>
              <p:spPr bwMode="auto">
                <a:xfrm>
                  <a:off x="515" y="1152"/>
                  <a:ext cx="1181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lang="pt-BR" sz="1600">
                      <a:latin typeface="Tahoma" charset="0"/>
                      <a:cs typeface="+mn-cs"/>
                    </a:rPr>
                    <a:t>0.55470</a:t>
                  </a:r>
                  <a:endParaRPr lang="pt-BR" sz="1600" b="0">
                    <a:latin typeface="Tahoma" charset="0"/>
                    <a:cs typeface="+mn-cs"/>
                  </a:endParaRPr>
                </a:p>
              </p:txBody>
            </p:sp>
            <p:sp>
              <p:nvSpPr>
                <p:cNvPr id="52" name="Rectangle 35"/>
                <p:cNvSpPr>
                  <a:spLocks noChangeArrowheads="1"/>
                </p:cNvSpPr>
                <p:nvPr/>
              </p:nvSpPr>
              <p:spPr bwMode="auto">
                <a:xfrm>
                  <a:off x="515" y="1152"/>
                  <a:ext cx="1181" cy="28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pt-BR">
                    <a:cs typeface="+mn-cs"/>
                  </a:endParaRPr>
                </a:p>
              </p:txBody>
            </p:sp>
          </p:grpSp>
          <p:grpSp>
            <p:nvGrpSpPr>
              <p:cNvPr id="21" name="Group 36"/>
              <p:cNvGrpSpPr>
                <a:grpSpLocks/>
              </p:cNvGrpSpPr>
              <p:nvPr/>
            </p:nvGrpSpPr>
            <p:grpSpPr bwMode="auto">
              <a:xfrm>
                <a:off x="0" y="1440"/>
                <a:ext cx="516" cy="288"/>
                <a:chOff x="0" y="1440"/>
                <a:chExt cx="516" cy="288"/>
              </a:xfrm>
            </p:grpSpPr>
            <p:sp>
              <p:nvSpPr>
                <p:cNvPr id="49" name="Rectangle 37"/>
                <p:cNvSpPr>
                  <a:spLocks noChangeArrowheads="1"/>
                </p:cNvSpPr>
                <p:nvPr/>
              </p:nvSpPr>
              <p:spPr bwMode="auto">
                <a:xfrm>
                  <a:off x="-1" y="1440"/>
                  <a:ext cx="51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lang="pt-BR" sz="1600">
                      <a:latin typeface="Tahoma" charset="0"/>
                      <a:cs typeface="+mn-cs"/>
                    </a:rPr>
                    <a:t>2.0</a:t>
                  </a:r>
                  <a:endParaRPr lang="pt-BR" sz="1600" b="0">
                    <a:latin typeface="Tahoma" charset="0"/>
                    <a:cs typeface="+mn-cs"/>
                  </a:endParaRPr>
                </a:p>
              </p:txBody>
            </p:sp>
            <p:sp>
              <p:nvSpPr>
                <p:cNvPr id="50" name="Rectangle 38"/>
                <p:cNvSpPr>
                  <a:spLocks noChangeArrowheads="1"/>
                </p:cNvSpPr>
                <p:nvPr/>
              </p:nvSpPr>
              <p:spPr bwMode="auto">
                <a:xfrm>
                  <a:off x="-1" y="1440"/>
                  <a:ext cx="516" cy="28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pt-BR">
                    <a:cs typeface="+mn-cs"/>
                  </a:endParaRPr>
                </a:p>
              </p:txBody>
            </p:sp>
          </p:grpSp>
          <p:grpSp>
            <p:nvGrpSpPr>
              <p:cNvPr id="22" name="Group 39"/>
              <p:cNvGrpSpPr>
                <a:grpSpLocks/>
              </p:cNvGrpSpPr>
              <p:nvPr/>
            </p:nvGrpSpPr>
            <p:grpSpPr bwMode="auto">
              <a:xfrm>
                <a:off x="516" y="1440"/>
                <a:ext cx="1180" cy="288"/>
                <a:chOff x="516" y="1440"/>
                <a:chExt cx="1180" cy="288"/>
              </a:xfrm>
            </p:grpSpPr>
            <p:sp>
              <p:nvSpPr>
                <p:cNvPr id="47" name="Rectangle 40"/>
                <p:cNvSpPr>
                  <a:spLocks noChangeArrowheads="1"/>
                </p:cNvSpPr>
                <p:nvPr/>
              </p:nvSpPr>
              <p:spPr bwMode="auto">
                <a:xfrm>
                  <a:off x="515" y="1440"/>
                  <a:ext cx="1181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lang="pt-BR" sz="1600">
                      <a:latin typeface="Tahoma" charset="0"/>
                      <a:cs typeface="+mn-cs"/>
                    </a:rPr>
                    <a:t>0.44721</a:t>
                  </a:r>
                  <a:endParaRPr lang="pt-BR" sz="1600" b="0">
                    <a:latin typeface="Tahoma" charset="0"/>
                    <a:cs typeface="+mn-cs"/>
                  </a:endParaRPr>
                </a:p>
              </p:txBody>
            </p:sp>
            <p:sp>
              <p:nvSpPr>
                <p:cNvPr id="48" name="Rectangle 41"/>
                <p:cNvSpPr>
                  <a:spLocks noChangeArrowheads="1"/>
                </p:cNvSpPr>
                <p:nvPr/>
              </p:nvSpPr>
              <p:spPr bwMode="auto">
                <a:xfrm>
                  <a:off x="515" y="1440"/>
                  <a:ext cx="1181" cy="28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pt-BR">
                    <a:cs typeface="+mn-cs"/>
                  </a:endParaRPr>
                </a:p>
              </p:txBody>
            </p:sp>
          </p:grpSp>
          <p:grpSp>
            <p:nvGrpSpPr>
              <p:cNvPr id="23" name="Group 42"/>
              <p:cNvGrpSpPr>
                <a:grpSpLocks/>
              </p:cNvGrpSpPr>
              <p:nvPr/>
            </p:nvGrpSpPr>
            <p:grpSpPr bwMode="auto">
              <a:xfrm>
                <a:off x="0" y="1728"/>
                <a:ext cx="516" cy="288"/>
                <a:chOff x="0" y="1728"/>
                <a:chExt cx="516" cy="288"/>
              </a:xfrm>
            </p:grpSpPr>
            <p:sp>
              <p:nvSpPr>
                <p:cNvPr id="45" name="Rectangle 43"/>
                <p:cNvSpPr>
                  <a:spLocks noChangeArrowheads="1"/>
                </p:cNvSpPr>
                <p:nvPr/>
              </p:nvSpPr>
              <p:spPr bwMode="auto">
                <a:xfrm>
                  <a:off x="-1" y="1728"/>
                  <a:ext cx="51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lang="pt-BR" sz="1600">
                      <a:latin typeface="Tahoma" charset="0"/>
                      <a:cs typeface="+mn-cs"/>
                    </a:rPr>
                    <a:t>2.5</a:t>
                  </a:r>
                  <a:endParaRPr lang="pt-BR" sz="1600" b="0">
                    <a:latin typeface="Tahoma" charset="0"/>
                    <a:cs typeface="+mn-cs"/>
                  </a:endParaRPr>
                </a:p>
              </p:txBody>
            </p:sp>
            <p:sp>
              <p:nvSpPr>
                <p:cNvPr id="46" name="Rectangle 44"/>
                <p:cNvSpPr>
                  <a:spLocks noChangeArrowheads="1"/>
                </p:cNvSpPr>
                <p:nvPr/>
              </p:nvSpPr>
              <p:spPr bwMode="auto">
                <a:xfrm>
                  <a:off x="-1" y="1728"/>
                  <a:ext cx="516" cy="28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pt-BR">
                    <a:cs typeface="+mn-cs"/>
                  </a:endParaRPr>
                </a:p>
              </p:txBody>
            </p:sp>
          </p:grpSp>
          <p:grpSp>
            <p:nvGrpSpPr>
              <p:cNvPr id="24" name="Group 45"/>
              <p:cNvGrpSpPr>
                <a:grpSpLocks/>
              </p:cNvGrpSpPr>
              <p:nvPr/>
            </p:nvGrpSpPr>
            <p:grpSpPr bwMode="auto">
              <a:xfrm>
                <a:off x="516" y="1728"/>
                <a:ext cx="1180" cy="288"/>
                <a:chOff x="516" y="1728"/>
                <a:chExt cx="1180" cy="288"/>
              </a:xfrm>
            </p:grpSpPr>
            <p:sp>
              <p:nvSpPr>
                <p:cNvPr id="43" name="Rectangle 46"/>
                <p:cNvSpPr>
                  <a:spLocks noChangeArrowheads="1"/>
                </p:cNvSpPr>
                <p:nvPr/>
              </p:nvSpPr>
              <p:spPr bwMode="auto">
                <a:xfrm>
                  <a:off x="515" y="1728"/>
                  <a:ext cx="1181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lang="pt-BR" sz="1600">
                      <a:latin typeface="Tahoma" charset="0"/>
                      <a:cs typeface="+mn-cs"/>
                    </a:rPr>
                    <a:t>0.37139</a:t>
                  </a:r>
                  <a:endParaRPr lang="pt-BR" sz="1600" b="0">
                    <a:latin typeface="Tahoma" charset="0"/>
                    <a:cs typeface="+mn-cs"/>
                  </a:endParaRPr>
                </a:p>
              </p:txBody>
            </p:sp>
            <p:sp>
              <p:nvSpPr>
                <p:cNvPr id="44" name="Rectangle 47"/>
                <p:cNvSpPr>
                  <a:spLocks noChangeArrowheads="1"/>
                </p:cNvSpPr>
                <p:nvPr/>
              </p:nvSpPr>
              <p:spPr bwMode="auto">
                <a:xfrm>
                  <a:off x="515" y="1728"/>
                  <a:ext cx="1181" cy="28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pt-BR">
                    <a:cs typeface="+mn-cs"/>
                  </a:endParaRPr>
                </a:p>
              </p:txBody>
            </p:sp>
          </p:grpSp>
          <p:grpSp>
            <p:nvGrpSpPr>
              <p:cNvPr id="25" name="Group 48"/>
              <p:cNvGrpSpPr>
                <a:grpSpLocks/>
              </p:cNvGrpSpPr>
              <p:nvPr/>
            </p:nvGrpSpPr>
            <p:grpSpPr bwMode="auto">
              <a:xfrm>
                <a:off x="0" y="2016"/>
                <a:ext cx="516" cy="288"/>
                <a:chOff x="0" y="2016"/>
                <a:chExt cx="516" cy="288"/>
              </a:xfrm>
            </p:grpSpPr>
            <p:sp>
              <p:nvSpPr>
                <p:cNvPr id="41" name="Rectangle 49"/>
                <p:cNvSpPr>
                  <a:spLocks noChangeArrowheads="1"/>
                </p:cNvSpPr>
                <p:nvPr/>
              </p:nvSpPr>
              <p:spPr bwMode="auto">
                <a:xfrm>
                  <a:off x="-1" y="2015"/>
                  <a:ext cx="516" cy="2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lang="pt-BR" sz="1600">
                      <a:latin typeface="Tahoma" charset="0"/>
                      <a:cs typeface="+mn-cs"/>
                    </a:rPr>
                    <a:t>3.0</a:t>
                  </a:r>
                  <a:endParaRPr lang="pt-BR" sz="1600" b="0">
                    <a:latin typeface="Tahoma" charset="0"/>
                    <a:cs typeface="+mn-cs"/>
                  </a:endParaRPr>
                </a:p>
              </p:txBody>
            </p:sp>
            <p:sp>
              <p:nvSpPr>
                <p:cNvPr id="42" name="Rectangle 50"/>
                <p:cNvSpPr>
                  <a:spLocks noChangeArrowheads="1"/>
                </p:cNvSpPr>
                <p:nvPr/>
              </p:nvSpPr>
              <p:spPr bwMode="auto">
                <a:xfrm>
                  <a:off x="-1" y="2015"/>
                  <a:ext cx="516" cy="28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pt-BR">
                    <a:cs typeface="+mn-cs"/>
                  </a:endParaRPr>
                </a:p>
              </p:txBody>
            </p:sp>
          </p:grpSp>
          <p:grpSp>
            <p:nvGrpSpPr>
              <p:cNvPr id="26" name="Group 51"/>
              <p:cNvGrpSpPr>
                <a:grpSpLocks/>
              </p:cNvGrpSpPr>
              <p:nvPr/>
            </p:nvGrpSpPr>
            <p:grpSpPr bwMode="auto">
              <a:xfrm>
                <a:off x="516" y="2016"/>
                <a:ext cx="1180" cy="288"/>
                <a:chOff x="516" y="2016"/>
                <a:chExt cx="1180" cy="288"/>
              </a:xfrm>
            </p:grpSpPr>
            <p:sp>
              <p:nvSpPr>
                <p:cNvPr id="39" name="Rectangle 52"/>
                <p:cNvSpPr>
                  <a:spLocks noChangeArrowheads="1"/>
                </p:cNvSpPr>
                <p:nvPr/>
              </p:nvSpPr>
              <p:spPr bwMode="auto">
                <a:xfrm>
                  <a:off x="515" y="2015"/>
                  <a:ext cx="1181" cy="2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lang="pt-BR" sz="1600">
                      <a:latin typeface="Tahoma" charset="0"/>
                      <a:cs typeface="+mn-cs"/>
                    </a:rPr>
                    <a:t>0.31623</a:t>
                  </a:r>
                  <a:endParaRPr lang="pt-BR" sz="1600" b="0">
                    <a:latin typeface="Tahoma" charset="0"/>
                    <a:cs typeface="+mn-cs"/>
                  </a:endParaRPr>
                </a:p>
              </p:txBody>
            </p:sp>
            <p:sp>
              <p:nvSpPr>
                <p:cNvPr id="40" name="Rectangle 53"/>
                <p:cNvSpPr>
                  <a:spLocks noChangeArrowheads="1"/>
                </p:cNvSpPr>
                <p:nvPr/>
              </p:nvSpPr>
              <p:spPr bwMode="auto">
                <a:xfrm>
                  <a:off x="515" y="2015"/>
                  <a:ext cx="1181" cy="289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pt-BR">
                    <a:cs typeface="+mn-cs"/>
                  </a:endParaRPr>
                </a:p>
              </p:txBody>
            </p:sp>
          </p:grpSp>
          <p:grpSp>
            <p:nvGrpSpPr>
              <p:cNvPr id="27" name="Group 54"/>
              <p:cNvGrpSpPr>
                <a:grpSpLocks/>
              </p:cNvGrpSpPr>
              <p:nvPr/>
            </p:nvGrpSpPr>
            <p:grpSpPr bwMode="auto">
              <a:xfrm>
                <a:off x="0" y="2304"/>
                <a:ext cx="516" cy="288"/>
                <a:chOff x="0" y="2304"/>
                <a:chExt cx="516" cy="288"/>
              </a:xfrm>
            </p:grpSpPr>
            <p:sp>
              <p:nvSpPr>
                <p:cNvPr id="37" name="Rectangle 55"/>
                <p:cNvSpPr>
                  <a:spLocks noChangeArrowheads="1"/>
                </p:cNvSpPr>
                <p:nvPr/>
              </p:nvSpPr>
              <p:spPr bwMode="auto">
                <a:xfrm>
                  <a:off x="-1" y="2304"/>
                  <a:ext cx="51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lang="pt-BR" sz="1600">
                      <a:latin typeface="Tahoma" charset="0"/>
                      <a:cs typeface="+mn-cs"/>
                    </a:rPr>
                    <a:t>3.5</a:t>
                  </a:r>
                  <a:endParaRPr lang="pt-BR" sz="1600" b="0">
                    <a:latin typeface="Tahoma" charset="0"/>
                    <a:cs typeface="+mn-cs"/>
                  </a:endParaRPr>
                </a:p>
              </p:txBody>
            </p:sp>
            <p:sp>
              <p:nvSpPr>
                <p:cNvPr id="38" name="Rectangle 56"/>
                <p:cNvSpPr>
                  <a:spLocks noChangeArrowheads="1"/>
                </p:cNvSpPr>
                <p:nvPr/>
              </p:nvSpPr>
              <p:spPr bwMode="auto">
                <a:xfrm>
                  <a:off x="-1" y="2304"/>
                  <a:ext cx="516" cy="28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pt-BR">
                    <a:cs typeface="+mn-cs"/>
                  </a:endParaRPr>
                </a:p>
              </p:txBody>
            </p:sp>
          </p:grpSp>
          <p:grpSp>
            <p:nvGrpSpPr>
              <p:cNvPr id="28" name="Group 57"/>
              <p:cNvGrpSpPr>
                <a:grpSpLocks/>
              </p:cNvGrpSpPr>
              <p:nvPr/>
            </p:nvGrpSpPr>
            <p:grpSpPr bwMode="auto">
              <a:xfrm>
                <a:off x="516" y="2304"/>
                <a:ext cx="1180" cy="288"/>
                <a:chOff x="516" y="2304"/>
                <a:chExt cx="1180" cy="288"/>
              </a:xfrm>
            </p:grpSpPr>
            <p:sp>
              <p:nvSpPr>
                <p:cNvPr id="35" name="Rectangle 58"/>
                <p:cNvSpPr>
                  <a:spLocks noChangeArrowheads="1"/>
                </p:cNvSpPr>
                <p:nvPr/>
              </p:nvSpPr>
              <p:spPr bwMode="auto">
                <a:xfrm>
                  <a:off x="515" y="2304"/>
                  <a:ext cx="1181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lang="pt-BR" sz="1600">
                      <a:latin typeface="Tahoma" charset="0"/>
                      <a:cs typeface="+mn-cs"/>
                    </a:rPr>
                    <a:t>0.27472</a:t>
                  </a:r>
                  <a:endParaRPr lang="pt-BR" sz="1600" b="0">
                    <a:latin typeface="Tahoma" charset="0"/>
                    <a:cs typeface="+mn-cs"/>
                  </a:endParaRPr>
                </a:p>
              </p:txBody>
            </p:sp>
            <p:sp>
              <p:nvSpPr>
                <p:cNvPr id="36" name="Rectangle 59"/>
                <p:cNvSpPr>
                  <a:spLocks noChangeArrowheads="1"/>
                </p:cNvSpPr>
                <p:nvPr/>
              </p:nvSpPr>
              <p:spPr bwMode="auto">
                <a:xfrm>
                  <a:off x="515" y="2304"/>
                  <a:ext cx="1181" cy="28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pt-BR">
                    <a:cs typeface="+mn-cs"/>
                  </a:endParaRPr>
                </a:p>
              </p:txBody>
            </p:sp>
          </p:grpSp>
          <p:grpSp>
            <p:nvGrpSpPr>
              <p:cNvPr id="29" name="Group 60"/>
              <p:cNvGrpSpPr>
                <a:grpSpLocks/>
              </p:cNvGrpSpPr>
              <p:nvPr/>
            </p:nvGrpSpPr>
            <p:grpSpPr bwMode="auto">
              <a:xfrm>
                <a:off x="0" y="2592"/>
                <a:ext cx="516" cy="288"/>
                <a:chOff x="0" y="2592"/>
                <a:chExt cx="516" cy="288"/>
              </a:xfrm>
            </p:grpSpPr>
            <p:sp>
              <p:nvSpPr>
                <p:cNvPr id="33" name="Rectangle 61"/>
                <p:cNvSpPr>
                  <a:spLocks noChangeArrowheads="1"/>
                </p:cNvSpPr>
                <p:nvPr/>
              </p:nvSpPr>
              <p:spPr bwMode="auto">
                <a:xfrm>
                  <a:off x="-1" y="2592"/>
                  <a:ext cx="51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lang="pt-BR" sz="1600">
                      <a:latin typeface="Tahoma" charset="0"/>
                      <a:cs typeface="+mn-cs"/>
                    </a:rPr>
                    <a:t>4.0</a:t>
                  </a:r>
                  <a:endParaRPr lang="pt-BR" sz="1600" b="0">
                    <a:latin typeface="Tahoma" charset="0"/>
                    <a:cs typeface="+mn-cs"/>
                  </a:endParaRPr>
                </a:p>
              </p:txBody>
            </p:sp>
            <p:sp>
              <p:nvSpPr>
                <p:cNvPr id="34" name="Rectangle 62"/>
                <p:cNvSpPr>
                  <a:spLocks noChangeArrowheads="1"/>
                </p:cNvSpPr>
                <p:nvPr/>
              </p:nvSpPr>
              <p:spPr bwMode="auto">
                <a:xfrm>
                  <a:off x="-1" y="2592"/>
                  <a:ext cx="516" cy="28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pt-BR">
                    <a:cs typeface="+mn-cs"/>
                  </a:endParaRPr>
                </a:p>
              </p:txBody>
            </p:sp>
          </p:grpSp>
          <p:grpSp>
            <p:nvGrpSpPr>
              <p:cNvPr id="30" name="Group 63"/>
              <p:cNvGrpSpPr>
                <a:grpSpLocks/>
              </p:cNvGrpSpPr>
              <p:nvPr/>
            </p:nvGrpSpPr>
            <p:grpSpPr bwMode="auto">
              <a:xfrm>
                <a:off x="516" y="2592"/>
                <a:ext cx="1180" cy="288"/>
                <a:chOff x="516" y="2592"/>
                <a:chExt cx="1180" cy="288"/>
              </a:xfrm>
            </p:grpSpPr>
            <p:sp>
              <p:nvSpPr>
                <p:cNvPr id="31" name="Rectangle 64"/>
                <p:cNvSpPr>
                  <a:spLocks noChangeArrowheads="1"/>
                </p:cNvSpPr>
                <p:nvPr/>
              </p:nvSpPr>
              <p:spPr bwMode="auto">
                <a:xfrm>
                  <a:off x="515" y="2592"/>
                  <a:ext cx="1181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lang="pt-BR" sz="1600">
                      <a:latin typeface="Tahoma" charset="0"/>
                      <a:cs typeface="+mn-cs"/>
                    </a:rPr>
                    <a:t>0.24254</a:t>
                  </a:r>
                  <a:endParaRPr lang="pt-BR" sz="1600" b="0">
                    <a:latin typeface="Tahoma" charset="0"/>
                    <a:cs typeface="+mn-cs"/>
                  </a:endParaRPr>
                </a:p>
              </p:txBody>
            </p:sp>
            <p:sp>
              <p:nvSpPr>
                <p:cNvPr id="32" name="Rectangle 65"/>
                <p:cNvSpPr>
                  <a:spLocks noChangeArrowheads="1"/>
                </p:cNvSpPr>
                <p:nvPr/>
              </p:nvSpPr>
              <p:spPr bwMode="auto">
                <a:xfrm>
                  <a:off x="515" y="2592"/>
                  <a:ext cx="1181" cy="28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pt-BR">
                    <a:cs typeface="+mn-cs"/>
                  </a:endParaRPr>
                </a:p>
              </p:txBody>
            </p:sp>
          </p:grpSp>
        </p:grpSp>
        <p:sp>
          <p:nvSpPr>
            <p:cNvPr id="10" name="Rectangle 66"/>
            <p:cNvSpPr>
              <a:spLocks noChangeArrowheads="1"/>
            </p:cNvSpPr>
            <p:nvPr/>
          </p:nvSpPr>
          <p:spPr bwMode="auto">
            <a:xfrm>
              <a:off x="-3" y="-3"/>
              <a:ext cx="1702" cy="2886"/>
            </a:xfrm>
            <a:prstGeom prst="rect">
              <a:avLst/>
            </a:prstGeom>
            <a:noFill/>
            <a:ln w="11112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6239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Estimativa do Erro para a Regra dos Trapézios</a:t>
            </a:r>
            <a:endParaRPr lang="pt-B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Integra</a:t>
            </a:r>
            <a:r>
              <a:rPr lang="pt-BR" dirty="0" smtClean="0"/>
              <a:t>ção Numérica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181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Regra dos Trapézios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  <a:defRPr/>
            </a:pPr>
            <a:r>
              <a:rPr lang="pt-BR" b="1" dirty="0"/>
              <a:t>Erro da Regra dos Trapézios simples</a:t>
            </a:r>
          </a:p>
          <a:p>
            <a:pPr>
              <a:defRPr/>
            </a:pPr>
            <a:endParaRPr lang="pt-BR" b="1" dirty="0"/>
          </a:p>
          <a:p>
            <a:pPr>
              <a:defRPr/>
            </a:pPr>
            <a:endParaRPr lang="pt-BR" b="1" dirty="0"/>
          </a:p>
          <a:p>
            <a:pPr algn="ctr">
              <a:buNone/>
              <a:defRPr/>
            </a:pPr>
            <a:r>
              <a:rPr lang="pt-BR" b="1" dirty="0">
                <a:solidFill>
                  <a:srgbClr val="660033"/>
                </a:solidFill>
              </a:rPr>
              <a:t>E(</a:t>
            </a:r>
            <a:r>
              <a:rPr lang="pt-BR" b="1" dirty="0" err="1">
                <a:solidFill>
                  <a:srgbClr val="660033"/>
                </a:solidFill>
              </a:rPr>
              <a:t>f</a:t>
            </a:r>
            <a:r>
              <a:rPr lang="pt-BR" b="1" dirty="0">
                <a:solidFill>
                  <a:srgbClr val="660033"/>
                </a:solidFill>
              </a:rPr>
              <a:t>)=</a:t>
            </a:r>
            <a:r>
              <a:rPr lang="pt-BR" b="1" dirty="0" err="1">
                <a:solidFill>
                  <a:srgbClr val="660033"/>
                </a:solidFill>
              </a:rPr>
              <a:t>I</a:t>
            </a:r>
            <a:r>
              <a:rPr lang="pt-BR" b="1" dirty="0">
                <a:solidFill>
                  <a:srgbClr val="660033"/>
                </a:solidFill>
              </a:rPr>
              <a:t>(</a:t>
            </a:r>
            <a:r>
              <a:rPr lang="pt-BR" b="1" dirty="0" err="1">
                <a:solidFill>
                  <a:srgbClr val="660033"/>
                </a:solidFill>
              </a:rPr>
              <a:t>f</a:t>
            </a:r>
            <a:r>
              <a:rPr lang="pt-BR" b="1" dirty="0">
                <a:solidFill>
                  <a:srgbClr val="660033"/>
                </a:solidFill>
              </a:rPr>
              <a:t>)-</a:t>
            </a:r>
            <a:r>
              <a:rPr lang="pt-BR" b="1" dirty="0" err="1">
                <a:solidFill>
                  <a:srgbClr val="660033"/>
                </a:solidFill>
              </a:rPr>
              <a:t>T</a:t>
            </a:r>
            <a:r>
              <a:rPr lang="pt-BR" b="1" dirty="0">
                <a:solidFill>
                  <a:srgbClr val="660033"/>
                </a:solidFill>
              </a:rPr>
              <a:t>(</a:t>
            </a:r>
            <a:r>
              <a:rPr lang="pt-BR" b="1" dirty="0" err="1">
                <a:solidFill>
                  <a:srgbClr val="660033"/>
                </a:solidFill>
              </a:rPr>
              <a:t>f</a:t>
            </a:r>
            <a:r>
              <a:rPr lang="pt-BR" b="1" dirty="0">
                <a:solidFill>
                  <a:srgbClr val="660033"/>
                </a:solidFill>
              </a:rPr>
              <a:t>)=</a:t>
            </a:r>
            <a:r>
              <a:rPr lang="pt-BR" b="1" dirty="0" err="1">
                <a:solidFill>
                  <a:srgbClr val="660033"/>
                </a:solidFill>
              </a:rPr>
              <a:t>I</a:t>
            </a:r>
            <a:r>
              <a:rPr lang="pt-BR" b="1" dirty="0">
                <a:solidFill>
                  <a:srgbClr val="660033"/>
                </a:solidFill>
              </a:rPr>
              <a:t>(</a:t>
            </a:r>
            <a:r>
              <a:rPr lang="pt-BR" b="1" dirty="0" err="1">
                <a:solidFill>
                  <a:srgbClr val="660033"/>
                </a:solidFill>
              </a:rPr>
              <a:t>f</a:t>
            </a:r>
            <a:r>
              <a:rPr lang="pt-BR" b="1" dirty="0">
                <a:solidFill>
                  <a:srgbClr val="660033"/>
                </a:solidFill>
              </a:rPr>
              <a:t>)-</a:t>
            </a:r>
            <a:r>
              <a:rPr lang="pt-BR" b="1" dirty="0" err="1">
                <a:solidFill>
                  <a:srgbClr val="660033"/>
                </a:solidFill>
              </a:rPr>
              <a:t>I</a:t>
            </a:r>
            <a:r>
              <a:rPr lang="pt-BR" b="1" dirty="0">
                <a:solidFill>
                  <a:srgbClr val="660033"/>
                </a:solidFill>
              </a:rPr>
              <a:t>(p1)=</a:t>
            </a:r>
            <a:r>
              <a:rPr lang="pt-BR" b="1" dirty="0" err="1">
                <a:solidFill>
                  <a:srgbClr val="660033"/>
                </a:solidFill>
              </a:rPr>
              <a:t>I</a:t>
            </a:r>
            <a:r>
              <a:rPr lang="pt-BR" b="1" dirty="0">
                <a:solidFill>
                  <a:srgbClr val="660033"/>
                </a:solidFill>
              </a:rPr>
              <a:t>(f-p1)</a:t>
            </a:r>
          </a:p>
          <a:p>
            <a:pPr algn="ctr">
              <a:buNone/>
              <a:defRPr/>
            </a:pPr>
            <a:endParaRPr lang="pt-BR" b="1" dirty="0">
              <a:solidFill>
                <a:srgbClr val="660033"/>
              </a:solidFill>
            </a:endParaRPr>
          </a:p>
          <a:p>
            <a:pPr algn="ctr">
              <a:buNone/>
              <a:defRPr/>
            </a:pPr>
            <a:endParaRPr lang="pt-BR" b="1" dirty="0"/>
          </a:p>
          <a:p>
            <a:pPr>
              <a:defRPr/>
            </a:pPr>
            <a:r>
              <a:rPr lang="pt-BR" dirty="0" err="1"/>
              <a:t>T</a:t>
            </a:r>
            <a:r>
              <a:rPr lang="pt-BR" dirty="0"/>
              <a:t>(</a:t>
            </a:r>
            <a:r>
              <a:rPr lang="pt-BR" dirty="0" err="1"/>
              <a:t>f</a:t>
            </a:r>
            <a:r>
              <a:rPr lang="pt-BR" dirty="0"/>
              <a:t>) - valor da integral obtida pela regra dos trapézios. </a:t>
            </a:r>
          </a:p>
          <a:p>
            <a:pPr>
              <a:defRPr/>
            </a:pPr>
            <a:r>
              <a:rPr lang="pt-BR" dirty="0" err="1"/>
              <a:t>I</a:t>
            </a:r>
            <a:r>
              <a:rPr lang="pt-BR" dirty="0"/>
              <a:t>(</a:t>
            </a:r>
            <a:r>
              <a:rPr lang="pt-BR" dirty="0" err="1"/>
              <a:t>f</a:t>
            </a:r>
            <a:r>
              <a:rPr lang="pt-BR" dirty="0"/>
              <a:t>) - valor da integral obtida pela integração de </a:t>
            </a:r>
            <a:r>
              <a:rPr lang="pt-BR" dirty="0" err="1"/>
              <a:t>f</a:t>
            </a:r>
            <a:r>
              <a:rPr lang="pt-BR" dirty="0"/>
              <a:t>(</a:t>
            </a:r>
            <a:r>
              <a:rPr lang="pt-BR" dirty="0" err="1"/>
              <a:t>x</a:t>
            </a:r>
            <a:r>
              <a:rPr lang="pt-BR" dirty="0"/>
              <a:t>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372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Regra dos Trapézios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t-BR" b="1" dirty="0"/>
              <a:t>Exemplo</a:t>
            </a:r>
            <a:r>
              <a:rPr lang="pt-BR" dirty="0"/>
              <a:t>: Seja 			,</a:t>
            </a:r>
          </a:p>
          <a:p>
            <a:pPr>
              <a:buNone/>
              <a:defRPr/>
            </a:pPr>
            <a:r>
              <a:rPr lang="pt-BR" dirty="0"/>
              <a:t>	</a:t>
            </a:r>
          </a:p>
          <a:p>
            <a:pPr>
              <a:buNone/>
              <a:defRPr/>
            </a:pPr>
            <a:r>
              <a:rPr lang="pt-BR" dirty="0"/>
              <a:t>	calcule uma aproximação para </a:t>
            </a:r>
            <a:r>
              <a:rPr lang="pt-BR" i="1" dirty="0" err="1"/>
              <a:t>I</a:t>
            </a:r>
            <a:r>
              <a:rPr lang="pt-BR" dirty="0"/>
              <a:t> usando a Regra dos Trapézios Simples. 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5743227"/>
              </p:ext>
            </p:extLst>
          </p:nvPr>
        </p:nvGraphicFramePr>
        <p:xfrm>
          <a:off x="3379421" y="1341438"/>
          <a:ext cx="193040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8" name="Equation" r:id="rId3" imgW="723586" imgH="469696" progId="Equation.3">
                  <p:embed/>
                </p:oleObj>
              </mc:Choice>
              <mc:Fallback>
                <p:oleObj name="Equation" r:id="rId3" imgW="723586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9421" y="1341438"/>
                        <a:ext cx="1930400" cy="1254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819150" y="4149725"/>
          <a:ext cx="3598863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9" name="Equation" r:id="rId5" imgW="2019300" imgH="508000" progId="Equation.3">
                  <p:embed/>
                </p:oleObj>
              </mc:Choice>
              <mc:Fallback>
                <p:oleObj name="Equation" r:id="rId5" imgW="20193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150" y="4149725"/>
                        <a:ext cx="3598863" cy="904875"/>
                      </a:xfrm>
                      <a:prstGeom prst="rect">
                        <a:avLst/>
                      </a:prstGeom>
                      <a:solidFill>
                        <a:srgbClr val="EAEAEA"/>
                      </a:solidFill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0137601"/>
              </p:ext>
            </p:extLst>
          </p:nvPr>
        </p:nvGraphicFramePr>
        <p:xfrm>
          <a:off x="5549900" y="3995738"/>
          <a:ext cx="3136900" cy="2471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0" name="Equation" r:id="rId7" imgW="1549400" imgH="1219200" progId="Equation.3">
                  <p:embed/>
                </p:oleObj>
              </mc:Choice>
              <mc:Fallback>
                <p:oleObj name="Equation" r:id="rId7" imgW="1549400" imgH="1219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9900" y="3995738"/>
                        <a:ext cx="3136900" cy="2471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7247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Regra dos Trapézios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0531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pt-BR" b="1" dirty="0"/>
              <a:t>Exemplo</a:t>
            </a:r>
            <a:r>
              <a:rPr lang="pt-BR" dirty="0" smtClean="0"/>
              <a:t>: Seja</a:t>
            </a:r>
            <a:endParaRPr lang="pt-BR" dirty="0"/>
          </a:p>
          <a:p>
            <a:pPr>
              <a:buNone/>
              <a:defRPr/>
            </a:pPr>
            <a:r>
              <a:rPr lang="pt-BR" dirty="0"/>
              <a:t>	</a:t>
            </a:r>
          </a:p>
          <a:p>
            <a:pPr>
              <a:buNone/>
              <a:defRPr/>
            </a:pPr>
            <a:r>
              <a:rPr lang="pt-BR" sz="2400" dirty="0"/>
              <a:t>	calcule uma aproximação para </a:t>
            </a:r>
            <a:r>
              <a:rPr lang="pt-BR" sz="2400" i="1" dirty="0" err="1"/>
              <a:t>I</a:t>
            </a:r>
            <a:r>
              <a:rPr lang="pt-BR" sz="2400" dirty="0"/>
              <a:t> usando 10 subintervalos e a Regra dos Trapézios Composta. </a:t>
            </a:r>
          </a:p>
          <a:p>
            <a:endParaRPr lang="pt-BR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7321152"/>
              </p:ext>
            </p:extLst>
          </p:nvPr>
        </p:nvGraphicFramePr>
        <p:xfrm>
          <a:off x="3443777" y="1046530"/>
          <a:ext cx="193040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2" name="Equation" r:id="rId3" imgW="723586" imgH="469696" progId="Equation.3">
                  <p:embed/>
                </p:oleObj>
              </mc:Choice>
              <mc:Fallback>
                <p:oleObj name="Equation" r:id="rId3" imgW="723586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3777" y="1046530"/>
                        <a:ext cx="1930400" cy="1254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3389073"/>
              </p:ext>
            </p:extLst>
          </p:nvPr>
        </p:nvGraphicFramePr>
        <p:xfrm>
          <a:off x="971550" y="3414348"/>
          <a:ext cx="7334250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3" name="Equation" r:id="rId5" imgW="4406900" imgH="508000" progId="Equation.3">
                  <p:embed/>
                </p:oleObj>
              </mc:Choice>
              <mc:Fallback>
                <p:oleObj name="Equation" r:id="rId5" imgW="44069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414348"/>
                        <a:ext cx="7334250" cy="846137"/>
                      </a:xfrm>
                      <a:prstGeom prst="rect">
                        <a:avLst/>
                      </a:prstGeom>
                      <a:solidFill>
                        <a:srgbClr val="EAEAEA"/>
                      </a:solidFill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5971477"/>
              </p:ext>
            </p:extLst>
          </p:nvPr>
        </p:nvGraphicFramePr>
        <p:xfrm>
          <a:off x="971550" y="4535123"/>
          <a:ext cx="7323138" cy="224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4" name="Equation" r:id="rId7" imgW="3898900" imgH="1193800" progId="Equation.3">
                  <p:embed/>
                </p:oleObj>
              </mc:Choice>
              <mc:Fallback>
                <p:oleObj name="Equation" r:id="rId7" imgW="3898900" imgH="119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535123"/>
                        <a:ext cx="7323138" cy="224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5916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Espaço Reservado para Número de Slide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5275249-81F0-8049-AAC1-A0EB47E3766B}" type="slidenum">
              <a:rPr lang="pt-BR" altLang="ja-JP">
                <a:ea typeface="MS PGothic" charset="0"/>
                <a:cs typeface="MS PGothic" charset="0"/>
              </a:rPr>
              <a:pPr/>
              <a:t>35</a:t>
            </a:fld>
            <a:endParaRPr lang="pt-BR" altLang="ja-JP">
              <a:ea typeface="MS PGothic" charset="0"/>
              <a:cs typeface="MS PGothic" charset="0"/>
            </a:endParaRPr>
          </a:p>
        </p:txBody>
      </p:sp>
      <p:sp>
        <p:nvSpPr>
          <p:cNvPr id="40963" name="Rectangle 255"/>
          <p:cNvSpPr>
            <a:spLocks noChangeArrowheads="1"/>
          </p:cNvSpPr>
          <p:nvPr/>
        </p:nvSpPr>
        <p:spPr bwMode="auto">
          <a:xfrm>
            <a:off x="0" y="-15875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925" y="188913"/>
            <a:ext cx="2289175" cy="590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pt-BR" sz="4000">
                <a:latin typeface="Times New Roman" charset="0"/>
              </a:rPr>
              <a:t>Exemplo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274638" y="1190625"/>
            <a:ext cx="1595437" cy="4460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pt-BR" sz="2400">
                <a:latin typeface="Times New Roman" charset="0"/>
              </a:rPr>
              <a:t>Calcular</a:t>
            </a:r>
          </a:p>
        </p:txBody>
      </p:sp>
      <p:graphicFrame>
        <p:nvGraphicFramePr>
          <p:cNvPr id="251909" name="Object 5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449513627"/>
              </p:ext>
            </p:extLst>
          </p:nvPr>
        </p:nvGraphicFramePr>
        <p:xfrm>
          <a:off x="1380307" y="889000"/>
          <a:ext cx="1479550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81" name="Equation" r:id="rId3" imgW="660113" imgH="482391" progId="Equation.3">
                  <p:embed/>
                </p:oleObj>
              </mc:Choice>
              <mc:Fallback>
                <p:oleObj name="Equation" r:id="rId3" imgW="660113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0307" y="889000"/>
                        <a:ext cx="1479550" cy="108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1908" name="Rectangle 4"/>
          <p:cNvSpPr>
            <a:spLocks noChangeArrowheads="1"/>
          </p:cNvSpPr>
          <p:nvPr/>
        </p:nvSpPr>
        <p:spPr bwMode="auto">
          <a:xfrm>
            <a:off x="2773363" y="1195388"/>
            <a:ext cx="6046787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kumimoji="1" lang="pt-BR" sz="2400">
                <a:latin typeface="Tahoma" charset="0"/>
                <a:ea typeface="Osaka" charset="0"/>
                <a:cs typeface="Osaka" charset="0"/>
              </a:rPr>
              <a:t>usando a regra dos trapézios, usando 5</a:t>
            </a:r>
          </a:p>
        </p:txBody>
      </p:sp>
      <p:graphicFrame>
        <p:nvGraphicFramePr>
          <p:cNvPr id="251911" name="Object 7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899468550"/>
              </p:ext>
            </p:extLst>
          </p:nvPr>
        </p:nvGraphicFramePr>
        <p:xfrm>
          <a:off x="4786313" y="1911757"/>
          <a:ext cx="1531937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82" name="Equation" r:id="rId5" imgW="825500" imgH="393700" progId="Equation.3">
                  <p:embed/>
                </p:oleObj>
              </mc:Choice>
              <mc:Fallback>
                <p:oleObj name="Equation" r:id="rId5" imgW="8255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313" y="1911757"/>
                        <a:ext cx="1531937" cy="731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1914" name="Rectangle 10"/>
          <p:cNvSpPr>
            <a:spLocks noChangeArrowheads="1"/>
          </p:cNvSpPr>
          <p:nvPr/>
        </p:nvSpPr>
        <p:spPr bwMode="auto">
          <a:xfrm>
            <a:off x="6318250" y="1587500"/>
            <a:ext cx="23653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kumimoji="1" lang="pt-BR" sz="2400">
                <a:latin typeface="Tahoma" charset="0"/>
                <a:ea typeface="Osaka" charset="0"/>
                <a:cs typeface="Osaka" charset="0"/>
              </a:rPr>
              <a:t>sub-intervalos.</a:t>
            </a:r>
          </a:p>
        </p:txBody>
      </p:sp>
      <p:sp>
        <p:nvSpPr>
          <p:cNvPr id="251915" name="Rectangle 11"/>
          <p:cNvSpPr>
            <a:spLocks noChangeArrowheads="1"/>
          </p:cNvSpPr>
          <p:nvPr/>
        </p:nvSpPr>
        <p:spPr bwMode="auto">
          <a:xfrm>
            <a:off x="141288" y="2559050"/>
            <a:ext cx="5638800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spcBef>
                <a:spcPct val="20000"/>
              </a:spcBef>
            </a:pPr>
            <a:r>
              <a:rPr kumimoji="1" lang="pt-BR" sz="2400">
                <a:latin typeface="Tahoma" charset="0"/>
                <a:ea typeface="Osaka" charset="0"/>
                <a:cs typeface="Osaka" charset="0"/>
              </a:rPr>
              <a:t>Um possível procedimento é o indicado na tabela ao lado.</a:t>
            </a:r>
          </a:p>
          <a:p>
            <a:pPr algn="l">
              <a:spcBef>
                <a:spcPct val="30000"/>
              </a:spcBef>
            </a:pPr>
            <a:r>
              <a:rPr kumimoji="1" lang="pt-BR" sz="2400">
                <a:latin typeface="Tahoma" charset="0"/>
                <a:ea typeface="Osaka" charset="0"/>
                <a:cs typeface="Osaka" charset="0"/>
              </a:rPr>
              <a:t>Nesta tabela,</a:t>
            </a:r>
          </a:p>
        </p:txBody>
      </p:sp>
      <p:graphicFrame>
        <p:nvGraphicFramePr>
          <p:cNvPr id="252153" name="Group 249"/>
          <p:cNvGraphicFramePr>
            <a:graphicFrameLocks noGrp="1"/>
          </p:cNvGraphicFramePr>
          <p:nvPr/>
        </p:nvGraphicFramePr>
        <p:xfrm>
          <a:off x="5819775" y="2732088"/>
          <a:ext cx="3119438" cy="3309938"/>
        </p:xfrm>
        <a:graphic>
          <a:graphicData uri="http://schemas.openxmlformats.org/drawingml/2006/table">
            <a:tbl>
              <a:tblPr/>
              <a:tblGrid>
                <a:gridCol w="720725"/>
                <a:gridCol w="1016000"/>
                <a:gridCol w="366713"/>
                <a:gridCol w="1016000"/>
              </a:tblGrid>
              <a:tr h="490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imesNewRomanPS-BoldItalicMT" charset="0"/>
                        </a:rPr>
                        <a:t>x</a:t>
                      </a: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imesNewRomanPS-BoldItalicMT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imesNewRomanPS-BoldItalicMT" charset="0"/>
                        </a:rPr>
                        <a:t>f</a:t>
                      </a:r>
                      <a:r>
                        <a:rPr kumimoji="0" lang="pt-BR" alt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imesNewRomanPS-BoldMT" charset="0"/>
                        </a:rPr>
                        <a:t>(</a:t>
                      </a:r>
                      <a:r>
                        <a:rPr kumimoji="0" lang="pt-BR" alt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imesNewRomanPS-BoldItalicMT" charset="0"/>
                        </a:rPr>
                        <a:t>x</a:t>
                      </a:r>
                      <a:r>
                        <a:rPr kumimoji="0" lang="pt-BR" alt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imesNewRomanPS-BoldMT" charset="0"/>
                        </a:rPr>
                        <a:t>)</a:t>
                      </a: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Osaka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imesNewRomanPS-BoldItalicMT" charset="0"/>
                        </a:rPr>
                        <a:t>p</a:t>
                      </a: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imesNewRomanPS-BoldItalicMT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imesNewRomanPS-BoldItalicMT" charset="0"/>
                        </a:rPr>
                        <a:t>pf</a:t>
                      </a:r>
                      <a:r>
                        <a:rPr kumimoji="0" lang="pt-BR" alt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imesNewRomanPS-BoldMT" charset="0"/>
                        </a:rPr>
                        <a:t>(</a:t>
                      </a:r>
                      <a:r>
                        <a:rPr kumimoji="0" lang="pt-BR" alt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imesNewRomanPS-BoldItalicMT" charset="0"/>
                        </a:rPr>
                        <a:t>x</a:t>
                      </a:r>
                      <a:r>
                        <a:rPr kumimoji="0" lang="pt-BR" alt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imesNewRomanPS-BoldMT" charset="0"/>
                        </a:rPr>
                        <a:t>)</a:t>
                      </a: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Osaka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imesNewRomanPSMT" charset="0"/>
                        </a:rPr>
                        <a:t>0,00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imesNewRomanPSMT" charset="0"/>
                        </a:rPr>
                        <a:t>1,0000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imesNewRomanPSMT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imesNewRomanPSMT" charset="0"/>
                        </a:rPr>
                        <a:t>1,0000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imesNewRomanPSMT" charset="0"/>
                        </a:rPr>
                        <a:t>0,40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imesNewRomanPSMT" charset="0"/>
                        </a:rPr>
                        <a:t>0,7143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imesNewRomanPSMT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imesNewRomanPSMT" charset="0"/>
                        </a:rPr>
                        <a:t>1,4286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imesNewRomanPSMT" charset="0"/>
                        </a:rPr>
                        <a:t>0,80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imesNewRomanPSMT" charset="0"/>
                        </a:rPr>
                        <a:t>0,5556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imesNewRomanPSMT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imesNewRomanPSMT" charset="0"/>
                        </a:rPr>
                        <a:t>1,1111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imesNewRomanPSMT" charset="0"/>
                        </a:rPr>
                        <a:t>1,20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imesNewRomanPSMT" charset="0"/>
                        </a:rPr>
                        <a:t>0,4545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imesNewRomanPSMT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imesNewRomanPSMT" charset="0"/>
                        </a:rPr>
                        <a:t>0,9091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imesNewRomanPSMT" charset="0"/>
                        </a:rPr>
                        <a:t>1,60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imesNewRomanPSMT" charset="0"/>
                        </a:rPr>
                        <a:t>0,3846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imesNewRomanPSMT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imesNewRomanPSMT" charset="0"/>
                        </a:rPr>
                        <a:t>0,7692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imesNewRomanPSMT" charset="0"/>
                        </a:rPr>
                        <a:t>2,00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imesNewRomanPSMT" charset="0"/>
                        </a:rPr>
                        <a:t>0,3333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imesNewRomanPSMT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imesNewRomanPSMT" charset="0"/>
                        </a:rPr>
                        <a:t>0,3333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2154" name="Object 250"/>
          <p:cNvGraphicFramePr>
            <a:graphicFrameLocks noChangeAspect="1"/>
          </p:cNvGraphicFramePr>
          <p:nvPr/>
        </p:nvGraphicFramePr>
        <p:xfrm>
          <a:off x="6232525" y="6196013"/>
          <a:ext cx="2471738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83" name="Equation" r:id="rId7" imgW="1193800" imgH="254000" progId="Equation.3">
                  <p:embed/>
                </p:oleObj>
              </mc:Choice>
              <mc:Fallback>
                <p:oleObj name="Equation" r:id="rId7" imgW="11938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2525" y="6196013"/>
                        <a:ext cx="2471738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2156" name="Rectangle 252"/>
          <p:cNvSpPr>
            <a:spLocks noChangeArrowheads="1"/>
          </p:cNvSpPr>
          <p:nvPr/>
        </p:nvSpPr>
        <p:spPr bwMode="auto">
          <a:xfrm>
            <a:off x="131763" y="4005263"/>
            <a:ext cx="5351462" cy="160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kumimoji="1" lang="pt-BR" sz="2400">
                <a:latin typeface="Tahoma" charset="0"/>
                <a:ea typeface="Osaka" charset="0"/>
                <a:cs typeface="Osaka" charset="0"/>
              </a:rPr>
              <a:t>p é o número pelo qual f(x</a:t>
            </a:r>
            <a:r>
              <a:rPr kumimoji="1" lang="pt-BR" sz="2400" baseline="-25000">
                <a:latin typeface="Tahoma" charset="0"/>
                <a:ea typeface="Osaka" charset="0"/>
                <a:cs typeface="Osaka" charset="0"/>
              </a:rPr>
              <a:t>n</a:t>
            </a:r>
            <a:r>
              <a:rPr kumimoji="1" lang="pt-BR" sz="2400">
                <a:latin typeface="Tahoma" charset="0"/>
                <a:ea typeface="Osaka" charset="0"/>
                <a:cs typeface="Osaka" charset="0"/>
              </a:rPr>
              <a:t>) é multiplicada na expressão da integral e </a:t>
            </a:r>
            <a:r>
              <a:rPr kumimoji="1" lang="pt-BR" sz="2400">
                <a:latin typeface="Tahoma" charset="0"/>
                <a:ea typeface="Osaka" charset="0"/>
                <a:cs typeface="Osaka" charset="0"/>
                <a:sym typeface="Symbol" charset="0"/>
              </a:rPr>
              <a:t></a:t>
            </a:r>
            <a:r>
              <a:rPr kumimoji="1" lang="pt-BR" sz="2400">
                <a:latin typeface="Tahoma" charset="0"/>
                <a:ea typeface="Osaka" charset="0"/>
                <a:cs typeface="Osaka" charset="0"/>
              </a:rPr>
              <a:t> </a:t>
            </a:r>
            <a:r>
              <a:rPr kumimoji="1" lang="pt-BR" sz="2400" b="1">
                <a:latin typeface="Tahoma" charset="0"/>
                <a:ea typeface="Osaka" charset="0"/>
                <a:cs typeface="Osaka" charset="0"/>
              </a:rPr>
              <a:t>p f(x) </a:t>
            </a:r>
            <a:r>
              <a:rPr kumimoji="1" lang="pt-BR" sz="2400">
                <a:latin typeface="Tahoma" charset="0"/>
                <a:ea typeface="Osaka" charset="0"/>
                <a:cs typeface="Osaka" charset="0"/>
              </a:rPr>
              <a:t>indica a soma dos termos entre colchetes, na mesma expressão.</a:t>
            </a:r>
          </a:p>
        </p:txBody>
      </p:sp>
      <p:graphicFrame>
        <p:nvGraphicFramePr>
          <p:cNvPr id="252157" name="Object 253"/>
          <p:cNvGraphicFramePr>
            <a:graphicFrameLocks noChangeAspect="1"/>
          </p:cNvGraphicFramePr>
          <p:nvPr/>
        </p:nvGraphicFramePr>
        <p:xfrm>
          <a:off x="2374900" y="3263900"/>
          <a:ext cx="2214563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84" name="Equation" r:id="rId9" imgW="1104900" imgH="393700" progId="Equation.3">
                  <p:embed/>
                </p:oleObj>
              </mc:Choice>
              <mc:Fallback>
                <p:oleObj name="Equation" r:id="rId9" imgW="11049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4900" y="3263900"/>
                        <a:ext cx="2214563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2158" name="Object 254"/>
          <p:cNvGraphicFramePr>
            <a:graphicFrameLocks noChangeAspect="1"/>
          </p:cNvGraphicFramePr>
          <p:nvPr/>
        </p:nvGraphicFramePr>
        <p:xfrm>
          <a:off x="222250" y="5724525"/>
          <a:ext cx="5397500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85" name="Equation" r:id="rId11" imgW="2501900" imgH="393700" progId="Equation.3">
                  <p:embed/>
                </p:oleObj>
              </mc:Choice>
              <mc:Fallback>
                <p:oleObj name="Equation" r:id="rId11" imgW="25019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" y="5724525"/>
                        <a:ext cx="5397500" cy="852488"/>
                      </a:xfrm>
                      <a:prstGeom prst="rect">
                        <a:avLst/>
                      </a:prstGeom>
                      <a:solidFill>
                        <a:srgbClr val="FFFFA7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2160" name="Rectangle 256"/>
          <p:cNvSpPr>
            <a:spLocks noChangeArrowheads="1"/>
          </p:cNvSpPr>
          <p:nvPr/>
        </p:nvSpPr>
        <p:spPr bwMode="auto">
          <a:xfrm>
            <a:off x="34925" y="2085975"/>
            <a:ext cx="56165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kumimoji="1" lang="pt-BR" sz="2400">
                <a:latin typeface="Tahoma" charset="0"/>
                <a:ea typeface="Osaka" charset="0"/>
                <a:cs typeface="Osaka" charset="0"/>
              </a:rPr>
              <a:t>A função a ser integrada é, então,</a:t>
            </a:r>
          </a:p>
        </p:txBody>
      </p:sp>
      <p:graphicFrame>
        <p:nvGraphicFramePr>
          <p:cNvPr id="252161" name="Object 257"/>
          <p:cNvGraphicFramePr>
            <a:graphicFrameLocks noChangeAspect="1"/>
          </p:cNvGraphicFramePr>
          <p:nvPr/>
        </p:nvGraphicFramePr>
        <p:xfrm>
          <a:off x="2625725" y="31750"/>
          <a:ext cx="6423025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86" name="Equation" r:id="rId13" imgW="3035300" imgH="482600" progId="Equation.3">
                  <p:embed/>
                </p:oleObj>
              </mc:Choice>
              <mc:Fallback>
                <p:oleObj name="Equation" r:id="rId13" imgW="30353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5725" y="31750"/>
                        <a:ext cx="6423025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79302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Estimativa para o Erro</a:t>
            </a:r>
            <a:endParaRPr lang="pt-BR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15938" y="1408601"/>
            <a:ext cx="7804150" cy="1497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274638">
              <a:lnSpc>
                <a:spcPct val="110000"/>
              </a:lnSpc>
              <a:buFontTx/>
              <a:buNone/>
              <a:tabLst>
                <a:tab pos="4846638" algn="l"/>
              </a:tabLst>
            </a:pPr>
            <a:r>
              <a:rPr lang="pt-BR" sz="2400" smtClean="0">
                <a:latin typeface="Times New Roman" charset="0"/>
              </a:rPr>
              <a:t>Há duas maneiras de estimar incertezas no uso da regra dos trapézios:</a:t>
            </a:r>
          </a:p>
          <a:p>
            <a:pPr marL="0" indent="274638">
              <a:lnSpc>
                <a:spcPct val="110000"/>
              </a:lnSpc>
              <a:tabLst>
                <a:tab pos="4846638" algn="l"/>
              </a:tabLst>
            </a:pPr>
            <a:r>
              <a:rPr lang="pt-BR" sz="2400" smtClean="0">
                <a:latin typeface="Times New Roman" charset="0"/>
              </a:rPr>
              <a:t>quando se conhece f(x):</a:t>
            </a:r>
            <a:endParaRPr lang="pt-BR" sz="2400" dirty="0">
              <a:latin typeface="Times New Roman" charset="0"/>
            </a:endParaRPr>
          </a:p>
        </p:txBody>
      </p:sp>
      <p:graphicFrame>
        <p:nvGraphicFramePr>
          <p:cNvPr id="5" name="Object 5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579774234"/>
              </p:ext>
            </p:extLst>
          </p:nvPr>
        </p:nvGraphicFramePr>
        <p:xfrm>
          <a:off x="4016376" y="2010263"/>
          <a:ext cx="3444875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1" name="Equation" r:id="rId3" imgW="1371600" imgH="393700" progId="Equation.3">
                  <p:embed/>
                </p:oleObj>
              </mc:Choice>
              <mc:Fallback>
                <p:oleObj name="Equation" r:id="rId3" imgW="13716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6376" y="2010263"/>
                        <a:ext cx="3444875" cy="98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42913" y="3064363"/>
            <a:ext cx="78168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indent="274638">
              <a:lnSpc>
                <a:spcPct val="110000"/>
              </a:lnSpc>
              <a:spcBef>
                <a:spcPct val="20000"/>
              </a:spcBef>
            </a:pPr>
            <a:r>
              <a:rPr kumimoji="1" lang="pt-BR" sz="2400">
                <a:latin typeface="Tahoma" charset="0"/>
                <a:ea typeface="Osaka" charset="0"/>
                <a:cs typeface="Osaka" charset="0"/>
              </a:rPr>
              <a:t>onde </a:t>
            </a:r>
            <a:r>
              <a:rPr kumimoji="1" lang="pt-BR" sz="2400">
                <a:latin typeface="Tahoma" charset="0"/>
                <a:ea typeface="Osaka" charset="0"/>
                <a:cs typeface="Osaka" charset="0"/>
                <a:sym typeface="Symbol" charset="0"/>
              </a:rPr>
              <a:t></a:t>
            </a:r>
            <a:r>
              <a:rPr kumimoji="1" lang="pt-BR" sz="2400">
                <a:latin typeface="Tahoma" charset="0"/>
                <a:ea typeface="Osaka" charset="0"/>
                <a:cs typeface="Osaka" charset="0"/>
              </a:rPr>
              <a:t> é o valor para o qual a derivada segunda de f(x) é máxima no intervalo a ≤ </a:t>
            </a:r>
            <a:r>
              <a:rPr kumimoji="1" lang="pt-BR" sz="2400">
                <a:latin typeface="Tahoma" charset="0"/>
                <a:ea typeface="Osaka" charset="0"/>
                <a:cs typeface="Osaka" charset="0"/>
                <a:sym typeface="Symbol" charset="0"/>
              </a:rPr>
              <a:t></a:t>
            </a:r>
            <a:r>
              <a:rPr kumimoji="1" lang="pt-BR" sz="2400">
                <a:latin typeface="Tahoma" charset="0"/>
                <a:ea typeface="Osaka" charset="0"/>
                <a:cs typeface="Osaka" charset="0"/>
              </a:rPr>
              <a:t> ≤ b.</a:t>
            </a:r>
          </a:p>
          <a:p>
            <a:pPr indent="274638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kumimoji="1" lang="pt-BR" sz="2400">
                <a:latin typeface="Tahoma" charset="0"/>
                <a:ea typeface="Osaka" charset="0"/>
                <a:cs typeface="Osaka" charset="0"/>
              </a:rPr>
              <a:t>quando não se conhece f(x):</a:t>
            </a:r>
          </a:p>
        </p:txBody>
      </p:sp>
      <p:graphicFrame>
        <p:nvGraphicFramePr>
          <p:cNvPr id="7" name="Object 7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463314520"/>
              </p:ext>
            </p:extLst>
          </p:nvPr>
        </p:nvGraphicFramePr>
        <p:xfrm>
          <a:off x="1141413" y="6090138"/>
          <a:ext cx="5113338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2" name="Equation" r:id="rId5" imgW="2171700" imgH="228600" progId="Equation.3">
                  <p:embed/>
                </p:oleObj>
              </mc:Choice>
              <mc:Fallback>
                <p:oleObj name="Equation" r:id="rId5" imgW="21717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1413" y="6090138"/>
                        <a:ext cx="5113338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3916487"/>
              </p:ext>
            </p:extLst>
          </p:nvPr>
        </p:nvGraphicFramePr>
        <p:xfrm>
          <a:off x="3279776" y="4372463"/>
          <a:ext cx="2262187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3" name="Equation" r:id="rId7" imgW="914400" imgH="393700" progId="Equation.3">
                  <p:embed/>
                </p:oleObj>
              </mc:Choice>
              <mc:Fallback>
                <p:oleObj name="Equation" r:id="rId7" imgW="9144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9776" y="4372463"/>
                        <a:ext cx="2262187" cy="97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0907696"/>
              </p:ext>
            </p:extLst>
          </p:nvPr>
        </p:nvGraphicFramePr>
        <p:xfrm>
          <a:off x="890588" y="5286863"/>
          <a:ext cx="6878638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4" name="Equation" r:id="rId9" imgW="3060700" imgH="355600" progId="Equation.3">
                  <p:embed/>
                </p:oleObj>
              </mc:Choice>
              <mc:Fallback>
                <p:oleObj name="Equation" r:id="rId9" imgW="30607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588" y="5286863"/>
                        <a:ext cx="6878638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0864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3588" y="398339"/>
            <a:ext cx="2540000" cy="6524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pt-BR" sz="4000" dirty="0">
                <a:latin typeface="Times New Roman" charset="0"/>
              </a:rPr>
              <a:t>Exemplo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95376" y="1327027"/>
            <a:ext cx="4103687" cy="6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FontTx/>
              <a:buNone/>
            </a:pPr>
            <a:r>
              <a:rPr lang="pt-BR" sz="2400" smtClean="0">
                <a:latin typeface="Times New Roman" charset="0"/>
              </a:rPr>
              <a:t>Tomando o exemplo anterior,</a:t>
            </a:r>
            <a:endParaRPr lang="pt-BR" sz="2400">
              <a:latin typeface="Times New Roman" charset="0"/>
            </a:endParaRPr>
          </a:p>
        </p:txBody>
      </p:sp>
      <p:graphicFrame>
        <p:nvGraphicFramePr>
          <p:cNvPr id="6" name="Group 306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798601160"/>
              </p:ext>
            </p:extLst>
          </p:nvPr>
        </p:nvGraphicFramePr>
        <p:xfrm>
          <a:off x="3954463" y="1860427"/>
          <a:ext cx="4727575" cy="2954337"/>
        </p:xfrm>
        <a:graphic>
          <a:graphicData uri="http://schemas.openxmlformats.org/drawingml/2006/table">
            <a:tbl>
              <a:tblPr/>
              <a:tblGrid>
                <a:gridCol w="831850"/>
                <a:gridCol w="950913"/>
                <a:gridCol w="1042987"/>
                <a:gridCol w="950913"/>
                <a:gridCol w="950912"/>
              </a:tblGrid>
              <a:tr h="5763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imesNewRomanPS-BoldItalicMT" charset="0"/>
                        </a:rPr>
                        <a:t>x</a:t>
                      </a:r>
                      <a:endParaRPr kumimoji="0" lang="pt-BR" alt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Times New Roman" pitchFamily="18" charset="0"/>
                        <a:cs typeface="TimesNewRomanPS-BoldItalicMT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imesNewRomanPS-BoldItalicMT" charset="0"/>
                        </a:rPr>
                        <a:t>f</a:t>
                      </a:r>
                      <a:r>
                        <a:rPr kumimoji="0" lang="pt-BR" alt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imesNewRomanPS-BoldMT" charset="0"/>
                        </a:rPr>
                        <a:t>(</a:t>
                      </a:r>
                      <a:r>
                        <a:rPr kumimoji="0" lang="pt-BR" alt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imesNewRomanPS-BoldItalicMT" charset="0"/>
                        </a:rPr>
                        <a:t>x</a:t>
                      </a:r>
                      <a:r>
                        <a:rPr kumimoji="0" lang="pt-BR" alt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imesNewRomanPS-BoldMT" charset="0"/>
                        </a:rPr>
                        <a:t>)</a:t>
                      </a:r>
                      <a:endParaRPr kumimoji="0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Osaka" charset="-128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Osaka" charset="-128"/>
                          <a:sym typeface="Symbol" pitchFamily="18" charset="2"/>
                        </a:rPr>
                        <a:t></a:t>
                      </a:r>
                      <a:r>
                        <a:rPr kumimoji="0" lang="pt-BR" alt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imesNewRomanPS-BoldItalicMT" charset="0"/>
                        </a:rPr>
                        <a:t>f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Osaka" charset="-128"/>
                          <a:sym typeface="Symbol" pitchFamily="18" charset="2"/>
                        </a:rPr>
                        <a:t></a:t>
                      </a:r>
                      <a:r>
                        <a:rPr kumimoji="0" lang="pt-BR" altLang="pt-BR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imesNewRomanPS-BoldMT" charset="0"/>
                        </a:rPr>
                        <a:t>2</a:t>
                      </a:r>
                      <a:r>
                        <a:rPr kumimoji="0" lang="pt-BR" alt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imesNewRomanPS-BoldItalicMT" charset="0"/>
                        </a:rPr>
                        <a:t>f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altLang="pt-B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Osaka" charset="-128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imesNewRomanPSMT" charset="0"/>
                        </a:rPr>
                        <a:t>0,0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imesNewRomanPSMT" charset="0"/>
                        </a:rPr>
                        <a:t>1,0000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Osaka" charset="-128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Osaka" charset="-128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Osaka" charset="-128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imesNewRomanPSMT" charset="0"/>
                        </a:rPr>
                        <a:t>0,4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imesNewRomanPSMT" charset="0"/>
                        </a:rPr>
                        <a:t>0,7143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imesNewRomanPSMT" charset="0"/>
                        </a:rPr>
                        <a:t>-0,2857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Osaka" charset="-128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Osaka" charset="-128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imesNewRomanPSMT" charset="0"/>
                        </a:rPr>
                        <a:t>0,8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imesNewRomanPSMT" charset="0"/>
                        </a:rPr>
                        <a:t>0,5556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imesNewRomanPSMT" charset="0"/>
                        </a:rPr>
                        <a:t>-0,1587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imesNewRomanPSMT" charset="0"/>
                        </a:rPr>
                        <a:t>0,1270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Osaka" charset="-128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imesNewRomanPSMT" charset="0"/>
                        </a:rPr>
                        <a:t>1,2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imesNewRomanPSMT" charset="0"/>
                        </a:rPr>
                        <a:t>0,4545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imesNewRomanPSMT" charset="0"/>
                        </a:rPr>
                        <a:t>-0,1011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imesNewRomanPSMT" charset="0"/>
                        </a:rPr>
                        <a:t>0,0576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Osaka" charset="-128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imesNewRomanPSMT" charset="0"/>
                        </a:rPr>
                        <a:t>1,6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imesNewRomanPSMT" charset="0"/>
                        </a:rPr>
                        <a:t>0,3846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imesNewRomanPSMT" charset="0"/>
                        </a:rPr>
                        <a:t>-0,0699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imesNewRomanPSMT" charset="0"/>
                        </a:rPr>
                        <a:t>0,0312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pt-BR" altLang="pt-BR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Osaka" charset="-128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imesNewRomanPSMT" charset="0"/>
                        </a:rPr>
                        <a:t>2,0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imesNewRomanPSMT" charset="0"/>
                        </a:rPr>
                        <a:t>0,3333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imesNewRomanPSMT" charset="0"/>
                        </a:rPr>
                        <a:t>-0,0513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imesNewRomanPSMT" charset="0"/>
                        </a:rPr>
                        <a:t>0,0186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Osaka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imesNewRomanPSMT" charset="0"/>
                        </a:rPr>
                        <a:t>0,0586</a:t>
                      </a:r>
                    </a:p>
                  </a:txBody>
                  <a:tcPr marT="45730" marB="4573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297"/>
          <p:cNvSpPr>
            <a:spLocks noChangeArrowheads="1"/>
          </p:cNvSpPr>
          <p:nvPr/>
        </p:nvSpPr>
        <p:spPr bwMode="auto">
          <a:xfrm>
            <a:off x="1042988" y="1903289"/>
            <a:ext cx="1274763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kumimoji="1" lang="pt-BR" sz="2400">
                <a:latin typeface="Tahoma" charset="0"/>
                <a:ea typeface="Osaka" charset="0"/>
                <a:cs typeface="Osaka" charset="0"/>
              </a:rPr>
              <a:t>Então,</a:t>
            </a:r>
          </a:p>
        </p:txBody>
      </p:sp>
      <p:graphicFrame>
        <p:nvGraphicFramePr>
          <p:cNvPr id="8" name="Object 29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8303726"/>
              </p:ext>
            </p:extLst>
          </p:nvPr>
        </p:nvGraphicFramePr>
        <p:xfrm>
          <a:off x="1047751" y="2363664"/>
          <a:ext cx="2751137" cy="217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15" name="Equation" r:id="rId3" imgW="1308100" imgH="1028700" progId="Equation.3">
                  <p:embed/>
                </p:oleObj>
              </mc:Choice>
              <mc:Fallback>
                <p:oleObj name="Equation" r:id="rId3" imgW="1308100" imgH="1028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751" y="2363664"/>
                        <a:ext cx="2751137" cy="217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300"/>
          <p:cNvSpPr>
            <a:spLocks noChangeArrowheads="1"/>
          </p:cNvSpPr>
          <p:nvPr/>
        </p:nvSpPr>
        <p:spPr bwMode="auto">
          <a:xfrm>
            <a:off x="506413" y="4948114"/>
            <a:ext cx="8532813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kumimoji="1" lang="pt-BR" sz="2400">
                <a:latin typeface="Tahoma" charset="0"/>
                <a:ea typeface="Osaka" charset="0"/>
                <a:cs typeface="Osaka" charset="0"/>
              </a:rPr>
              <a:t>Então, a maneira correta de expressar o resultado da integração numérica do exemplo anterior é</a:t>
            </a:r>
          </a:p>
        </p:txBody>
      </p:sp>
      <p:graphicFrame>
        <p:nvGraphicFramePr>
          <p:cNvPr id="10" name="Object 30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7286546"/>
              </p:ext>
            </p:extLst>
          </p:nvPr>
        </p:nvGraphicFramePr>
        <p:xfrm>
          <a:off x="1309688" y="5829177"/>
          <a:ext cx="6934200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16" name="Equation" r:id="rId5" imgW="3517900" imgH="393700" progId="Equation.3">
                  <p:embed/>
                </p:oleObj>
              </mc:Choice>
              <mc:Fallback>
                <p:oleObj name="Equation" r:id="rId5" imgW="35179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9688" y="5829177"/>
                        <a:ext cx="6934200" cy="779462"/>
                      </a:xfrm>
                      <a:prstGeom prst="rect">
                        <a:avLst/>
                      </a:prstGeom>
                      <a:solidFill>
                        <a:srgbClr val="FFFFA7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0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4015536"/>
              </p:ext>
            </p:extLst>
          </p:nvPr>
        </p:nvGraphicFramePr>
        <p:xfrm>
          <a:off x="5924551" y="507877"/>
          <a:ext cx="2862262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17" name="Equation" r:id="rId7" imgW="1079032" imgH="482391" progId="Equation.3">
                  <p:embed/>
                </p:oleObj>
              </mc:Choice>
              <mc:Fallback>
                <p:oleObj name="Equation" r:id="rId7" imgW="1079032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4551" y="507877"/>
                        <a:ext cx="2862262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0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6756770"/>
              </p:ext>
            </p:extLst>
          </p:nvPr>
        </p:nvGraphicFramePr>
        <p:xfrm>
          <a:off x="3444876" y="28451"/>
          <a:ext cx="5321300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18" name="Equation" r:id="rId9" imgW="2451100" imgH="355600" progId="Equation.3">
                  <p:embed/>
                </p:oleObj>
              </mc:Choice>
              <mc:Fallback>
                <p:oleObj name="Equation" r:id="rId9" imgW="24511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4876" y="28451"/>
                        <a:ext cx="5321300" cy="76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9243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Integração Numérica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Fórmulas de Newton-</a:t>
            </a:r>
            <a:r>
              <a:rPr lang="pt-BR" dirty="0" err="1" smtClean="0"/>
              <a:t>Cotês</a:t>
            </a:r>
            <a:endParaRPr lang="pt-BR" dirty="0" smtClean="0"/>
          </a:p>
          <a:p>
            <a:pPr lvl="1"/>
            <a:r>
              <a:rPr lang="pt-BR" dirty="0" smtClean="0"/>
              <a:t>Regra dos Trapézios</a:t>
            </a:r>
          </a:p>
          <a:p>
            <a:pPr lvl="1"/>
            <a:r>
              <a:rPr lang="pt-BR" dirty="0" smtClean="0"/>
              <a:t>Regra dos Trapézios Composta</a:t>
            </a:r>
          </a:p>
          <a:p>
            <a:pPr lvl="1"/>
            <a:r>
              <a:rPr lang="pt-BR" dirty="0" smtClean="0"/>
              <a:t>Regra 1/3 de Simpson</a:t>
            </a:r>
          </a:p>
          <a:p>
            <a:pPr lvl="1"/>
            <a:r>
              <a:rPr lang="pt-BR" dirty="0" smtClean="0"/>
              <a:t>Regra 3/8 de Simpson</a:t>
            </a:r>
          </a:p>
          <a:p>
            <a:r>
              <a:rPr lang="pt-BR" b="1" dirty="0" smtClean="0"/>
              <a:t>Quadratura da Gaussiana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913318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2799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Integração Numérica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0462"/>
            <a:ext cx="8229600" cy="539261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800" dirty="0"/>
              <a:t>As fórmulas terão a expressão abaixo: </a:t>
            </a:r>
          </a:p>
          <a:p>
            <a:pPr>
              <a:lnSpc>
                <a:spcPct val="90000"/>
              </a:lnSpc>
              <a:defRPr/>
            </a:pPr>
            <a:endParaRPr lang="pt-BR" sz="2800" dirty="0"/>
          </a:p>
          <a:p>
            <a:pPr>
              <a:lnSpc>
                <a:spcPct val="90000"/>
              </a:lnSpc>
              <a:defRPr/>
            </a:pPr>
            <a:endParaRPr lang="pt-BR" sz="2800" dirty="0"/>
          </a:p>
          <a:p>
            <a:pPr>
              <a:lnSpc>
                <a:spcPct val="90000"/>
              </a:lnSpc>
              <a:defRPr/>
            </a:pPr>
            <a:endParaRPr lang="pt-BR" sz="2800" dirty="0"/>
          </a:p>
          <a:p>
            <a:pPr marL="0" indent="0">
              <a:lnSpc>
                <a:spcPct val="90000"/>
              </a:lnSpc>
              <a:buNone/>
              <a:defRPr/>
            </a:pPr>
            <a:endParaRPr lang="pt-BR" sz="2000" b="1" dirty="0"/>
          </a:p>
          <a:p>
            <a:pPr>
              <a:lnSpc>
                <a:spcPct val="90000"/>
              </a:lnSpc>
              <a:defRPr/>
            </a:pPr>
            <a:r>
              <a:rPr lang="pt-BR" sz="2800" b="1" dirty="0"/>
              <a:t>Fórmulas de integração</a:t>
            </a:r>
            <a:r>
              <a:rPr lang="pt-BR" sz="2800" dirty="0"/>
              <a:t> (fórmulas de quadratura): </a:t>
            </a:r>
          </a:p>
          <a:p>
            <a:pPr>
              <a:lnSpc>
                <a:spcPct val="90000"/>
              </a:lnSpc>
              <a:defRPr/>
            </a:pPr>
            <a:endParaRPr lang="pt-BR" sz="2800" dirty="0"/>
          </a:p>
          <a:p>
            <a:pPr>
              <a:lnSpc>
                <a:spcPct val="90000"/>
              </a:lnSpc>
              <a:defRPr/>
            </a:pPr>
            <a:endParaRPr lang="pt-BR" i="1" dirty="0"/>
          </a:p>
          <a:p>
            <a:pPr>
              <a:lnSpc>
                <a:spcPct val="90000"/>
              </a:lnSpc>
              <a:defRPr/>
            </a:pPr>
            <a:endParaRPr lang="pt-BR" sz="2400" i="1" dirty="0"/>
          </a:p>
          <a:p>
            <a:pPr>
              <a:lnSpc>
                <a:spcPct val="90000"/>
              </a:lnSpc>
              <a:defRPr/>
            </a:pPr>
            <a:r>
              <a:rPr lang="pt-BR" sz="2400" i="1" dirty="0"/>
              <a:t>x</a:t>
            </a:r>
            <a:r>
              <a:rPr lang="pt-BR" sz="2400" i="1" baseline="-30000" dirty="0"/>
              <a:t>0</a:t>
            </a:r>
            <a:r>
              <a:rPr lang="pt-BR" sz="2400" i="1" dirty="0"/>
              <a:t> </a:t>
            </a:r>
            <a:r>
              <a:rPr lang="pt-BR" sz="2400" dirty="0"/>
              <a:t>, ... ,</a:t>
            </a:r>
            <a:r>
              <a:rPr lang="pt-BR" sz="2400" i="1" dirty="0"/>
              <a:t> </a:t>
            </a:r>
            <a:r>
              <a:rPr lang="pt-BR" sz="2400" i="1" dirty="0" err="1"/>
              <a:t>x</a:t>
            </a:r>
            <a:r>
              <a:rPr lang="pt-BR" sz="2400" i="1" baseline="-30000" dirty="0" err="1"/>
              <a:t>n</a:t>
            </a:r>
            <a:r>
              <a:rPr lang="pt-BR" sz="2400" dirty="0"/>
              <a:t> - pontos conhecidos, pertencentes ao intervalo [</a:t>
            </a:r>
            <a:r>
              <a:rPr lang="pt-BR" sz="2400" dirty="0" err="1"/>
              <a:t>a</a:t>
            </a:r>
            <a:r>
              <a:rPr lang="pt-BR" sz="2400" dirty="0" err="1" smtClean="0"/>
              <a:t>,b</a:t>
            </a:r>
            <a:r>
              <a:rPr lang="pt-BR" sz="2400" dirty="0"/>
              <a:t>]  (</a:t>
            </a:r>
            <a:r>
              <a:rPr lang="pt-BR" sz="2400" b="1" i="1" dirty="0"/>
              <a:t>nós de integração</a:t>
            </a:r>
            <a:r>
              <a:rPr lang="pt-BR" sz="2400" dirty="0"/>
              <a:t>).</a:t>
            </a:r>
          </a:p>
          <a:p>
            <a:pPr>
              <a:lnSpc>
                <a:spcPct val="90000"/>
              </a:lnSpc>
              <a:defRPr/>
            </a:pPr>
            <a:r>
              <a:rPr lang="pt-BR" sz="2400" i="1" dirty="0"/>
              <a:t>A</a:t>
            </a:r>
            <a:r>
              <a:rPr lang="pt-BR" sz="2400" i="1" baseline="-30000" dirty="0"/>
              <a:t>0</a:t>
            </a:r>
            <a:r>
              <a:rPr lang="pt-BR" sz="2400" i="1" dirty="0"/>
              <a:t> </a:t>
            </a:r>
            <a:r>
              <a:rPr lang="pt-BR" sz="2400" dirty="0"/>
              <a:t>, ... ,</a:t>
            </a:r>
            <a:r>
              <a:rPr lang="pt-BR" sz="2400" i="1" dirty="0"/>
              <a:t> </a:t>
            </a:r>
            <a:r>
              <a:rPr lang="pt-BR" sz="2400" i="1" dirty="0" err="1"/>
              <a:t>A</a:t>
            </a:r>
            <a:r>
              <a:rPr lang="pt-BR" sz="2400" i="1" baseline="-30000" dirty="0" err="1"/>
              <a:t>n</a:t>
            </a:r>
            <a:r>
              <a:rPr lang="pt-BR" sz="2400" dirty="0"/>
              <a:t> - coeficientes a determinar (</a:t>
            </a:r>
            <a:r>
              <a:rPr lang="pt-BR" sz="2400" b="1" i="1" dirty="0"/>
              <a:t>pesos</a:t>
            </a:r>
            <a:r>
              <a:rPr lang="pt-BR" sz="2400" dirty="0"/>
              <a:t>). </a:t>
            </a:r>
          </a:p>
          <a:p>
            <a:endParaRPr lang="pt-BR" sz="2800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0375881"/>
              </p:ext>
            </p:extLst>
          </p:nvPr>
        </p:nvGraphicFramePr>
        <p:xfrm>
          <a:off x="1403350" y="1851391"/>
          <a:ext cx="6370638" cy="147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Equation" r:id="rId3" imgW="3479800" imgH="749300" progId="Equation.DSMT4">
                  <p:embed/>
                </p:oleObj>
              </mc:Choice>
              <mc:Fallback>
                <p:oleObj name="Equation" r:id="rId3" imgW="3479800" imgH="749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7034"/>
                      <a:stretch>
                        <a:fillRect/>
                      </a:stretch>
                    </p:blipFill>
                    <p:spPr bwMode="auto">
                      <a:xfrm>
                        <a:off x="1403350" y="1851391"/>
                        <a:ext cx="6370638" cy="1476375"/>
                      </a:xfrm>
                      <a:prstGeom prst="rect">
                        <a:avLst/>
                      </a:prstGeom>
                      <a:solidFill>
                        <a:srgbClr val="EAEAEA"/>
                      </a:solidFill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5795177"/>
              </p:ext>
            </p:extLst>
          </p:nvPr>
        </p:nvGraphicFramePr>
        <p:xfrm>
          <a:off x="2916238" y="4207363"/>
          <a:ext cx="280035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Equation" r:id="rId5" imgW="1320227" imgH="444307" progId="Equation.3">
                  <p:embed/>
                </p:oleObj>
              </mc:Choice>
              <mc:Fallback>
                <p:oleObj name="Equation" r:id="rId5" imgW="1320227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4207363"/>
                        <a:ext cx="2800350" cy="942975"/>
                      </a:xfrm>
                      <a:prstGeom prst="rect">
                        <a:avLst/>
                      </a:prstGeom>
                      <a:solidFill>
                        <a:srgbClr val="EAEAEA"/>
                      </a:solidFill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4727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Integração Numérica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pt-BR" sz="2400" b="1" dirty="0"/>
              <a:t>O uso desta técnica decorre do fato de</a:t>
            </a:r>
            <a:r>
              <a:rPr lang="pt-BR" sz="2400" dirty="0"/>
              <a:t>: </a:t>
            </a:r>
          </a:p>
          <a:p>
            <a:pPr>
              <a:lnSpc>
                <a:spcPct val="90000"/>
              </a:lnSpc>
              <a:buNone/>
              <a:defRPr/>
            </a:pPr>
            <a:endParaRPr lang="pt-BR" sz="1200" dirty="0"/>
          </a:p>
          <a:p>
            <a:pPr>
              <a:lnSpc>
                <a:spcPct val="90000"/>
              </a:lnSpc>
              <a:buNone/>
              <a:defRPr/>
            </a:pPr>
            <a:endParaRPr lang="pt-BR" sz="1200" dirty="0"/>
          </a:p>
          <a:p>
            <a:pPr lvl="1">
              <a:lnSpc>
                <a:spcPct val="90000"/>
              </a:lnSpc>
              <a:defRPr/>
            </a:pPr>
            <a:r>
              <a:rPr lang="pt-BR" sz="2400" dirty="0"/>
              <a:t>por vezes, </a:t>
            </a:r>
            <a:r>
              <a:rPr lang="pt-BR" sz="2400" dirty="0" err="1"/>
              <a:t>f</a:t>
            </a:r>
            <a:r>
              <a:rPr lang="pt-BR" sz="2400" dirty="0"/>
              <a:t>(</a:t>
            </a:r>
            <a:r>
              <a:rPr lang="pt-BR" sz="2400" dirty="0" err="1"/>
              <a:t>x</a:t>
            </a:r>
            <a:r>
              <a:rPr lang="pt-BR" sz="2400" dirty="0"/>
              <a:t>) </a:t>
            </a:r>
            <a:r>
              <a:rPr lang="pt-BR" sz="2400" dirty="0" smtClean="0"/>
              <a:t>é </a:t>
            </a:r>
            <a:r>
              <a:rPr lang="pt-BR" sz="2400" dirty="0"/>
              <a:t>uma função muito difícil de integrar, contrariamente a um polinômio; </a:t>
            </a:r>
          </a:p>
          <a:p>
            <a:pPr lvl="1">
              <a:lnSpc>
                <a:spcPct val="90000"/>
              </a:lnSpc>
              <a:defRPr/>
            </a:pPr>
            <a:endParaRPr lang="pt-BR" sz="2400" dirty="0"/>
          </a:p>
          <a:p>
            <a:pPr lvl="1">
              <a:lnSpc>
                <a:spcPct val="90000"/>
              </a:lnSpc>
              <a:defRPr/>
            </a:pPr>
            <a:r>
              <a:rPr lang="pt-BR" sz="2400" dirty="0"/>
              <a:t>conhecer-se o resultado analítico da integral, mas, seu cálculo é somente aproximado; </a:t>
            </a:r>
          </a:p>
          <a:p>
            <a:pPr lvl="1">
              <a:lnSpc>
                <a:spcPct val="90000"/>
              </a:lnSpc>
              <a:defRPr/>
            </a:pPr>
            <a:endParaRPr lang="pt-BR" sz="2400" dirty="0"/>
          </a:p>
          <a:p>
            <a:pPr lvl="1">
              <a:lnSpc>
                <a:spcPct val="90000"/>
              </a:lnSpc>
              <a:defRPr/>
            </a:pPr>
            <a:r>
              <a:rPr lang="pt-BR" sz="2400" dirty="0"/>
              <a:t>a única informação sobre </a:t>
            </a:r>
            <a:r>
              <a:rPr lang="pt-BR" sz="2400" dirty="0" err="1"/>
              <a:t>f</a:t>
            </a:r>
            <a:r>
              <a:rPr lang="pt-BR" sz="2400" dirty="0"/>
              <a:t>(</a:t>
            </a:r>
            <a:r>
              <a:rPr lang="pt-BR" sz="2400" dirty="0" err="1"/>
              <a:t>x</a:t>
            </a:r>
            <a:r>
              <a:rPr lang="pt-BR" sz="2400" dirty="0"/>
              <a:t>) ser um conjunto de pares ordenados.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6144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Integração Numérica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Fórmulas de Newton-</a:t>
            </a:r>
            <a:r>
              <a:rPr lang="pt-BR" dirty="0" err="1" smtClean="0"/>
              <a:t>Cotês</a:t>
            </a:r>
            <a:endParaRPr lang="pt-BR" dirty="0" smtClean="0"/>
          </a:p>
          <a:p>
            <a:pPr lvl="1"/>
            <a:r>
              <a:rPr lang="pt-BR" b="1" dirty="0" smtClean="0"/>
              <a:t>Regra dos Trapézios</a:t>
            </a:r>
          </a:p>
          <a:p>
            <a:pPr lvl="1"/>
            <a:r>
              <a:rPr lang="pt-BR" dirty="0" smtClean="0"/>
              <a:t>Regra dos Trapézios Composta</a:t>
            </a:r>
          </a:p>
          <a:p>
            <a:pPr lvl="1"/>
            <a:r>
              <a:rPr lang="pt-BR" dirty="0" smtClean="0"/>
              <a:t>Regra 1/3 de Simpson</a:t>
            </a:r>
          </a:p>
          <a:p>
            <a:pPr lvl="1"/>
            <a:r>
              <a:rPr lang="pt-BR" dirty="0" smtClean="0"/>
              <a:t>Regra 3/8 de Simpson</a:t>
            </a:r>
          </a:p>
          <a:p>
            <a:r>
              <a:rPr lang="pt-BR" dirty="0" smtClean="0"/>
              <a:t>Quadratura da Gaussiana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4928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Regra dos Trapézios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sz="2800" b="1" dirty="0"/>
              <a:t>Regra dos Trapézios Simples</a:t>
            </a:r>
            <a:r>
              <a:rPr lang="pt-BR" sz="2800" dirty="0"/>
              <a:t> - consiste em considerar um polinômio de primeiro grau que aproxima uma função </a:t>
            </a:r>
            <a:r>
              <a:rPr lang="pt-BR" sz="2800" b="1" i="1" dirty="0" err="1"/>
              <a:t>f</a:t>
            </a:r>
            <a:r>
              <a:rPr lang="pt-BR" sz="2800" b="1" i="1" dirty="0"/>
              <a:t>(</a:t>
            </a:r>
            <a:r>
              <a:rPr lang="pt-BR" sz="2800" b="1" i="1" dirty="0" err="1"/>
              <a:t>x</a:t>
            </a:r>
            <a:r>
              <a:rPr lang="pt-BR" sz="2800" b="1" i="1" dirty="0"/>
              <a:t>)</a:t>
            </a:r>
            <a:r>
              <a:rPr lang="pt-BR" sz="2800" dirty="0"/>
              <a:t>. </a:t>
            </a:r>
          </a:p>
          <a:p>
            <a:pPr>
              <a:defRPr/>
            </a:pPr>
            <a:endParaRPr lang="pt-BR" sz="1200" dirty="0"/>
          </a:p>
          <a:p>
            <a:pPr>
              <a:defRPr/>
            </a:pPr>
            <a:r>
              <a:rPr lang="pt-BR" sz="2800" dirty="0"/>
              <a:t>Este polinômio terá a forma </a:t>
            </a:r>
            <a:r>
              <a:rPr lang="pt-BR" sz="2800" b="1" i="1" dirty="0" err="1"/>
              <a:t>y</a:t>
            </a:r>
            <a:r>
              <a:rPr lang="pt-BR" sz="2800" b="1" i="1" dirty="0"/>
              <a:t> = a</a:t>
            </a:r>
            <a:r>
              <a:rPr lang="pt-BR" sz="2800" b="1" i="1" baseline="-25000" dirty="0"/>
              <a:t>0</a:t>
            </a:r>
            <a:r>
              <a:rPr lang="pt-BR" sz="2800" b="1" i="1" dirty="0"/>
              <a:t> + a</a:t>
            </a:r>
            <a:r>
              <a:rPr lang="pt-BR" sz="2800" b="1" i="1" baseline="-25000" dirty="0"/>
              <a:t>1</a:t>
            </a:r>
            <a:r>
              <a:rPr lang="pt-BR" sz="2800" b="1" i="1" dirty="0"/>
              <a:t>x</a:t>
            </a:r>
            <a:r>
              <a:rPr lang="pt-BR" sz="2800" dirty="0"/>
              <a:t> e trata-se da equação que une dois pontos: </a:t>
            </a:r>
            <a:r>
              <a:rPr lang="pt-BR" sz="2800" b="1" i="1" dirty="0"/>
              <a:t>a=x</a:t>
            </a:r>
            <a:r>
              <a:rPr lang="pt-BR" sz="2800" b="1" i="1" baseline="-25000" dirty="0"/>
              <a:t>0</a:t>
            </a:r>
            <a:r>
              <a:rPr lang="pt-BR" sz="2800" dirty="0"/>
              <a:t> e </a:t>
            </a:r>
            <a:r>
              <a:rPr lang="pt-BR" sz="2800" b="1" i="1" dirty="0" err="1"/>
              <a:t>b</a:t>
            </a:r>
            <a:r>
              <a:rPr lang="pt-BR" sz="2800" b="1" i="1" dirty="0"/>
              <a:t>=x</a:t>
            </a:r>
            <a:r>
              <a:rPr lang="pt-BR" sz="2800" b="1" i="1" baseline="-25000" dirty="0"/>
              <a:t>1</a:t>
            </a:r>
            <a:r>
              <a:rPr lang="pt-BR" sz="2800" dirty="0"/>
              <a:t>. </a:t>
            </a:r>
          </a:p>
          <a:p>
            <a:endParaRPr lang="pt-BR" sz="2800" dirty="0"/>
          </a:p>
        </p:txBody>
      </p:sp>
      <p:pic>
        <p:nvPicPr>
          <p:cNvPr id="4" name="Picture 4" descr="int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238" y="4306852"/>
            <a:ext cx="2632685" cy="234465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8387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Regra dos Trapézios Simples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lnSpc>
                <a:spcPct val="90000"/>
              </a:lnSpc>
              <a:buNone/>
              <a:defRPr/>
            </a:pPr>
            <a:r>
              <a:rPr lang="pt-BR" sz="2400" b="1" dirty="0">
                <a:solidFill>
                  <a:srgbClr val="660033"/>
                </a:solidFill>
              </a:rPr>
              <a:t>Área do trapézio</a:t>
            </a:r>
            <a:r>
              <a:rPr lang="pt-BR" sz="2400" dirty="0">
                <a:solidFill>
                  <a:srgbClr val="660033"/>
                </a:solidFill>
              </a:rPr>
              <a:t>: </a:t>
            </a:r>
            <a:r>
              <a:rPr lang="pt-BR" sz="2400" b="1" dirty="0">
                <a:solidFill>
                  <a:srgbClr val="660033"/>
                </a:solidFill>
              </a:rPr>
              <a:t>A = (</a:t>
            </a:r>
            <a:r>
              <a:rPr lang="pt-BR" sz="2400" b="1" dirty="0" err="1">
                <a:solidFill>
                  <a:srgbClr val="660033"/>
                </a:solidFill>
              </a:rPr>
              <a:t>h</a:t>
            </a:r>
            <a:r>
              <a:rPr lang="pt-BR" sz="2400" b="1" dirty="0">
                <a:solidFill>
                  <a:srgbClr val="660033"/>
                </a:solidFill>
              </a:rPr>
              <a:t> / 2) . (</a:t>
            </a:r>
            <a:r>
              <a:rPr lang="pt-BR" sz="2400" b="1" dirty="0" err="1">
                <a:solidFill>
                  <a:srgbClr val="660033"/>
                </a:solidFill>
              </a:rPr>
              <a:t>T</a:t>
            </a:r>
            <a:r>
              <a:rPr lang="pt-BR" sz="2400" b="1" dirty="0">
                <a:solidFill>
                  <a:srgbClr val="660033"/>
                </a:solidFill>
              </a:rPr>
              <a:t> + </a:t>
            </a:r>
            <a:r>
              <a:rPr lang="pt-BR" sz="2400" b="1" dirty="0" err="1">
                <a:solidFill>
                  <a:srgbClr val="660033"/>
                </a:solidFill>
              </a:rPr>
              <a:t>t</a:t>
            </a:r>
            <a:r>
              <a:rPr lang="pt-BR" sz="2400" b="1" dirty="0">
                <a:solidFill>
                  <a:srgbClr val="660033"/>
                </a:solidFill>
              </a:rPr>
              <a:t>)</a:t>
            </a:r>
          </a:p>
          <a:p>
            <a:pPr marL="965200" lvl="1" indent="-508000">
              <a:lnSpc>
                <a:spcPct val="90000"/>
              </a:lnSpc>
              <a:defRPr/>
            </a:pPr>
            <a:endParaRPr lang="pt-BR" sz="2000" dirty="0">
              <a:solidFill>
                <a:srgbClr val="660033"/>
              </a:solidFill>
            </a:endParaRPr>
          </a:p>
          <a:p>
            <a:pPr marL="965200" lvl="1" indent="-508000">
              <a:lnSpc>
                <a:spcPct val="90000"/>
              </a:lnSpc>
              <a:buClr>
                <a:schemeClr val="hlink"/>
              </a:buClr>
              <a:buFont typeface="Wingdings" charset="0"/>
              <a:buChar char="Ø"/>
              <a:defRPr/>
            </a:pPr>
            <a:r>
              <a:rPr lang="pt-BR" sz="2400" dirty="0" err="1"/>
              <a:t>h</a:t>
            </a:r>
            <a:r>
              <a:rPr lang="pt-BR" sz="2400" dirty="0"/>
              <a:t>: altura do trapézio</a:t>
            </a:r>
          </a:p>
          <a:p>
            <a:pPr marL="965200" lvl="1" indent="-508000">
              <a:lnSpc>
                <a:spcPct val="90000"/>
              </a:lnSpc>
              <a:buClr>
                <a:schemeClr val="hlink"/>
              </a:buClr>
              <a:buFont typeface="Wingdings" charset="0"/>
              <a:buChar char="Ø"/>
              <a:defRPr/>
            </a:pPr>
            <a:r>
              <a:rPr lang="pt-BR" sz="2400" dirty="0" err="1"/>
              <a:t>t</a:t>
            </a:r>
            <a:r>
              <a:rPr lang="pt-BR" sz="2400" dirty="0"/>
              <a:t>: base menor</a:t>
            </a:r>
          </a:p>
          <a:p>
            <a:pPr marL="965200" lvl="1" indent="-508000">
              <a:lnSpc>
                <a:spcPct val="90000"/>
              </a:lnSpc>
              <a:buClr>
                <a:schemeClr val="hlink"/>
              </a:buClr>
              <a:buFont typeface="Wingdings" charset="0"/>
              <a:buChar char="Ø"/>
              <a:defRPr/>
            </a:pPr>
            <a:r>
              <a:rPr lang="pt-BR" sz="2400" dirty="0" err="1"/>
              <a:t>T</a:t>
            </a:r>
            <a:r>
              <a:rPr lang="pt-BR" sz="2400" dirty="0"/>
              <a:t>: base maior</a:t>
            </a:r>
          </a:p>
          <a:p>
            <a:pPr marL="965200" lvl="1" indent="-508000">
              <a:lnSpc>
                <a:spcPct val="90000"/>
              </a:lnSpc>
              <a:buNone/>
              <a:defRPr/>
            </a:pPr>
            <a:endParaRPr lang="pt-BR" sz="1000" dirty="0"/>
          </a:p>
          <a:p>
            <a:pPr marL="965200" lvl="1" indent="-508000">
              <a:lnSpc>
                <a:spcPct val="90000"/>
              </a:lnSpc>
              <a:buNone/>
              <a:defRPr/>
            </a:pPr>
            <a:r>
              <a:rPr lang="pt-BR" sz="2400" dirty="0"/>
              <a:t>De acordo com a figura:</a:t>
            </a:r>
          </a:p>
          <a:p>
            <a:pPr marL="965200" lvl="1" indent="-508000">
              <a:lnSpc>
                <a:spcPct val="90000"/>
              </a:lnSpc>
              <a:buClr>
                <a:srgbClr val="2AEC58"/>
              </a:buClr>
              <a:buFont typeface="Wingdings" charset="0"/>
              <a:buChar char="Ø"/>
              <a:defRPr/>
            </a:pPr>
            <a:r>
              <a:rPr lang="pt-BR" sz="2400" dirty="0" err="1"/>
              <a:t>h</a:t>
            </a:r>
            <a:r>
              <a:rPr lang="pt-BR" sz="2400" dirty="0"/>
              <a:t> = </a:t>
            </a:r>
            <a:r>
              <a:rPr lang="pt-BR" sz="2400" dirty="0" err="1"/>
              <a:t>b</a:t>
            </a:r>
            <a:r>
              <a:rPr lang="pt-BR" sz="2400" dirty="0"/>
              <a:t> – a = x</a:t>
            </a:r>
            <a:r>
              <a:rPr lang="pt-BR" sz="2400" baseline="-25000" dirty="0"/>
              <a:t>1</a:t>
            </a:r>
            <a:r>
              <a:rPr lang="pt-BR" sz="2400" dirty="0"/>
              <a:t> – x</a:t>
            </a:r>
            <a:r>
              <a:rPr lang="pt-BR" sz="2400" baseline="-25000" dirty="0"/>
              <a:t>0</a:t>
            </a:r>
            <a:r>
              <a:rPr lang="pt-BR" sz="2400" dirty="0"/>
              <a:t> </a:t>
            </a:r>
          </a:p>
          <a:p>
            <a:pPr marL="965200" lvl="1" indent="-508000">
              <a:lnSpc>
                <a:spcPct val="90000"/>
              </a:lnSpc>
              <a:buClr>
                <a:srgbClr val="2AEC58"/>
              </a:buClr>
              <a:buFont typeface="Wingdings" charset="0"/>
              <a:buChar char="Ø"/>
              <a:defRPr/>
            </a:pPr>
            <a:r>
              <a:rPr lang="pt-BR" sz="2400" dirty="0" err="1"/>
              <a:t>t</a:t>
            </a:r>
            <a:r>
              <a:rPr lang="pt-BR" sz="2400" dirty="0"/>
              <a:t> = </a:t>
            </a:r>
            <a:r>
              <a:rPr lang="pt-BR" sz="2400" dirty="0" err="1"/>
              <a:t>f</a:t>
            </a:r>
            <a:r>
              <a:rPr lang="pt-BR" sz="2400" dirty="0"/>
              <a:t>(</a:t>
            </a:r>
            <a:r>
              <a:rPr lang="pt-BR" sz="2400" dirty="0" err="1"/>
              <a:t>b</a:t>
            </a:r>
            <a:r>
              <a:rPr lang="pt-BR" sz="2400" dirty="0"/>
              <a:t>) = </a:t>
            </a:r>
            <a:r>
              <a:rPr lang="pt-BR" sz="2400" dirty="0" err="1"/>
              <a:t>f</a:t>
            </a:r>
            <a:r>
              <a:rPr lang="pt-BR" sz="2400" dirty="0"/>
              <a:t>(x</a:t>
            </a:r>
            <a:r>
              <a:rPr lang="pt-BR" sz="2400" baseline="-25000" dirty="0"/>
              <a:t>1</a:t>
            </a:r>
            <a:r>
              <a:rPr lang="pt-BR" sz="2400" dirty="0"/>
              <a:t>)</a:t>
            </a:r>
          </a:p>
          <a:p>
            <a:pPr marL="965200" lvl="1" indent="-508000">
              <a:lnSpc>
                <a:spcPct val="90000"/>
              </a:lnSpc>
              <a:buClr>
                <a:srgbClr val="2AEC58"/>
              </a:buClr>
              <a:buFont typeface="Wingdings" charset="0"/>
              <a:buChar char="Ø"/>
              <a:defRPr/>
            </a:pPr>
            <a:r>
              <a:rPr lang="pt-BR" sz="2400" dirty="0" err="1"/>
              <a:t>T</a:t>
            </a:r>
            <a:r>
              <a:rPr lang="pt-BR" sz="2400" dirty="0"/>
              <a:t> = </a:t>
            </a:r>
            <a:r>
              <a:rPr lang="pt-BR" sz="2400" dirty="0" err="1"/>
              <a:t>f</a:t>
            </a:r>
            <a:r>
              <a:rPr lang="pt-BR" sz="2400" dirty="0"/>
              <a:t>(a) = </a:t>
            </a:r>
            <a:r>
              <a:rPr lang="pt-BR" sz="2400" dirty="0" err="1"/>
              <a:t>f</a:t>
            </a:r>
            <a:r>
              <a:rPr lang="pt-BR" sz="2400" dirty="0"/>
              <a:t>(x</a:t>
            </a:r>
            <a:r>
              <a:rPr lang="pt-BR" sz="2400" baseline="-25000" dirty="0"/>
              <a:t>0</a:t>
            </a:r>
            <a:r>
              <a:rPr lang="pt-BR" sz="2400" dirty="0"/>
              <a:t>)</a:t>
            </a:r>
          </a:p>
          <a:p>
            <a:pPr marL="965200" lvl="1" indent="-508000">
              <a:lnSpc>
                <a:spcPct val="90000"/>
              </a:lnSpc>
              <a:defRPr/>
            </a:pPr>
            <a:endParaRPr lang="pt-BR" sz="2400" dirty="0"/>
          </a:p>
          <a:p>
            <a:pPr marL="965200" lvl="1" indent="-508000">
              <a:lnSpc>
                <a:spcPct val="90000"/>
              </a:lnSpc>
              <a:defRPr/>
            </a:pPr>
            <a:r>
              <a:rPr lang="pt-BR" sz="2400" dirty="0"/>
              <a:t>Logo,    </a:t>
            </a:r>
          </a:p>
          <a:p>
            <a:pPr>
              <a:lnSpc>
                <a:spcPct val="90000"/>
              </a:lnSpc>
              <a:defRPr/>
            </a:pPr>
            <a:endParaRPr lang="pt-BR" sz="2400" dirty="0"/>
          </a:p>
          <a:p>
            <a:endParaRPr lang="pt-BR" dirty="0"/>
          </a:p>
        </p:txBody>
      </p:sp>
      <p:pic>
        <p:nvPicPr>
          <p:cNvPr id="4" name="Picture 6" descr="int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00" y="2498725"/>
            <a:ext cx="3105150" cy="27654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430847"/>
              </p:ext>
            </p:extLst>
          </p:nvPr>
        </p:nvGraphicFramePr>
        <p:xfrm>
          <a:off x="2746375" y="5641975"/>
          <a:ext cx="3705225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Equation" r:id="rId4" imgW="1778000" imgH="482600" progId="Equation.3">
                  <p:embed/>
                </p:oleObj>
              </mc:Choice>
              <mc:Fallback>
                <p:oleObj name="Equation" r:id="rId4" imgW="17780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6375" y="5641975"/>
                        <a:ext cx="3705225" cy="1004888"/>
                      </a:xfrm>
                      <a:prstGeom prst="rect">
                        <a:avLst/>
                      </a:prstGeom>
                      <a:solidFill>
                        <a:srgbClr val="EAEAEA"/>
                      </a:solidFill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559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Regra dos Trapézios Simples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241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b="1" dirty="0"/>
              <a:t>Intervalo [a, </a:t>
            </a:r>
            <a:r>
              <a:rPr lang="pt-BR" sz="2400" b="1" dirty="0" err="1"/>
              <a:t>b</a:t>
            </a:r>
            <a:r>
              <a:rPr lang="pt-BR" sz="2400" b="1" dirty="0"/>
              <a:t>] relativamente pequeno</a:t>
            </a:r>
            <a:r>
              <a:rPr lang="pt-BR" sz="2400" dirty="0"/>
              <a:t> </a:t>
            </a:r>
            <a:endParaRPr lang="pt-BR" sz="2400" dirty="0">
              <a:sym typeface="Symbol" charset="0"/>
            </a:endParaRPr>
          </a:p>
          <a:p>
            <a:pPr lvl="1">
              <a:lnSpc>
                <a:spcPct val="90000"/>
              </a:lnSpc>
              <a:defRPr/>
            </a:pPr>
            <a:r>
              <a:rPr lang="pt-BR" sz="2400" dirty="0"/>
              <a:t>aproximação do valor do integral é aceitável. </a:t>
            </a:r>
          </a:p>
          <a:p>
            <a:pPr>
              <a:lnSpc>
                <a:spcPct val="90000"/>
              </a:lnSpc>
              <a:defRPr/>
            </a:pPr>
            <a:endParaRPr lang="pt-BR" sz="1400" dirty="0"/>
          </a:p>
          <a:p>
            <a:pPr>
              <a:lnSpc>
                <a:spcPct val="90000"/>
              </a:lnSpc>
              <a:defRPr/>
            </a:pPr>
            <a:r>
              <a:rPr lang="pt-BR" sz="2400" b="1" dirty="0"/>
              <a:t>Intervalo [a, </a:t>
            </a:r>
            <a:r>
              <a:rPr lang="pt-BR" sz="2400" b="1" dirty="0" err="1"/>
              <a:t>b</a:t>
            </a:r>
            <a:r>
              <a:rPr lang="pt-BR" sz="2400" b="1" dirty="0"/>
              <a:t>]  de grande amplitude</a:t>
            </a:r>
            <a:endParaRPr lang="pt-BR" sz="2400" dirty="0">
              <a:sym typeface="Symbol" charset="0"/>
            </a:endParaRPr>
          </a:p>
          <a:p>
            <a:pPr lvl="1">
              <a:lnSpc>
                <a:spcPct val="90000"/>
              </a:lnSpc>
              <a:defRPr/>
            </a:pPr>
            <a:r>
              <a:rPr lang="pt-BR" sz="2200" dirty="0"/>
              <a:t>aproximação defasada.</a:t>
            </a:r>
          </a:p>
          <a:p>
            <a:pPr lvl="1">
              <a:lnSpc>
                <a:spcPct val="90000"/>
              </a:lnSpc>
              <a:defRPr/>
            </a:pPr>
            <a:r>
              <a:rPr lang="pt-BR" sz="2200" dirty="0"/>
              <a:t>pode-se subdividi-lo em </a:t>
            </a:r>
            <a:r>
              <a:rPr lang="pt-BR" sz="2200" i="1" dirty="0" err="1"/>
              <a:t>n</a:t>
            </a:r>
            <a:r>
              <a:rPr lang="pt-BR" sz="2200" dirty="0"/>
              <a:t> subintervalos, e em cada um a função é aproximada por uma função linear.  </a:t>
            </a:r>
          </a:p>
          <a:p>
            <a:pPr lvl="1">
              <a:lnSpc>
                <a:spcPct val="90000"/>
              </a:lnSpc>
              <a:defRPr/>
            </a:pPr>
            <a:r>
              <a:rPr lang="pt-BR" sz="2200" dirty="0"/>
              <a:t>A amplitude dos subintervalos será </a:t>
            </a:r>
            <a:r>
              <a:rPr lang="pt-BR" sz="2200" dirty="0" err="1"/>
              <a:t>h</a:t>
            </a:r>
            <a:r>
              <a:rPr lang="pt-BR" sz="2200" dirty="0"/>
              <a:t>=(</a:t>
            </a:r>
            <a:r>
              <a:rPr lang="pt-BR" sz="2200" dirty="0" err="1"/>
              <a:t>b-a</a:t>
            </a:r>
            <a:r>
              <a:rPr lang="pt-BR" sz="2200" dirty="0"/>
              <a:t>)/</a:t>
            </a:r>
            <a:r>
              <a:rPr lang="pt-BR" sz="2200" dirty="0" err="1"/>
              <a:t>n</a:t>
            </a:r>
            <a:r>
              <a:rPr lang="pt-BR" sz="2200" dirty="0"/>
              <a:t> . </a:t>
            </a:r>
          </a:p>
          <a:p>
            <a:pPr lvl="1">
              <a:lnSpc>
                <a:spcPct val="90000"/>
              </a:lnSpc>
              <a:defRPr/>
            </a:pPr>
            <a:r>
              <a:rPr lang="pt-BR" sz="2200" dirty="0"/>
              <a:t>A integral no intervalo é dado pela soma das integrais definidas pelos subintervalos. </a:t>
            </a:r>
          </a:p>
          <a:p>
            <a:pPr lvl="1">
              <a:lnSpc>
                <a:spcPct val="90000"/>
              </a:lnSpc>
              <a:defRPr/>
            </a:pPr>
            <a:r>
              <a:rPr lang="pt-BR" sz="2200" dirty="0"/>
              <a:t>Regra dos trapézios simples aplicada aos subintervalos.  </a:t>
            </a:r>
          </a:p>
          <a:p>
            <a:pPr lvl="1">
              <a:lnSpc>
                <a:spcPct val="90000"/>
              </a:lnSpc>
              <a:defRPr/>
            </a:pPr>
            <a:r>
              <a:rPr lang="pt-BR" sz="2200" b="1" dirty="0"/>
              <a:t>Uso da Regra dos Trapézios Composta (Repetida)</a:t>
            </a:r>
            <a:r>
              <a:rPr lang="pt-BR" sz="2200" dirty="0"/>
              <a:t>:</a:t>
            </a:r>
            <a:r>
              <a:rPr lang="pt-BR" sz="2200" dirty="0">
                <a:sym typeface="Symbol" charset="0"/>
              </a:rPr>
              <a:t> </a:t>
            </a:r>
            <a:r>
              <a:rPr lang="pt-BR" sz="2200" dirty="0"/>
              <a:t>soma da área de </a:t>
            </a:r>
            <a:r>
              <a:rPr lang="pt-BR" sz="2200" b="1" i="1" dirty="0" err="1"/>
              <a:t>n</a:t>
            </a:r>
            <a:r>
              <a:rPr lang="pt-BR" sz="2200" dirty="0"/>
              <a:t> trapézios, cada qual definido pelo seu subintervalo</a:t>
            </a:r>
            <a:r>
              <a:rPr lang="pt-BR" sz="2200" dirty="0" smtClean="0"/>
              <a:t>.</a:t>
            </a:r>
            <a:endParaRPr lang="pt-BR" sz="2200" baseline="-25000" dirty="0"/>
          </a:p>
        </p:txBody>
      </p:sp>
    </p:spTree>
    <p:extLst>
      <p:ext uri="{BB962C8B-B14F-4D97-AF65-F5344CB8AC3E}">
        <p14:creationId xmlns:p14="http://schemas.microsoft.com/office/powerpoint/2010/main" val="415894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1323</TotalTime>
  <Words>1530</Words>
  <Application>Microsoft Macintosh PowerPoint</Application>
  <PresentationFormat>On-screen Show (4:3)</PresentationFormat>
  <Paragraphs>435</Paragraphs>
  <Slides>39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2" baseType="lpstr">
      <vt:lpstr>Office Theme</vt:lpstr>
      <vt:lpstr>Imagem de bitmap</vt:lpstr>
      <vt:lpstr>Equation</vt:lpstr>
      <vt:lpstr>Integração Numérica</vt:lpstr>
      <vt:lpstr>Integração Numérica</vt:lpstr>
      <vt:lpstr>Integração Numérica</vt:lpstr>
      <vt:lpstr>Integração Numérica</vt:lpstr>
      <vt:lpstr>Integração Numérica</vt:lpstr>
      <vt:lpstr>Integração Numérica</vt:lpstr>
      <vt:lpstr>Regra dos Trapézios</vt:lpstr>
      <vt:lpstr>Regra dos Trapézios Simples</vt:lpstr>
      <vt:lpstr>Regra dos Trapézios Simples</vt:lpstr>
      <vt:lpstr>Integração Numérica</vt:lpstr>
      <vt:lpstr>Regra dos Trapézios Composta</vt:lpstr>
      <vt:lpstr>Regra dos Trapézios Composta</vt:lpstr>
      <vt:lpstr>Exemplo</vt:lpstr>
      <vt:lpstr>PowerPoint Presentation</vt:lpstr>
      <vt:lpstr>PowerPoint Presentation</vt:lpstr>
      <vt:lpstr>PowerPoint Presentation</vt:lpstr>
      <vt:lpstr>PowerPoint Presentation</vt:lpstr>
      <vt:lpstr>Integração Numérica</vt:lpstr>
      <vt:lpstr>Primeira Regra de Simpson</vt:lpstr>
      <vt:lpstr>PowerPoint Presentation</vt:lpstr>
      <vt:lpstr>PowerPoint Presentation</vt:lpstr>
      <vt:lpstr>PowerPoint Presentation</vt:lpstr>
      <vt:lpstr>PowerPoint Presentation</vt:lpstr>
      <vt:lpstr>Exemplo</vt:lpstr>
      <vt:lpstr>PowerPoint Presentation</vt:lpstr>
      <vt:lpstr>Segunda Regra de Simpson</vt:lpstr>
      <vt:lpstr>PowerPoint Presentation</vt:lpstr>
      <vt:lpstr>PowerPoint Presentation</vt:lpstr>
      <vt:lpstr>PowerPoint Presentation</vt:lpstr>
      <vt:lpstr>Regra dos Trapézios</vt:lpstr>
      <vt:lpstr>Estimativa do Erro para a Regra dos Trapézios</vt:lpstr>
      <vt:lpstr>Regra dos Trapézios</vt:lpstr>
      <vt:lpstr>Regra dos Trapézios</vt:lpstr>
      <vt:lpstr>Regra dos Trapézios</vt:lpstr>
      <vt:lpstr>Exemplo</vt:lpstr>
      <vt:lpstr>Estimativa para o Erro</vt:lpstr>
      <vt:lpstr>Exemplo</vt:lpstr>
      <vt:lpstr>Integração Numérica</vt:lpstr>
      <vt:lpstr>PowerPoint Presentation</vt:lpstr>
    </vt:vector>
  </TitlesOfParts>
  <Company>UFRJ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Integração Numérica</dc:title>
  <dc:creator>Carlos Eduardo Mello</dc:creator>
  <cp:lastModifiedBy>Carlos Eduardo Mello</cp:lastModifiedBy>
  <cp:revision>14</cp:revision>
  <dcterms:created xsi:type="dcterms:W3CDTF">2014-02-25T18:11:38Z</dcterms:created>
  <dcterms:modified xsi:type="dcterms:W3CDTF">2014-07-07T06:14:39Z</dcterms:modified>
</cp:coreProperties>
</file>