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43cb140d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1e43cb140d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43cb140d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e43cb140d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43cb140dc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e43cb140dc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43eaaae2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e43eaaae2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43cb140dc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e43cb140dc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43eaaae2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1e43eaaae2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43eaaae2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e43eaaae2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43eaaae2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e43eaaae2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43cb140d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1e43cb140d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43cb140d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1e43cb140d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43cb140dc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1e43cb140dc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43cb140d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1e43cb140d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43cb140d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1e43cb140d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43cb140dc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1e43cb140dc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43cb140d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1e43cb140d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43cb140dc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1e43cb140dc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43cb140dc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1e43cb140dc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43cb140dc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1e43cb140dc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43cb140dc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1e43cb140d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43cb140dc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1e43cb140dc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43cb140dc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1e43cb140dc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e43cb140dc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1e43cb140dc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43eaaae2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1e43eaaae2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43cb140dc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1e43cb140dc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e43cb140d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1e43cb140d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e43cb140d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1e43cb140d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43eaaae2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1e43eaaae2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43cb140dc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1e43cb140dc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43cb140dc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e43cb140dc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43eaaae2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e43eaaae2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43cb140dc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e43cb140dc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43cb140dc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1e43cb140dc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43cb140dc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e43cb140dc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70065" y="274243"/>
            <a:ext cx="82038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15861" y="975436"/>
            <a:ext cx="5528400" cy="26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1432" y="4281125"/>
            <a:ext cx="1646462" cy="56132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117850" y="3403700"/>
            <a:ext cx="47898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Trebuchet MS"/>
                <a:ea typeface="Trebuchet MS"/>
                <a:cs typeface="Trebuchet MS"/>
                <a:sym typeface="Trebuchet MS"/>
              </a:rPr>
              <a:t>Tópicos especiais em Aplicações gráficas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009600" y="3678200"/>
            <a:ext cx="28983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18110" marR="5080" lvl="0" indent="-10604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Trebuchet MS"/>
                <a:ea typeface="Trebuchet MS"/>
                <a:cs typeface="Trebuchet MS"/>
                <a:sym typeface="Trebuchet MS"/>
              </a:rPr>
              <a:t>Victor Eduardo Requia  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18110" marR="5080" lvl="0" indent="-10604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lang="pt-BR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rofessor Marcelo Hounsell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Trebuchet MS"/>
                <a:ea typeface="Trebuchet MS"/>
                <a:cs typeface="Trebuchet MS"/>
                <a:sym typeface="Trebuchet MS"/>
              </a:rPr>
              <a:t>27/05/2023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4539300" y="1862125"/>
            <a:ext cx="43683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/>
              <a:t>Gamificação com jogos eletrônicos no contexto da educação: inovações e impactos</a:t>
            </a:r>
            <a:endParaRPr sz="1800"/>
          </a:p>
        </p:txBody>
      </p:sp>
      <p:grpSp>
        <p:nvGrpSpPr>
          <p:cNvPr id="64" name="Google Shape;64;p14"/>
          <p:cNvGrpSpPr/>
          <p:nvPr/>
        </p:nvGrpSpPr>
        <p:grpSpPr>
          <a:xfrm>
            <a:off x="0" y="9"/>
            <a:ext cx="6857998" cy="5143492"/>
            <a:chOff x="0" y="12"/>
            <a:chExt cx="9143997" cy="6857989"/>
          </a:xfrm>
        </p:grpSpPr>
        <p:pic>
          <p:nvPicPr>
            <p:cNvPr id="65" name="Google Shape;65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189001"/>
              <a:ext cx="4052164" cy="666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80358" y="12"/>
              <a:ext cx="5363639" cy="9061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6896180" y="4909280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Gamificação na Educação</a:t>
            </a:r>
            <a:endParaRPr sz="2400"/>
          </a:p>
        </p:txBody>
      </p:sp>
      <p:sp>
        <p:nvSpPr>
          <p:cNvPr id="156" name="Google Shape;156;p23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7" name="Google Shape;157;p23"/>
          <p:cNvSpPr txBox="1"/>
          <p:nvPr/>
        </p:nvSpPr>
        <p:spPr>
          <a:xfrm>
            <a:off x="286925" y="887725"/>
            <a:ext cx="7358100" cy="18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Está presente nas mais diversas áreas do conhecimento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Na área da educação, a gamificação tem poder de interagir com agentes e contextos de aprendizagem  (Weller, 2000)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Melhora de forma significativa o engajamento, a qualidade do ensino e a motivação, dependendo do contexto e forma de uso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Gamificação na Educação</a:t>
            </a:r>
            <a:endParaRPr sz="2400"/>
          </a:p>
        </p:txBody>
      </p:sp>
      <p:sp>
        <p:nvSpPr>
          <p:cNvPr id="165" name="Google Shape;165;p24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6" name="Google Shape;166;p24"/>
          <p:cNvSpPr txBox="1"/>
          <p:nvPr/>
        </p:nvSpPr>
        <p:spPr>
          <a:xfrm>
            <a:off x="286925" y="887725"/>
            <a:ext cx="7358100" cy="25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(Denny, 2013) realizou um experimento para avaliar o impacto de medalhas na aprendizagem em um curso de graduação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Os resultados mostraram que apesar de ter um efeito positivo, o número de perguntas formuladas não foi impactado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O autor relata que alunos não são motivados por medalhas da mesma forma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Podemos avaliar de uma forma simples este comportamento, visualizando quantas vezes o aluno acessou a página que são mostradas as medalhas que ele recebeu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470075" y="274250"/>
            <a:ext cx="75396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Exemplos de Sucesso da Gamificação na Educação</a:t>
            </a:r>
            <a:endParaRPr sz="2400"/>
          </a:p>
        </p:txBody>
      </p:sp>
      <p:sp>
        <p:nvSpPr>
          <p:cNvPr id="174" name="Google Shape;174;p25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25"/>
          <p:cNvSpPr txBox="1"/>
          <p:nvPr/>
        </p:nvSpPr>
        <p:spPr>
          <a:xfrm>
            <a:off x="286925" y="887725"/>
            <a:ext cx="7358100" cy="30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ClassDojo: Plataforma de quiz interativo em sala de aula que utiliza competição, pontuação e ranking para engajar os alunos.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Classcraft: Plataforma que transforma a sala de aula em um jogo de RPG, onde os alunos assumem papéis, ganham pontos e recompensas conforme o seu desempenho.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Minecraft: Jogo de construção virtual que pode ser utilizado para explorar conceitos de matemática, ciências e história de forma interativa.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Duolingo: Aplicativo de aprendizado de idiomas que utiliza gamificação, com níveis, conquistas e recompensas para motivar os usuários a estudarem diariamente.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Aplicação da Gamificação em Jogos Eletrônicos</a:t>
            </a:r>
            <a:endParaRPr sz="2400"/>
          </a:p>
        </p:txBody>
      </p:sp>
      <p:sp>
        <p:nvSpPr>
          <p:cNvPr id="183" name="Google Shape;183;p26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4" name="Google Shape;184;p26"/>
          <p:cNvSpPr txBox="1"/>
          <p:nvPr/>
        </p:nvSpPr>
        <p:spPr>
          <a:xfrm>
            <a:off x="286925" y="887725"/>
            <a:ext cx="7358100" cy="30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Antes de pensarmos como podemos aplicar a gamificação em jogos eletrônicos, é importante saber o motivo dos jogos não serem amplamente utilizados em ambiente escolar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Para Luciano Meira e Paulo Bilkstein, um dos grandes empecilhos são os mitos por trás dos jogos eletrônicos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Imagem negativa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Vício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Violência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Transtorno de atenção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Distanciamento social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025" y="2385125"/>
            <a:ext cx="3392099" cy="16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4073425" y="4048775"/>
            <a:ext cx="3778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/>
              <a:t>Fonte: https://static.casino.guru/pict/168517/Problem%20Gambling%20Symptoms%20and%20Diagnosis.png?imageDataId=182440&amp;timestamp=1653431582000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Aplicação da Gamificação em Jogos Eletrônicos</a:t>
            </a:r>
            <a:endParaRPr sz="2400"/>
          </a:p>
        </p:txBody>
      </p:sp>
      <p:sp>
        <p:nvSpPr>
          <p:cNvPr id="194" name="Google Shape;194;p27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5" name="Google Shape;195;p27"/>
          <p:cNvSpPr txBox="1"/>
          <p:nvPr/>
        </p:nvSpPr>
        <p:spPr>
          <a:xfrm>
            <a:off x="287025" y="822125"/>
            <a:ext cx="7358100" cy="25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Também é importante compreender as diferentes motivações envolvidas (Williams, 2011)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Motivação intrínseca envolve o desejo de engajamento, a curiosidade em adquirir conhecimento sobre assuntos de interesse, o desafio em compreender a complexidade de um tema e a interação social para estabelecer relações significativas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Motivação extrínseca está ligada ao reconhecimento e à competição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Aplicação da Gamificação em Jogos Eletrônicos</a:t>
            </a:r>
            <a:endParaRPr sz="2400"/>
          </a:p>
        </p:txBody>
      </p:sp>
      <p:sp>
        <p:nvSpPr>
          <p:cNvPr id="203" name="Google Shape;203;p28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4" name="Google Shape;204;p28"/>
          <p:cNvSpPr txBox="1"/>
          <p:nvPr/>
        </p:nvSpPr>
        <p:spPr>
          <a:xfrm>
            <a:off x="287025" y="822125"/>
            <a:ext cx="735810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Indivíduos motivados intrinsecamente têm maior capacidade de assimilar informações de maneira mais eficiente durante o processo de aprendizagem, dispensando a necessidade de recompensas externas.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Por outro lado, aqueles motivados extrinsecamente tendem a buscar recompensas e resultados desejáveis como estímulo para sua motivação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 abordagem da gamificação não se concentra exclusivamente na motivação intrínseca. Em vez disso, ela utiliza estratégias convencionais, como oferecer feedback imediato, fomentar a competição e recompensar a conquista de objetivos, mesmo que sejam pequenos.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Aplicação da Gamificação em Jogos Eletrônicos</a:t>
            </a:r>
            <a:endParaRPr sz="2400"/>
          </a:p>
        </p:txBody>
      </p:sp>
      <p:sp>
        <p:nvSpPr>
          <p:cNvPr id="212" name="Google Shape;212;p29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3" name="Google Shape;213;p29"/>
          <p:cNvSpPr txBox="1"/>
          <p:nvPr/>
        </p:nvSpPr>
        <p:spPr>
          <a:xfrm>
            <a:off x="287025" y="822125"/>
            <a:ext cx="7358100" cy="3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Inicialmente, a gamificação parte do pressuposto de que o jogador pode não estar particularmente motivado e, a partir desse ponto, oferece incentivos para impulsionar sua motivação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É importante que, o exercício de aprendizagem, permita que os usuários se sinta esperto ou inteligente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Se um aluno se sente perdido ou confuso, isso pode não o estimular a realizar a atividade proposta, diminuindo o resultado esperado da gamificação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Para tanto, é indispensável um elemento de jogo que forneça um retorno imediato aos usuários sobre suas atitude (Raymer, 2011)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Um dos elementos mais importantes para esse objetivo, é o progresso que ele fez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17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20" name="Google Shape;220;p30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 Legião Dos Superpoderes</a:t>
            </a:r>
            <a:endParaRPr sz="2400"/>
          </a:p>
        </p:txBody>
      </p:sp>
      <p:sp>
        <p:nvSpPr>
          <p:cNvPr id="221" name="Google Shape;221;p30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2" name="Google Shape;222;p30"/>
          <p:cNvSpPr txBox="1"/>
          <p:nvPr/>
        </p:nvSpPr>
        <p:spPr>
          <a:xfrm>
            <a:off x="286925" y="887725"/>
            <a:ext cx="6174600" cy="30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 obesidade é considerada pela Organização Mundial da Saúde (OMS) uma epidemia mundial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No Brasil, cerca de 15% das crianças se encontram na faixa de sobrepeso ou obesidade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Está doença, está associada a outros problemas de saúde como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Hipertensão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Doença cardiovascular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Diabete tipo 2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Cansaço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Tumor de intestino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550" y="1199300"/>
            <a:ext cx="1950300" cy="19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/>
          <p:nvPr/>
        </p:nvSpPr>
        <p:spPr>
          <a:xfrm>
            <a:off x="6553375" y="3225200"/>
            <a:ext cx="2605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/>
              <a:t>Fonte: https://cdn-icons-png.flaticon.com/512/3600/3600784.png</a:t>
            </a:r>
            <a:endParaRPr sz="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18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 Legião Dos Superpoderes</a:t>
            </a:r>
            <a:endParaRPr sz="2400"/>
          </a:p>
        </p:txBody>
      </p:sp>
      <p:sp>
        <p:nvSpPr>
          <p:cNvPr id="232" name="Google Shape;232;p31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3" name="Google Shape;233;p31"/>
          <p:cNvSpPr txBox="1"/>
          <p:nvPr/>
        </p:nvSpPr>
        <p:spPr>
          <a:xfrm>
            <a:off x="286925" y="887725"/>
            <a:ext cx="73581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É causada principalmente por: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Inatividade física,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consumo excessivo de calorias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Consumo de alimentos ultraprocessados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Sono insuficiente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Existem diversos projetos que incentivam o consumo de alimentos saudáveis, bem como a diminuição do sedentarismo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19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 Legião Dos Superpoderes</a:t>
            </a:r>
            <a:endParaRPr sz="2400"/>
          </a:p>
        </p:txBody>
      </p:sp>
      <p:sp>
        <p:nvSpPr>
          <p:cNvPr id="241" name="Google Shape;241;p32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32"/>
          <p:cNvSpPr txBox="1"/>
          <p:nvPr/>
        </p:nvSpPr>
        <p:spPr>
          <a:xfrm>
            <a:off x="286925" y="887725"/>
            <a:ext cx="7358100" cy="13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Um destes projetos, é o sistema gamificado A Legião dos Superpoderes, desenvolvido por Felipe Marlon, Vinicius Oppidom e Wagner Nitsch.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Neste sistema, as ações do mundo real  são revertidas em experiências lúdicas dentro de uma narrativa digital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Sumário</a:t>
            </a:r>
            <a:endParaRPr sz="2400"/>
          </a:p>
        </p:txBody>
      </p:sp>
      <p:sp>
        <p:nvSpPr>
          <p:cNvPr id="75" name="Google Shape;75;p15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6" name="Google Shape;76;p15"/>
          <p:cNvSpPr txBox="1"/>
          <p:nvPr/>
        </p:nvSpPr>
        <p:spPr>
          <a:xfrm>
            <a:off x="286925" y="887725"/>
            <a:ext cx="73581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Introdução ao tema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Conceito de gamificação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Gamificação na educação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Aplicação da gamificação em jogos eletrônicos na educação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Gamificação na prática e inovações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Conclusão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20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49" name="Google Shape;249;p33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Projeto e implementação</a:t>
            </a:r>
            <a:endParaRPr sz="2400"/>
          </a:p>
        </p:txBody>
      </p:sp>
      <p:sp>
        <p:nvSpPr>
          <p:cNvPr id="250" name="Google Shape;250;p33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1" name="Google Shape;251;p33"/>
          <p:cNvSpPr txBox="1"/>
          <p:nvPr/>
        </p:nvSpPr>
        <p:spPr>
          <a:xfrm>
            <a:off x="286925" y="887725"/>
            <a:ext cx="7358100" cy="3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  <a:highlight>
                  <a:srgbClr val="FFFFFF"/>
                </a:highlight>
              </a:rPr>
              <a:t>O projeto foi aplicado em três experimentos nas escolas públicas e privadas das cidades de São José do Rio Pardo, São Paulo e Arara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  <a:highlight>
                  <a:srgbClr val="FFFFFF"/>
                </a:highlight>
              </a:rPr>
              <a:t>Participaram do projeto, crianças de 5 até 12 anos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  <a:highlight>
                  <a:srgbClr val="FFFFFF"/>
                </a:highlight>
              </a:rPr>
              <a:t>As crianças, são incentivadas a se tornarem super-heróis e, para isso, devem cumprir missões como comer alimentos saudáveis e fazer exercícios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  <a:highlight>
                  <a:srgbClr val="FFFFFF"/>
                </a:highlight>
              </a:rPr>
              <a:t>O sistema  é composto por: uma pulseira de identificação, um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highlight>
                  <a:srgbClr val="FFFFFF"/>
                </a:highlight>
              </a:rPr>
              <a:t>aplicativo usado para autenticar as missões e a plataforma digital na web, onde acontece a história.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21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58" name="Google Shape;258;p34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Projeto e implementação</a:t>
            </a:r>
            <a:endParaRPr sz="2400"/>
          </a:p>
        </p:txBody>
      </p:sp>
      <p:sp>
        <p:nvSpPr>
          <p:cNvPr id="259" name="Google Shape;259;p34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0" name="Google Shape;260;p34"/>
          <p:cNvSpPr txBox="1"/>
          <p:nvPr/>
        </p:nvSpPr>
        <p:spPr>
          <a:xfrm>
            <a:off x="286925" y="942850"/>
            <a:ext cx="64566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Ao entrar no jogo, a criança recebe uma superpulseira, que é um bracelete contendo um código identificador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Esse bracelete cria, de forma lúdica, uma conexão entre o mundo real e o virtual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Um adulto responsável utiliza o aplicativo para smartphone e confirma cada missão concluída, transferindo superpoderes para o perfil da criança na plataforma digital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Na plataforma, a criança utiliza os poderes adquiridos para aprimorar seu avatar  e superar os desafios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22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67" name="Google Shape;267;p35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Projeto e implementação</a:t>
            </a:r>
            <a:endParaRPr sz="2400"/>
          </a:p>
        </p:txBody>
      </p:sp>
      <p:sp>
        <p:nvSpPr>
          <p:cNvPr id="268" name="Google Shape;268;p35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6238" y="831863"/>
            <a:ext cx="4631524" cy="3479775"/>
          </a:xfrm>
          <a:prstGeom prst="rect">
            <a:avLst/>
          </a:prstGeom>
          <a:noFill/>
          <a:ln>
            <a:noFill/>
          </a:ln>
          <a:effectLst>
            <a:outerShdw blurRad="57150" dist="219075" dir="30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70" name="Google Shape;270;p35"/>
          <p:cNvSpPr txBox="1"/>
          <p:nvPr/>
        </p:nvSpPr>
        <p:spPr>
          <a:xfrm>
            <a:off x="2407100" y="4537300"/>
            <a:ext cx="5720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1"/>
                </a:solidFill>
              </a:rPr>
              <a:t>Fonte: MEIRA, Luciano; BLIKSTEIN, Paulo. Ludicidade, jogos digitais e gamificação na aprendizagem. Penso Editora, 2020.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23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77" name="Google Shape;277;p36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Projeto e implementação</a:t>
            </a:r>
            <a:endParaRPr sz="2400"/>
          </a:p>
        </p:txBody>
      </p:sp>
      <p:sp>
        <p:nvSpPr>
          <p:cNvPr id="278" name="Google Shape;278;p36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9" name="Google Shape;279;p36"/>
          <p:cNvSpPr txBox="1"/>
          <p:nvPr/>
        </p:nvSpPr>
        <p:spPr>
          <a:xfrm>
            <a:off x="286925" y="887725"/>
            <a:ext cx="6004200" cy="51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Na escola, foram implementadas algumas alterações que contribuíram para o envolvimento dos alunos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No discurso, os alimentos e a prática de exercícios foram reinterpretados como superpoderes, fazendo referência aos efeitos dos nutrientes e aos benefícios de cada um deles para o corpo humano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Os menus das cantinas, lanches e refeições foram revisados para incluir mais opções saudáveis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As aulas de educac̃ao física passaram a abordar as atividades por meio da narrativa dos superpoderes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24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86" name="Google Shape;286;p37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Projeto e implementação</a:t>
            </a:r>
            <a:endParaRPr sz="2400"/>
          </a:p>
        </p:txBody>
      </p:sp>
      <p:sp>
        <p:nvSpPr>
          <p:cNvPr id="287" name="Google Shape;287;p37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8" name="Google Shape;288;p37"/>
          <p:cNvSpPr txBox="1"/>
          <p:nvPr/>
        </p:nvSpPr>
        <p:spPr>
          <a:xfrm>
            <a:off x="1941300" y="4438900"/>
            <a:ext cx="5458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Fonte: https://www.projetodraft.com/a-pushstart-quer-fazer-games-que-ajudem-a-mudar-o-mundo-junto-disso-resolve-questoes-de-marca/</a:t>
            </a:r>
            <a:endParaRPr sz="600"/>
          </a:p>
        </p:txBody>
      </p:sp>
      <p:pic>
        <p:nvPicPr>
          <p:cNvPr id="289" name="Google Shape;28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8850" y="861325"/>
            <a:ext cx="5206307" cy="3477650"/>
          </a:xfrm>
          <a:prstGeom prst="rect">
            <a:avLst/>
          </a:prstGeom>
          <a:noFill/>
          <a:ln>
            <a:noFill/>
          </a:ln>
          <a:effectLst>
            <a:outerShdw blurRad="57150" dist="190500" dir="258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25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96" name="Google Shape;296;p38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Storytelling</a:t>
            </a:r>
            <a:endParaRPr sz="2400"/>
          </a:p>
        </p:txBody>
      </p:sp>
      <p:sp>
        <p:nvSpPr>
          <p:cNvPr id="297" name="Google Shape;297;p38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8" name="Google Shape;298;p38"/>
          <p:cNvSpPr txBox="1"/>
          <p:nvPr/>
        </p:nvSpPr>
        <p:spPr>
          <a:xfrm>
            <a:off x="286925" y="887725"/>
            <a:ext cx="60042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O objetivo do jogo, é fazer com que a criança veja poder em suas atitudes como prática de exercício e ingestão de alimentos saudáveis.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 plataforma virtual do jogo envolve a criança em uma narrativa de três temporadas, que pode ser vista como três fases de um jogo. Cada temporada tem seus próprios objetivos, desafios, personagens, jogos e evolução.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26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05" name="Google Shape;305;p39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Storytelling</a:t>
            </a:r>
            <a:endParaRPr sz="2400"/>
          </a:p>
        </p:txBody>
      </p:sp>
      <p:sp>
        <p:nvSpPr>
          <p:cNvPr id="306" name="Google Shape;306;p39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07" name="Google Shape;30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4262" y="760000"/>
            <a:ext cx="3755475" cy="3676000"/>
          </a:xfrm>
          <a:prstGeom prst="rect">
            <a:avLst/>
          </a:prstGeom>
          <a:noFill/>
          <a:ln>
            <a:noFill/>
          </a:ln>
          <a:effectLst>
            <a:outerShdw blurRad="57150" dist="247650" dir="306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08" name="Google Shape;308;p39"/>
          <p:cNvSpPr txBox="1"/>
          <p:nvPr/>
        </p:nvSpPr>
        <p:spPr>
          <a:xfrm>
            <a:off x="2694250" y="4603975"/>
            <a:ext cx="4690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Fonte: MEIRA, Luciano; BLIKSTEIN, Paulo. Ludicidade, jogos digitais e gamificação na aprendizagem. Penso Editora, 2020.</a:t>
            </a:r>
            <a:endParaRPr sz="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27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15" name="Google Shape;315;p40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Evolução e Feedback</a:t>
            </a:r>
            <a:endParaRPr sz="2400"/>
          </a:p>
        </p:txBody>
      </p:sp>
      <p:sp>
        <p:nvSpPr>
          <p:cNvPr id="316" name="Google Shape;316;p40"/>
          <p:cNvSpPr txBox="1"/>
          <p:nvPr/>
        </p:nvSpPr>
        <p:spPr>
          <a:xfrm>
            <a:off x="286925" y="887725"/>
            <a:ext cx="6004200" cy="54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 mudança de hábito não ocorre de forma imediata e requer que os jogadores se mantenham motivados durante todas as três fases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O jogo oferece uma jornada de progresso e utiliza elementos de gamificação para fornecer recompensas de curto prazo e feedback constante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barras de progresso para cada superpoder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conquistados, medalhas que reconhecem a coragem de experimentar alimentos novos ou a persistência de se exercitar por três dias consecutivos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Todos esses feedbacks são cruciais para manter a ludicidade e motivar as crianças a se envolverem por mais tempo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17" name="Google Shape;317;p40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28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24" name="Google Shape;324;p41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Jogos Digitais</a:t>
            </a:r>
            <a:endParaRPr sz="2400"/>
          </a:p>
        </p:txBody>
      </p:sp>
      <p:sp>
        <p:nvSpPr>
          <p:cNvPr id="325" name="Google Shape;325;p41"/>
          <p:cNvSpPr txBox="1"/>
          <p:nvPr/>
        </p:nvSpPr>
        <p:spPr>
          <a:xfrm>
            <a:off x="286925" y="887725"/>
            <a:ext cx="600420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Como os benefícios da ingestão de alimentos saudáveis e da prática de exercícios não são imediatamente percebidos, coube aos jogos cumprir o papel de perceber essa evolução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Uma criança que come uma cenoura no mundo real aumenta seu superpoder associado a vitamina A, chamado hipervisão, e terá um desempenho melhor no jogo que requer o uso desse poder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 plataforma conta com mais de 20 jogos, cada um com uma mecânica diferente, como puzzle, tower defense, RPG, plataforma, runner, virtual pet, entre outros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29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33" name="Google Shape;333;p42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Resultados</a:t>
            </a:r>
            <a:endParaRPr sz="2400"/>
          </a:p>
        </p:txBody>
      </p:sp>
      <p:sp>
        <p:nvSpPr>
          <p:cNvPr id="334" name="Google Shape;334;p42"/>
          <p:cNvSpPr txBox="1"/>
          <p:nvPr/>
        </p:nvSpPr>
        <p:spPr>
          <a:xfrm>
            <a:off x="286925" y="887725"/>
            <a:ext cx="6004200" cy="3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  <a:highlight>
                  <a:srgbClr val="FFFFFF"/>
                </a:highlight>
              </a:rPr>
              <a:t>As três experiências-piloto, atingiram mais de 14 mil crianças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  <a:highlight>
                  <a:srgbClr val="FFFFFF"/>
                </a:highlight>
              </a:rPr>
              <a:t>O experimento teve resultados expressivos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dirty="0">
                <a:solidFill>
                  <a:schemeClr val="dk1"/>
                </a:solidFill>
                <a:highlight>
                  <a:srgbClr val="FFFFFF"/>
                </a:highlight>
              </a:rPr>
              <a:t>Houve 90% de adesão ao programa pelo público-alvo, sem diferença de adesão entre os sexos.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dirty="0">
                <a:solidFill>
                  <a:schemeClr val="dk1"/>
                </a:solidFill>
                <a:highlight>
                  <a:srgbClr val="FFFFFF"/>
                </a:highlight>
              </a:rPr>
              <a:t>80% das crianças participantes realizaram pelo menos três atividades saudáveis por semana, o que indica alto nível de engajamento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  <a:highlight>
                  <a:srgbClr val="FFFFFF"/>
                </a:highlight>
              </a:rPr>
              <a:t>É importante destacar também que houve melhoria na dinâmica das famílias, além da colaboração de vários profissionais participantes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35" name="Google Shape;335;p42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Introdução</a:t>
            </a:r>
            <a:endParaRPr sz="2400"/>
          </a:p>
        </p:txBody>
      </p:sp>
      <p:sp>
        <p:nvSpPr>
          <p:cNvPr id="84" name="Google Shape;84;p16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5" name="Google Shape;85;p16"/>
          <p:cNvSpPr txBox="1"/>
          <p:nvPr/>
        </p:nvSpPr>
        <p:spPr>
          <a:xfrm>
            <a:off x="286925" y="887725"/>
            <a:ext cx="5853000" cy="25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O avanço da tecnologia, principalmente dos jogos eletrônicos, mudou a vida e o cotidiano das pessoas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Além de entretenimento, podemos ter outros elementos que podem fazer parte de um jogo, podendo melhorar em áreas como educação e aprendizado  (Stahl, 2021)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Este trabalho busca entender as inovações, exemplos e elementos de gamificação para educar e ensinar, mantendo o engajamento dos alunos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3462" y="1016225"/>
            <a:ext cx="2254775" cy="22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6660625" y="3061200"/>
            <a:ext cx="194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/>
              <a:t>Fonte: https://cdn-icons-png.flaticon.com/512/5217/5217129.png</a:t>
            </a:r>
            <a:endParaRPr sz="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30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42" name="Google Shape;342;p43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Resultados</a:t>
            </a:r>
            <a:endParaRPr sz="2400"/>
          </a:p>
        </p:txBody>
      </p:sp>
      <p:sp>
        <p:nvSpPr>
          <p:cNvPr id="343" name="Google Shape;343;p43"/>
          <p:cNvSpPr txBox="1"/>
          <p:nvPr/>
        </p:nvSpPr>
        <p:spPr>
          <a:xfrm>
            <a:off x="286925" y="887725"/>
            <a:ext cx="6004200" cy="3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Como a merendeira, disposta a mudar a apresentação de um alimento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O professor de educação física, que se apropria da narrativa dos super-heróis para motivar as crianças,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 mudança no contexto do mundo real é essencial para que o universo lúdico transcenda o digital e engaje as crianças.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O jogo foi reconhecido pela organização americana Games For Change como um dos três jogos mais impactantes socialmente do mundo em 2016 (GAMES FOR CHANGE, 2016).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44" name="Google Shape;344;p43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31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51" name="Google Shape;351;p44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Conclusão</a:t>
            </a:r>
            <a:endParaRPr sz="2400"/>
          </a:p>
        </p:txBody>
      </p:sp>
      <p:sp>
        <p:nvSpPr>
          <p:cNvPr id="352" name="Google Shape;352;p44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3" name="Google Shape;353;p44"/>
          <p:cNvSpPr txBox="1"/>
          <p:nvPr/>
        </p:nvSpPr>
        <p:spPr>
          <a:xfrm>
            <a:off x="286925" y="887725"/>
            <a:ext cx="6614100" cy="54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 gamificação aliada a jogos eletrônicos, pode ser uma nova inovadora de potencializar o aprendizado e motivação do aluno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Existem diversos benefícios em aplicar a gamificação na educação junto com jogos eletrônicos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É importante saber quando usar e como usar, para assim, obter resultados mais satisfatórios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engajamento dos alunos, independentemente da forma como é promovido, deve ser realizado com base nos objetivos educacionais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Existem dificuldades em aplicar a gamificação na educação, principalmente utilizando jogos eletrônicos pois a maioria das pessoas tem uma visão deturpada dos efeitos dos jogos, visando só as consequências extremas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32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60" name="Google Shape;360;p45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Referências</a:t>
            </a:r>
            <a:endParaRPr sz="2400"/>
          </a:p>
        </p:txBody>
      </p:sp>
      <p:sp>
        <p:nvSpPr>
          <p:cNvPr id="361" name="Google Shape;361;p45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2" name="Google Shape;362;p45"/>
          <p:cNvSpPr txBox="1"/>
          <p:nvPr/>
        </p:nvSpPr>
        <p:spPr>
          <a:xfrm>
            <a:off x="364075" y="942975"/>
            <a:ext cx="83226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Barnes, T. (2008). Game2learn: improving the motivation of cs1 students. In Proceedings of the International Conference on Game Development in Computer Science Education (GDCSE '08), 3rd, pages 1-5, New York. ACM.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Bunchball (2010). Gamification 101: an introduction to the use of game dynamics to influence behavior. Retrieved from http://jndglobal.com/wp-content/uploads/2011/05/gamification1011.pdf.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Corcoran, E. (2010). Gaming education: classic ed-tech games and build-your-own methods are now joined by the "gamification" movement. Radar.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Denny, P. (2013). The effect of virtual achievements on student engagement.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Gapp, R. and Fisher, R. (2012). Undergraduate management students' perceptions of what makes a successful virtual group. Education + training, 54(2/3):167-179.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Gresalfi, M. et al. (2009). Virtual worlds, conceptual understanding, and me: designing for consequential engagement. Emerald Group Publishing Limited, 17(1):21-34.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Halverson, R. et al. (2006). Theorizing games in/and education. In Proceedings of the International Conference on Learning Sciences (ICLS '06), 7th, pages 1048-1052, Bloomington. International Society of the Learning Sciences.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33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69" name="Google Shape;369;p46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Referências</a:t>
            </a:r>
            <a:endParaRPr sz="2400"/>
          </a:p>
        </p:txBody>
      </p:sp>
      <p:sp>
        <p:nvSpPr>
          <p:cNvPr id="370" name="Google Shape;370;p46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1" name="Google Shape;371;p46"/>
          <p:cNvSpPr txBox="1"/>
          <p:nvPr/>
        </p:nvSpPr>
        <p:spPr>
          <a:xfrm>
            <a:off x="364075" y="942975"/>
            <a:ext cx="83226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Kapp, K. (2012). The Gamification of Learning and Instruction: Game-based Methods and Strategies for Training and Education. Pfeiffer.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Mattar, J. (2010). Games em educação: como os nativos digitais aprendem. Pearson, São Paulo.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Meira, L. and Blikstein, P. (2020). Ludicidade, jogos digitais e gamificação na aprendizagem. Penso Editora.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Raymer, R. (2011). Gamification: using game mechanics to enhance elearning. Retrieved from http://elearnmag.acm.org/featured.cfm?aid=2031772.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Stahl, N. W. (2021). Jogos eletrônicos na BNCC: uma proposta para educação física escolar.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Vianna, Y.; Vianna, M. M. B. T. S. (2013). Gamification, Inc.: Como reinventar empresas a partir de jogos. MJV Press, Rio de Janeiro.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Weller, M. J. (2000). The use of narrative to provide a cohesive structure for a web based computing course. Journal of Interactive Media in Education.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Williams, C. K. and Williams, C. C. (2011). Five key ingredients for improving student motivation. Research in Higher Education Journal, (12):1-123.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Introdução</a:t>
            </a:r>
            <a:endParaRPr sz="2400"/>
          </a:p>
        </p:txBody>
      </p:sp>
      <p:sp>
        <p:nvSpPr>
          <p:cNvPr id="95" name="Google Shape;95;p17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6" name="Google Shape;96;p17"/>
          <p:cNvSpPr txBox="1"/>
          <p:nvPr/>
        </p:nvSpPr>
        <p:spPr>
          <a:xfrm>
            <a:off x="286925" y="887725"/>
            <a:ext cx="585300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Nas escolas, 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existe existe uma dificuldade grande para os alunos desenvolverem níveis de engajamento necessário para alcançar o potencial total de aprendizado (Gapp and Fisher, 2012)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Ainda, existe a grande chance de que, apenas pequenos grupos se engajem nas atividades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Muito prejudicial para o desempenho do aluno, já que, alguns estudos apontam a relação do engajamento com o rendimento escolar e o desenvolvimento social e cognitivo dos estudantes (Gresalfi, 2009)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3462" y="1016225"/>
            <a:ext cx="2254775" cy="22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6660625" y="3061200"/>
            <a:ext cx="194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/>
              <a:t>Fonte: https://cdn-icons-png.flaticon.com/512/5217/5217129.png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Conceito de Gamificação</a:t>
            </a:r>
            <a:endParaRPr sz="2400"/>
          </a:p>
        </p:txBody>
      </p:sp>
      <p:sp>
        <p:nvSpPr>
          <p:cNvPr id="106" name="Google Shape;106;p18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18"/>
          <p:cNvSpPr txBox="1"/>
          <p:nvPr/>
        </p:nvSpPr>
        <p:spPr>
          <a:xfrm>
            <a:off x="202725" y="1892400"/>
            <a:ext cx="8048400" cy="13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 gamificação ou ludificação, é a utilização de mecânicas e técnicas baseadas em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ctr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jogos, estética e pensamento para engajar as pessoas, motivar ações, promover o aprendizado e a solução de problemas em contexto que não seja apenas jogos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ctr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r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Kapp, 2012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Conceito de Gamificação</a:t>
            </a:r>
            <a:endParaRPr sz="2400"/>
          </a:p>
        </p:txBody>
      </p:sp>
      <p:sp>
        <p:nvSpPr>
          <p:cNvPr id="115" name="Google Shape;115;p19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6" name="Google Shape;116;p19"/>
          <p:cNvSpPr txBox="1"/>
          <p:nvPr/>
        </p:nvSpPr>
        <p:spPr>
          <a:xfrm>
            <a:off x="286925" y="887725"/>
            <a:ext cx="585300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Resumindo, a gamificação consiste na aplicação de mecanismos e dinâmicas dos jogos em contextos não necessariamente relacionados a jogos para motivar e ensinar de forma lúdica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Busca melhorar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Participação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Engajamento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Motivação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Reforçar comportamentos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Melhorar aprendizado e retenção de informações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Fomentar a cooperação e colaboração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Gamificação na Educação</a:t>
            </a:r>
            <a:endParaRPr sz="2400"/>
          </a:p>
        </p:txBody>
      </p:sp>
      <p:sp>
        <p:nvSpPr>
          <p:cNvPr id="124" name="Google Shape;124;p20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5" name="Google Shape;125;p20"/>
          <p:cNvSpPr txBox="1"/>
          <p:nvPr/>
        </p:nvSpPr>
        <p:spPr>
          <a:xfrm>
            <a:off x="286925" y="887725"/>
            <a:ext cx="735810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Não pretende ensinar com jogos eletrônicos mas sim, introduzir elementos da gamificação que incentivem a motivação e o engajamento dos alunos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(Bunchball, 2010) apresentou as mecânicas de jogos mais comuns usadas na gamificação: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Pontos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Níveis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Desafios e conquistas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Troféus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Bens Virtuais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Ranking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299" y="2184675"/>
            <a:ext cx="1883625" cy="197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4375250" y="4012475"/>
            <a:ext cx="3778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/>
              <a:t>Fonte: https://micropowerglobal.com/wp-content/uploads/2020/06/gamification.png</a:t>
            </a:r>
            <a:endParaRPr sz="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Gamificação na Educação</a:t>
            </a:r>
            <a:endParaRPr sz="2400"/>
          </a:p>
        </p:txBody>
      </p:sp>
      <p:sp>
        <p:nvSpPr>
          <p:cNvPr id="135" name="Google Shape;135;p21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6" name="Google Shape;136;p21"/>
          <p:cNvSpPr txBox="1"/>
          <p:nvPr/>
        </p:nvSpPr>
        <p:spPr>
          <a:xfrm>
            <a:off x="2361625" y="4508838"/>
            <a:ext cx="5720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1"/>
                </a:solidFill>
              </a:rPr>
              <a:t>Fonte: MEIRA, Luciano; BLIKSTEIN, Paulo. Ludicidade, jogos digitais e gamificação na aprendizagem. Penso Editora, 2020.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313" y="841650"/>
            <a:ext cx="5611374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1750" y="2660550"/>
            <a:ext cx="5361026" cy="17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Gamificação na Educação</a:t>
            </a:r>
            <a:endParaRPr sz="2400"/>
          </a:p>
        </p:txBody>
      </p:sp>
      <p:sp>
        <p:nvSpPr>
          <p:cNvPr id="146" name="Google Shape;146;p22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6350" y="756824"/>
            <a:ext cx="4591311" cy="3926250"/>
          </a:xfrm>
          <a:prstGeom prst="rect">
            <a:avLst/>
          </a:prstGeom>
          <a:noFill/>
          <a:ln>
            <a:noFill/>
          </a:ln>
          <a:effectLst>
            <a:outerShdw blurRad="57150" dist="257175" dir="306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48" name="Google Shape;148;p22"/>
          <p:cNvSpPr txBox="1"/>
          <p:nvPr/>
        </p:nvSpPr>
        <p:spPr>
          <a:xfrm>
            <a:off x="2276350" y="4783438"/>
            <a:ext cx="5720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1"/>
                </a:solidFill>
              </a:rPr>
              <a:t>Fonte: MEIRA, Luciano; BLIKSTEIN, Paulo. Ludicidade, jogos digitais e gamificação na aprendizagem. Penso Editora, 2020.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2541</Words>
  <Application>Microsoft Office PowerPoint</Application>
  <PresentationFormat>Apresentação na tela (16:9)</PresentationFormat>
  <Paragraphs>304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6" baseType="lpstr">
      <vt:lpstr>Arial</vt:lpstr>
      <vt:lpstr>Trebuchet MS</vt:lpstr>
      <vt:lpstr>Simple Light</vt:lpstr>
      <vt:lpstr>Gamificação com jogos eletrônicos no contexto da educação: inovações e impactos</vt:lpstr>
      <vt:lpstr>Sumário</vt:lpstr>
      <vt:lpstr>Introdução</vt:lpstr>
      <vt:lpstr>Introdução</vt:lpstr>
      <vt:lpstr>Conceito de Gamificação</vt:lpstr>
      <vt:lpstr>Conceito de Gamificação</vt:lpstr>
      <vt:lpstr>Gamificação na Educação</vt:lpstr>
      <vt:lpstr>Gamificação na Educação</vt:lpstr>
      <vt:lpstr>Gamificação na Educação</vt:lpstr>
      <vt:lpstr>Gamificação na Educação</vt:lpstr>
      <vt:lpstr>Gamificação na Educação</vt:lpstr>
      <vt:lpstr>Exemplos de Sucesso da Gamificação na Educação</vt:lpstr>
      <vt:lpstr>Aplicação da Gamificação em Jogos Eletrônicos</vt:lpstr>
      <vt:lpstr>Aplicação da Gamificação em Jogos Eletrônicos</vt:lpstr>
      <vt:lpstr>Aplicação da Gamificação em Jogos Eletrônicos</vt:lpstr>
      <vt:lpstr>Aplicação da Gamificação em Jogos Eletrônicos</vt:lpstr>
      <vt:lpstr>A Legião Dos Superpoderes</vt:lpstr>
      <vt:lpstr>A Legião Dos Superpoderes</vt:lpstr>
      <vt:lpstr>A Legião Dos Superpoderes</vt:lpstr>
      <vt:lpstr>Projeto e implementação</vt:lpstr>
      <vt:lpstr>Projeto e implementação</vt:lpstr>
      <vt:lpstr>Projeto e implementação</vt:lpstr>
      <vt:lpstr>Projeto e implementação</vt:lpstr>
      <vt:lpstr>Projeto e implementação</vt:lpstr>
      <vt:lpstr>Storytelling</vt:lpstr>
      <vt:lpstr>Storytelling</vt:lpstr>
      <vt:lpstr>Evolução e Feedback</vt:lpstr>
      <vt:lpstr>Jogos Digitais</vt:lpstr>
      <vt:lpstr>Resultados</vt:lpstr>
      <vt:lpstr>Resultados</vt:lpstr>
      <vt:lpstr>Conclusão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Gamificação com jogos eletrônicos no contexto da educação: inovações e impactos</dc:title>
  <dc:creator>Victor Eduardo Requia</dc:creator>
  <cp:lastModifiedBy>Victor Eduardo Requia</cp:lastModifiedBy>
  <cp:revision>1</cp:revision>
  <dcterms:modified xsi:type="dcterms:W3CDTF">2023-06-26T22:24:57Z</dcterms:modified>
</cp:coreProperties>
</file>