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86003E-0AFE-4531-A545-F078FCB315D4}">
  <a:tblStyle styleId="{9286003E-0AFE-4531-A545-F078FCB315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f7b2e8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e1f7b2e88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1f7b2e88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e1f7b2e88e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1f7b2e88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e1f7b2e88e_0_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1f7b2e88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e1f7b2e88e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1f7b2e88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e1f7b2e88e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1f7b2e8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e1f7b2e88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f7b2e88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1f7b2e88e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1f7b2e8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e1f7b2e88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f7b2e8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e1f7b2e88e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1f7b2e88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e1f7b2e88e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f7b2e88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e1f7b2e88e_0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f7b2e8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e1f7b2e88e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f7b2e88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e1f7b2e88e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1f7b2e88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e1f7b2e88e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1f7b2e88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e1f7b2e88e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f7b2e88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e1f7b2e88e_0_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0065" y="274243"/>
            <a:ext cx="82038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5861" y="975436"/>
            <a:ext cx="5528400" cy="2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interfisio.com.br/games-viram-aliados-em-tratamento-na-unicamp-a-pacientes-que-sofreram-avc/" TargetMode="External"/><Relationship Id="rId5" Type="http://schemas.openxmlformats.org/officeDocument/2006/relationships/hyperlink" Target="https://g1.globo.com/sp/sao-carlos-regiao/noticia/2021/07/04/estudante-de-fisioterapia-de-araraquara-cria-jogo-virtual-para-pessoas-que-sofreram-avc.ghtml" TargetMode="External"/><Relationship Id="rId6" Type="http://schemas.openxmlformats.org/officeDocument/2006/relationships/hyperlink" Target="https://diariodeuberlandia.com.br/noticia/31389/pesquisadores-da-ufu-utilizam-realidade-virtual-em-projetos-voltados-para-medicina-e-setor-energetico" TargetMode="External"/><Relationship Id="rId7" Type="http://schemas.openxmlformats.org/officeDocument/2006/relationships/hyperlink" Target="https://www.saopaulo.sp.gov.br/spnoticias/estacao-bras-promove-jogo-interativo-sobre-riscos-do-av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1432" y="4281125"/>
            <a:ext cx="1646462" cy="56132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4117850" y="3403700"/>
            <a:ext cx="4789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Trebuchet MS"/>
                <a:ea typeface="Trebuchet MS"/>
                <a:cs typeface="Trebuchet MS"/>
                <a:sym typeface="Trebuchet MS"/>
              </a:rPr>
              <a:t>Tópicos especiais em Aplicações gráficas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009600" y="3678200"/>
            <a:ext cx="2898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Trebuchet MS"/>
                <a:ea typeface="Trebuchet MS"/>
                <a:cs typeface="Trebuchet MS"/>
                <a:sym typeface="Trebuchet MS"/>
              </a:rPr>
              <a:t>Victor Eduardo Requia 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6045" lvl="0" marL="11811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pt-B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rofessor Marcelo Hounsell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Trebuchet MS"/>
                <a:ea typeface="Trebuchet MS"/>
                <a:cs typeface="Trebuchet MS"/>
                <a:sym typeface="Trebuchet MS"/>
              </a:rPr>
              <a:t>02</a:t>
            </a:r>
            <a:r>
              <a:rPr lang="pt-BR" sz="1000">
                <a:latin typeface="Trebuchet MS"/>
                <a:ea typeface="Trebuchet MS"/>
                <a:cs typeface="Trebuchet MS"/>
                <a:sym typeface="Trebuchet MS"/>
              </a:rPr>
              <a:t>/05/2023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936400" y="2434450"/>
            <a:ext cx="2971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Jogos digitais como terapia de reabilitação para pacientes com AVC</a:t>
            </a:r>
            <a:endParaRPr sz="160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9"/>
            <a:ext cx="6857998" cy="5143492"/>
            <a:chOff x="0" y="12"/>
            <a:chExt cx="9143997" cy="6857989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9001"/>
              <a:ext cx="4052164" cy="666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80358" y="12"/>
              <a:ext cx="5363639" cy="906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896180" y="4909280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goBit-bike: Tecnologias Utilizadas</a:t>
            </a:r>
            <a:endParaRPr sz="2400"/>
          </a:p>
        </p:txBody>
      </p:sp>
      <p:sp>
        <p:nvSpPr>
          <p:cNvPr id="157" name="Google Shape;157;p23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23"/>
          <p:cNvSpPr txBox="1"/>
          <p:nvPr/>
        </p:nvSpPr>
        <p:spPr>
          <a:xfrm>
            <a:off x="164300" y="1121575"/>
            <a:ext cx="411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principal mecanismo que controla a velocidade do pássaro é o cicloergometro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Os dados são processados em um microcontrolador arduino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jogo é feito no motor gráfico Unity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375" y="758850"/>
            <a:ext cx="2296400" cy="226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2095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100" y="3374375"/>
            <a:ext cx="3678201" cy="13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175" y="1742323"/>
            <a:ext cx="2568845" cy="143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goBit-bike: Método Utilizado</a:t>
            </a:r>
            <a:endParaRPr sz="2400"/>
          </a:p>
        </p:txBody>
      </p:sp>
      <p:sp>
        <p:nvSpPr>
          <p:cNvPr id="169" name="Google Shape;169;p24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24"/>
          <p:cNvSpPr txBox="1"/>
          <p:nvPr/>
        </p:nvSpPr>
        <p:spPr>
          <a:xfrm>
            <a:off x="164300" y="1121575"/>
            <a:ext cx="411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treinamento dos pacientes foi realizado durante dois dias consecutivos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2 sessões de 30 minutos cada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Monitorado por uma equipe multiprofissional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goBit-bike: Resultados</a:t>
            </a:r>
            <a:endParaRPr sz="2400"/>
          </a:p>
        </p:txBody>
      </p:sp>
      <p:sp>
        <p:nvSpPr>
          <p:cNvPr id="178" name="Google Shape;178;p2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5"/>
          <p:cNvSpPr txBox="1"/>
          <p:nvPr/>
        </p:nvSpPr>
        <p:spPr>
          <a:xfrm>
            <a:off x="164300" y="1121575"/>
            <a:ext cx="411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 apenas 2 sessões, não obtiveram resultados motores significativos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87,7% Acharam fácil a realização da tarefa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98,5% se sentiram motivados durante a atividade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78,5% acharam perceberam a utilidade do jogo sério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50" y="966025"/>
            <a:ext cx="4560100" cy="30015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Análise SWOT</a:t>
            </a:r>
            <a:endParaRPr sz="2400"/>
          </a:p>
        </p:txBody>
      </p:sp>
      <p:sp>
        <p:nvSpPr>
          <p:cNvPr id="188" name="Google Shape;188;p2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89" name="Google Shape;189;p26"/>
          <p:cNvGraphicFramePr/>
          <p:nvPr/>
        </p:nvGraphicFramePr>
        <p:xfrm>
          <a:off x="952500" y="107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{9286003E-0AFE-4531-A545-F078FCB315D4}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Forças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Fraquezas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</a:t>
                      </a:r>
                      <a:r>
                        <a:rPr lang="pt-BR"/>
                        <a:t>rande potencial de </a:t>
                      </a:r>
                      <a:r>
                        <a:rPr lang="pt-BR"/>
                        <a:t>aceitação</a:t>
                      </a:r>
                      <a:r>
                        <a:rPr lang="pt-BR"/>
                        <a:t> dos pacientes, </a:t>
                      </a:r>
                      <a:r>
                        <a:rPr lang="pt-BR"/>
                        <a:t>conseguindo vantagem</a:t>
                      </a:r>
                      <a:r>
                        <a:rPr lang="pt-BR"/>
                        <a:t> competitiva em </a:t>
                      </a:r>
                      <a:r>
                        <a:rPr lang="pt-BR"/>
                        <a:t>relação</a:t>
                      </a:r>
                      <a:r>
                        <a:rPr lang="pt-BR"/>
                        <a:t> aos métodos tradicionais. Além de maior esforço para atingir o objetivo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Um jogo que atenda todos estes pacientes </a:t>
                      </a:r>
                      <a:r>
                        <a:rPr lang="pt-BR"/>
                        <a:t>é extremamente</a:t>
                      </a:r>
                      <a:r>
                        <a:rPr lang="pt-BR"/>
                        <a:t> complexo para ser feito. No jogo goBit-bike 60% da amostra total possuía </a:t>
                      </a:r>
                      <a:r>
                        <a:rPr lang="pt-BR"/>
                        <a:t>déficit</a:t>
                      </a:r>
                      <a:r>
                        <a:rPr lang="pt-BR"/>
                        <a:t> de marcha, necessitando de auxílio ou supervisão para deambular.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Oportunidades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Ameaças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</a:t>
                      </a:r>
                      <a:r>
                        <a:rPr lang="pt-BR"/>
                        <a:t>eformulação dos aparelhos físicos, utilizados em outras áreas como o cicloergometria na fisioterapia, para deixar a atividade mais </a:t>
                      </a:r>
                      <a:r>
                        <a:rPr lang="pt-BR"/>
                        <a:t>dinâmica</a:t>
                      </a:r>
                      <a:r>
                        <a:rPr lang="pt-BR"/>
                        <a:t> e divertida para o paciente.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 literatura não deixa claro quais características devem estar presentes nestes jogos. Como </a:t>
                      </a:r>
                      <a:r>
                        <a:rPr lang="pt-BR"/>
                        <a:t>consequência,</a:t>
                      </a:r>
                      <a:r>
                        <a:rPr lang="pt-BR"/>
                        <a:t> a maioria dos jogos sérios não são tratamentos reconhecidos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Notícias</a:t>
            </a:r>
            <a:endParaRPr sz="2400"/>
          </a:p>
        </p:txBody>
      </p:sp>
      <p:sp>
        <p:nvSpPr>
          <p:cNvPr id="197" name="Google Shape;197;p2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8850"/>
            <a:ext cx="8362950" cy="146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60000" dist="104775">
              <a:srgbClr val="000000">
                <a:alpha val="50000"/>
              </a:srgbClr>
            </a:outerShdw>
          </a:effectLst>
        </p:spPr>
      </p:pic>
      <p:pic>
        <p:nvPicPr>
          <p:cNvPr id="199" name="Google Shape;1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650" y="2706925"/>
            <a:ext cx="6008940" cy="16453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80000" dist="180975">
              <a:srgbClr val="000000">
                <a:alpha val="50000"/>
              </a:srgbClr>
            </a:outerShdw>
          </a:effectLst>
        </p:spPr>
      </p:pic>
      <p:sp>
        <p:nvSpPr>
          <p:cNvPr id="200" name="Google Shape;200;p27"/>
          <p:cNvSpPr txBox="1"/>
          <p:nvPr/>
        </p:nvSpPr>
        <p:spPr>
          <a:xfrm>
            <a:off x="8265325" y="2312675"/>
            <a:ext cx="55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[1</a:t>
            </a:r>
            <a:r>
              <a:rPr lang="pt-BR" sz="900"/>
              <a:t>]</a:t>
            </a:r>
            <a:endParaRPr sz="900"/>
          </a:p>
        </p:txBody>
      </p:sp>
      <p:sp>
        <p:nvSpPr>
          <p:cNvPr id="201" name="Google Shape;201;p27"/>
          <p:cNvSpPr txBox="1"/>
          <p:nvPr/>
        </p:nvSpPr>
        <p:spPr>
          <a:xfrm>
            <a:off x="6755125" y="4390838"/>
            <a:ext cx="55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[2]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Notícias</a:t>
            </a:r>
            <a:endParaRPr sz="2400"/>
          </a:p>
        </p:txBody>
      </p:sp>
      <p:sp>
        <p:nvSpPr>
          <p:cNvPr id="209" name="Google Shape;209;p2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625" y="786775"/>
            <a:ext cx="7410450" cy="1504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142875">
              <a:srgbClr val="000000">
                <a:alpha val="50000"/>
              </a:srgbClr>
            </a:outerShdw>
          </a:effectLst>
        </p:spPr>
      </p:pic>
      <p:sp>
        <p:nvSpPr>
          <p:cNvPr id="211" name="Google Shape;211;p28"/>
          <p:cNvSpPr txBox="1"/>
          <p:nvPr/>
        </p:nvSpPr>
        <p:spPr>
          <a:xfrm>
            <a:off x="8236600" y="2291725"/>
            <a:ext cx="55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[3]</a:t>
            </a:r>
            <a:endParaRPr sz="90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275" y="2864175"/>
            <a:ext cx="7677150" cy="1209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20000" dist="171450">
              <a:srgbClr val="000000">
                <a:alpha val="50000"/>
              </a:srgbClr>
            </a:outerShdw>
          </a:effectLst>
        </p:spPr>
      </p:pic>
      <p:sp>
        <p:nvSpPr>
          <p:cNvPr id="213" name="Google Shape;213;p28"/>
          <p:cNvSpPr txBox="1"/>
          <p:nvPr/>
        </p:nvSpPr>
        <p:spPr>
          <a:xfrm>
            <a:off x="8379425" y="4136550"/>
            <a:ext cx="72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[4]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Referências</a:t>
            </a:r>
            <a:endParaRPr sz="2400"/>
          </a:p>
        </p:txBody>
      </p:sp>
      <p:sp>
        <p:nvSpPr>
          <p:cNvPr id="221" name="Google Shape;221;p2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29"/>
          <p:cNvSpPr txBox="1"/>
          <p:nvPr/>
        </p:nvSpPr>
        <p:spPr>
          <a:xfrm>
            <a:off x="242900" y="874700"/>
            <a:ext cx="8715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Notícias: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[1] </a:t>
            </a:r>
            <a:r>
              <a:rPr lang="pt-BR" sz="900" u="sng">
                <a:solidFill>
                  <a:schemeClr val="hlink"/>
                </a:solidFill>
                <a:hlinkClick r:id="rId4"/>
              </a:rPr>
              <a:t>https://interfisio.com.br/games-viram-aliados-em-tratamento-na-unicamp-a-pacientes-que-sofreram-avc/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[2] </a:t>
            </a:r>
            <a:r>
              <a:rPr lang="pt-BR" sz="900" u="sng">
                <a:solidFill>
                  <a:schemeClr val="hlink"/>
                </a:solidFill>
                <a:hlinkClick r:id="rId5"/>
              </a:rPr>
              <a:t>https://g1.globo.com/sp/sao-carlos-regiao/noticia/2021/07/04/estudante-de-fisioterapia-de-araraquara-cria-jogo-virtual-para-pessoas-que-sofreram-avc.ghtml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[3] </a:t>
            </a:r>
            <a:r>
              <a:rPr lang="pt-BR" sz="900" u="sng">
                <a:solidFill>
                  <a:schemeClr val="hlink"/>
                </a:solidFill>
                <a:hlinkClick r:id="rId6"/>
              </a:rPr>
              <a:t>https://diariodeuberlandia.com.br/noticia/31389/pesquisadores-da-ufu-utilizam-realidade-virtual-em-projetos-voltados-para-medicina-e-setor-energetico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[4] </a:t>
            </a:r>
            <a:r>
              <a:rPr lang="pt-BR" sz="900" u="sng">
                <a:solidFill>
                  <a:schemeClr val="hlink"/>
                </a:solidFill>
                <a:hlinkClick r:id="rId7"/>
              </a:rPr>
              <a:t>https://www.saopaulo.sp.gov.br/spnoticias/estacao-bras-promove-jogo-interativo-sobre-riscos-do-avc/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Ali, A. S., Arumugam, A., and D, S. K. (2021). Effectiveness of an intensive, functional, gamified rehabilitation program in improving upper limb motor function in people with stroke: a protocol of the entertain randomized clinical trial. Contemporary Clinical Trials, 105:106381.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Aquino, A. P. M. d., Santos, F. M. K. d., Cadorin, B., Noveletto, F., Silva, H. E. d., and Soares, A. V. (2022). Serious game for training with cycloergomery adapted for hemiparetic patients post-stroke in hospital phase: a viability study. Research, Society and Development, 11(4):e59011427795.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Veloso, A. I., Costa, L., and Ribeiro, T. (2016). Jogos digitais na promoção da saúde:</a:t>
            </a:r>
            <a:r>
              <a:rPr lang="pt-BR" sz="900"/>
              <a:t> Desafios e </a:t>
            </a:r>
            <a:r>
              <a:rPr lang="pt-BR" sz="900"/>
              <a:t>tendências.</a:t>
            </a:r>
            <a:r>
              <a:rPr lang="pt-BR" sz="900"/>
              <a:t> ˆ Revista da FAEEBA - </a:t>
            </a:r>
            <a:r>
              <a:rPr lang="pt-BR" sz="900"/>
              <a:t>Educação</a:t>
            </a:r>
            <a:r>
              <a:rPr lang="pt-BR" sz="900"/>
              <a:t> e Contemporaneidade ˜ , 25(46):159–186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Terroni, L. d. M. N., Leite, C. C., Tinone, G., and Fraguas Junior, R. (2003). </a:t>
            </a:r>
            <a:r>
              <a:rPr lang="pt-BR" sz="900"/>
              <a:t>Depressão </a:t>
            </a:r>
            <a:r>
              <a:rPr lang="pt-BR" sz="900"/>
              <a:t> </a:t>
            </a:r>
            <a:r>
              <a:rPr lang="pt-BR" sz="900"/>
              <a:t>pós-avc:</a:t>
            </a:r>
            <a:r>
              <a:rPr lang="pt-BR" sz="900"/>
              <a:t> fatores de risco e </a:t>
            </a:r>
            <a:r>
              <a:rPr lang="pt-BR" sz="900"/>
              <a:t>terapêutica</a:t>
            </a:r>
            <a:r>
              <a:rPr lang="pt-BR" sz="900"/>
              <a:t> antidepressiva. Revista da </a:t>
            </a:r>
            <a:r>
              <a:rPr lang="pt-BR" sz="900"/>
              <a:t>Associação Médica</a:t>
            </a:r>
            <a:r>
              <a:rPr lang="pt-BR" sz="900"/>
              <a:t> Brasileira, 49(4):450–459.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Scalzo, P. L., de Souza, E. S., Moreira, A. G. d. O., and Vieira, D. A. F. (2010). Qualidade de vida em pacientes com acidente vascular cerebral: </a:t>
            </a:r>
            <a:r>
              <a:rPr lang="pt-BR" sz="900"/>
              <a:t>clınica</a:t>
            </a:r>
            <a:r>
              <a:rPr lang="pt-BR" sz="900"/>
              <a:t> de fisioterapia puc minas betim. Revista Neurociencias ˆ , 18(2):139–144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Noveletto, F., da Silva Hounsell, M., Soares, A. V., and Filho, P. B. (2021). Jogos </a:t>
            </a:r>
            <a:r>
              <a:rPr lang="pt-BR" sz="900"/>
              <a:t>sérios</a:t>
            </a:r>
            <a:r>
              <a:rPr lang="pt-BR" sz="900"/>
              <a:t> na </a:t>
            </a:r>
            <a:r>
              <a:rPr lang="pt-BR" sz="900"/>
              <a:t>reabilitação</a:t>
            </a:r>
            <a:r>
              <a:rPr lang="pt-BR" sz="900"/>
              <a:t> de pacientes </a:t>
            </a:r>
            <a:r>
              <a:rPr lang="pt-BR" sz="900"/>
              <a:t>pós-acidente</a:t>
            </a:r>
            <a:r>
              <a:rPr lang="pt-BR" sz="900"/>
              <a:t> vascular cerebral: Um mapeamento </a:t>
            </a:r>
            <a:r>
              <a:rPr lang="pt-BR" sz="900"/>
              <a:t>sistemático</a:t>
            </a:r>
            <a:r>
              <a:rPr lang="pt-BR" sz="900"/>
              <a:t> da literatura. Revista de </a:t>
            </a:r>
            <a:r>
              <a:rPr lang="pt-BR" sz="900"/>
              <a:t>Informática Teórica</a:t>
            </a:r>
            <a:r>
              <a:rPr lang="pt-BR" sz="900"/>
              <a:t> e Aplicada 28(2):35–45.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 o AVC</a:t>
            </a:r>
            <a:endParaRPr sz="2400"/>
          </a:p>
        </p:txBody>
      </p:sp>
      <p:sp>
        <p:nvSpPr>
          <p:cNvPr id="75" name="Google Shape;75;p15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5"/>
          <p:cNvSpPr txBox="1"/>
          <p:nvPr/>
        </p:nvSpPr>
        <p:spPr>
          <a:xfrm>
            <a:off x="287025" y="1014400"/>
            <a:ext cx="5057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AVC é um acrônimo para Acidente Vascular Cerebral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R</a:t>
            </a:r>
            <a:r>
              <a:rPr lang="pt-BR" sz="1300"/>
              <a:t>ompimento de artérias que transportam sangue ao cérebro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É uma das principais causas de morte e sequelas no mundo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Atinge principalmente pessoas acima de 55 anos (embora não seja exclusivo do idoso)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650" y="866100"/>
            <a:ext cx="2227649" cy="26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 que é o AVC</a:t>
            </a:r>
            <a:endParaRPr sz="2400"/>
          </a:p>
        </p:txBody>
      </p:sp>
      <p:sp>
        <p:nvSpPr>
          <p:cNvPr id="85" name="Google Shape;85;p16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287025" y="1014400"/>
            <a:ext cx="5057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No Brasil, 50 a 60% dos sobreviventes de AVC ainda mantém algum tipo de disfunção neurológica ou incapacidade residual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Mundialmente, Cerca de 10% dos indivíduos que sofreram um AVC ficam totalmente incapazes,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Somente em 30% é recuperada a função neurológica anterior, podendo apresentar um risco de recidividade de 2</a:t>
            </a:r>
            <a:r>
              <a:rPr lang="pt-BR" sz="1300">
                <a:solidFill>
                  <a:schemeClr val="dk1"/>
                </a:solidFill>
              </a:rPr>
              <a:t>0</a:t>
            </a:r>
            <a:r>
              <a:rPr lang="pt-BR" sz="1300">
                <a:solidFill>
                  <a:schemeClr val="dk1"/>
                </a:solidFill>
              </a:rPr>
              <a:t>% ao ano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125" y="8088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Sintomas do AVC</a:t>
            </a:r>
            <a:endParaRPr sz="2400"/>
          </a:p>
        </p:txBody>
      </p:sp>
      <p:sp>
        <p:nvSpPr>
          <p:cNvPr id="95" name="Google Shape;95;p17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7"/>
          <p:cNvSpPr txBox="1"/>
          <p:nvPr/>
        </p:nvSpPr>
        <p:spPr>
          <a:xfrm>
            <a:off x="286925" y="900125"/>
            <a:ext cx="523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principais sintomas são: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Tabagismo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Hipertensão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Alcoolismo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Idade elevada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Diabetes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Obesidade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Colesterol alto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375" y="274243"/>
            <a:ext cx="1400724" cy="1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0275" y="1283900"/>
            <a:ext cx="1572150" cy="15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9500" y="2571750"/>
            <a:ext cx="1622605" cy="162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87025" y="993000"/>
            <a:ext cx="5236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 consequências do AVC podem ser divididas em cinco categorias: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Funções motoras (Falta de habilidades, dificuldade para caminhar, coordenação)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Funções sensoriais (Falta de sensibilidade de dor ou toque, perda temporária ou permanente da visão)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Funções cognitivas (Dificuldade em raciocínio e memória)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Funções comunicativas (Perca ou dificuldade na fala)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Funções emocionais (depressão e problemas psíquicos)</a:t>
            </a:r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Consequências do AVC</a:t>
            </a:r>
            <a:endParaRPr sz="2400"/>
          </a:p>
        </p:txBody>
      </p:sp>
      <p:sp>
        <p:nvSpPr>
          <p:cNvPr id="108" name="Google Shape;108;p18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925" y="808850"/>
            <a:ext cx="3315675" cy="2573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Tratamentos Convencionais e Reconhecidos</a:t>
            </a:r>
            <a:endParaRPr sz="2400"/>
          </a:p>
        </p:txBody>
      </p:sp>
      <p:sp>
        <p:nvSpPr>
          <p:cNvPr id="117" name="Google Shape;117;p19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9"/>
          <p:cNvSpPr txBox="1"/>
          <p:nvPr/>
        </p:nvSpPr>
        <p:spPr>
          <a:xfrm>
            <a:off x="485775" y="1007275"/>
            <a:ext cx="4779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Fonoaudiologia (trata pessoas com problemas de fala e linguagem)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Reabilitação Neuropsicológica (readaptação do raciocínio)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Terapia ocupacional (melhora a vida diária e as habilidades de trabalho)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Fisioterapia (restaura a força e função muscular)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Reabilitação após derrame (reaprender habilidades que foram perdidas durante o acidente, como andar e falar)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625" y="821013"/>
            <a:ext cx="3574128" cy="357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Jogos sérios e o</a:t>
            </a:r>
            <a:r>
              <a:rPr lang="pt-BR" sz="2400"/>
              <a:t> AVC</a:t>
            </a:r>
            <a:endParaRPr sz="2400"/>
          </a:p>
        </p:txBody>
      </p:sp>
      <p:sp>
        <p:nvSpPr>
          <p:cNvPr id="127" name="Google Shape;127;p20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0"/>
          <p:cNvSpPr txBox="1"/>
          <p:nvPr/>
        </p:nvSpPr>
        <p:spPr>
          <a:xfrm>
            <a:off x="470075" y="1135875"/>
            <a:ext cx="411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Forma inovadora de tratamento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Custo elevado e </a:t>
            </a:r>
            <a:r>
              <a:rPr lang="pt-BR"/>
              <a:t>difícil</a:t>
            </a:r>
            <a:r>
              <a:rPr lang="pt-BR"/>
              <a:t> reconhecimento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Precisa ter muito embasamento e </a:t>
            </a:r>
            <a:r>
              <a:rPr lang="pt-BR"/>
              <a:t>auxílio</a:t>
            </a:r>
            <a:r>
              <a:rPr lang="pt-BR"/>
              <a:t> de diversas áreas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Ajuda a aumentar a atenção e motivação dos pacientes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Autoadaptação</a:t>
            </a:r>
            <a:r>
              <a:rPr lang="pt-BR"/>
              <a:t> para cada usuário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475" y="625625"/>
            <a:ext cx="3092250" cy="30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Aplicado: </a:t>
            </a:r>
            <a:r>
              <a:rPr lang="pt-BR" sz="2400"/>
              <a:t>goBit-bike</a:t>
            </a:r>
            <a:endParaRPr sz="2400"/>
          </a:p>
        </p:txBody>
      </p:sp>
      <p:sp>
        <p:nvSpPr>
          <p:cNvPr id="137" name="Google Shape;137;p21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21"/>
          <p:cNvSpPr txBox="1"/>
          <p:nvPr/>
        </p:nvSpPr>
        <p:spPr>
          <a:xfrm>
            <a:off x="164300" y="1121575"/>
            <a:ext cx="4114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</a:t>
            </a:r>
            <a:r>
              <a:rPr lang="pt-BR" sz="1300"/>
              <a:t>ratamento de pacientes pós-AVC na fase Hospitalar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Idade maior ou igual a 18 anos,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AVC estáveis clinicamente,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Hospital </a:t>
            </a:r>
            <a:r>
              <a:rPr lang="pt-BR" sz="1300"/>
              <a:t>público</a:t>
            </a:r>
            <a:r>
              <a:rPr lang="pt-BR" sz="1300"/>
              <a:t> do município de Joinville</a:t>
            </a:r>
            <a:endParaRPr sz="130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975" y="1265650"/>
            <a:ext cx="3810000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918" y="4785750"/>
            <a:ext cx="1253880" cy="218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470078" y="274250"/>
            <a:ext cx="67827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Aplicado: goBit-bike</a:t>
            </a:r>
            <a:endParaRPr sz="2400"/>
          </a:p>
        </p:txBody>
      </p:sp>
      <p:sp>
        <p:nvSpPr>
          <p:cNvPr id="147" name="Google Shape;147;p22"/>
          <p:cNvSpPr/>
          <p:nvPr/>
        </p:nvSpPr>
        <p:spPr>
          <a:xfrm>
            <a:off x="0" y="355587"/>
            <a:ext cx="287020" cy="270033"/>
          </a:xfrm>
          <a:custGeom>
            <a:rect b="b" l="l" r="r" t="t"/>
            <a:pathLst>
              <a:path extrusionOk="0" h="360044" w="287020">
                <a:moveTo>
                  <a:pt x="286918" y="0"/>
                </a:moveTo>
                <a:lnTo>
                  <a:pt x="0" y="0"/>
                </a:lnTo>
                <a:lnTo>
                  <a:pt x="0" y="359638"/>
                </a:lnTo>
                <a:lnTo>
                  <a:pt x="286918" y="359638"/>
                </a:lnTo>
                <a:lnTo>
                  <a:pt x="286918" y="0"/>
                </a:lnTo>
                <a:close/>
              </a:path>
            </a:pathLst>
          </a:custGeom>
          <a:solidFill>
            <a:srgbClr val="139A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975" y="1265650"/>
            <a:ext cx="3810000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80000" dist="180975">
              <a:srgbClr val="000000">
                <a:alpha val="50000"/>
              </a:srgbClr>
            </a:outerShdw>
          </a:effectLst>
        </p:spPr>
      </p:pic>
      <p:sp>
        <p:nvSpPr>
          <p:cNvPr id="149" name="Google Shape;149;p22"/>
          <p:cNvSpPr txBox="1"/>
          <p:nvPr/>
        </p:nvSpPr>
        <p:spPr>
          <a:xfrm>
            <a:off x="164300" y="1121575"/>
            <a:ext cx="411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Tem como objetivo controlar o personagem </a:t>
            </a:r>
            <a:r>
              <a:rPr lang="pt-BR"/>
              <a:t>(pássaro), coletando objetos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 O local onde os objetos aparecem na tela são definidos pelo fisioterapeuta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pássaro se movimenta pela velocidade de giro do cicloergometro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São monitorados os batimentos cardíacos e o nível de oxigênio do paciente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