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e5271cd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19e5271cd5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994f543b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a994f543b4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a994f543b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a994f543b4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a994f543b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a994f543b4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a9ebd85f2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a9ebd85f25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a9ebd85f2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a9ebd85f25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a9ebd85f2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a9ebd85f25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a9ebd85f2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a9ebd85f25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a994f543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a994f543b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a4689e7f4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a4689e7f4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a4689e7f4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a4689e7f4f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a4689e7f4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1a4689e7f4f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a4689e7f4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a4689e7f4f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a4689e7f4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a4689e7f4f_0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a9ebd85f2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1a9ebd85f25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a9ebd85f2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1a9ebd85f25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a9ebd85f2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1a9ebd85f25_0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9e5271cd5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19e5271cd54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aac27c2a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1aac27c2af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e5271cd5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19e5271cd54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a4689e7f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a4689e7f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994f543b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a994f543b4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a994f543b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a994f543b4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a9ebd85f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a9ebd85f2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a994f543b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a994f543b4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0065" y="274243"/>
            <a:ext cx="82038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5861" y="975436"/>
            <a:ext cx="5528400" cy="26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repositorio.fdv.br:8080/bitstream/fdv/781/1/TCC%20-%20Thais%20Abreu.pdf" TargetMode="External"/><Relationship Id="rId4" Type="http://schemas.openxmlformats.org/officeDocument/2006/relationships/hyperlink" Target="https://moip.com.br/blog/termos-de-uso-e-politica-de-privacidade-no-ecommerce/" TargetMode="External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1432" y="4281125"/>
            <a:ext cx="1646462" cy="56132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6312650" y="3207775"/>
            <a:ext cx="2595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Trebuchet MS"/>
                <a:ea typeface="Trebuchet MS"/>
                <a:cs typeface="Trebuchet MS"/>
                <a:sym typeface="Trebuchet MS"/>
              </a:rPr>
              <a:t>Ética em Informática</a:t>
            </a: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009375" y="3482275"/>
            <a:ext cx="28983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06045" lvl="0" marL="11811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rebuchet MS"/>
                <a:ea typeface="Trebuchet MS"/>
                <a:cs typeface="Trebuchet MS"/>
                <a:sym typeface="Trebuchet MS"/>
              </a:rPr>
              <a:t>Victor Eduardo Requia 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6045" lvl="0" marL="11811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</a:t>
            </a:r>
            <a:r>
              <a:rPr lang="pt-BR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rofessor Marcelo Hounsell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Trebuchet MS"/>
                <a:ea typeface="Trebuchet MS"/>
                <a:cs typeface="Trebuchet MS"/>
                <a:sym typeface="Trebuchet MS"/>
              </a:rPr>
              <a:t>08</a:t>
            </a:r>
            <a:r>
              <a:rPr lang="pt-BR" sz="1300">
                <a:latin typeface="Trebuchet MS"/>
                <a:ea typeface="Trebuchet MS"/>
                <a:cs typeface="Trebuchet MS"/>
                <a:sym typeface="Trebuchet MS"/>
              </a:rPr>
              <a:t>/12/2022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855900" y="2162975"/>
            <a:ext cx="50520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700"/>
              <a:t>Uma Caracterização das Políticas de Privacidade Utilizadas em Aplicativos no Brasil</a:t>
            </a:r>
            <a:endParaRPr sz="1700"/>
          </a:p>
        </p:txBody>
      </p:sp>
      <p:grpSp>
        <p:nvGrpSpPr>
          <p:cNvPr id="64" name="Google Shape;64;p14"/>
          <p:cNvGrpSpPr/>
          <p:nvPr/>
        </p:nvGrpSpPr>
        <p:grpSpPr>
          <a:xfrm>
            <a:off x="0" y="9"/>
            <a:ext cx="6857998" cy="5143492"/>
            <a:chOff x="0" y="12"/>
            <a:chExt cx="9143997" cy="6857989"/>
          </a:xfrm>
        </p:grpSpPr>
        <p:pic>
          <p:nvPicPr>
            <p:cNvPr id="65" name="Google Shape;65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189001"/>
              <a:ext cx="4052164" cy="6669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80358" y="12"/>
              <a:ext cx="5363639" cy="9061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896180" y="4909280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Trabalho</a:t>
            </a:r>
            <a:endParaRPr sz="2400"/>
          </a:p>
        </p:txBody>
      </p:sp>
      <p:sp>
        <p:nvSpPr>
          <p:cNvPr id="148" name="Google Shape;148;p23"/>
          <p:cNvSpPr txBox="1"/>
          <p:nvPr/>
        </p:nvSpPr>
        <p:spPr>
          <a:xfrm>
            <a:off x="223218" y="961437"/>
            <a:ext cx="5747400" cy="16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0480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O objetivo do trabalho foi caracterizar o acesso à informação em documentos de privacidade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Web crawlers salvaram os arquivos apontados pelos links das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políticas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de privacidade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A coleta resultou em um conjunto de 1.163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páginas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HTML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7350" y="2636637"/>
            <a:ext cx="420052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Proposta para resolução do problema</a:t>
            </a:r>
            <a:endParaRPr sz="2400"/>
          </a:p>
        </p:txBody>
      </p:sp>
      <p:sp>
        <p:nvSpPr>
          <p:cNvPr id="158" name="Google Shape;158;p24"/>
          <p:cNvSpPr txBox="1"/>
          <p:nvPr/>
        </p:nvSpPr>
        <p:spPr>
          <a:xfrm>
            <a:off x="164018" y="1153862"/>
            <a:ext cx="5747400" cy="27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0480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criação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e da caracterização de um corpus de políticas de privacidade escritas em língua portuguesa e disponibilizadas por aplicativos no Brasil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É importante porque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Torna os padrões de acesso às políticas mais claros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Apresenta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práticas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de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privacidade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e identificando os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obstáculos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que o usuário enfrentam para obter essas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informações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Otimizar métricas diretamente relacionadas à compreensão dos documentos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Implementação de serviços que extraiam automaticamente informações das políticas e as apresentam em formatos mais amigáveis para o usuário, tais como resumos e textos com perguntas e respostas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508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59" name="Google Shape;159;p24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0" name="Google Shape;16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Sobre o corpus</a:t>
            </a:r>
            <a:endParaRPr sz="2400"/>
          </a:p>
        </p:txBody>
      </p:sp>
      <p:sp>
        <p:nvSpPr>
          <p:cNvPr id="167" name="Google Shape;167;p25"/>
          <p:cNvSpPr txBox="1"/>
          <p:nvPr/>
        </p:nvSpPr>
        <p:spPr>
          <a:xfrm>
            <a:off x="164018" y="1153862"/>
            <a:ext cx="5747400" cy="18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0480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Para compor o corpus foram coletadas 1.163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políticas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de privacidade dos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aplicativos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mais baixados da Google Play Store no Brasil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Após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o tratamento dos documentos coletados, a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caracterização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do corpus foi feita de forma manual para a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classificação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de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textos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Para a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obtenção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de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estatísticas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de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conteúdo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e métricas de inteligibilidade foi utilizado bibliotecas específicas de linguagem natural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508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9" name="Google Shape;16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Resultados</a:t>
            </a:r>
            <a:endParaRPr sz="2400"/>
          </a:p>
        </p:txBody>
      </p:sp>
      <p:sp>
        <p:nvSpPr>
          <p:cNvPr id="176" name="Google Shape;176;p26"/>
          <p:cNvSpPr txBox="1"/>
          <p:nvPr/>
        </p:nvSpPr>
        <p:spPr>
          <a:xfrm>
            <a:off x="164018" y="1153862"/>
            <a:ext cx="57474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0480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Dos 1.163 aplicativos, apenas 926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possuíam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links válidos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Somente 143 (12.6%) estavam escritos em português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508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Dentre os 143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29 foram desconsiderado por se tratar de termos de uso entre outros problemas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26 exigiam concordância com o uso de cookies para obter acesso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às informações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de privacidade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32 apresentavam informações no formato de perguntas e respostas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77" name="Google Shape;177;p26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8" name="Google Shape;17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Resultados</a:t>
            </a:r>
            <a:endParaRPr sz="2400"/>
          </a:p>
        </p:txBody>
      </p:sp>
      <p:sp>
        <p:nvSpPr>
          <p:cNvPr id="185" name="Google Shape;185;p27"/>
          <p:cNvSpPr txBox="1"/>
          <p:nvPr/>
        </p:nvSpPr>
        <p:spPr>
          <a:xfrm>
            <a:off x="156618" y="988150"/>
            <a:ext cx="57474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0480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Após a remoção de todas as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políticas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fora do padrão a ser seguido, restaram 82 políticas a serem analisadas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7" name="Google Shape;18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400" y="1886862"/>
            <a:ext cx="462915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Resultados: Tamanho dos documentos</a:t>
            </a:r>
            <a:endParaRPr sz="2400"/>
          </a:p>
        </p:txBody>
      </p:sp>
      <p:sp>
        <p:nvSpPr>
          <p:cNvPr id="195" name="Google Shape;195;p28"/>
          <p:cNvSpPr txBox="1"/>
          <p:nvPr/>
        </p:nvSpPr>
        <p:spPr>
          <a:xfrm>
            <a:off x="164018" y="1153862"/>
            <a:ext cx="5747400" cy="25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0480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Menor texto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possuía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190 palavras (Bíblia Narrada Cid Moreira)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Maior texto possuía 41.263 palavras (Política padrão Microsoft)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A média foi de  3.687 palavras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A velocidade de leitura silenciosa de uma pessoa que estudou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até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o nono ano no Brasil é de 196 palavras por minuto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Um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usuário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levaria 18 minutos para ler uma política de privacidade de tamanho médio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E  210 minutos para ler a política de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privacidade padrão da Microsoft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96" name="Google Shape;196;p28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7" name="Google Shape;19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8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Resultados: Inteligibilidade</a:t>
            </a:r>
            <a:endParaRPr sz="2400"/>
          </a:p>
        </p:txBody>
      </p:sp>
      <p:sp>
        <p:nvSpPr>
          <p:cNvPr id="204" name="Google Shape;204;p29"/>
          <p:cNvSpPr txBox="1"/>
          <p:nvPr/>
        </p:nvSpPr>
        <p:spPr>
          <a:xfrm>
            <a:off x="164018" y="1153862"/>
            <a:ext cx="5747400" cy="1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0480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nenhuma política foi classificada como sendo de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fácil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leitura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A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média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do nível de inteligibilidade encontrada foi de 19,11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Todas as polÍticas exigiam um alto grau de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compreensão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Indicadas para leitores com ao menos 9 anos de estudo ou nível superior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05" name="Google Shape;205;p29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6" name="Google Shape;20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9650" y="2968787"/>
            <a:ext cx="31813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Perguntas</a:t>
            </a:r>
            <a:endParaRPr sz="2400"/>
          </a:p>
        </p:txBody>
      </p:sp>
      <p:sp>
        <p:nvSpPr>
          <p:cNvPr id="214" name="Google Shape;214;p30"/>
          <p:cNvSpPr txBox="1"/>
          <p:nvPr/>
        </p:nvSpPr>
        <p:spPr>
          <a:xfrm>
            <a:off x="164025" y="1176075"/>
            <a:ext cx="44466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Políticas de privacidade precisam de versão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acessível para deficinetes visuais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?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15" name="Google Shape;215;p30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6" name="Google Shape;21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0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Exemplo UDESC</a:t>
            </a:r>
            <a:endParaRPr sz="2400"/>
          </a:p>
        </p:txBody>
      </p:sp>
      <p:sp>
        <p:nvSpPr>
          <p:cNvPr id="223" name="Google Shape;223;p31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24" name="Google Shape;22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1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226" name="Google Shape;22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400" y="1793125"/>
            <a:ext cx="8839198" cy="645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400" y="2591502"/>
            <a:ext cx="8839198" cy="566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Exemplo UDESC</a:t>
            </a:r>
            <a:endParaRPr sz="2400"/>
          </a:p>
        </p:txBody>
      </p:sp>
      <p:sp>
        <p:nvSpPr>
          <p:cNvPr id="233" name="Google Shape;233;p32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34" name="Google Shape;23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2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236" name="Google Shape;23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6263" y="807700"/>
            <a:ext cx="5111475" cy="382450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2880000" dist="2381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Termos de uso X Políticas de privacidade</a:t>
            </a:r>
            <a:endParaRPr sz="2400"/>
          </a:p>
        </p:txBody>
      </p:sp>
      <p:sp>
        <p:nvSpPr>
          <p:cNvPr id="73" name="Google Shape;73;p15"/>
          <p:cNvSpPr txBox="1"/>
          <p:nvPr/>
        </p:nvSpPr>
        <p:spPr>
          <a:xfrm>
            <a:off x="470075" y="961450"/>
            <a:ext cx="3141600" cy="29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0480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Regras que devem ser respeitadas ao se fazer uso do site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Geralmente incluem a obrigação do usuário para verificar as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informações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disponibilizadas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no site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Descreve a modalidade de prestação de serviço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Como o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serviço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está sendo realizado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Breves informações sobre o tratamento de dados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Como se dará as responsabilidades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003800" y="887425"/>
            <a:ext cx="37077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Descreve o tratamento de dados pessoais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Esclarece como os dados serão usados e para qual finalidade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Para quem será compartilhado os dados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É </a:t>
            </a:r>
            <a:r>
              <a:rPr lang="pt-BR" sz="1200"/>
              <a:t>individual</a:t>
            </a:r>
            <a:r>
              <a:rPr lang="pt-BR" sz="1200"/>
              <a:t> para cada </a:t>
            </a:r>
            <a:r>
              <a:rPr lang="pt-BR" sz="1200"/>
              <a:t>site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Inclui a legislação da empresa e da localidade da mesma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Exemplo UDESC</a:t>
            </a:r>
            <a:endParaRPr sz="2400"/>
          </a:p>
        </p:txBody>
      </p:sp>
      <p:sp>
        <p:nvSpPr>
          <p:cNvPr id="242" name="Google Shape;242;p33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43" name="Google Shape;24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3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245" name="Google Shape;24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0800" y="1227500"/>
            <a:ext cx="4523551" cy="73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6100" y="1376150"/>
            <a:ext cx="938450" cy="8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2500" y="2331075"/>
            <a:ext cx="6426999" cy="1567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180000" dist="2095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Exemplo UDESC</a:t>
            </a:r>
            <a:endParaRPr sz="2400"/>
          </a:p>
        </p:txBody>
      </p:sp>
      <p:sp>
        <p:nvSpPr>
          <p:cNvPr id="253" name="Google Shape;253;p34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54" name="Google Shape;25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4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256" name="Google Shape;25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825" y="801450"/>
            <a:ext cx="7470350" cy="3756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60000" dist="2762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Exemplo SIGA</a:t>
            </a:r>
            <a:endParaRPr sz="2400"/>
          </a:p>
        </p:txBody>
      </p:sp>
      <p:sp>
        <p:nvSpPr>
          <p:cNvPr id="262" name="Google Shape;262;p35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63" name="Google Shape;26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5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265" name="Google Shape;26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825" y="808850"/>
            <a:ext cx="7844718" cy="3822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Exemplo SIGA</a:t>
            </a:r>
            <a:endParaRPr sz="2400"/>
          </a:p>
        </p:txBody>
      </p:sp>
      <p:sp>
        <p:nvSpPr>
          <p:cNvPr id="271" name="Google Shape;271;p36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72" name="Google Shape;27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6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274" name="Google Shape;27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225" y="1415913"/>
            <a:ext cx="7899576" cy="2311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460000" dist="2000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Exemplo SIGA</a:t>
            </a:r>
            <a:endParaRPr sz="2400"/>
          </a:p>
        </p:txBody>
      </p:sp>
      <p:sp>
        <p:nvSpPr>
          <p:cNvPr id="280" name="Google Shape;280;p37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81" name="Google Shape;28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7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283" name="Google Shape;28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813" y="1540088"/>
            <a:ext cx="8514375" cy="235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type="title"/>
          </p:nvPr>
        </p:nvSpPr>
        <p:spPr>
          <a:xfrm>
            <a:off x="470065" y="274243"/>
            <a:ext cx="50697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89" name="Google Shape;289;p38"/>
          <p:cNvSpPr txBox="1"/>
          <p:nvPr/>
        </p:nvSpPr>
        <p:spPr>
          <a:xfrm>
            <a:off x="287025" y="983050"/>
            <a:ext cx="8379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pt-BR" sz="900" u="sng">
                <a:solidFill>
                  <a:schemeClr val="hlink"/>
                </a:solidFill>
                <a:hlinkClick r:id="rId3"/>
              </a:rPr>
              <a:t>http://repositorio.fdv.br:8080/bitstream/fdv/781/1/TCC%20-%20Thais%20Abreu.pdf</a:t>
            </a:r>
            <a:endParaRPr sz="900"/>
          </a:p>
          <a:p>
            <a:pPr indent="0" lvl="0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2857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pt-BR" sz="900" u="sng">
                <a:solidFill>
                  <a:schemeClr val="hlink"/>
                </a:solidFill>
                <a:hlinkClick r:id="rId4"/>
              </a:rPr>
              <a:t>https://moip.com.br/blog/termos-de-uso-e-politica-de-privacidade-no-ecommerce/</a:t>
            </a:r>
            <a:endParaRPr sz="900"/>
          </a:p>
          <a:p>
            <a:pPr indent="0" lvl="0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90" name="Google Shape;290;p38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91" name="Google Shape;291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8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6870" y="499225"/>
            <a:ext cx="5810250" cy="1362075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2400000" dist="219075">
              <a:srgbClr val="000000">
                <a:alpha val="50000"/>
              </a:srgbClr>
            </a:outerShdw>
          </a:effectLst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9938" y="2257900"/>
            <a:ext cx="6644116" cy="223993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180000" dist="1143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Exemplo GOV BR</a:t>
            </a:r>
            <a:endParaRPr sz="2400"/>
          </a:p>
        </p:txBody>
      </p:sp>
      <p:sp>
        <p:nvSpPr>
          <p:cNvPr id="92" name="Google Shape;92;p17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7238" y="749625"/>
            <a:ext cx="6429515" cy="3822205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2460000" dist="285750">
              <a:srgbClr val="000000">
                <a:alpha val="50000"/>
              </a:srgbClr>
            </a:outerShdw>
          </a:effectLst>
        </p:spPr>
      </p:pic>
      <p:sp>
        <p:nvSpPr>
          <p:cNvPr id="96" name="Google Shape;96;p17"/>
          <p:cNvSpPr txBox="1"/>
          <p:nvPr/>
        </p:nvSpPr>
        <p:spPr>
          <a:xfrm>
            <a:off x="4246175" y="4804788"/>
            <a:ext cx="452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Exemplo retirado de https://www.gov.br/pt-br/termos-de-uso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Política de privacidade: Deveres dos sites</a:t>
            </a:r>
            <a:endParaRPr sz="2400"/>
          </a:p>
        </p:txBody>
      </p:sp>
      <p:sp>
        <p:nvSpPr>
          <p:cNvPr id="102" name="Google Shape;102;p18"/>
          <p:cNvSpPr txBox="1"/>
          <p:nvPr/>
        </p:nvSpPr>
        <p:spPr>
          <a:xfrm>
            <a:off x="251625" y="998450"/>
            <a:ext cx="56598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457200" lvl="0" marL="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Com as políticas de privacidade, os usuários devem e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têm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o direito de saber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marR="508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Quais dados são coletados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marR="508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Como são armazenados os dados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marR="508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Por quanto tempo são armazenados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marR="508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Se os dados são compartilhados com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terceiros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marR="508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Capacidade de alterar a opção de concordância a qualquer momento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80000">
            <a:off x="5608175" y="2359675"/>
            <a:ext cx="3021726" cy="17477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60000" dist="952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Problema</a:t>
            </a:r>
            <a:endParaRPr sz="2400"/>
          </a:p>
        </p:txBody>
      </p:sp>
      <p:sp>
        <p:nvSpPr>
          <p:cNvPr id="112" name="Google Shape;112;p19"/>
          <p:cNvSpPr txBox="1"/>
          <p:nvPr/>
        </p:nvSpPr>
        <p:spPr>
          <a:xfrm>
            <a:off x="164018" y="924437"/>
            <a:ext cx="5747400" cy="31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0480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Contudo, o acesso às políticas de privacidade ainda é negligenciado quando se considera a existência de instituições que não tornaram públicas suas práticas de uso de dados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Em 2017 foi feita uma pesquisa com 50.000 políticas de privacidade da Web, mostrando que, em média, políticas de privacidade </a:t>
            </a:r>
            <a:r>
              <a:rPr i="1" lang="pt-BR" sz="1200">
                <a:solidFill>
                  <a:schemeClr val="dk1"/>
                </a:solidFill>
                <a:highlight>
                  <a:schemeClr val="lt1"/>
                </a:highlight>
              </a:rPr>
              <a:t>exigem um alto nível entendimento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, sendo necessário entre 8 e 15 anos de estudo para compreendê-las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Em 2017, uma análise de aplicações da Google Play Store e GitHub detectou que, </a:t>
            </a:r>
            <a:r>
              <a:rPr i="1" lang="pt-BR" sz="1200">
                <a:solidFill>
                  <a:schemeClr val="dk1"/>
                </a:solidFill>
                <a:highlight>
                  <a:srgbClr val="FFFFFF"/>
                </a:highlight>
              </a:rPr>
              <a:t>após atualizações de código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, variações na quantidade de permissões das aplicações ocorriam sem que essas alterações se refletissem nas políticas de privacidade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Um estudo, realizado em 2018, analisou </a:t>
            </a:r>
            <a:r>
              <a:rPr i="1" lang="pt-BR" sz="1200">
                <a:solidFill>
                  <a:schemeClr val="dk1"/>
                </a:solidFill>
                <a:highlight>
                  <a:schemeClr val="lt1"/>
                </a:highlight>
              </a:rPr>
              <a:t>13 aplicativos do governo federal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 e revelou que pelo menos 6 deles não possuíam política de privacidade acessível publicamente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Problema</a:t>
            </a:r>
            <a:endParaRPr sz="2400"/>
          </a:p>
        </p:txBody>
      </p:sp>
      <p:sp>
        <p:nvSpPr>
          <p:cNvPr id="121" name="Google Shape;121;p20"/>
          <p:cNvSpPr txBox="1"/>
          <p:nvPr/>
        </p:nvSpPr>
        <p:spPr>
          <a:xfrm>
            <a:off x="164018" y="1153862"/>
            <a:ext cx="5747400" cy="13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7200" marR="508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Outra complicação ocorre com o acesso a política de privacidade sendo de difícil entendimento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Podem ocorrer devido a tamanho excessivo de textos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Uso de linguagem rebuscada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Ambiguidade intencional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Política feita com a língua inglesa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Design legal</a:t>
            </a:r>
            <a:endParaRPr sz="2400"/>
          </a:p>
        </p:txBody>
      </p:sp>
      <p:sp>
        <p:nvSpPr>
          <p:cNvPr id="130" name="Google Shape;130;p21"/>
          <p:cNvSpPr txBox="1"/>
          <p:nvPr/>
        </p:nvSpPr>
        <p:spPr>
          <a:xfrm>
            <a:off x="164018" y="1153862"/>
            <a:ext cx="5747400" cy="31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0480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Área que se dedica ao estudo de como os documentos jurídicos deveriam ser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Consiste em ajudar a deixar mais claro o direito das pessoas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Exemplos de boas prática: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Textos mais resumidos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Uso de termos de fácil entendimento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Criação de perguntas e respostas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Exposição de cláusulas contratuais através do uso de imagem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508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Exemplo de práticas ruins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Links de políticas de privacidade que não levam para as políticas de privacidade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Captchas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Cookies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508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 que ocasiona</a:t>
            </a:r>
            <a:endParaRPr sz="2400"/>
          </a:p>
        </p:txBody>
      </p:sp>
      <p:sp>
        <p:nvSpPr>
          <p:cNvPr id="139" name="Google Shape;139;p22"/>
          <p:cNvSpPr txBox="1"/>
          <p:nvPr/>
        </p:nvSpPr>
        <p:spPr>
          <a:xfrm>
            <a:off x="470068" y="1050262"/>
            <a:ext cx="57474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Os problemas encontrados nas políticas de privacidade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Desestimulam a leitura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Dificultam a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compreensão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das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práticas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de dados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Usuário não leem a política de privacidade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