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8b40b4e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158b40b4e5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8b40b4e5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158b40b4e5c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8b40b4e5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158b40b4e5c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221115d6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6221115d6e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8b40b4e5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58b40b4e5c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0065" y="274243"/>
            <a:ext cx="82038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15861" y="975436"/>
            <a:ext cx="5528400" cy="26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t.wikipedia.org/wiki/Fal%C3%A1cia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1432" y="4281125"/>
            <a:ext cx="1646462" cy="56132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7318800" y="2758650"/>
            <a:ext cx="15891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Trebuchet MS"/>
                <a:ea typeface="Trebuchet MS"/>
                <a:cs typeface="Trebuchet MS"/>
                <a:sym typeface="Trebuchet MS"/>
              </a:rPr>
              <a:t>Ética em informática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149994" y="3064781"/>
            <a:ext cx="27579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06045" lvl="0" marL="11811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Trebuchet MS"/>
                <a:ea typeface="Trebuchet MS"/>
                <a:cs typeface="Trebuchet MS"/>
                <a:sym typeface="Trebuchet MS"/>
              </a:rPr>
              <a:t>Victor Eduardo Requia  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6045" lvl="0" marL="11811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Trebuchet MS"/>
                <a:ea typeface="Trebuchet MS"/>
                <a:cs typeface="Trebuchet MS"/>
                <a:sym typeface="Trebuchet MS"/>
              </a:rPr>
              <a:t>Professor Marcelo Hounsell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Trebuchet MS"/>
                <a:ea typeface="Trebuchet MS"/>
                <a:cs typeface="Trebuchet MS"/>
                <a:sym typeface="Trebuchet MS"/>
              </a:rPr>
              <a:t>06/10/2022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8065450" y="2338275"/>
            <a:ext cx="842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Falácias</a:t>
            </a:r>
            <a:endParaRPr sz="17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4" name="Google Shape;64;p14"/>
          <p:cNvGrpSpPr/>
          <p:nvPr/>
        </p:nvGrpSpPr>
        <p:grpSpPr>
          <a:xfrm>
            <a:off x="0" y="9"/>
            <a:ext cx="6857998" cy="5143492"/>
            <a:chOff x="0" y="12"/>
            <a:chExt cx="9143997" cy="6857989"/>
          </a:xfrm>
        </p:grpSpPr>
        <p:pic>
          <p:nvPicPr>
            <p:cNvPr id="65" name="Google Shape;65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189001"/>
              <a:ext cx="4052164" cy="6669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80358" y="12"/>
              <a:ext cx="5363639" cy="9061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8856900" y="4694863"/>
            <a:ext cx="28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328253" y="159275"/>
            <a:ext cx="67827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Falácias causais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424500" y="1110775"/>
            <a:ext cx="6523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Tipo: Falácias causais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Subtipo: Cum hoc ergo propter hoc (com isso, logo, por causa disso)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Definição: Afirma que existe relação entre dois eventos se eles ocorreram juntos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É</a:t>
            </a:r>
            <a:r>
              <a:rPr lang="pt-BR"/>
              <a:t> quando algo ocorre e imediatamente pulamos para a conclusão que nos agrada mais, ou que agrada nossas expectativas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28253" y="159275"/>
            <a:ext cx="67827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8856900" y="4694863"/>
            <a:ext cx="28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328250" y="1309650"/>
            <a:ext cx="6402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</a:t>
            </a:r>
            <a:r>
              <a:rPr lang="pt-BR">
                <a:solidFill>
                  <a:srgbClr val="FF0000"/>
                </a:solidFill>
              </a:rPr>
              <a:t>assassinato</a:t>
            </a:r>
            <a:r>
              <a:rPr lang="pt-BR"/>
              <a:t> occorreu na rua Tenente Antônio João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</a:rPr>
              <a:t>Roberto </a:t>
            </a:r>
            <a:r>
              <a:rPr lang="pt-BR"/>
              <a:t>estava no mesmo local e hora do assassinado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Logo, </a:t>
            </a:r>
            <a:r>
              <a:rPr lang="pt-BR">
                <a:solidFill>
                  <a:srgbClr val="38761D"/>
                </a:solidFill>
              </a:rPr>
              <a:t>Roberto </a:t>
            </a:r>
            <a:r>
              <a:rPr lang="pt-BR"/>
              <a:t>é o </a:t>
            </a:r>
            <a:r>
              <a:rPr lang="pt-BR">
                <a:solidFill>
                  <a:srgbClr val="FF0000"/>
                </a:solidFill>
              </a:rPr>
              <a:t>assassino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28253" y="159275"/>
            <a:ext cx="67827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8856900" y="4694863"/>
            <a:ext cx="28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9000" y="1847913"/>
            <a:ext cx="2857500" cy="2028825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3000000" dist="238125">
              <a:srgbClr val="000000">
                <a:alpha val="50000"/>
              </a:srgbClr>
            </a:outerShdw>
          </a:effectLst>
        </p:spPr>
      </p:pic>
      <p:sp>
        <p:nvSpPr>
          <p:cNvPr id="94" name="Google Shape;94;p17"/>
          <p:cNvSpPr txBox="1"/>
          <p:nvPr/>
        </p:nvSpPr>
        <p:spPr>
          <a:xfrm>
            <a:off x="328250" y="919750"/>
            <a:ext cx="55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Frequentemente utilizado com gráficos tendenciosos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8100" y="1847925"/>
            <a:ext cx="2857500" cy="21336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3060000" dist="2190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70065" y="274243"/>
            <a:ext cx="50697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470075" y="1244825"/>
            <a:ext cx="7284000" cy="17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Conteúdo aberto. In: WIKIPÉDIA: a enciclopédia livre.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Disponível em: </a:t>
            </a:r>
            <a:r>
              <a:rPr lang="pt-BR" sz="11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https://pt.wikipedia.org/wiki/Fal%C3%A1cia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. </a:t>
            </a: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Acesso em: 06 out. 2022.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Marcel Ribeiro Dantas. “Depois disso, logo, causado por isso”… Será?. Disponível em: https://www.deviante.com.br/noticias/depois-disso-logo-causado-por-isso-sera/. Acesso em: 06 out. 2022.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02" name="Google Shape;102;p18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